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2" r:id="rId5"/>
    <p:sldId id="264" r:id="rId6"/>
    <p:sldId id="297" r:id="rId7"/>
    <p:sldId id="298" r:id="rId8"/>
    <p:sldId id="299" r:id="rId9"/>
    <p:sldId id="268" r:id="rId10"/>
    <p:sldId id="266" r:id="rId11"/>
    <p:sldId id="279" r:id="rId12"/>
    <p:sldId id="325" r:id="rId13"/>
    <p:sldId id="326" r:id="rId14"/>
    <p:sldId id="337" r:id="rId15"/>
    <p:sldId id="327" r:id="rId16"/>
    <p:sldId id="300" r:id="rId17"/>
    <p:sldId id="267" r:id="rId18"/>
    <p:sldId id="265" r:id="rId19"/>
    <p:sldId id="301" r:id="rId20"/>
    <p:sldId id="261" r:id="rId21"/>
    <p:sldId id="302" r:id="rId22"/>
    <p:sldId id="303" r:id="rId23"/>
    <p:sldId id="304" r:id="rId24"/>
    <p:sldId id="296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C00"/>
    <a:srgbClr val="15A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0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2.png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image" Target="../media/image2.png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2.png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61.xml"/><Relationship Id="rId7" Type="http://schemas.openxmlformats.org/officeDocument/2006/relationships/image" Target="../media/image1.png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2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2.xml"/><Relationship Id="rId7" Type="http://schemas.openxmlformats.org/officeDocument/2006/relationships/image" Target="../media/image1.png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image" Target="../media/image2.png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78.xml"/><Relationship Id="rId7" Type="http://schemas.openxmlformats.org/officeDocument/2006/relationships/image" Target="../media/image1.png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image" Target="../media/image2.png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image" Target="../media/image2.png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2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image" Target="../media/image2.png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image" Target="../media/image2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.png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image" Target="../media/image2.png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hyperlink" Target="http://42.193.237.17:8000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0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png"/><Relationship Id="rId8" Type="http://schemas.openxmlformats.org/officeDocument/2006/relationships/tags" Target="../tags/tag8.xml"/><Relationship Id="rId7" Type="http://schemas.openxmlformats.org/officeDocument/2006/relationships/image" Target="../media/image1.png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2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2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2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2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2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39.xml"/><Relationship Id="rId7" Type="http://schemas.openxmlformats.org/officeDocument/2006/relationships/image" Target="../media/image1.png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2.png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tags" Target="../tags/tag40.xml"/><Relationship Id="rId1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2113280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STA5007 Advanced NLP</a:t>
            </a:r>
            <a:endParaRPr lang="zh-CN" altLang="en-US" sz="4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8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800">
                <a:latin typeface="华文宋体" panose="02010600040101010101" charset="-122"/>
                <a:ea typeface="华文宋体" panose="02010600040101010101" charset="-122"/>
              </a:rPr>
              <a:t>Project 2</a:t>
            </a:r>
            <a:endParaRPr lang="en-US" altLang="zh-CN" sz="28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0" y="4241800"/>
            <a:ext cx="406400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cs typeface="华文中宋" panose="02010600040101010101" charset="-122"/>
              </a:rPr>
              <a:t>12112627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cs typeface="华文中宋" panose="02010600040101010101" charset="-122"/>
            </a:endParaRPr>
          </a:p>
          <a:p>
            <a:pPr algn="ctr"/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李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乐</a:t>
            </a:r>
            <a:r>
              <a:rPr lang="en-US" altLang="zh-CN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sz="240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平</a:t>
            </a:r>
            <a:endParaRPr lang="zh-CN" altLang="en-US" sz="240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ctr"/>
            <a:endParaRPr lang="zh-CN" altLang="en-US" sz="24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2000">
                <a:latin typeface="华文宋体" panose="02010600040101010101" charset="-122"/>
                <a:ea typeface="华文宋体" panose="02010600040101010101" charset="-122"/>
              </a:rPr>
              <a:t>2023.12</a:t>
            </a:r>
            <a:endParaRPr lang="en-US" altLang="zh-CN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endParaRPr lang="zh-CN" altLang="en-US" sz="2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zh-CN" sz="2400" b="1">
                <a:latin typeface="华文宋体" panose="02010600040101010101" charset="-122"/>
                <a:ea typeface="华文宋体" panose="02010600040101010101" charset="-122"/>
              </a:rPr>
              <a:t>论文设计的实验</a:t>
            </a:r>
            <a:endParaRPr lang="zh-CN" sz="2400" b="1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在对奖励模型的实验中，设置了在前10%的预热步骤中5e-6的学习率。在训练中使用了动态批处理方法以保证每一批次的token数相近，一批的大小从4至128不等。训练步骤固定为1000步，对于训练集平均训练了1.06个epoch。在测试集上评估了模型的准确性，在中文和英文数据集的准确性分别稳定在80%和70%左右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are the experiments designed?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zh-CN" sz="2400" b="1">
                <a:latin typeface="华文宋体" panose="02010600040101010101" charset="-122"/>
                <a:ea typeface="华文宋体" panose="02010600040101010101" charset="-122"/>
              </a:rPr>
              <a:t>论文设计的实验</a:t>
            </a:r>
            <a:endParaRPr lang="zh-CN" sz="2400" b="1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0"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在对PPO的实验中主要使用的是中文数据，四个组件模型（策略模型、评论者模型、奖励模型和参考模型）都需要在训练阶段加载。参考模型和策略模型均从7B的有监督微调模型初始化，其使用的是OpenChineseLLaMA在一百万过滤后的指令数据上有监督地微调了2个epoch后得到的模型。设定的学习率为9.5e-6，并采用了余弦学习率调度，最终学习率会衰减到峰值的10%。在此之后，又训练了评论者模型和奖励模型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关于量度部分，论文关注了若干指标，如策略模型和参考模型之间的KL散度、响应长度、VF损失等。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are the experiments designed?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zh-CN" sz="30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zh-CN" sz="3000" b="1">
                <a:latin typeface="华文宋体" panose="02010600040101010101" charset="-122"/>
                <a:ea typeface="华文宋体" panose="02010600040101010101" charset="-122"/>
              </a:rPr>
              <a:t>论文设计的实验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82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980959856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82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980959856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在实验过程中，论文详细讨论了不同的得分重参数化方法，包括奖励缩放、奖励归一化和剪切，以及优势归一化和剪切。作者发现对奖励和优势进行严格的约束可以维持PPO训练的稳定性，同时在不同的超参数和技巧下进行了对比实验，以评估它们的效果。此外，论文介绍了策略约束方法，如标记级KL-Penalty、重要采样和熵奖励，并通过实验证明了这些方法对策略优化的影响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82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980959856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之后，论文中进一步讨论了预训练初始化的重要性。作者通过在训练的早期阶段尝试不同的初始化方法，比较了评论模型和策略模型的初始化对PPO训练的影响。论文强调了评论模型的预训练对于提高训练稳定性的重要性，并建议将其作为通用的初始化策略。此外，论文认为策略模型需要经过监督微调以适应PPO训练，并强调了构建一个受监督的策略模型对于RLHF的重要性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82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980959856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最后，论文描述了PPO-max算法中的实现。通过结合在 5.3 节中讨论和验证的各个组件的最有效策略，论文设计了一套综合性的PPO-max实验设置。具体地，作者在训练过程中采用了标准化、剪切、KL-penalty、预训练初始化、全局梯度裁剪、经验缓冲区控制以及预训练语言模型损失等策略，以最大程度地提高PPO训练的效果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are the experiments designed?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zh-CN" sz="2400" b="1">
                <a:latin typeface="华文宋体" panose="02010600040101010101" charset="-122"/>
                <a:ea typeface="华文宋体" panose="02010600040101010101" charset="-122"/>
              </a:rPr>
              <a:t>论文设计的实验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are the experiments designed?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 descr="5NBGQUM298QXTW{C)CQT20X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663950" y="916940"/>
            <a:ext cx="7806055" cy="55035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zh-CN" sz="2400" b="1">
                <a:latin typeface="华文宋体" panose="02010600040101010101" charset="-122"/>
                <a:ea typeface="华文宋体" panose="02010600040101010101" charset="-122"/>
              </a:rPr>
              <a:t>论文设计的实验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5080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此外，论文中还阐展开了对RLHF模型与SFT模型的对比评估。实验着重在两个方面进行：与人类评估的对比和与ChatGPT模型的性能比较。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5080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首先，通过与人类评估者进行对比，作者采用了“有害”和“无害”两个维度的评估。在这方面，RLHF模型在英文和中文数据集上都显著优于SFT模型，特别是在处理涉及个人隐私、政治敏感性以及有毒和有偏见提示等问题时。人类评估结果与GPT-4的评估结果相吻合，进一步验证了RLHF模型的优越性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5080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其次，与ChatGPT的性能比较主要关注“无害”能力。尽管RLHF模型仍然不及ChatGPT，但相较于SFT模型，它们在减轻面对ChatGPT的失败方面表现更好。这表明RLHF方法提升了模型生成更有效响应的能力，尽管超越ChatGPT仍然是一个具有挑战性的目标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5080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最后，为了评估微调过程对自然语言理解（NLU）的影响，作者使用了C-Eval5测试，发现通过在PPO训练阶段引入预训练数据，可以有效减缓NLU能力的下降。</a:t>
            </a:r>
            <a:endParaRPr lang="zh-CN" altLang="en-US" sz="20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are the experiments designed?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datasets are built/used for quantitative evaluation? Is the code open sourced?</a:t>
            </a:r>
            <a:endParaRPr lang="zh-CN" altLang="en-US"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4" name="内容占位符 2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838200" y="1186815"/>
            <a:ext cx="10515600" cy="49904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实验采用了HH-RLHF和自制数据集等，语种包含英文和中文。其中中文数据集请了专业人员进行标注（Helpful, Harmless）。此外，还使用了手工制作的HH数据集。文中给出了源代码的链接，代码是开源的。</a:t>
            </a: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实验表明，相比于普通的SFT，论文中实现的RLHF具有相对的优势，也缩小了与ChatGPT的差距，但依然还有改进的空间。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Is the scientific hypothesis well supported by evidence in the experiments?</a:t>
            </a:r>
            <a:endParaRPr lang="zh-CN" altLang="en-US"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 descr="SG%Z~]Z[%W$7~BOPPQN51E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979930" y="2480945"/>
            <a:ext cx="8230870" cy="40557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论文研究了近端策略优化的各个组件，并提出了PPO-max，在某种程度上降低了RLHF训练失败的概率。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are the contributions of the paper?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根据论文中提到的局限性，有以下工作可以继续探索：探究模型大小和数据规模对RLHF性能的影响；通过更好的数据集改进奖励模型；使用更多的评估指标进行评估；寻找更合适的性能指标，尝试改进训练的效果。</a:t>
            </a: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should/could be done next?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2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9375" y="3044825"/>
            <a:ext cx="695261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华文宋体" panose="02010600040101010101" charset="-122"/>
                <a:ea typeface="华文宋体" panose="02010600040101010101" charset="-122"/>
              </a:rPr>
              <a:t>Large Language Model </a:t>
            </a:r>
            <a:endParaRPr lang="en-US" altLang="zh-CN" sz="4400">
              <a:latin typeface="华文宋体" panose="02010600040101010101" charset="-122"/>
              <a:ea typeface="华文宋体" panose="02010600040101010101" charset="-122"/>
            </a:endParaRPr>
          </a:p>
          <a:p>
            <a:pPr algn="ctr"/>
            <a:r>
              <a:rPr lang="en-US" altLang="zh-CN" sz="4400">
                <a:latin typeface="华文宋体" panose="02010600040101010101" charset="-122"/>
                <a:ea typeface="华文宋体" panose="02010600040101010101" charset="-122"/>
              </a:rPr>
              <a:t>Finetuning and Evaluation</a:t>
            </a:r>
            <a:endParaRPr lang="en-US" altLang="zh-CN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13817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Part 1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5390" y="3044825"/>
            <a:ext cx="46812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>
                <a:latin typeface="华文宋体" panose="02010600040101010101" charset="-122"/>
                <a:ea typeface="华文宋体" panose="02010600040101010101" charset="-122"/>
              </a:rPr>
              <a:t>Paper Reading</a:t>
            </a:r>
            <a:endParaRPr lang="en-US" altLang="zh-CN" sz="44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Finetune TinyLLaMA-1b with clinical instruction data (see attached) with</a:t>
            </a:r>
            <a:r>
              <a:rPr 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QLoRA method.</a:t>
            </a:r>
            <a:endParaRPr sz="2400" b="1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为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了能够成功微调，对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qlora.py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有稍作修改。</a:t>
            </a:r>
            <a:endParaRPr lang="zh-CN" altLang="en-US" sz="2400" b="1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Question 2.1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1292860" y="2967990"/>
            <a:ext cx="9605010" cy="10458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/>
            <a:r>
              <a:rPr lang="en-US" b="0">
                <a:latin typeface="Consolas" panose="020B0609020204030204" charset="0"/>
                <a:ea typeface="宋体" panose="02010600030101010101" pitchFamily="2" charset="-122"/>
                <a:cs typeface="Consolas" panose="020B0609020204030204" charset="0"/>
              </a:rPr>
              <a:t>python qlora.py --model_name_or_path ../model/ --dataset ../data/Q2_\(1\)_iCliniq_data.json --dataset_format input-icliniq --max_steps 1000</a:t>
            </a:r>
            <a:endParaRPr lang="en-US" altLang="en-US" b="0">
              <a:latin typeface="Consolas" panose="020B0609020204030204" charset="0"/>
              <a:ea typeface="宋体" panose="02010600030101010101" pitchFamily="2" charset="-122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en-US" alt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Evaluate the finetuned LLM on MedMCQA dataset (see attached). As the test set has no answers, we will evaluate on the validation dataset.</a:t>
            </a:r>
            <a:endParaRPr lang="en-US" altLang="zh-CN" sz="2400" b="1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因为TinyLLaMA的测试效果不佳，而且没有很好的手段让其在没有训练的情况下做选择题，因此我尝试将其输出的答案与正确答案做比较，并计算BLEU和CIDEr等文本相似性指标。得到BLEU指标为6.51，CIDEr指标为5.869×10</a:t>
            </a:r>
            <a:r>
              <a:rPr lang="en-US" altLang="zh-CN" sz="2400" baseline="30000">
                <a:latin typeface="华文宋体" panose="02010600040101010101" charset="-122"/>
                <a:ea typeface="华文宋体" panose="02010600040101010101" charset="-122"/>
                <a:sym typeface="+mn-ea"/>
              </a:rPr>
              <a:t>-10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。这是一个非常低的分数，意味着此LLM基本无法</a:t>
            </a: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在未经训练的情况下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迁移到该数据集上。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Question 2.2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r>
              <a:rPr 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§</a:t>
            </a:r>
            <a:r>
              <a:rPr lang="zh-CN" alt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Build a personal website and display your thoughts and ideas about how</a:t>
            </a:r>
            <a:r>
              <a:rPr lang="en-US" altLang="zh-CN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 </a:t>
            </a:r>
            <a:r>
              <a:rPr lang="zh-CN" altLang="en-US" sz="2400" b="1">
                <a:latin typeface="华文宋体" panose="02010600040101010101" charset="-122"/>
                <a:ea typeface="华文宋体" panose="02010600040101010101" charset="-122"/>
                <a:sym typeface="+mn-ea"/>
              </a:rPr>
              <a:t>to apply LLMs in specific domains like clinic/law/finance.</a:t>
            </a:r>
            <a:endParaRPr lang="zh-CN" altLang="en-US" sz="2400" b="1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400" b="1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457200" fontAlgn="auto">
              <a:lnSpc>
                <a:spcPct val="100000"/>
              </a:lnSpc>
              <a:buNone/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  <a:hlinkClick r:id="rId1"/>
              </a:rPr>
              <a:t>My Personal Website</a:t>
            </a: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.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2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3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Question 2.3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0" y="2880360"/>
            <a:ext cx="12192635" cy="1096645"/>
          </a:xfrm>
          <a:prstGeom prst="rect">
            <a:avLst/>
          </a:prstGeom>
          <a:solidFill>
            <a:srgbClr val="ED6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>
                <a:latin typeface="华文宋体" panose="02010600040101010101" charset="-122"/>
                <a:ea typeface="华文宋体" panose="02010600040101010101" charset="-122"/>
              </a:rPr>
              <a:t>Thanks for Watching</a:t>
            </a:r>
            <a:endParaRPr lang="en-US" altLang="zh-CN" sz="4000"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45220" y="29845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Paper Chosen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3" name="图片 2" descr="BMS@SZ%$[NWOKLPZE_RO$4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092960" y="779780"/>
            <a:ext cx="8005445" cy="5757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此论文中着力研究的问题是：在大语言模型飞速发展的同时，其会不受控制地生成不符合策略（policy）或人类价值观（如3H：Helpful、Honest和Harmless）的输出。此前，OpenAI等公司已经验证了RLHF（Reinforcement Learning with Human Feedback，基于人类反馈的强化学习）在解决此问题上的有效性，但是基于RLHF的方法并不总是稳定，训练经常失败。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通常而言，成功的RLHF训练要求一个能够替代人类决断的奖励模型（reward model）、能够使参数稳定更新的超参数和强有力的用于稳定策略优化的PPO（Proximal Policy Optimization，近端策略优化）算法。在论文中，作者剖析了RLHF框架的完整流程，并探究了每一个部分对于训练能否成功的影响。最后提出了PPO-max优化算法，减轻了传统PPO算法的不稳定性。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is the problem addressed in the paper?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论文是基于原PPO算法的缺陷做出的改进，自然不是研究的一个新的问题。</a:t>
            </a: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Is this a new problem?</a:t>
            </a:r>
            <a:endParaRPr lang="en-US" altLang="zh-CN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论文没有做出特别的假设。论文基于PPO算法各个部分的不同实现，根据其设置的度量挑选出了相对最优的一种实现，并命名为PPO-max。论文还提出了一些具体实现中的技巧，并加以了验证。</a:t>
            </a: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24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is the scientific hypothesis that the paper is trying to verify?</a:t>
            </a:r>
            <a:endParaRPr lang="en-US" altLang="zh-CN" sz="24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论文主要围绕基于如下领域展开：使用RLHF使语言模型的输出无害化和PPO等。首先论文的基础是大语言模型的存在，这当然得提到Brown等人的Language Models are Few Shot Learners，其创造性地提出了GPT-3大模型。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关于无害化，有Ouyang等人的Training Language Models to Follow Instructions with Human Feedback、Bai等人的Training a Helpful and Harmless Assistant with Reinforcement Learning from Human Feedback等文章。</a:t>
            </a: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</a:rPr>
              <a:t>而关于策略优化的领域，有Andrychowicz等人的What Matters for On-policy Deep Actor-critic Methods? A Large-scale Study和Engstrom等人的Implementation Matters in Deep Policy Gradients: A Case Study on PPO and TRPO等文章。</a:t>
            </a:r>
            <a:endParaRPr lang="zh-CN" sz="2400">
              <a:latin typeface="华文宋体" panose="02010600040101010101" charset="-122"/>
              <a:ea typeface="华文宋体" panose="02010600040101010101" charset="-122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en-US" altLang="zh-CN" sz="2400">
                <a:latin typeface="华文宋体" panose="02010600040101010101" charset="-122"/>
                <a:ea typeface="华文宋体" panose="02010600040101010101" charset="-122"/>
              </a:rPr>
              <a:t>……</a:t>
            </a:r>
            <a:endParaRPr lang="en-US" altLang="zh-CN" sz="2400">
              <a:latin typeface="华文宋体" panose="02010600040101010101" charset="-122"/>
              <a:ea typeface="华文宋体" panose="02010600040101010101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en-US" altLang="zh-CN" sz="20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are the key related works and who are the key people working on this topic?</a:t>
            </a:r>
            <a:endParaRPr lang="en-US" altLang="zh-CN" sz="20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457200" fontAlgn="auto">
              <a:lnSpc>
                <a:spcPct val="100000"/>
              </a:lnSpc>
              <a:buNone/>
            </a:pP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fontAlgn="auto">
              <a:lnSpc>
                <a:spcPct val="10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解决问题的关键在于奖励模型（Reward Model, RM）和其提出的PPO-max算法。奖励模型是用于模仿、替代人类反馈的重要模型。而PPO-max算法是一种改进的PPO算法，其通过选择PPO的各个组件实现，能够有效地提高策略模型的训练稳定性，并通过引入多种优化技巧如KL惩罚项、梯度裁剪等和约束条件，避免策略模型过度优化和模式崩溃的问题。</a:t>
            </a:r>
            <a:endParaRPr lang="zh-CN" altLang="en-US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28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What is the key of the proposed solution in the paper?</a:t>
            </a:r>
            <a:endParaRPr lang="zh-CN" altLang="en-US" sz="28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86815"/>
            <a:ext cx="10515600" cy="4990465"/>
          </a:xfrm>
        </p:spPr>
        <p:txBody>
          <a:bodyPr/>
          <a:p>
            <a:pPr marL="0" indent="0" fontAlgn="auto">
              <a:lnSpc>
                <a:spcPct val="100000"/>
              </a:lnSpc>
              <a:buNone/>
            </a:pP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  <a:p>
            <a:pPr marL="0" indent="609600" algn="l" fontAlgn="auto">
              <a:lnSpc>
                <a:spcPct val="100000"/>
              </a:lnSpc>
              <a:buClrTx/>
              <a:buSzTx/>
              <a:buNone/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sz="2400">
                <a:latin typeface="华文宋体" panose="02010600040101010101" charset="-122"/>
                <a:ea typeface="华文宋体" panose="02010600040101010101" charset="-122"/>
                <a:sym typeface="+mn-ea"/>
              </a:rPr>
              <a:t>论文对于奖励模型和PPO分别进行了实验。</a:t>
            </a:r>
            <a:endParaRPr lang="zh-CN" sz="2400">
              <a:latin typeface="华文宋体" panose="02010600040101010101" charset="-122"/>
              <a:ea typeface="华文宋体" panose="02010600040101010101" charset="-122"/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35" y="6537325"/>
            <a:ext cx="12190730" cy="320040"/>
            <a:chOff x="1" y="10295"/>
            <a:chExt cx="19198" cy="504"/>
          </a:xfrm>
        </p:grpSpPr>
        <p:sp>
          <p:nvSpPr>
            <p:cNvPr id="5" name="矩形 4"/>
            <p:cNvSpPr/>
            <p:nvPr>
              <p:custDataLst>
                <p:tags r:id="rId1"/>
              </p:custDataLst>
            </p:nvPr>
          </p:nvSpPr>
          <p:spPr>
            <a:xfrm>
              <a:off x="1" y="10295"/>
              <a:ext cx="7338" cy="505"/>
            </a:xfrm>
            <a:prstGeom prst="rect">
              <a:avLst/>
            </a:prstGeom>
            <a:solidFill>
              <a:srgbClr val="ED6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      </a:t>
              </a:r>
              <a:r>
                <a:rPr lang="en-US" altLang="zh-CN">
                  <a:latin typeface="华文宋体" panose="02010600040101010101" charset="-122"/>
                  <a:ea typeface="华文宋体" panose="02010600040101010101" charset="-122"/>
                </a:rPr>
                <a:t>Department of Statistics and Data Science</a:t>
              </a:r>
              <a:endParaRPr lang="en-US" altLang="zh-CN">
                <a:latin typeface="华文宋体" panose="02010600040101010101" charset="-122"/>
                <a:ea typeface="华文宋体" panose="02010600040101010101" charset="-122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2"/>
              </p:custDataLst>
            </p:nvPr>
          </p:nvSpPr>
          <p:spPr>
            <a:xfrm>
              <a:off x="7339" y="10295"/>
              <a:ext cx="11861" cy="505"/>
            </a:xfrm>
            <a:prstGeom prst="rect">
              <a:avLst/>
            </a:prstGeom>
            <a:solidFill>
              <a:srgbClr val="15A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endParaRPr lang="en-US" altLang="zh-CN"/>
            </a:p>
          </p:txBody>
        </p:sp>
        <p:pic>
          <p:nvPicPr>
            <p:cNvPr id="8" name="图片 7" descr="NNLH%73}P8N1L()`TTI4N1R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54" y="10326"/>
              <a:ext cx="444" cy="444"/>
            </a:xfrm>
            <a:prstGeom prst="ellipse">
              <a:avLst/>
            </a:prstGeom>
          </p:spPr>
        </p:pic>
      </p:grp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-635" y="0"/>
            <a:ext cx="12192635" cy="815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457200" algn="l"/>
            <a:r>
              <a:rPr lang="zh-CN" altLang="en-US" sz="3200">
                <a:solidFill>
                  <a:schemeClr val="tx1"/>
                </a:solidFill>
                <a:latin typeface="华文宋体" panose="02010600040101010101" charset="-122"/>
                <a:ea typeface="华文宋体" panose="02010600040101010101" charset="-122"/>
              </a:rPr>
              <a:t>How are the experiments designed?</a:t>
            </a:r>
            <a:endParaRPr lang="zh-CN" altLang="en-US" sz="3200">
              <a:solidFill>
                <a:schemeClr val="tx1"/>
              </a:solidFill>
              <a:latin typeface="华文宋体" panose="02010600040101010101" charset="-122"/>
              <a:ea typeface="华文宋体" panose="0201060004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13800" y="0"/>
            <a:ext cx="3134360" cy="815975"/>
          </a:xfrm>
          <a:prstGeom prst="rect">
            <a:avLst/>
          </a:prstGeom>
        </p:spPr>
      </p:pic>
      <p:pic>
        <p:nvPicPr>
          <p:cNvPr id="2" name="图片 1" descr="S10UF_5K30)%FNUQ11AF}U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7180" y="2723515"/>
            <a:ext cx="5813425" cy="3815715"/>
          </a:xfrm>
          <a:prstGeom prst="rect">
            <a:avLst/>
          </a:prstGeom>
        </p:spPr>
      </p:pic>
      <p:pic>
        <p:nvPicPr>
          <p:cNvPr id="4" name="图片 3" descr="B_1VL`L(7TS9_HCDPCVAAFE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102985" y="2723515"/>
            <a:ext cx="5818505" cy="38138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COMMONDATA" val="eyJoZGlkIjoiYjQ4NzIxNDgxMGJhNDQzOGU0OGExNGM0MDU1YzFjNWUifQ=="/>
  <p:tag name="KSO_WPP_MARK_KEY" val="19501db6-393e-4c64-94fe-34eecf5612df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5368</Words>
  <Application>WPS 演示</Application>
  <PresentationFormat>宽屏</PresentationFormat>
  <Paragraphs>160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华文宋体</vt:lpstr>
      <vt:lpstr>华文中宋</vt:lpstr>
      <vt:lpstr>微软雅黑</vt:lpstr>
      <vt:lpstr>Arial Unicode MS</vt:lpstr>
      <vt:lpstr>Calibri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墨染樱</cp:lastModifiedBy>
  <cp:revision>92</cp:revision>
  <dcterms:created xsi:type="dcterms:W3CDTF">2023-10-12T01:06:00Z</dcterms:created>
  <dcterms:modified xsi:type="dcterms:W3CDTF">2024-01-04T06:09:07Z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54CA1E06D87C4836923DAFE3EAE5347F_12</vt:lpwstr>
  </property>
  <property fmtid="{D5CDD505-2E9C-101B-9397-08002B2CF9AE}" pid="3" name="KSOProductBuildVer">
    <vt:lpwstr>2052-12.1.0.16120</vt:lpwstr>
  </property>
</Properties>
</file>