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20"/>
  </p:notesMasterIdLst>
  <p:handoutMasterIdLst>
    <p:handoutMasterId r:id="rId21"/>
  </p:handoutMasterIdLst>
  <p:sldIdLst>
    <p:sldId id="263" r:id="rId2"/>
    <p:sldId id="261" r:id="rId3"/>
    <p:sldId id="278" r:id="rId4"/>
    <p:sldId id="277" r:id="rId5"/>
    <p:sldId id="279" r:id="rId6"/>
    <p:sldId id="280" r:id="rId7"/>
    <p:sldId id="284" r:id="rId8"/>
    <p:sldId id="282" r:id="rId9"/>
    <p:sldId id="281" r:id="rId10"/>
    <p:sldId id="267" r:id="rId11"/>
    <p:sldId id="264" r:id="rId12"/>
    <p:sldId id="268" r:id="rId13"/>
    <p:sldId id="269" r:id="rId14"/>
    <p:sldId id="270" r:id="rId15"/>
    <p:sldId id="276" r:id="rId16"/>
    <p:sldId id="286" r:id="rId17"/>
    <p:sldId id="285" r:id="rId18"/>
    <p:sldId id="283"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AEEF"/>
    <a:srgbClr val="8A8C91"/>
    <a:srgbClr val="FFE480"/>
    <a:srgbClr val="F7DC7A"/>
    <a:srgbClr val="F6F6F6"/>
    <a:srgbClr val="5C81A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92" autoAdjust="0"/>
    <p:restoredTop sz="94640" autoAdjust="0"/>
  </p:normalViewPr>
  <p:slideViewPr>
    <p:cSldViewPr snapToGrid="0">
      <p:cViewPr varScale="1">
        <p:scale>
          <a:sx n="140" d="100"/>
          <a:sy n="140" d="100"/>
        </p:scale>
        <p:origin x="1830" y="114"/>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A7EE71F-E798-406E-8F5B-301C22D41E32}" type="slidenum">
              <a:rPr lang="en-US"/>
              <a:pPr/>
              <a:t>‹#›</a:t>
            </a:fld>
            <a:endParaRPr lang="en-US"/>
          </a:p>
        </p:txBody>
      </p:sp>
    </p:spTree>
    <p:extLst>
      <p:ext uri="{BB962C8B-B14F-4D97-AF65-F5344CB8AC3E}">
        <p14:creationId xmlns:p14="http://schemas.microsoft.com/office/powerpoint/2010/main" val="415022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DE1A5C6-D7D1-411F-BE16-5B9FD3056CC5}" type="slidenum">
              <a:rPr lang="en-US"/>
              <a:pPr/>
              <a:t>‹#›</a:t>
            </a:fld>
            <a:endParaRPr lang="en-US"/>
          </a:p>
        </p:txBody>
      </p:sp>
    </p:spTree>
    <p:extLst>
      <p:ext uri="{BB962C8B-B14F-4D97-AF65-F5344CB8AC3E}">
        <p14:creationId xmlns:p14="http://schemas.microsoft.com/office/powerpoint/2010/main" val="41530226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2F3E8-258E-483F-A82A-F7B0164BAD37}" type="slidenum">
              <a:rPr lang="en-US"/>
              <a:pPr/>
              <a:t>1</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561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E5B16-8FF2-4EAB-83EC-00B59AA2E0D4}" type="slidenum">
              <a:rPr lang="en-US"/>
              <a:pPr/>
              <a:t>2</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147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E5B16-8FF2-4EAB-83EC-00B59AA2E0D4}" type="slidenum">
              <a:rPr lang="en-US"/>
              <a:pPr/>
              <a:t>11</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181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9356" name="Picture 28" descr="The world leader tagline_v2"/>
          <p:cNvPicPr>
            <a:picLocks noChangeAspect="1" noChangeArrowheads="1"/>
          </p:cNvPicPr>
          <p:nvPr/>
        </p:nvPicPr>
        <p:blipFill>
          <a:blip r:embed="rId2" cstate="print"/>
          <a:srcRect l="1279" t="5391" r="5518" b="6471"/>
          <a:stretch>
            <a:fillRect/>
          </a:stretch>
        </p:blipFill>
        <p:spPr bwMode="auto">
          <a:xfrm>
            <a:off x="0" y="5949950"/>
            <a:ext cx="9144000" cy="908050"/>
          </a:xfrm>
          <a:prstGeom prst="rect">
            <a:avLst/>
          </a:prstGeom>
          <a:noFill/>
        </p:spPr>
      </p:pic>
      <p:sp>
        <p:nvSpPr>
          <p:cNvPr id="99331" name="Rectangle 3"/>
          <p:cNvSpPr>
            <a:spLocks noGrp="1" noChangeArrowheads="1"/>
          </p:cNvSpPr>
          <p:nvPr>
            <p:ph type="ctrTitle"/>
          </p:nvPr>
        </p:nvSpPr>
        <p:spPr>
          <a:xfrm>
            <a:off x="2870200" y="2409825"/>
            <a:ext cx="6054725" cy="1101725"/>
          </a:xfrm>
        </p:spPr>
        <p:txBody>
          <a:bodyPr lIns="91430" rIns="91430"/>
          <a:lstStyle>
            <a:lvl1pPr>
              <a:lnSpc>
                <a:spcPct val="105000"/>
              </a:lnSpc>
              <a:defRPr b="1"/>
            </a:lvl1pPr>
          </a:lstStyle>
          <a:p>
            <a:r>
              <a:rPr lang="en-US"/>
              <a:t>Click to edit Master title style</a:t>
            </a:r>
          </a:p>
        </p:txBody>
      </p:sp>
      <p:sp>
        <p:nvSpPr>
          <p:cNvPr id="99332" name="Rectangle 4"/>
          <p:cNvSpPr>
            <a:spLocks noGrp="1" noChangeArrowheads="1"/>
          </p:cNvSpPr>
          <p:nvPr>
            <p:ph type="subTitle" idx="1"/>
          </p:nvPr>
        </p:nvSpPr>
        <p:spPr bwMode="gray">
          <a:xfrm>
            <a:off x="2870200" y="3586163"/>
            <a:ext cx="5284788" cy="1879600"/>
          </a:xfrm>
        </p:spPr>
        <p:txBody>
          <a:bodyPr/>
          <a:lstStyle>
            <a:lvl1pPr marL="0" indent="0">
              <a:buFontTx/>
              <a:buNone/>
              <a:defRPr sz="1800"/>
            </a:lvl1pPr>
          </a:lstStyle>
          <a:p>
            <a:r>
              <a:rPr lang="en-US"/>
              <a:t>Click to edit Master subtitle style</a:t>
            </a:r>
          </a:p>
        </p:txBody>
      </p:sp>
      <p:cxnSp>
        <p:nvCxnSpPr>
          <p:cNvPr id="7" name="Straight Connector 6"/>
          <p:cNvCxnSpPr>
            <a:cxnSpLocks noChangeShapeType="1"/>
          </p:cNvCxnSpPr>
          <p:nvPr/>
        </p:nvCxnSpPr>
        <p:spPr bwMode="auto">
          <a:xfrm>
            <a:off x="0" y="779463"/>
            <a:ext cx="9144000" cy="1587"/>
          </a:xfrm>
          <a:prstGeom prst="line">
            <a:avLst/>
          </a:prstGeom>
          <a:noFill/>
          <a:ln w="57150">
            <a:solidFill>
              <a:srgbClr val="5C81AA"/>
            </a:solidFill>
            <a:round/>
            <a:headEnd/>
            <a:tailEnd/>
          </a:ln>
          <a:effectLst/>
        </p:spPr>
      </p:cxnSp>
      <p:sp>
        <p:nvSpPr>
          <p:cNvPr id="10" name="Line 15"/>
          <p:cNvSpPr>
            <a:spLocks noChangeShapeType="1"/>
          </p:cNvSpPr>
          <p:nvPr/>
        </p:nvSpPr>
        <p:spPr bwMode="auto">
          <a:xfrm>
            <a:off x="1060450" y="2982913"/>
            <a:ext cx="1525588" cy="0"/>
          </a:xfrm>
          <a:prstGeom prst="line">
            <a:avLst/>
          </a:prstGeom>
          <a:noFill/>
          <a:ln w="57150">
            <a:solidFill>
              <a:srgbClr val="5C81AA"/>
            </a:solidFill>
            <a:round/>
            <a:headEnd/>
            <a:tailEnd/>
          </a:ln>
        </p:spPr>
        <p:txBody>
          <a:bodyPr/>
          <a:lstStyle/>
          <a:p>
            <a:endParaRPr lang="en-US"/>
          </a:p>
        </p:txBody>
      </p:sp>
      <p:sp>
        <p:nvSpPr>
          <p:cNvPr id="11" name="Line 13"/>
          <p:cNvSpPr>
            <a:spLocks noChangeShapeType="1"/>
          </p:cNvSpPr>
          <p:nvPr/>
        </p:nvSpPr>
        <p:spPr bwMode="auto">
          <a:xfrm flipV="1">
            <a:off x="1057275" y="790575"/>
            <a:ext cx="0" cy="5453063"/>
          </a:xfrm>
          <a:prstGeom prst="line">
            <a:avLst/>
          </a:prstGeom>
          <a:noFill/>
          <a:ln w="57150">
            <a:solidFill>
              <a:srgbClr val="5C81AA"/>
            </a:solidFill>
            <a:round/>
            <a:headEnd/>
            <a:tailEnd/>
          </a:ln>
        </p:spPr>
        <p:txBody>
          <a:bodyPr/>
          <a:lstStyle/>
          <a:p>
            <a:endParaRPr lang="en-US"/>
          </a:p>
        </p:txBody>
      </p:sp>
      <p:sp>
        <p:nvSpPr>
          <p:cNvPr id="13" name="Oval 12"/>
          <p:cNvSpPr>
            <a:spLocks noChangeArrowheads="1"/>
          </p:cNvSpPr>
          <p:nvPr/>
        </p:nvSpPr>
        <p:spPr bwMode="auto">
          <a:xfrm>
            <a:off x="928688" y="6286500"/>
            <a:ext cx="255587" cy="247650"/>
          </a:xfrm>
          <a:prstGeom prst="ellipse">
            <a:avLst/>
          </a:prstGeom>
          <a:solidFill>
            <a:srgbClr val="F51D30"/>
          </a:solidFill>
          <a:ln w="25400">
            <a:noFill/>
            <a:round/>
            <a:headEnd/>
            <a:tailEnd/>
          </a:ln>
        </p:spPr>
        <p:txBody>
          <a:bodyPr anchor="ctr"/>
          <a:lstStyle/>
          <a:p>
            <a:pPr algn="ctr" defTabSz="457200" eaLnBrk="1" hangingPunct="1"/>
            <a:endParaRPr lang="en-US" sz="1800" b="1">
              <a:solidFill>
                <a:srgbClr val="FFFFFF"/>
              </a:solidFill>
              <a:ea typeface="ＭＳ Ｐゴシック" pitchFamily="68" charset="-128"/>
            </a:endParaRPr>
          </a:p>
        </p:txBody>
      </p:sp>
      <p:sp>
        <p:nvSpPr>
          <p:cNvPr id="14" name="Oval 13"/>
          <p:cNvSpPr>
            <a:spLocks noChangeArrowheads="1"/>
          </p:cNvSpPr>
          <p:nvPr/>
        </p:nvSpPr>
        <p:spPr bwMode="auto">
          <a:xfrm>
            <a:off x="2625725" y="2863850"/>
            <a:ext cx="246063" cy="247650"/>
          </a:xfrm>
          <a:prstGeom prst="ellipse">
            <a:avLst/>
          </a:prstGeom>
          <a:solidFill>
            <a:schemeClr val="folHlink"/>
          </a:solidFill>
          <a:ln w="25400">
            <a:noFill/>
            <a:round/>
            <a:headEnd/>
            <a:tailEnd/>
          </a:ln>
        </p:spPr>
        <p:txBody>
          <a:bodyPr anchor="ctr"/>
          <a:lstStyle/>
          <a:p>
            <a:pPr algn="ctr" defTabSz="457200" eaLnBrk="1" hangingPunct="1"/>
            <a:endParaRPr lang="en-US" sz="1800" b="1">
              <a:solidFill>
                <a:srgbClr val="FFFFFF"/>
              </a:solidFill>
              <a:ea typeface="ＭＳ Ｐゴシック" pitchFamily="68" charset="-128"/>
            </a:endParaRPr>
          </a:p>
        </p:txBody>
      </p:sp>
      <p:pic>
        <p:nvPicPr>
          <p:cNvPr id="99354" name="Picture 3" descr="ThermoFisher_PPT-Logo_032-Bk.jpg"/>
          <p:cNvPicPr>
            <a:picLocks noChangeAspect="1"/>
          </p:cNvPicPr>
          <p:nvPr/>
        </p:nvPicPr>
        <p:blipFill>
          <a:blip r:embed="rId3" cstate="print"/>
          <a:srcRect/>
          <a:stretch>
            <a:fillRect/>
          </a:stretch>
        </p:blipFill>
        <p:spPr bwMode="auto">
          <a:xfrm>
            <a:off x="182563" y="241300"/>
            <a:ext cx="1860550" cy="400050"/>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7488" y="47625"/>
            <a:ext cx="2109787" cy="60039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950" y="47625"/>
            <a:ext cx="6180138" cy="6003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950" y="1185863"/>
            <a:ext cx="4144963"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2313" y="1185863"/>
            <a:ext cx="41449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cxnSp>
        <p:nvCxnSpPr>
          <p:cNvPr id="98309" name="Straight Connector 17"/>
          <p:cNvCxnSpPr>
            <a:cxnSpLocks noChangeShapeType="1"/>
          </p:cNvCxnSpPr>
          <p:nvPr/>
        </p:nvCxnSpPr>
        <p:spPr bwMode="auto">
          <a:xfrm rot="10800000" flipV="1">
            <a:off x="0" y="769938"/>
            <a:ext cx="9144000" cy="0"/>
          </a:xfrm>
          <a:prstGeom prst="line">
            <a:avLst/>
          </a:prstGeom>
          <a:noFill/>
          <a:ln w="57150">
            <a:solidFill>
              <a:srgbClr val="5C81AA"/>
            </a:solidFill>
            <a:round/>
            <a:headEnd/>
            <a:tailEnd/>
          </a:ln>
        </p:spPr>
      </p:cxnSp>
      <p:sp>
        <p:nvSpPr>
          <p:cNvPr id="98311" name="Rectangle 7"/>
          <p:cNvSpPr>
            <a:spLocks noGrp="1" noChangeArrowheads="1"/>
          </p:cNvSpPr>
          <p:nvPr>
            <p:ph type="body" idx="1"/>
          </p:nvPr>
        </p:nvSpPr>
        <p:spPr bwMode="auto">
          <a:xfrm>
            <a:off x="234950" y="1185863"/>
            <a:ext cx="8442325" cy="4865687"/>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8312" name="Rectangle 8"/>
          <p:cNvSpPr>
            <a:spLocks noGrp="1" noChangeArrowheads="1"/>
          </p:cNvSpPr>
          <p:nvPr>
            <p:ph type="title"/>
          </p:nvPr>
        </p:nvSpPr>
        <p:spPr bwMode="gray">
          <a:xfrm>
            <a:off x="265113" y="47625"/>
            <a:ext cx="8289925" cy="700088"/>
          </a:xfrm>
          <a:prstGeom prst="rect">
            <a:avLst/>
          </a:prstGeom>
          <a:noFill/>
          <a:ln w="9525">
            <a:noFill/>
            <a:miter lim="800000"/>
            <a:headEnd/>
            <a:tailEnd/>
          </a:ln>
          <a:effectLst/>
        </p:spPr>
        <p:txBody>
          <a:bodyPr vert="horz" wrap="square" lIns="45720" tIns="45716" rIns="45720" bIns="45716" numCol="1" anchor="ctr" anchorCtr="0" compatLnSpc="1">
            <a:prstTxWarp prst="textNoShape">
              <a:avLst/>
            </a:prstTxWarp>
          </a:bodyPr>
          <a:lstStyle/>
          <a:p>
            <a:pPr lvl="0"/>
            <a:r>
              <a:rPr lang="en-US"/>
              <a:t>Click to edit Master title style</a:t>
            </a:r>
          </a:p>
        </p:txBody>
      </p:sp>
      <p:sp>
        <p:nvSpPr>
          <p:cNvPr id="98313" name="Rectangle 9"/>
          <p:cNvSpPr>
            <a:spLocks noChangeArrowheads="1"/>
          </p:cNvSpPr>
          <p:nvPr/>
        </p:nvSpPr>
        <p:spPr bwMode="auto">
          <a:xfrm>
            <a:off x="120650" y="6383338"/>
            <a:ext cx="1309688" cy="354012"/>
          </a:xfrm>
          <a:prstGeom prst="rect">
            <a:avLst/>
          </a:prstGeom>
          <a:noFill/>
          <a:ln w="9525">
            <a:noFill/>
            <a:miter lim="800000"/>
            <a:headEnd/>
            <a:tailEnd/>
          </a:ln>
          <a:effectLst/>
        </p:spPr>
        <p:txBody>
          <a:bodyPr anchor="b"/>
          <a:lstStyle/>
          <a:p>
            <a:fld id="{DC826D44-8278-4541-8364-25A15699DFBF}" type="slidenum">
              <a:rPr lang="en-US" sz="1000" b="1"/>
              <a:pPr/>
              <a:t>‹#›</a:t>
            </a:fld>
            <a:endParaRPr lang="en-US" sz="1200" b="1"/>
          </a:p>
        </p:txBody>
      </p:sp>
      <p:sp>
        <p:nvSpPr>
          <p:cNvPr id="98322" name="Line 18"/>
          <p:cNvSpPr>
            <a:spLocks noChangeShapeType="1"/>
          </p:cNvSpPr>
          <p:nvPr/>
        </p:nvSpPr>
        <p:spPr bwMode="auto">
          <a:xfrm>
            <a:off x="-7938" y="6311900"/>
            <a:ext cx="9151938" cy="0"/>
          </a:xfrm>
          <a:prstGeom prst="line">
            <a:avLst/>
          </a:prstGeom>
          <a:noFill/>
          <a:ln w="28575">
            <a:solidFill>
              <a:srgbClr val="4F6F92"/>
            </a:solidFill>
            <a:round/>
            <a:headEnd/>
            <a:tailEnd/>
          </a:ln>
        </p:spPr>
        <p:txBody>
          <a:bodyPr wrap="none" anchor="ctr"/>
          <a:lstStyle/>
          <a:p>
            <a:endParaRPr lang="en-US"/>
          </a:p>
        </p:txBody>
      </p:sp>
      <p:pic>
        <p:nvPicPr>
          <p:cNvPr id="98327" name="Picture 3" descr="ThermoFisher_PPT-Logo_032-Bk.jpg"/>
          <p:cNvPicPr>
            <a:picLocks noChangeAspect="1"/>
          </p:cNvPicPr>
          <p:nvPr/>
        </p:nvPicPr>
        <p:blipFill>
          <a:blip r:embed="rId13" cstate="print"/>
          <a:srcRect/>
          <a:stretch>
            <a:fillRect/>
          </a:stretch>
        </p:blipFill>
        <p:spPr bwMode="auto">
          <a:xfrm>
            <a:off x="7789863" y="6478588"/>
            <a:ext cx="1231900" cy="2651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fade/>
  </p:transition>
  <p:txStyles>
    <p:titleStyle>
      <a:lvl1pPr algn="l" rtl="0" fontAlgn="base">
        <a:lnSpc>
          <a:spcPct val="95000"/>
        </a:lnSpc>
        <a:spcBef>
          <a:spcPct val="0"/>
        </a:spcBef>
        <a:spcAft>
          <a:spcPct val="0"/>
        </a:spcAft>
        <a:defRPr sz="2800">
          <a:solidFill>
            <a:schemeClr val="tx1"/>
          </a:solidFill>
          <a:latin typeface="+mj-lt"/>
          <a:ea typeface="+mj-ea"/>
          <a:cs typeface="+mj-cs"/>
        </a:defRPr>
      </a:lvl1pPr>
      <a:lvl2pPr algn="l" rtl="0" fontAlgn="base">
        <a:lnSpc>
          <a:spcPct val="95000"/>
        </a:lnSpc>
        <a:spcBef>
          <a:spcPct val="0"/>
        </a:spcBef>
        <a:spcAft>
          <a:spcPct val="0"/>
        </a:spcAft>
        <a:defRPr sz="2800">
          <a:solidFill>
            <a:schemeClr val="tx1"/>
          </a:solidFill>
          <a:latin typeface="Arial" charset="0"/>
        </a:defRPr>
      </a:lvl2pPr>
      <a:lvl3pPr algn="l" rtl="0" fontAlgn="base">
        <a:lnSpc>
          <a:spcPct val="95000"/>
        </a:lnSpc>
        <a:spcBef>
          <a:spcPct val="0"/>
        </a:spcBef>
        <a:spcAft>
          <a:spcPct val="0"/>
        </a:spcAft>
        <a:defRPr sz="2800">
          <a:solidFill>
            <a:schemeClr val="tx1"/>
          </a:solidFill>
          <a:latin typeface="Arial" charset="0"/>
        </a:defRPr>
      </a:lvl3pPr>
      <a:lvl4pPr algn="l" rtl="0" fontAlgn="base">
        <a:lnSpc>
          <a:spcPct val="95000"/>
        </a:lnSpc>
        <a:spcBef>
          <a:spcPct val="0"/>
        </a:spcBef>
        <a:spcAft>
          <a:spcPct val="0"/>
        </a:spcAft>
        <a:defRPr sz="2800">
          <a:solidFill>
            <a:schemeClr val="tx1"/>
          </a:solidFill>
          <a:latin typeface="Arial" charset="0"/>
        </a:defRPr>
      </a:lvl4pPr>
      <a:lvl5pPr algn="l" rtl="0" fontAlgn="base">
        <a:lnSpc>
          <a:spcPct val="95000"/>
        </a:lnSpc>
        <a:spcBef>
          <a:spcPct val="0"/>
        </a:spcBef>
        <a:spcAft>
          <a:spcPct val="0"/>
        </a:spcAft>
        <a:defRPr sz="2800">
          <a:solidFill>
            <a:schemeClr val="tx1"/>
          </a:solidFill>
          <a:latin typeface="Arial" charset="0"/>
        </a:defRPr>
      </a:lvl5pPr>
      <a:lvl6pPr marL="457200" algn="l" rtl="0" fontAlgn="base">
        <a:lnSpc>
          <a:spcPct val="95000"/>
        </a:lnSpc>
        <a:spcBef>
          <a:spcPct val="0"/>
        </a:spcBef>
        <a:spcAft>
          <a:spcPct val="0"/>
        </a:spcAft>
        <a:defRPr sz="2800">
          <a:solidFill>
            <a:schemeClr val="tx1"/>
          </a:solidFill>
          <a:latin typeface="Arial" charset="0"/>
        </a:defRPr>
      </a:lvl6pPr>
      <a:lvl7pPr marL="914400" algn="l" rtl="0" fontAlgn="base">
        <a:lnSpc>
          <a:spcPct val="95000"/>
        </a:lnSpc>
        <a:spcBef>
          <a:spcPct val="0"/>
        </a:spcBef>
        <a:spcAft>
          <a:spcPct val="0"/>
        </a:spcAft>
        <a:defRPr sz="2800">
          <a:solidFill>
            <a:schemeClr val="tx1"/>
          </a:solidFill>
          <a:latin typeface="Arial" charset="0"/>
        </a:defRPr>
      </a:lvl7pPr>
      <a:lvl8pPr marL="1371600" algn="l" rtl="0" fontAlgn="base">
        <a:lnSpc>
          <a:spcPct val="95000"/>
        </a:lnSpc>
        <a:spcBef>
          <a:spcPct val="0"/>
        </a:spcBef>
        <a:spcAft>
          <a:spcPct val="0"/>
        </a:spcAft>
        <a:defRPr sz="2800">
          <a:solidFill>
            <a:schemeClr val="tx1"/>
          </a:solidFill>
          <a:latin typeface="Arial" charset="0"/>
        </a:defRPr>
      </a:lvl8pPr>
      <a:lvl9pPr marL="1828800" algn="l" rtl="0" fontAlgn="base">
        <a:lnSpc>
          <a:spcPct val="95000"/>
        </a:lnSpc>
        <a:spcBef>
          <a:spcPct val="0"/>
        </a:spcBef>
        <a:spcAft>
          <a:spcPct val="0"/>
        </a:spcAft>
        <a:defRPr sz="2800">
          <a:solidFill>
            <a:schemeClr val="tx1"/>
          </a:solidFill>
          <a:latin typeface="Arial" charset="0"/>
        </a:defRPr>
      </a:lvl9pPr>
    </p:titleStyle>
    <p:bodyStyle>
      <a:lvl1pPr marL="188913" indent="-188913" algn="l" rtl="0" fontAlgn="base">
        <a:spcBef>
          <a:spcPct val="0"/>
        </a:spcBef>
        <a:spcAft>
          <a:spcPct val="20000"/>
        </a:spcAft>
        <a:buClr>
          <a:schemeClr val="folHlink"/>
        </a:buClr>
        <a:buChar char="•"/>
        <a:defRPr sz="2000">
          <a:solidFill>
            <a:schemeClr val="tx1"/>
          </a:solidFill>
          <a:latin typeface="+mn-lt"/>
          <a:ea typeface="+mn-ea"/>
          <a:cs typeface="+mn-cs"/>
        </a:defRPr>
      </a:lvl1pPr>
      <a:lvl2pPr marL="568325" indent="-188913" algn="l" rtl="0" fontAlgn="base">
        <a:spcBef>
          <a:spcPct val="0"/>
        </a:spcBef>
        <a:spcAft>
          <a:spcPct val="20000"/>
        </a:spcAft>
        <a:buClr>
          <a:schemeClr val="tx1"/>
        </a:buClr>
        <a:buFont typeface="Arial" charset="0"/>
        <a:buChar char="•"/>
        <a:defRPr>
          <a:solidFill>
            <a:schemeClr val="tx1"/>
          </a:solidFill>
          <a:latin typeface="+mn-lt"/>
        </a:defRPr>
      </a:lvl2pPr>
      <a:lvl3pPr marL="923925" indent="-165100" algn="l" rtl="0" fontAlgn="base">
        <a:spcBef>
          <a:spcPct val="0"/>
        </a:spcBef>
        <a:spcAft>
          <a:spcPct val="20000"/>
        </a:spcAft>
        <a:buClr>
          <a:schemeClr val="hlink"/>
        </a:buClr>
        <a:buFont typeface="Arial" charset="0"/>
        <a:buChar char="•"/>
        <a:defRPr>
          <a:solidFill>
            <a:schemeClr val="tx1"/>
          </a:solidFill>
          <a:latin typeface="+mn-lt"/>
        </a:defRPr>
      </a:lvl3pPr>
      <a:lvl4pPr marL="1317625" indent="-203200" algn="l" rtl="0" fontAlgn="base">
        <a:spcBef>
          <a:spcPct val="0"/>
        </a:spcBef>
        <a:spcAft>
          <a:spcPct val="20000"/>
        </a:spcAft>
        <a:buFont typeface="Symbol" pitchFamily="68" charset="2"/>
        <a:buChar char="-"/>
        <a:defRPr sz="1600">
          <a:solidFill>
            <a:schemeClr val="tx1"/>
          </a:solidFill>
          <a:latin typeface="+mn-lt"/>
        </a:defRPr>
      </a:lvl4pPr>
      <a:lvl5pPr marL="1716088" indent="-182563" algn="l" rtl="0" fontAlgn="base">
        <a:spcBef>
          <a:spcPct val="0"/>
        </a:spcBef>
        <a:spcAft>
          <a:spcPct val="20000"/>
        </a:spcAft>
        <a:buChar char="•"/>
        <a:defRPr sz="1500">
          <a:solidFill>
            <a:schemeClr val="tx1"/>
          </a:solidFill>
          <a:latin typeface="+mn-lt"/>
        </a:defRPr>
      </a:lvl5pPr>
      <a:lvl6pPr marL="2173288" indent="-182563" algn="l" rtl="0" fontAlgn="base">
        <a:spcBef>
          <a:spcPct val="0"/>
        </a:spcBef>
        <a:spcAft>
          <a:spcPct val="20000"/>
        </a:spcAft>
        <a:buChar char="•"/>
        <a:defRPr sz="1500">
          <a:solidFill>
            <a:schemeClr val="tx1"/>
          </a:solidFill>
          <a:latin typeface="+mn-lt"/>
        </a:defRPr>
      </a:lvl6pPr>
      <a:lvl7pPr marL="2630488" indent="-182563" algn="l" rtl="0" fontAlgn="base">
        <a:spcBef>
          <a:spcPct val="0"/>
        </a:spcBef>
        <a:spcAft>
          <a:spcPct val="20000"/>
        </a:spcAft>
        <a:buChar char="•"/>
        <a:defRPr sz="1500">
          <a:solidFill>
            <a:schemeClr val="tx1"/>
          </a:solidFill>
          <a:latin typeface="+mn-lt"/>
        </a:defRPr>
      </a:lvl7pPr>
      <a:lvl8pPr marL="3087688" indent="-182563" algn="l" rtl="0" fontAlgn="base">
        <a:spcBef>
          <a:spcPct val="0"/>
        </a:spcBef>
        <a:spcAft>
          <a:spcPct val="20000"/>
        </a:spcAft>
        <a:buChar char="•"/>
        <a:defRPr sz="1500">
          <a:solidFill>
            <a:schemeClr val="tx1"/>
          </a:solidFill>
          <a:latin typeface="+mn-lt"/>
        </a:defRPr>
      </a:lvl8pPr>
      <a:lvl9pPr marL="3544888" indent="-182563" algn="l" rtl="0" fontAlgn="base">
        <a:spcBef>
          <a:spcPct val="0"/>
        </a:spcBef>
        <a:spcAft>
          <a:spcPct val="20000"/>
        </a:spcAft>
        <a:buChar char="•"/>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6" name="Rectangle 26"/>
          <p:cNvSpPr>
            <a:spLocks noGrp="1" noChangeArrowheads="1"/>
          </p:cNvSpPr>
          <p:nvPr>
            <p:ph type="ctrTitle"/>
          </p:nvPr>
        </p:nvSpPr>
        <p:spPr/>
        <p:txBody>
          <a:bodyPr/>
          <a:lstStyle/>
          <a:p>
            <a:r>
              <a:rPr lang="en-US" dirty="0"/>
              <a:t>Beyond </a:t>
            </a:r>
            <a:r>
              <a:rPr lang="en-US" dirty="0" err="1"/>
              <a:t>MSFileReader</a:t>
            </a:r>
            <a:endParaRPr lang="en-US" dirty="0"/>
          </a:p>
        </p:txBody>
      </p:sp>
      <p:sp>
        <p:nvSpPr>
          <p:cNvPr id="102427" name="Rectangle 27"/>
          <p:cNvSpPr>
            <a:spLocks noGrp="1" noChangeArrowheads="1"/>
          </p:cNvSpPr>
          <p:nvPr>
            <p:ph type="subTitle" idx="1"/>
          </p:nvPr>
        </p:nvSpPr>
        <p:spPr/>
        <p:txBody>
          <a:bodyPr/>
          <a:lstStyle/>
          <a:p>
            <a:r>
              <a:rPr lang="en-US" dirty="0"/>
              <a:t>Jim Shofstahl</a:t>
            </a:r>
          </a:p>
          <a:p>
            <a:r>
              <a:rPr lang="en-US" dirty="0"/>
              <a:t>June 7, 2016</a:t>
            </a:r>
          </a:p>
          <a:p>
            <a:r>
              <a:rPr lang="en-US" dirty="0"/>
              <a:t>ASMS 2016 San Antonio</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Foundation Projects</a:t>
            </a:r>
          </a:p>
        </p:txBody>
      </p:sp>
      <p:pic>
        <p:nvPicPr>
          <p:cNvPr id="4" name="Content Placeholder 3"/>
          <p:cNvPicPr>
            <a:picLocks noGrp="1" noChangeAspect="1"/>
          </p:cNvPicPr>
          <p:nvPr>
            <p:ph idx="1"/>
          </p:nvPr>
        </p:nvPicPr>
        <p:blipFill>
          <a:blip r:embed="rId2"/>
          <a:stretch>
            <a:fillRect/>
          </a:stretch>
        </p:blipFill>
        <p:spPr>
          <a:xfrm>
            <a:off x="1519248" y="1185863"/>
            <a:ext cx="5873729" cy="4865687"/>
          </a:xfrm>
          <a:prstGeom prst="rect">
            <a:avLst/>
          </a:prstGeom>
        </p:spPr>
      </p:pic>
    </p:spTree>
    <p:extLst>
      <p:ext uri="{BB962C8B-B14F-4D97-AF65-F5344CB8AC3E}">
        <p14:creationId xmlns:p14="http://schemas.microsoft.com/office/powerpoint/2010/main" val="19059585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35" name="Rectangle 71"/>
          <p:cNvSpPr>
            <a:spLocks noGrp="1" noChangeArrowheads="1"/>
          </p:cNvSpPr>
          <p:nvPr>
            <p:ph type="title"/>
          </p:nvPr>
        </p:nvSpPr>
        <p:spPr/>
        <p:txBody>
          <a:bodyPr/>
          <a:lstStyle/>
          <a:p>
            <a:r>
              <a:rPr lang="en-US" dirty="0"/>
              <a:t>Still, Why Linux?</a:t>
            </a:r>
          </a:p>
        </p:txBody>
      </p:sp>
      <p:sp>
        <p:nvSpPr>
          <p:cNvPr id="36936" name="Rectangle 72"/>
          <p:cNvSpPr>
            <a:spLocks noGrp="1" noChangeArrowheads="1"/>
          </p:cNvSpPr>
          <p:nvPr>
            <p:ph type="body" idx="1"/>
          </p:nvPr>
        </p:nvSpPr>
        <p:spPr/>
        <p:txBody>
          <a:bodyPr/>
          <a:lstStyle/>
          <a:p>
            <a:pPr>
              <a:buNone/>
            </a:pPr>
            <a:endParaRPr lang="en-US" dirty="0"/>
          </a:p>
          <a:p>
            <a:r>
              <a:rPr lang="en-US" dirty="0"/>
              <a:t>Many customers have asked for the ability to read our RAW files on other platforms (Unix, Linux, OS X)</a:t>
            </a:r>
          </a:p>
          <a:p>
            <a:r>
              <a:rPr lang="en-US" dirty="0"/>
              <a:t>Our </a:t>
            </a:r>
            <a:r>
              <a:rPr lang="en-US" dirty="0" err="1"/>
              <a:t>ThermoFisher</a:t>
            </a:r>
            <a:r>
              <a:rPr lang="en-US" dirty="0"/>
              <a:t> Cloud software runs on AWS which supports Linux compute nodes.</a:t>
            </a:r>
          </a:p>
          <a:p>
            <a:pPr marL="379412" lvl="1" indent="0">
              <a:buNone/>
            </a:pPr>
            <a:endParaRPr lang="en-US" dirty="0"/>
          </a:p>
          <a:p>
            <a:r>
              <a:rPr lang="en-US" dirty="0"/>
              <a:t>Being </a:t>
            </a:r>
            <a:r>
              <a:rPr lang="en-US" dirty="0" err="1"/>
              <a:t>RawFileReader</a:t>
            </a:r>
            <a:r>
              <a:rPr lang="en-US" dirty="0"/>
              <a:t> is a pure </a:t>
            </a:r>
            <a:r>
              <a:rPr lang="en-US" dirty="0" err="1"/>
              <a:t>.Net</a:t>
            </a:r>
            <a:r>
              <a:rPr lang="en-US" dirty="0"/>
              <a:t> library for reading our RAW files, porting it to Linux or OS X should be possible.</a:t>
            </a:r>
          </a:p>
          <a:p>
            <a:endParaRPr lang="en-US" dirty="0"/>
          </a:p>
        </p:txBody>
      </p:sp>
    </p:spTree>
    <p:extLst>
      <p:ext uri="{BB962C8B-B14F-4D97-AF65-F5344CB8AC3E}">
        <p14:creationId xmlns:p14="http://schemas.microsoft.com/office/powerpoint/2010/main" val="24307811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porting of </a:t>
            </a:r>
            <a:r>
              <a:rPr lang="en-US" dirty="0" err="1"/>
              <a:t>RawFileReader</a:t>
            </a:r>
            <a:r>
              <a:rPr lang="en-US" dirty="0"/>
              <a:t>	</a:t>
            </a:r>
          </a:p>
        </p:txBody>
      </p:sp>
      <p:sp>
        <p:nvSpPr>
          <p:cNvPr id="3" name="Content Placeholder 2"/>
          <p:cNvSpPr>
            <a:spLocks noGrp="1"/>
          </p:cNvSpPr>
          <p:nvPr>
            <p:ph idx="1"/>
          </p:nvPr>
        </p:nvSpPr>
        <p:spPr/>
        <p:txBody>
          <a:bodyPr/>
          <a:lstStyle/>
          <a:p>
            <a:r>
              <a:rPr lang="en-US" dirty="0"/>
              <a:t>Manually copied the </a:t>
            </a:r>
            <a:r>
              <a:rPr lang="en-US" dirty="0" err="1"/>
              <a:t>CommonCore</a:t>
            </a:r>
            <a:r>
              <a:rPr lang="en-US" dirty="0"/>
              <a:t> code to Linux computer.</a:t>
            </a:r>
          </a:p>
          <a:p>
            <a:r>
              <a:rPr lang="en-US" dirty="0"/>
              <a:t>Removed all of the projects in the Libraries sub-project not related to </a:t>
            </a:r>
            <a:r>
              <a:rPr lang="en-US" dirty="0" err="1"/>
              <a:t>RawFileReader</a:t>
            </a:r>
            <a:r>
              <a:rPr lang="en-US" dirty="0"/>
              <a:t> from the </a:t>
            </a:r>
            <a:r>
              <a:rPr lang="en-US" dirty="0" err="1"/>
              <a:t>CommonCore</a:t>
            </a:r>
            <a:r>
              <a:rPr lang="en-US" dirty="0"/>
              <a:t> solution file.</a:t>
            </a:r>
          </a:p>
          <a:p>
            <a:r>
              <a:rPr lang="en-US" dirty="0"/>
              <a:t>Changed the </a:t>
            </a:r>
            <a:r>
              <a:rPr lang="en-US" dirty="0" err="1"/>
              <a:t>.Net</a:t>
            </a:r>
            <a:r>
              <a:rPr lang="en-US" dirty="0"/>
              <a:t> Dependency from </a:t>
            </a:r>
            <a:r>
              <a:rPr lang="en-US" dirty="0" err="1"/>
              <a:t>.Net</a:t>
            </a:r>
            <a:r>
              <a:rPr lang="en-US" dirty="0"/>
              <a:t> 4.5.1 to Mono/4.5</a:t>
            </a:r>
          </a:p>
          <a:p>
            <a:r>
              <a:rPr lang="en-US" dirty="0"/>
              <a:t>Build errors were present but they were rather minor and quick to fix.</a:t>
            </a:r>
          </a:p>
          <a:p>
            <a:endParaRPr lang="en-US" dirty="0"/>
          </a:p>
          <a:p>
            <a:r>
              <a:rPr lang="en-US" dirty="0"/>
              <a:t>As with the step of removing projects from the Libraries sub-project in the </a:t>
            </a:r>
            <a:r>
              <a:rPr lang="en-US" dirty="0" err="1"/>
              <a:t>CommonCore</a:t>
            </a:r>
            <a:r>
              <a:rPr lang="en-US" dirty="0"/>
              <a:t> solution, all of the demo applications except for the </a:t>
            </a:r>
            <a:r>
              <a:rPr lang="en-US" dirty="0" err="1"/>
              <a:t>RawFileReader</a:t>
            </a:r>
            <a:r>
              <a:rPr lang="en-US" dirty="0"/>
              <a:t> demo were removed.</a:t>
            </a:r>
          </a:p>
          <a:p>
            <a:endParaRPr lang="en-US" dirty="0"/>
          </a:p>
          <a:p>
            <a:r>
              <a:rPr lang="en-US" dirty="0"/>
              <a:t>In less than 2 hours, </a:t>
            </a:r>
            <a:r>
              <a:rPr lang="en-US" dirty="0" err="1"/>
              <a:t>RawFileReader</a:t>
            </a:r>
            <a:r>
              <a:rPr lang="en-US" dirty="0"/>
              <a:t> and the demo program were compiling on Linux</a:t>
            </a:r>
          </a:p>
        </p:txBody>
      </p:sp>
    </p:spTree>
    <p:extLst>
      <p:ext uri="{BB962C8B-B14F-4D97-AF65-F5344CB8AC3E}">
        <p14:creationId xmlns:p14="http://schemas.microsoft.com/office/powerpoint/2010/main" val="39307181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the code compiles, we must be done</a:t>
            </a:r>
          </a:p>
        </p:txBody>
      </p:sp>
      <p:sp>
        <p:nvSpPr>
          <p:cNvPr id="3" name="Content Placeholder 2"/>
          <p:cNvSpPr>
            <a:spLocks noGrp="1"/>
          </p:cNvSpPr>
          <p:nvPr>
            <p:ph idx="1"/>
          </p:nvPr>
        </p:nvSpPr>
        <p:spPr/>
        <p:txBody>
          <a:bodyPr/>
          <a:lstStyle/>
          <a:p>
            <a:r>
              <a:rPr lang="en-US" dirty="0"/>
              <a:t>Copied a RAW file to the Linux box and attempted to read it – no luck.  The code is throwing exceptions.</a:t>
            </a:r>
          </a:p>
          <a:p>
            <a:r>
              <a:rPr lang="en-US" dirty="0"/>
              <a:t>With another developer’s help we identified some issues in our code that needed fixing:</a:t>
            </a:r>
          </a:p>
          <a:p>
            <a:pPr lvl="1"/>
            <a:r>
              <a:rPr lang="en-US" dirty="0"/>
              <a:t>Linux, like Unix, is case sensitive when it comes to filenames and our code was converting the names to all lower case letters.</a:t>
            </a:r>
          </a:p>
          <a:p>
            <a:pPr lvl="1"/>
            <a:r>
              <a:rPr lang="en-US" dirty="0"/>
              <a:t>Back slashes vs forward slashes in file names.</a:t>
            </a:r>
          </a:p>
          <a:p>
            <a:pPr lvl="1"/>
            <a:r>
              <a:rPr lang="en-US" dirty="0"/>
              <a:t>Issue with creating memory mapped files</a:t>
            </a:r>
          </a:p>
          <a:p>
            <a:r>
              <a:rPr lang="en-US" dirty="0"/>
              <a:t>After a couple of hours, these issues were corrected and attempted to read a RAW file again.  Still no luck.  The code was throwing exceptions that seemed odd.</a:t>
            </a:r>
          </a:p>
        </p:txBody>
      </p:sp>
    </p:spTree>
    <p:extLst>
      <p:ext uri="{BB962C8B-B14F-4D97-AF65-F5344CB8AC3E}">
        <p14:creationId xmlns:p14="http://schemas.microsoft.com/office/powerpoint/2010/main" val="24508623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going on?</a:t>
            </a:r>
          </a:p>
        </p:txBody>
      </p:sp>
      <p:sp>
        <p:nvSpPr>
          <p:cNvPr id="3" name="Content Placeholder 2"/>
          <p:cNvSpPr>
            <a:spLocks noGrp="1"/>
          </p:cNvSpPr>
          <p:nvPr>
            <p:ph idx="1"/>
          </p:nvPr>
        </p:nvSpPr>
        <p:spPr/>
        <p:txBody>
          <a:bodyPr/>
          <a:lstStyle/>
          <a:p>
            <a:r>
              <a:rPr lang="en-US" dirty="0"/>
              <a:t>After investigating on the Linux computer and the web it was discovered that Ubuntu 15.10, while it is the latest release of Ubuntu Linux, is still using an older runtime version of Mono that is more comparable to </a:t>
            </a:r>
            <a:r>
              <a:rPr lang="en-US" dirty="0" err="1"/>
              <a:t>.Net</a:t>
            </a:r>
            <a:r>
              <a:rPr lang="en-US" dirty="0"/>
              <a:t> 3.0 / 4.0 than </a:t>
            </a:r>
            <a:r>
              <a:rPr lang="en-US" dirty="0" err="1"/>
              <a:t>.Net</a:t>
            </a:r>
            <a:r>
              <a:rPr lang="en-US" dirty="0"/>
              <a:t> 4.5.</a:t>
            </a:r>
          </a:p>
          <a:p>
            <a:endParaRPr lang="en-US" dirty="0"/>
          </a:p>
          <a:p>
            <a:r>
              <a:rPr lang="en-US" dirty="0"/>
              <a:t>Updated the Mono and </a:t>
            </a:r>
            <a:r>
              <a:rPr lang="en-US" dirty="0" err="1"/>
              <a:t>MonoDevelop</a:t>
            </a:r>
            <a:r>
              <a:rPr lang="en-US" dirty="0"/>
              <a:t> application to the latest development version of their code.  Also installed the Eclipse software which let’s us connect to TFS.</a:t>
            </a:r>
          </a:p>
          <a:p>
            <a:endParaRPr lang="en-US" dirty="0"/>
          </a:p>
          <a:p>
            <a:r>
              <a:rPr lang="en-US" dirty="0"/>
              <a:t>Recompiled the </a:t>
            </a:r>
            <a:r>
              <a:rPr lang="en-US" dirty="0" err="1"/>
              <a:t>RawFileReader</a:t>
            </a:r>
            <a:r>
              <a:rPr lang="en-US" dirty="0"/>
              <a:t> library and demo application and then tried opening the RAW files that could not be opened earlier.</a:t>
            </a:r>
          </a:p>
        </p:txBody>
      </p:sp>
    </p:spTree>
    <p:extLst>
      <p:ext uri="{BB962C8B-B14F-4D97-AF65-F5344CB8AC3E}">
        <p14:creationId xmlns:p14="http://schemas.microsoft.com/office/powerpoint/2010/main" val="29886426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 but what does success mean?</a:t>
            </a:r>
          </a:p>
        </p:txBody>
      </p:sp>
      <p:sp>
        <p:nvSpPr>
          <p:cNvPr id="3" name="Content Placeholder 2"/>
          <p:cNvSpPr>
            <a:spLocks noGrp="1"/>
          </p:cNvSpPr>
          <p:nvPr>
            <p:ph idx="1"/>
          </p:nvPr>
        </p:nvSpPr>
        <p:spPr/>
        <p:txBody>
          <a:bodyPr/>
          <a:lstStyle/>
          <a:p>
            <a:r>
              <a:rPr lang="en-US" dirty="0"/>
              <a:t>Able to open new and old RAW files using </a:t>
            </a:r>
            <a:r>
              <a:rPr lang="en-US" dirty="0" err="1"/>
              <a:t>RawFileReader</a:t>
            </a:r>
            <a:r>
              <a:rPr lang="en-US" dirty="0"/>
              <a:t> demo application.  Old RAW files refer to some of RAW files acquired before </a:t>
            </a:r>
            <a:r>
              <a:rPr lang="en-US" dirty="0" err="1"/>
              <a:t>Xcalibur</a:t>
            </a:r>
            <a:r>
              <a:rPr lang="en-US" dirty="0"/>
              <a:t> was developed.  These file require some internal conversions that test the libraries more thoroughly than new files.</a:t>
            </a:r>
          </a:p>
          <a:p>
            <a:pPr lvl="1"/>
            <a:r>
              <a:rPr lang="en-US" dirty="0"/>
              <a:t>The demo application provides 55 options for reading sections of our RAW file.</a:t>
            </a:r>
          </a:p>
          <a:p>
            <a:pPr lvl="1"/>
            <a:r>
              <a:rPr lang="en-US" dirty="0"/>
              <a:t>All of these options except for reading the instrument methods worked correctly.  Only a couple of the options deal with reading instrument methods.</a:t>
            </a:r>
          </a:p>
          <a:p>
            <a:pPr lvl="1"/>
            <a:r>
              <a:rPr lang="en-US" dirty="0"/>
              <a:t>Our Instrument methods using a structured storage format that requires a Microsoft COM library which hasn’t been ported to Linux.  There is an Open Source option to this library that we need to investigate.</a:t>
            </a:r>
          </a:p>
        </p:txBody>
      </p:sp>
    </p:spTree>
    <p:extLst>
      <p:ext uri="{BB962C8B-B14F-4D97-AF65-F5344CB8AC3E}">
        <p14:creationId xmlns:p14="http://schemas.microsoft.com/office/powerpoint/2010/main" val="16673991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Currently using Mono, will switch to </a:t>
            </a:r>
            <a:r>
              <a:rPr lang="en-US" dirty="0" err="1"/>
              <a:t>.Net</a:t>
            </a:r>
            <a:r>
              <a:rPr lang="en-US" dirty="0"/>
              <a:t> Core when it is officially release</a:t>
            </a:r>
          </a:p>
          <a:p>
            <a:r>
              <a:rPr lang="en-US" dirty="0"/>
              <a:t>Investigate/replace the Structured Storage COM library so that we can read the instrument methods on Linux</a:t>
            </a:r>
          </a:p>
          <a:p>
            <a:r>
              <a:rPr lang="en-US" dirty="0"/>
              <a:t>MAC OS X port</a:t>
            </a:r>
          </a:p>
        </p:txBody>
      </p:sp>
    </p:spTree>
    <p:extLst>
      <p:ext uri="{BB962C8B-B14F-4D97-AF65-F5344CB8AC3E}">
        <p14:creationId xmlns:p14="http://schemas.microsoft.com/office/powerpoint/2010/main" val="41775440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a:t>
            </a:r>
            <a:r>
              <a:rPr lang="en-US" dirty="0" err="1"/>
              <a:t>RawFileReader</a:t>
            </a:r>
            <a:r>
              <a:rPr lang="en-US" dirty="0"/>
              <a:t>	</a:t>
            </a:r>
          </a:p>
        </p:txBody>
      </p:sp>
      <p:sp>
        <p:nvSpPr>
          <p:cNvPr id="3" name="Content Placeholder 2"/>
          <p:cNvSpPr>
            <a:spLocks noGrp="1"/>
          </p:cNvSpPr>
          <p:nvPr>
            <p:ph idx="1"/>
          </p:nvPr>
        </p:nvSpPr>
        <p:spPr/>
        <p:txBody>
          <a:bodyPr/>
          <a:lstStyle/>
          <a:p>
            <a:r>
              <a:rPr lang="en-US" dirty="0"/>
              <a:t>The files are available in my ShareFile folder on the Thermo ShareFile site.</a:t>
            </a:r>
          </a:p>
          <a:p>
            <a:r>
              <a:rPr lang="en-US" dirty="0"/>
              <a:t>Current version 3.0.54.</a:t>
            </a:r>
          </a:p>
          <a:p>
            <a:endParaRPr lang="en-US" dirty="0"/>
          </a:p>
          <a:p>
            <a:r>
              <a:rPr lang="en-US" dirty="0"/>
              <a:t>Contact me for access – jim.shofstahl@thermofisher.com. </a:t>
            </a:r>
          </a:p>
        </p:txBody>
      </p:sp>
    </p:spTree>
    <p:extLst>
      <p:ext uri="{BB962C8B-B14F-4D97-AF65-F5344CB8AC3E}">
        <p14:creationId xmlns:p14="http://schemas.microsoft.com/office/powerpoint/2010/main" val="21086210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	</a:t>
            </a:r>
          </a:p>
        </p:txBody>
      </p:sp>
      <p:sp>
        <p:nvSpPr>
          <p:cNvPr id="3" name="Content Placeholder 2"/>
          <p:cNvSpPr>
            <a:spLocks noGrp="1"/>
          </p:cNvSpPr>
          <p:nvPr>
            <p:ph idx="1"/>
          </p:nvPr>
        </p:nvSpPr>
        <p:spPr/>
        <p:txBody>
          <a:bodyPr/>
          <a:lstStyle/>
          <a:p>
            <a:r>
              <a:rPr lang="en-US" dirty="0"/>
              <a:t>Trevor Hall, Thomas Ng, and Matthew Kump for their work on </a:t>
            </a:r>
            <a:r>
              <a:rPr lang="en-US" dirty="0" err="1"/>
              <a:t>RawFileReader</a:t>
            </a:r>
            <a:r>
              <a:rPr lang="en-US" dirty="0"/>
              <a:t>.</a:t>
            </a:r>
          </a:p>
        </p:txBody>
      </p:sp>
    </p:spTree>
    <p:extLst>
      <p:ext uri="{BB962C8B-B14F-4D97-AF65-F5344CB8AC3E}">
        <p14:creationId xmlns:p14="http://schemas.microsoft.com/office/powerpoint/2010/main" val="24145117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35" name="Rectangle 71"/>
          <p:cNvSpPr>
            <a:spLocks noGrp="1" noChangeArrowheads="1"/>
          </p:cNvSpPr>
          <p:nvPr>
            <p:ph type="title"/>
          </p:nvPr>
        </p:nvSpPr>
        <p:spPr/>
        <p:txBody>
          <a:bodyPr/>
          <a:lstStyle/>
          <a:p>
            <a:r>
              <a:rPr lang="en-US" dirty="0" err="1"/>
              <a:t>MSFileReader</a:t>
            </a:r>
            <a:r>
              <a:rPr lang="en-US" dirty="0"/>
              <a:t> History</a:t>
            </a:r>
          </a:p>
        </p:txBody>
      </p:sp>
      <p:sp>
        <p:nvSpPr>
          <p:cNvPr id="36936" name="Rectangle 72"/>
          <p:cNvSpPr>
            <a:spLocks noGrp="1" noChangeArrowheads="1"/>
          </p:cNvSpPr>
          <p:nvPr>
            <p:ph type="body" idx="1"/>
          </p:nvPr>
        </p:nvSpPr>
        <p:spPr/>
        <p:txBody>
          <a:bodyPr/>
          <a:lstStyle/>
          <a:p>
            <a:pPr>
              <a:buNone/>
            </a:pPr>
            <a:endParaRPr lang="en-US" dirty="0"/>
          </a:p>
          <a:p>
            <a:r>
              <a:rPr lang="en-US" dirty="0" err="1"/>
              <a:t>MSFileReader</a:t>
            </a:r>
            <a:r>
              <a:rPr lang="en-US" dirty="0"/>
              <a:t> (and it’s predecessor) are 20 years old</a:t>
            </a:r>
          </a:p>
          <a:p>
            <a:r>
              <a:rPr lang="en-US" dirty="0"/>
              <a:t>Developed to provide customers the ability to read our RAW files without requiring distribution of C++ include files</a:t>
            </a:r>
          </a:p>
          <a:p>
            <a:r>
              <a:rPr lang="en-US" dirty="0"/>
              <a:t>Originally developed using OLE/OCX but ported to COM</a:t>
            </a:r>
          </a:p>
          <a:p>
            <a:r>
              <a:rPr lang="en-US" dirty="0"/>
              <a:t>Originally developed for use in Visual Basic but eventually C++ became the primary programming language</a:t>
            </a:r>
          </a:p>
          <a:p>
            <a:r>
              <a:rPr lang="en-US" dirty="0"/>
              <a:t>Can be use with Visual Basic, C++, C#, Java, </a:t>
            </a:r>
            <a:r>
              <a:rPr lang="en-US" dirty="0" err="1"/>
              <a:t>Phyton</a:t>
            </a:r>
            <a:r>
              <a:rPr lang="en-US" dirty="0"/>
              <a:t>, LUA</a:t>
            </a:r>
          </a:p>
          <a:p>
            <a:endParaRPr lang="en-US" dirty="0"/>
          </a:p>
          <a:p>
            <a:r>
              <a:rPr lang="en-US" dirty="0"/>
              <a:t>Most popular software package that we provide</a:t>
            </a:r>
          </a:p>
          <a:p>
            <a:endParaRPr lang="en-US" dirty="0"/>
          </a:p>
          <a:p>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MSFileReader</a:t>
            </a:r>
            <a:r>
              <a:rPr lang="en-US" dirty="0"/>
              <a:t> Current Version	</a:t>
            </a:r>
          </a:p>
        </p:txBody>
      </p:sp>
      <p:sp>
        <p:nvSpPr>
          <p:cNvPr id="3" name="Content Placeholder 2"/>
          <p:cNvSpPr>
            <a:spLocks noGrp="1"/>
          </p:cNvSpPr>
          <p:nvPr>
            <p:ph idx="1"/>
          </p:nvPr>
        </p:nvSpPr>
        <p:spPr/>
        <p:txBody>
          <a:bodyPr/>
          <a:lstStyle/>
          <a:p>
            <a:r>
              <a:rPr lang="en-US" dirty="0" err="1"/>
              <a:t>MSFileReader</a:t>
            </a:r>
            <a:r>
              <a:rPr lang="en-US" dirty="0"/>
              <a:t> 3.1 SP2 </a:t>
            </a:r>
          </a:p>
          <a:p>
            <a:r>
              <a:rPr lang="en-US" dirty="0"/>
              <a:t>64 bit version only </a:t>
            </a:r>
          </a:p>
          <a:p>
            <a:r>
              <a:rPr lang="en-US" dirty="0"/>
              <a:t>In maintenance mode. We will do updates when the Foundation </a:t>
            </a:r>
            <a:r>
              <a:rPr lang="en-US" dirty="0" err="1"/>
              <a:t>FileIO</a:t>
            </a:r>
            <a:r>
              <a:rPr lang="en-US" dirty="0"/>
              <a:t> </a:t>
            </a:r>
            <a:r>
              <a:rPr lang="en-US" dirty="0" err="1"/>
              <a:t>dll</a:t>
            </a:r>
            <a:r>
              <a:rPr lang="en-US" dirty="0"/>
              <a:t> changes.</a:t>
            </a:r>
          </a:p>
          <a:p>
            <a:endParaRPr lang="en-US" dirty="0"/>
          </a:p>
          <a:p>
            <a:r>
              <a:rPr lang="en-US" dirty="0"/>
              <a:t>Downloadable from:</a:t>
            </a:r>
          </a:p>
          <a:p>
            <a:pPr marL="0" indent="0">
              <a:buNone/>
            </a:pPr>
            <a:endParaRPr lang="en-US" dirty="0"/>
          </a:p>
          <a:p>
            <a:pPr marL="0" indent="0">
              <a:buNone/>
            </a:pPr>
            <a:r>
              <a:rPr lang="en-US" dirty="0"/>
              <a:t>https://thermo.flexnetoperations.com/</a:t>
            </a:r>
          </a:p>
        </p:txBody>
      </p:sp>
    </p:spTree>
    <p:extLst>
      <p:ext uri="{BB962C8B-B14F-4D97-AF65-F5344CB8AC3E}">
        <p14:creationId xmlns:p14="http://schemas.microsoft.com/office/powerpoint/2010/main" val="15063082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MSFileReader</a:t>
            </a:r>
            <a:r>
              <a:rPr lang="en-US" dirty="0"/>
              <a:t> Limitations</a:t>
            </a:r>
          </a:p>
        </p:txBody>
      </p:sp>
      <p:sp>
        <p:nvSpPr>
          <p:cNvPr id="3" name="Content Placeholder 2"/>
          <p:cNvSpPr>
            <a:spLocks noGrp="1"/>
          </p:cNvSpPr>
          <p:nvPr>
            <p:ph idx="1"/>
          </p:nvPr>
        </p:nvSpPr>
        <p:spPr/>
        <p:txBody>
          <a:bodyPr/>
          <a:lstStyle/>
          <a:p>
            <a:r>
              <a:rPr lang="en-US" dirty="0"/>
              <a:t>COM is old</a:t>
            </a:r>
          </a:p>
          <a:p>
            <a:r>
              <a:rPr lang="en-US" dirty="0"/>
              <a:t>COM isn’t portable – only runs on Windows computers.</a:t>
            </a:r>
          </a:p>
          <a:p>
            <a:r>
              <a:rPr lang="en-US" dirty="0"/>
              <a:t>Requires marshalling of data.  Therefore extra execution time is required to convert from the internal formats we us into marshalled objects and then from the marshalled objects in formats used in the calling code.</a:t>
            </a:r>
          </a:p>
          <a:p>
            <a:r>
              <a:rPr lang="en-US" dirty="0"/>
              <a:t>While COM can be used in a multi-threaded application, the underlying library that </a:t>
            </a:r>
            <a:r>
              <a:rPr lang="en-US" dirty="0" err="1"/>
              <a:t>MSFileReader</a:t>
            </a:r>
            <a:r>
              <a:rPr lang="en-US" dirty="0"/>
              <a:t> calls isn’t thread safe.</a:t>
            </a:r>
          </a:p>
          <a:p>
            <a:r>
              <a:rPr lang="en-US" dirty="0"/>
              <a:t>Hard to debug.  </a:t>
            </a:r>
            <a:r>
              <a:rPr lang="en-US" dirty="0" err="1"/>
              <a:t>MSFileReader</a:t>
            </a:r>
            <a:r>
              <a:rPr lang="en-US" dirty="0"/>
              <a:t> is a wrapper around our FileIO.dll.</a:t>
            </a:r>
          </a:p>
          <a:p>
            <a:r>
              <a:rPr lang="en-US" dirty="0"/>
              <a:t>Not all of the methods in the library work with C#</a:t>
            </a:r>
          </a:p>
        </p:txBody>
      </p:sp>
    </p:spTree>
    <p:extLst>
      <p:ext uri="{BB962C8B-B14F-4D97-AF65-F5344CB8AC3E}">
        <p14:creationId xmlns:p14="http://schemas.microsoft.com/office/powerpoint/2010/main" val="491582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we going?	</a:t>
            </a:r>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sz="4800" dirty="0" err="1"/>
              <a:t>RawFileReader</a:t>
            </a:r>
            <a:endParaRPr lang="en-US" sz="4800" dirty="0"/>
          </a:p>
        </p:txBody>
      </p:sp>
    </p:spTree>
    <p:extLst>
      <p:ext uri="{BB962C8B-B14F-4D97-AF65-F5344CB8AC3E}">
        <p14:creationId xmlns:p14="http://schemas.microsoft.com/office/powerpoint/2010/main" val="31000483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RawFileReader</a:t>
            </a:r>
            <a:endParaRPr lang="en-US" dirty="0"/>
          </a:p>
        </p:txBody>
      </p:sp>
      <p:sp>
        <p:nvSpPr>
          <p:cNvPr id="3" name="Content Placeholder 2"/>
          <p:cNvSpPr>
            <a:spLocks noGrp="1"/>
          </p:cNvSpPr>
          <p:nvPr>
            <p:ph idx="1"/>
          </p:nvPr>
        </p:nvSpPr>
        <p:spPr/>
        <p:txBody>
          <a:bodyPr/>
          <a:lstStyle/>
          <a:p>
            <a:r>
              <a:rPr lang="en-US" dirty="0"/>
              <a:t>Complete re-write of our RAW, SLD, and PMD files reading library in C# (.NET)</a:t>
            </a:r>
          </a:p>
          <a:p>
            <a:endParaRPr lang="en-US" dirty="0"/>
          </a:p>
          <a:p>
            <a:r>
              <a:rPr lang="en-US" dirty="0"/>
              <a:t>Advantage</a:t>
            </a:r>
          </a:p>
          <a:p>
            <a:pPr lvl="1"/>
            <a:r>
              <a:rPr lang="en-US" dirty="0"/>
              <a:t>No more marshalling of data</a:t>
            </a:r>
          </a:p>
          <a:p>
            <a:pPr lvl="1"/>
            <a:r>
              <a:rPr lang="en-US" dirty="0"/>
              <a:t>Faster, direct access to the data without any intermediate layers.</a:t>
            </a:r>
          </a:p>
          <a:p>
            <a:pPr lvl="1"/>
            <a:r>
              <a:rPr lang="en-US" dirty="0"/>
              <a:t>Multi-threaded code</a:t>
            </a:r>
          </a:p>
          <a:p>
            <a:pPr lvl="1"/>
            <a:r>
              <a:rPr lang="en-US" dirty="0"/>
              <a:t>Lockless parallel processing</a:t>
            </a:r>
          </a:p>
          <a:p>
            <a:pPr lvl="1"/>
            <a:r>
              <a:rPr lang="en-US" dirty="0"/>
              <a:t>Better memory management / security (i.e. managed code)</a:t>
            </a:r>
          </a:p>
          <a:p>
            <a:pPr lvl="1"/>
            <a:r>
              <a:rPr lang="en-US" dirty="0"/>
              <a:t>Unit </a:t>
            </a:r>
            <a:r>
              <a:rPr lang="en-US"/>
              <a:t>tested (~94% </a:t>
            </a:r>
            <a:r>
              <a:rPr lang="en-US" dirty="0"/>
              <a:t>unit test coverage)</a:t>
            </a:r>
          </a:p>
          <a:p>
            <a:pPr lvl="1"/>
            <a:r>
              <a:rPr lang="en-US" dirty="0"/>
              <a:t>Portable </a:t>
            </a:r>
          </a:p>
        </p:txBody>
      </p:sp>
    </p:spTree>
    <p:extLst>
      <p:ext uri="{BB962C8B-B14F-4D97-AF65-F5344CB8AC3E}">
        <p14:creationId xmlns:p14="http://schemas.microsoft.com/office/powerpoint/2010/main" val="466730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RawFileReader</a:t>
            </a:r>
            <a:r>
              <a:rPr lang="en-US" dirty="0"/>
              <a:t> Compatibility</a:t>
            </a:r>
          </a:p>
        </p:txBody>
      </p:sp>
      <p:sp>
        <p:nvSpPr>
          <p:cNvPr id="3" name="Content Placeholder 2"/>
          <p:cNvSpPr>
            <a:spLocks noGrp="1"/>
          </p:cNvSpPr>
          <p:nvPr>
            <p:ph idx="1"/>
          </p:nvPr>
        </p:nvSpPr>
        <p:spPr/>
        <p:txBody>
          <a:bodyPr/>
          <a:lstStyle/>
          <a:p>
            <a:r>
              <a:rPr lang="en-US" dirty="0"/>
              <a:t>Works with Microsoft Visual Studio 2013 (Update 5) and 2015 (Update 1).</a:t>
            </a:r>
          </a:p>
          <a:p>
            <a:r>
              <a:rPr lang="en-US" dirty="0"/>
              <a:t>.NET 4.5.1, 4.5.2, 4.6, and 4.6.1</a:t>
            </a:r>
          </a:p>
          <a:p>
            <a:r>
              <a:rPr lang="en-US" dirty="0"/>
              <a:t>.NET 4.6.2 when it </a:t>
            </a:r>
            <a:r>
              <a:rPr lang="en-US"/>
              <a:t>is released</a:t>
            </a:r>
            <a:endParaRPr lang="en-US" dirty="0"/>
          </a:p>
          <a:p>
            <a:endParaRPr lang="en-US" dirty="0"/>
          </a:p>
          <a:p>
            <a:endParaRPr lang="en-US" dirty="0"/>
          </a:p>
        </p:txBody>
      </p:sp>
    </p:spTree>
    <p:extLst>
      <p:ext uri="{BB962C8B-B14F-4D97-AF65-F5344CB8AC3E}">
        <p14:creationId xmlns:p14="http://schemas.microsoft.com/office/powerpoint/2010/main" val="26625271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RawFileReader</a:t>
            </a:r>
            <a:r>
              <a:rPr lang="en-US" dirty="0"/>
              <a:t> components	</a:t>
            </a:r>
          </a:p>
        </p:txBody>
      </p:sp>
      <p:sp>
        <p:nvSpPr>
          <p:cNvPr id="3" name="Content Placeholder 2"/>
          <p:cNvSpPr>
            <a:spLocks noGrp="1"/>
          </p:cNvSpPr>
          <p:nvPr>
            <p:ph idx="1"/>
          </p:nvPr>
        </p:nvSpPr>
        <p:spPr/>
        <p:txBody>
          <a:bodyPr/>
          <a:lstStyle/>
          <a:p>
            <a:r>
              <a:rPr lang="en-US" dirty="0"/>
              <a:t>ThermoFisher.CommonCore.Data.dll</a:t>
            </a:r>
          </a:p>
          <a:p>
            <a:pPr lvl="1"/>
            <a:r>
              <a:rPr lang="en-US" dirty="0"/>
              <a:t>Basic structures/classes used in our data</a:t>
            </a:r>
          </a:p>
          <a:p>
            <a:r>
              <a:rPr lang="en-US" dirty="0"/>
              <a:t>ThermoFisher.CommonCore.RawFileReader.dll</a:t>
            </a:r>
          </a:p>
          <a:p>
            <a:pPr lvl="1"/>
            <a:r>
              <a:rPr lang="en-US" dirty="0"/>
              <a:t>Methods for reading RAW files</a:t>
            </a:r>
          </a:p>
          <a:p>
            <a:r>
              <a:rPr lang="en-US" dirty="0" err="1"/>
              <a:t>ThermoFisher.CommonCore.BackgroundSubtraction</a:t>
            </a:r>
            <a:endParaRPr lang="en-US" dirty="0"/>
          </a:p>
          <a:p>
            <a:pPr lvl="1"/>
            <a:r>
              <a:rPr lang="en-US" dirty="0"/>
              <a:t>Background subtraction/averaging methods</a:t>
            </a:r>
          </a:p>
          <a:p>
            <a:r>
              <a:rPr lang="en-US" dirty="0"/>
              <a:t>ThermoFisher.CommonCore.MassPrecisionEstimator.dll</a:t>
            </a:r>
          </a:p>
          <a:p>
            <a:pPr lvl="1"/>
            <a:r>
              <a:rPr lang="en-US" dirty="0"/>
              <a:t>Mass Precision Estimator methods</a:t>
            </a:r>
          </a:p>
          <a:p>
            <a:endParaRPr lang="en-US" dirty="0"/>
          </a:p>
          <a:p>
            <a:r>
              <a:rPr lang="en-US" dirty="0"/>
              <a:t>Two documents describing </a:t>
            </a:r>
            <a:r>
              <a:rPr lang="en-US" dirty="0" err="1"/>
              <a:t>RawFileReader</a:t>
            </a:r>
            <a:endParaRPr lang="en-US" dirty="0"/>
          </a:p>
          <a:p>
            <a:r>
              <a:rPr lang="en-US" dirty="0"/>
              <a:t>Example program showing how to use </a:t>
            </a:r>
            <a:r>
              <a:rPr lang="en-US" dirty="0" err="1"/>
              <a:t>RawFileReader</a:t>
            </a:r>
            <a:r>
              <a:rPr lang="en-US" dirty="0"/>
              <a:t> </a:t>
            </a:r>
          </a:p>
          <a:p>
            <a:endParaRPr lang="en-US" dirty="0"/>
          </a:p>
          <a:p>
            <a:r>
              <a:rPr lang="en-US" dirty="0" err="1"/>
              <a:t>NuGet</a:t>
            </a:r>
            <a:r>
              <a:rPr lang="en-US" dirty="0"/>
              <a:t> Package used to install within </a:t>
            </a:r>
            <a:r>
              <a:rPr lang="en-US"/>
              <a:t>Visual Studio</a:t>
            </a:r>
            <a:endParaRPr lang="en-US" dirty="0"/>
          </a:p>
          <a:p>
            <a:endParaRPr lang="en-US" dirty="0"/>
          </a:p>
        </p:txBody>
      </p:sp>
    </p:spTree>
    <p:extLst>
      <p:ext uri="{BB962C8B-B14F-4D97-AF65-F5344CB8AC3E}">
        <p14:creationId xmlns:p14="http://schemas.microsoft.com/office/powerpoint/2010/main" val="28662237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is Portable?</a:t>
            </a:r>
          </a:p>
        </p:txBody>
      </p:sp>
      <p:sp>
        <p:nvSpPr>
          <p:cNvPr id="3" name="Content Placeholder 2"/>
          <p:cNvSpPr>
            <a:spLocks noGrp="1"/>
          </p:cNvSpPr>
          <p:nvPr>
            <p:ph idx="1"/>
          </p:nvPr>
        </p:nvSpPr>
        <p:spPr/>
        <p:txBody>
          <a:bodyPr/>
          <a:lstStyle/>
          <a:p>
            <a:r>
              <a:rPr lang="en-US" dirty="0"/>
              <a:t>Microsoft, in the post-Ballmer world, has gone “Open”</a:t>
            </a:r>
          </a:p>
          <a:p>
            <a:pPr lvl="1"/>
            <a:r>
              <a:rPr lang="en-US" dirty="0"/>
              <a:t>.NET Foundation was announced in late 2014.  Microsoft would port .NET to Linux and OS X for computers and Android and iOS for mobile devices.</a:t>
            </a:r>
          </a:p>
          <a:p>
            <a:pPr lvl="1"/>
            <a:r>
              <a:rPr lang="en-US" dirty="0"/>
              <a:t>http://www.dotnetfoundation.org</a:t>
            </a:r>
          </a:p>
          <a:p>
            <a:pPr marL="0" indent="0">
              <a:buNone/>
            </a:pPr>
            <a:endParaRPr lang="en-US" dirty="0"/>
          </a:p>
          <a:p>
            <a:r>
              <a:rPr lang="en-US" dirty="0"/>
              <a:t>The .NET Foundation is an independent organization to foster open development and collaboration around the Microsoft .NET development framework. It serves as a forum for community and commercial developers alike to broaden and strengthen the future of the .NET ecosystem by promoting openness and community participation to encourage innovation</a:t>
            </a:r>
          </a:p>
          <a:p>
            <a:endParaRPr lang="en-US" dirty="0"/>
          </a:p>
          <a:p>
            <a:r>
              <a:rPr lang="en-US" dirty="0"/>
              <a:t>Currently, .NET Foundation supports Linux (Ubuntu, </a:t>
            </a:r>
            <a:r>
              <a:rPr lang="en-US" dirty="0" err="1"/>
              <a:t>RedHat</a:t>
            </a:r>
            <a:r>
              <a:rPr lang="en-US" dirty="0"/>
              <a:t>, </a:t>
            </a:r>
            <a:r>
              <a:rPr lang="en-US" dirty="0" err="1"/>
              <a:t>Debian</a:t>
            </a:r>
            <a:r>
              <a:rPr lang="en-US" dirty="0"/>
              <a:t>, …) and Mac OS X.</a:t>
            </a:r>
          </a:p>
        </p:txBody>
      </p:sp>
    </p:spTree>
    <p:extLst>
      <p:ext uri="{BB962C8B-B14F-4D97-AF65-F5344CB8AC3E}">
        <p14:creationId xmlns:p14="http://schemas.microsoft.com/office/powerpoint/2010/main" val="3397386429"/>
      </p:ext>
    </p:extLst>
  </p:cSld>
  <p:clrMapOvr>
    <a:masterClrMapping/>
  </p:clrMapOvr>
  <p:transition>
    <p:fade/>
  </p:transition>
</p:sld>
</file>

<file path=ppt/theme/theme1.xml><?xml version="1.0" encoding="utf-8"?>
<a:theme xmlns:a="http://schemas.openxmlformats.org/drawingml/2006/main" name="2010 Thermo Fisher PPT template (2)">
  <a:themeElements>
    <a:clrScheme name="">
      <a:dk1>
        <a:srgbClr val="000000"/>
      </a:dk1>
      <a:lt1>
        <a:srgbClr val="C7C9C7"/>
      </a:lt1>
      <a:dk2>
        <a:srgbClr val="FFFFFF"/>
      </a:dk2>
      <a:lt2>
        <a:srgbClr val="444547"/>
      </a:lt2>
      <a:accent1>
        <a:srgbClr val="BDCBE4"/>
      </a:accent1>
      <a:accent2>
        <a:srgbClr val="FFFFFF"/>
      </a:accent2>
      <a:accent3>
        <a:srgbClr val="E0E1E0"/>
      </a:accent3>
      <a:accent4>
        <a:srgbClr val="000000"/>
      </a:accent4>
      <a:accent5>
        <a:srgbClr val="DBE2EF"/>
      </a:accent5>
      <a:accent6>
        <a:srgbClr val="E7E7E7"/>
      </a:accent6>
      <a:hlink>
        <a:srgbClr val="5C81AA"/>
      </a:hlink>
      <a:folHlink>
        <a:srgbClr val="F51D30"/>
      </a:folHlink>
    </a:clrScheme>
    <a:fontScheme name="2010 Thermo Fisher PPT template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10 Thermo Fisher PPT template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10 Thermo Fisher PPT template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10 Thermo Fisher PPT template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10 Thermo Fisher PPT template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10 Thermo Fisher PPT template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10 Thermo Fisher PPT template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10 Thermo Fisher PPT template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010 Thermo Fisher PPT template (2) 8">
        <a:dk1>
          <a:srgbClr val="000000"/>
        </a:dk1>
        <a:lt1>
          <a:srgbClr val="FFFFFF"/>
        </a:lt1>
        <a:dk2>
          <a:srgbClr val="000000"/>
        </a:dk2>
        <a:lt2>
          <a:srgbClr val="FFFFFF"/>
        </a:lt2>
        <a:accent1>
          <a:srgbClr val="3399FF"/>
        </a:accent1>
        <a:accent2>
          <a:srgbClr val="3333CC"/>
        </a:accent2>
        <a:accent3>
          <a:srgbClr val="AAAAAA"/>
        </a:accent3>
        <a:accent4>
          <a:srgbClr val="DADADA"/>
        </a:accent4>
        <a:accent5>
          <a:srgbClr val="ADCA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2010 Thermo Fisher PPT template (2) 9">
        <a:dk1>
          <a:srgbClr val="000000"/>
        </a:dk1>
        <a:lt1>
          <a:srgbClr val="FFFFFF"/>
        </a:lt1>
        <a:dk2>
          <a:srgbClr val="000000"/>
        </a:dk2>
        <a:lt2>
          <a:srgbClr val="FFFFFF"/>
        </a:lt2>
        <a:accent1>
          <a:srgbClr val="66CCFF"/>
        </a:accent1>
        <a:accent2>
          <a:srgbClr val="3333CC"/>
        </a:accent2>
        <a:accent3>
          <a:srgbClr val="AAAAAA"/>
        </a:accent3>
        <a:accent4>
          <a:srgbClr val="DADADA"/>
        </a:accent4>
        <a:accent5>
          <a:srgbClr val="B8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3112</TotalTime>
  <Words>1094</Words>
  <Application>Microsoft Office PowerPoint</Application>
  <PresentationFormat>On-screen Show (4:3)</PresentationFormat>
  <Paragraphs>117</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ＭＳ Ｐゴシック</vt:lpstr>
      <vt:lpstr>Arial</vt:lpstr>
      <vt:lpstr>Symbol</vt:lpstr>
      <vt:lpstr>2010 Thermo Fisher PPT template (2)</vt:lpstr>
      <vt:lpstr>Beyond MSFileReader</vt:lpstr>
      <vt:lpstr>MSFileReader History</vt:lpstr>
      <vt:lpstr>MSFileReader Current Version </vt:lpstr>
      <vt:lpstr>MSFileReader Limitations</vt:lpstr>
      <vt:lpstr>Where are we going? </vt:lpstr>
      <vt:lpstr>What is RawFileReader</vt:lpstr>
      <vt:lpstr>RawFileReader Compatibility</vt:lpstr>
      <vt:lpstr>RawFileReader components </vt:lpstr>
      <vt:lpstr>.NET is Portable?</vt:lpstr>
      <vt:lpstr>.NET Foundation Projects</vt:lpstr>
      <vt:lpstr>Still, Why Linux?</vt:lpstr>
      <vt:lpstr>Initial porting of RawFileReader </vt:lpstr>
      <vt:lpstr>So the code compiles, we must be done</vt:lpstr>
      <vt:lpstr>What’s going on?</vt:lpstr>
      <vt:lpstr>Success – but what does success mean?</vt:lpstr>
      <vt:lpstr>Future Work</vt:lpstr>
      <vt:lpstr>How to get RawFileReader </vt:lpstr>
      <vt:lpstr>Acknowledgements </vt:lpstr>
    </vt:vector>
  </TitlesOfParts>
  <Manager/>
  <Company>ThermoFisher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subject/>
  <dc:creator>ThermoFisher</dc:creator>
  <cp:keywords/>
  <dc:description>Please see additional notes on template's last page.</dc:description>
  <cp:lastModifiedBy>Shofstahl, Jim</cp:lastModifiedBy>
  <cp:revision>216</cp:revision>
  <cp:lastPrinted>2006-10-31T19:30:04Z</cp:lastPrinted>
  <dcterms:created xsi:type="dcterms:W3CDTF">2010-01-14T20:26:28Z</dcterms:created>
  <dcterms:modified xsi:type="dcterms:W3CDTF">2016-06-13T14:56:28Z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000800bc01000000000001024120</vt:lpwstr>
  </property>
</Properties>
</file>