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15"/>
  </p:notesMasterIdLst>
  <p:handoutMasterIdLst>
    <p:handoutMasterId r:id="rId16"/>
  </p:handoutMasterIdLst>
  <p:sldIdLst>
    <p:sldId id="263" r:id="rId2"/>
    <p:sldId id="261" r:id="rId3"/>
    <p:sldId id="277" r:id="rId4"/>
    <p:sldId id="280" r:id="rId5"/>
    <p:sldId id="284" r:id="rId6"/>
    <p:sldId id="282" r:id="rId7"/>
    <p:sldId id="288" r:id="rId8"/>
    <p:sldId id="281" r:id="rId9"/>
    <p:sldId id="264" r:id="rId10"/>
    <p:sldId id="286" r:id="rId11"/>
    <p:sldId id="287" r:id="rId12"/>
    <p:sldId id="285" r:id="rId13"/>
    <p:sldId id="283"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AEEF"/>
    <a:srgbClr val="8A8C91"/>
    <a:srgbClr val="FFE480"/>
    <a:srgbClr val="F7DC7A"/>
    <a:srgbClr val="F6F6F6"/>
    <a:srgbClr val="5C81A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2" autoAdjust="0"/>
    <p:restoredTop sz="94640" autoAdjust="0"/>
  </p:normalViewPr>
  <p:slideViewPr>
    <p:cSldViewPr snapToGrid="0">
      <p:cViewPr varScale="1">
        <p:scale>
          <a:sx n="108" d="100"/>
          <a:sy n="108" d="100"/>
        </p:scale>
        <p:origin x="1290" y="9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A7EE71F-E798-406E-8F5B-301C22D41E32}" type="slidenum">
              <a:rPr lang="en-US"/>
              <a:pPr/>
              <a:t>‹#›</a:t>
            </a:fld>
            <a:endParaRPr lang="en-US"/>
          </a:p>
        </p:txBody>
      </p:sp>
    </p:spTree>
    <p:extLst>
      <p:ext uri="{BB962C8B-B14F-4D97-AF65-F5344CB8AC3E}">
        <p14:creationId xmlns:p14="http://schemas.microsoft.com/office/powerpoint/2010/main" val="415022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DE1A5C6-D7D1-411F-BE16-5B9FD3056CC5}" type="slidenum">
              <a:rPr lang="en-US"/>
              <a:pPr/>
              <a:t>‹#›</a:t>
            </a:fld>
            <a:endParaRPr lang="en-US"/>
          </a:p>
        </p:txBody>
      </p:sp>
    </p:spTree>
    <p:extLst>
      <p:ext uri="{BB962C8B-B14F-4D97-AF65-F5344CB8AC3E}">
        <p14:creationId xmlns:p14="http://schemas.microsoft.com/office/powerpoint/2010/main" val="41530226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2F3E8-258E-483F-A82A-F7B0164BAD37}" type="slidenum">
              <a:rPr lang="en-US"/>
              <a:pPr/>
              <a:t>1</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561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E5B16-8FF2-4EAB-83EC-00B59AA2E0D4}" type="slidenum">
              <a:rPr lang="en-US"/>
              <a:pPr/>
              <a:t>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147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E5B16-8FF2-4EAB-83EC-00B59AA2E0D4}" type="slidenum">
              <a:rPr lang="en-US"/>
              <a:pPr/>
              <a:t>9</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181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9356" name="Picture 28" descr="The world leader tagline_v2"/>
          <p:cNvPicPr>
            <a:picLocks noChangeAspect="1" noChangeArrowheads="1"/>
          </p:cNvPicPr>
          <p:nvPr/>
        </p:nvPicPr>
        <p:blipFill>
          <a:blip r:embed="rId2" cstate="print"/>
          <a:srcRect l="1279" t="5391" r="5518" b="6471"/>
          <a:stretch>
            <a:fillRect/>
          </a:stretch>
        </p:blipFill>
        <p:spPr bwMode="auto">
          <a:xfrm>
            <a:off x="0" y="5949950"/>
            <a:ext cx="9144000" cy="908050"/>
          </a:xfrm>
          <a:prstGeom prst="rect">
            <a:avLst/>
          </a:prstGeom>
          <a:noFill/>
        </p:spPr>
      </p:pic>
      <p:sp>
        <p:nvSpPr>
          <p:cNvPr id="99331" name="Rectangle 3"/>
          <p:cNvSpPr>
            <a:spLocks noGrp="1" noChangeArrowheads="1"/>
          </p:cNvSpPr>
          <p:nvPr>
            <p:ph type="ctrTitle"/>
          </p:nvPr>
        </p:nvSpPr>
        <p:spPr>
          <a:xfrm>
            <a:off x="2870200" y="2409825"/>
            <a:ext cx="6054725" cy="1101725"/>
          </a:xfrm>
        </p:spPr>
        <p:txBody>
          <a:bodyPr lIns="91430" rIns="91430"/>
          <a:lstStyle>
            <a:lvl1pPr>
              <a:lnSpc>
                <a:spcPct val="105000"/>
              </a:lnSpc>
              <a:defRPr b="1"/>
            </a:lvl1pPr>
          </a:lstStyle>
          <a:p>
            <a:r>
              <a:rPr lang="en-US"/>
              <a:t>Click to edit Master title style</a:t>
            </a:r>
          </a:p>
        </p:txBody>
      </p:sp>
      <p:sp>
        <p:nvSpPr>
          <p:cNvPr id="99332" name="Rectangle 4"/>
          <p:cNvSpPr>
            <a:spLocks noGrp="1" noChangeArrowheads="1"/>
          </p:cNvSpPr>
          <p:nvPr>
            <p:ph type="subTitle" idx="1"/>
          </p:nvPr>
        </p:nvSpPr>
        <p:spPr bwMode="gray">
          <a:xfrm>
            <a:off x="2870200" y="3586163"/>
            <a:ext cx="5284788" cy="1879600"/>
          </a:xfrm>
        </p:spPr>
        <p:txBody>
          <a:bodyPr/>
          <a:lstStyle>
            <a:lvl1pPr marL="0" indent="0">
              <a:buFontTx/>
              <a:buNone/>
              <a:defRPr sz="1800"/>
            </a:lvl1pPr>
          </a:lstStyle>
          <a:p>
            <a:r>
              <a:rPr lang="en-US"/>
              <a:t>Click to edit Master subtitle style</a:t>
            </a:r>
          </a:p>
        </p:txBody>
      </p:sp>
      <p:cxnSp>
        <p:nvCxnSpPr>
          <p:cNvPr id="7" name="Straight Connector 6"/>
          <p:cNvCxnSpPr>
            <a:cxnSpLocks noChangeShapeType="1"/>
          </p:cNvCxnSpPr>
          <p:nvPr/>
        </p:nvCxnSpPr>
        <p:spPr bwMode="auto">
          <a:xfrm>
            <a:off x="0" y="779463"/>
            <a:ext cx="9144000" cy="1587"/>
          </a:xfrm>
          <a:prstGeom prst="line">
            <a:avLst/>
          </a:prstGeom>
          <a:noFill/>
          <a:ln w="57150">
            <a:solidFill>
              <a:srgbClr val="5C81AA"/>
            </a:solidFill>
            <a:round/>
            <a:headEnd/>
            <a:tailEnd/>
          </a:ln>
          <a:effectLst/>
        </p:spPr>
      </p:cxnSp>
      <p:sp>
        <p:nvSpPr>
          <p:cNvPr id="10" name="Line 15"/>
          <p:cNvSpPr>
            <a:spLocks noChangeShapeType="1"/>
          </p:cNvSpPr>
          <p:nvPr/>
        </p:nvSpPr>
        <p:spPr bwMode="auto">
          <a:xfrm>
            <a:off x="1060450" y="2982913"/>
            <a:ext cx="1525588" cy="0"/>
          </a:xfrm>
          <a:prstGeom prst="line">
            <a:avLst/>
          </a:prstGeom>
          <a:noFill/>
          <a:ln w="57150">
            <a:solidFill>
              <a:srgbClr val="5C81AA"/>
            </a:solidFill>
            <a:round/>
            <a:headEnd/>
            <a:tailEnd/>
          </a:ln>
        </p:spPr>
        <p:txBody>
          <a:bodyPr/>
          <a:lstStyle/>
          <a:p>
            <a:endParaRPr lang="en-US"/>
          </a:p>
        </p:txBody>
      </p:sp>
      <p:sp>
        <p:nvSpPr>
          <p:cNvPr id="11" name="Line 13"/>
          <p:cNvSpPr>
            <a:spLocks noChangeShapeType="1"/>
          </p:cNvSpPr>
          <p:nvPr/>
        </p:nvSpPr>
        <p:spPr bwMode="auto">
          <a:xfrm flipV="1">
            <a:off x="1057275" y="790575"/>
            <a:ext cx="0" cy="5453063"/>
          </a:xfrm>
          <a:prstGeom prst="line">
            <a:avLst/>
          </a:prstGeom>
          <a:noFill/>
          <a:ln w="57150">
            <a:solidFill>
              <a:srgbClr val="5C81AA"/>
            </a:solidFill>
            <a:round/>
            <a:headEnd/>
            <a:tailEnd/>
          </a:ln>
        </p:spPr>
        <p:txBody>
          <a:bodyPr/>
          <a:lstStyle/>
          <a:p>
            <a:endParaRPr lang="en-US"/>
          </a:p>
        </p:txBody>
      </p:sp>
      <p:sp>
        <p:nvSpPr>
          <p:cNvPr id="13" name="Oval 12"/>
          <p:cNvSpPr>
            <a:spLocks noChangeArrowheads="1"/>
          </p:cNvSpPr>
          <p:nvPr/>
        </p:nvSpPr>
        <p:spPr bwMode="auto">
          <a:xfrm>
            <a:off x="928688" y="6286500"/>
            <a:ext cx="255587" cy="247650"/>
          </a:xfrm>
          <a:prstGeom prst="ellipse">
            <a:avLst/>
          </a:prstGeom>
          <a:solidFill>
            <a:srgbClr val="F51D30"/>
          </a:solidFill>
          <a:ln w="25400">
            <a:noFill/>
            <a:round/>
            <a:headEnd/>
            <a:tailEnd/>
          </a:ln>
        </p:spPr>
        <p:txBody>
          <a:bodyPr anchor="ctr"/>
          <a:lstStyle/>
          <a:p>
            <a:pPr algn="ctr" defTabSz="457200" eaLnBrk="1" hangingPunct="1"/>
            <a:endParaRPr lang="en-US" sz="1800" b="1">
              <a:solidFill>
                <a:srgbClr val="FFFFFF"/>
              </a:solidFill>
              <a:ea typeface="ＭＳ Ｐゴシック" pitchFamily="68" charset="-128"/>
            </a:endParaRPr>
          </a:p>
        </p:txBody>
      </p:sp>
      <p:sp>
        <p:nvSpPr>
          <p:cNvPr id="14" name="Oval 13"/>
          <p:cNvSpPr>
            <a:spLocks noChangeArrowheads="1"/>
          </p:cNvSpPr>
          <p:nvPr/>
        </p:nvSpPr>
        <p:spPr bwMode="auto">
          <a:xfrm>
            <a:off x="2625725" y="2863850"/>
            <a:ext cx="246063" cy="247650"/>
          </a:xfrm>
          <a:prstGeom prst="ellipse">
            <a:avLst/>
          </a:prstGeom>
          <a:solidFill>
            <a:schemeClr val="folHlink"/>
          </a:solidFill>
          <a:ln w="25400">
            <a:noFill/>
            <a:round/>
            <a:headEnd/>
            <a:tailEnd/>
          </a:ln>
        </p:spPr>
        <p:txBody>
          <a:bodyPr anchor="ctr"/>
          <a:lstStyle/>
          <a:p>
            <a:pPr algn="ctr" defTabSz="457200" eaLnBrk="1" hangingPunct="1"/>
            <a:endParaRPr lang="en-US" sz="1800" b="1">
              <a:solidFill>
                <a:srgbClr val="FFFFFF"/>
              </a:solidFill>
              <a:ea typeface="ＭＳ Ｐゴシック" pitchFamily="68" charset="-128"/>
            </a:endParaRPr>
          </a:p>
        </p:txBody>
      </p:sp>
      <p:pic>
        <p:nvPicPr>
          <p:cNvPr id="99354" name="Picture 3" descr="ThermoFisher_PPT-Logo_032-Bk.jpg"/>
          <p:cNvPicPr>
            <a:picLocks noChangeAspect="1"/>
          </p:cNvPicPr>
          <p:nvPr/>
        </p:nvPicPr>
        <p:blipFill>
          <a:blip r:embed="rId3" cstate="print"/>
          <a:srcRect/>
          <a:stretch>
            <a:fillRect/>
          </a:stretch>
        </p:blipFill>
        <p:spPr bwMode="auto">
          <a:xfrm>
            <a:off x="182563" y="241300"/>
            <a:ext cx="1860550" cy="400050"/>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47625"/>
            <a:ext cx="2109787" cy="60039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950" y="47625"/>
            <a:ext cx="6180138" cy="6003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950" y="1185863"/>
            <a:ext cx="4144963"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2313" y="1185863"/>
            <a:ext cx="41449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cxnSp>
        <p:nvCxnSpPr>
          <p:cNvPr id="98309" name="Straight Connector 17"/>
          <p:cNvCxnSpPr>
            <a:cxnSpLocks noChangeShapeType="1"/>
          </p:cNvCxnSpPr>
          <p:nvPr/>
        </p:nvCxnSpPr>
        <p:spPr bwMode="auto">
          <a:xfrm rot="10800000" flipV="1">
            <a:off x="0" y="769938"/>
            <a:ext cx="9144000" cy="0"/>
          </a:xfrm>
          <a:prstGeom prst="line">
            <a:avLst/>
          </a:prstGeom>
          <a:noFill/>
          <a:ln w="57150">
            <a:solidFill>
              <a:srgbClr val="5C81AA"/>
            </a:solidFill>
            <a:round/>
            <a:headEnd/>
            <a:tailEnd/>
          </a:ln>
        </p:spPr>
      </p:cxnSp>
      <p:sp>
        <p:nvSpPr>
          <p:cNvPr id="98311" name="Rectangle 7"/>
          <p:cNvSpPr>
            <a:spLocks noGrp="1" noChangeArrowheads="1"/>
          </p:cNvSpPr>
          <p:nvPr>
            <p:ph type="body" idx="1"/>
          </p:nvPr>
        </p:nvSpPr>
        <p:spPr bwMode="auto">
          <a:xfrm>
            <a:off x="234950" y="1185863"/>
            <a:ext cx="8442325" cy="486568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8312" name="Rectangle 8"/>
          <p:cNvSpPr>
            <a:spLocks noGrp="1" noChangeArrowheads="1"/>
          </p:cNvSpPr>
          <p:nvPr>
            <p:ph type="title"/>
          </p:nvPr>
        </p:nvSpPr>
        <p:spPr bwMode="gray">
          <a:xfrm>
            <a:off x="265113" y="47625"/>
            <a:ext cx="8289925" cy="700088"/>
          </a:xfrm>
          <a:prstGeom prst="rect">
            <a:avLst/>
          </a:prstGeom>
          <a:noFill/>
          <a:ln w="9525">
            <a:noFill/>
            <a:miter lim="800000"/>
            <a:headEnd/>
            <a:tailEnd/>
          </a:ln>
          <a:effectLst/>
        </p:spPr>
        <p:txBody>
          <a:bodyPr vert="horz" wrap="square" lIns="45720" tIns="45716" rIns="45720" bIns="45716" numCol="1" anchor="ctr" anchorCtr="0" compatLnSpc="1">
            <a:prstTxWarp prst="textNoShape">
              <a:avLst/>
            </a:prstTxWarp>
          </a:bodyPr>
          <a:lstStyle/>
          <a:p>
            <a:pPr lvl="0"/>
            <a:r>
              <a:rPr lang="en-US"/>
              <a:t>Click to edit Master title style</a:t>
            </a:r>
          </a:p>
        </p:txBody>
      </p:sp>
      <p:sp>
        <p:nvSpPr>
          <p:cNvPr id="98313" name="Rectangle 9"/>
          <p:cNvSpPr>
            <a:spLocks noChangeArrowheads="1"/>
          </p:cNvSpPr>
          <p:nvPr/>
        </p:nvSpPr>
        <p:spPr bwMode="auto">
          <a:xfrm>
            <a:off x="120650" y="6383338"/>
            <a:ext cx="1309688" cy="354012"/>
          </a:xfrm>
          <a:prstGeom prst="rect">
            <a:avLst/>
          </a:prstGeom>
          <a:noFill/>
          <a:ln w="9525">
            <a:noFill/>
            <a:miter lim="800000"/>
            <a:headEnd/>
            <a:tailEnd/>
          </a:ln>
          <a:effectLst/>
        </p:spPr>
        <p:txBody>
          <a:bodyPr anchor="b"/>
          <a:lstStyle/>
          <a:p>
            <a:fld id="{DC826D44-8278-4541-8364-25A15699DFBF}" type="slidenum">
              <a:rPr lang="en-US" sz="1000" b="1"/>
              <a:pPr/>
              <a:t>‹#›</a:t>
            </a:fld>
            <a:endParaRPr lang="en-US" sz="1200" b="1"/>
          </a:p>
        </p:txBody>
      </p:sp>
      <p:sp>
        <p:nvSpPr>
          <p:cNvPr id="98322" name="Line 18"/>
          <p:cNvSpPr>
            <a:spLocks noChangeShapeType="1"/>
          </p:cNvSpPr>
          <p:nvPr/>
        </p:nvSpPr>
        <p:spPr bwMode="auto">
          <a:xfrm>
            <a:off x="-7938" y="6311900"/>
            <a:ext cx="9151938" cy="0"/>
          </a:xfrm>
          <a:prstGeom prst="line">
            <a:avLst/>
          </a:prstGeom>
          <a:noFill/>
          <a:ln w="28575">
            <a:solidFill>
              <a:srgbClr val="4F6F92"/>
            </a:solidFill>
            <a:round/>
            <a:headEnd/>
            <a:tailEnd/>
          </a:ln>
        </p:spPr>
        <p:txBody>
          <a:bodyPr wrap="none" anchor="ctr"/>
          <a:lstStyle/>
          <a:p>
            <a:endParaRPr lang="en-US"/>
          </a:p>
        </p:txBody>
      </p:sp>
      <p:pic>
        <p:nvPicPr>
          <p:cNvPr id="98327" name="Picture 3" descr="ThermoFisher_PPT-Logo_032-Bk.jpg"/>
          <p:cNvPicPr>
            <a:picLocks noChangeAspect="1"/>
          </p:cNvPicPr>
          <p:nvPr/>
        </p:nvPicPr>
        <p:blipFill>
          <a:blip r:embed="rId13" cstate="print"/>
          <a:srcRect/>
          <a:stretch>
            <a:fillRect/>
          </a:stretch>
        </p:blipFill>
        <p:spPr bwMode="auto">
          <a:xfrm>
            <a:off x="7789863" y="6478588"/>
            <a:ext cx="1231900" cy="2651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fade/>
  </p:transition>
  <p:txStyles>
    <p:titleStyle>
      <a:lvl1pPr algn="l" rtl="0" fontAlgn="base">
        <a:lnSpc>
          <a:spcPct val="95000"/>
        </a:lnSpc>
        <a:spcBef>
          <a:spcPct val="0"/>
        </a:spcBef>
        <a:spcAft>
          <a:spcPct val="0"/>
        </a:spcAft>
        <a:defRPr sz="2800">
          <a:solidFill>
            <a:schemeClr val="tx1"/>
          </a:solidFill>
          <a:latin typeface="+mj-lt"/>
          <a:ea typeface="+mj-ea"/>
          <a:cs typeface="+mj-cs"/>
        </a:defRPr>
      </a:lvl1pPr>
      <a:lvl2pPr algn="l" rtl="0" fontAlgn="base">
        <a:lnSpc>
          <a:spcPct val="95000"/>
        </a:lnSpc>
        <a:spcBef>
          <a:spcPct val="0"/>
        </a:spcBef>
        <a:spcAft>
          <a:spcPct val="0"/>
        </a:spcAft>
        <a:defRPr sz="2800">
          <a:solidFill>
            <a:schemeClr val="tx1"/>
          </a:solidFill>
          <a:latin typeface="Arial" charset="0"/>
        </a:defRPr>
      </a:lvl2pPr>
      <a:lvl3pPr algn="l" rtl="0" fontAlgn="base">
        <a:lnSpc>
          <a:spcPct val="95000"/>
        </a:lnSpc>
        <a:spcBef>
          <a:spcPct val="0"/>
        </a:spcBef>
        <a:spcAft>
          <a:spcPct val="0"/>
        </a:spcAft>
        <a:defRPr sz="2800">
          <a:solidFill>
            <a:schemeClr val="tx1"/>
          </a:solidFill>
          <a:latin typeface="Arial" charset="0"/>
        </a:defRPr>
      </a:lvl3pPr>
      <a:lvl4pPr algn="l" rtl="0" fontAlgn="base">
        <a:lnSpc>
          <a:spcPct val="95000"/>
        </a:lnSpc>
        <a:spcBef>
          <a:spcPct val="0"/>
        </a:spcBef>
        <a:spcAft>
          <a:spcPct val="0"/>
        </a:spcAft>
        <a:defRPr sz="2800">
          <a:solidFill>
            <a:schemeClr val="tx1"/>
          </a:solidFill>
          <a:latin typeface="Arial" charset="0"/>
        </a:defRPr>
      </a:lvl4pPr>
      <a:lvl5pPr algn="l" rtl="0" fontAlgn="base">
        <a:lnSpc>
          <a:spcPct val="95000"/>
        </a:lnSpc>
        <a:spcBef>
          <a:spcPct val="0"/>
        </a:spcBef>
        <a:spcAft>
          <a:spcPct val="0"/>
        </a:spcAft>
        <a:defRPr sz="2800">
          <a:solidFill>
            <a:schemeClr val="tx1"/>
          </a:solidFill>
          <a:latin typeface="Arial" charset="0"/>
        </a:defRPr>
      </a:lvl5pPr>
      <a:lvl6pPr marL="457200" algn="l" rtl="0" fontAlgn="base">
        <a:lnSpc>
          <a:spcPct val="95000"/>
        </a:lnSpc>
        <a:spcBef>
          <a:spcPct val="0"/>
        </a:spcBef>
        <a:spcAft>
          <a:spcPct val="0"/>
        </a:spcAft>
        <a:defRPr sz="2800">
          <a:solidFill>
            <a:schemeClr val="tx1"/>
          </a:solidFill>
          <a:latin typeface="Arial" charset="0"/>
        </a:defRPr>
      </a:lvl6pPr>
      <a:lvl7pPr marL="914400" algn="l" rtl="0" fontAlgn="base">
        <a:lnSpc>
          <a:spcPct val="95000"/>
        </a:lnSpc>
        <a:spcBef>
          <a:spcPct val="0"/>
        </a:spcBef>
        <a:spcAft>
          <a:spcPct val="0"/>
        </a:spcAft>
        <a:defRPr sz="2800">
          <a:solidFill>
            <a:schemeClr val="tx1"/>
          </a:solidFill>
          <a:latin typeface="Arial" charset="0"/>
        </a:defRPr>
      </a:lvl7pPr>
      <a:lvl8pPr marL="1371600" algn="l" rtl="0" fontAlgn="base">
        <a:lnSpc>
          <a:spcPct val="95000"/>
        </a:lnSpc>
        <a:spcBef>
          <a:spcPct val="0"/>
        </a:spcBef>
        <a:spcAft>
          <a:spcPct val="0"/>
        </a:spcAft>
        <a:defRPr sz="2800">
          <a:solidFill>
            <a:schemeClr val="tx1"/>
          </a:solidFill>
          <a:latin typeface="Arial" charset="0"/>
        </a:defRPr>
      </a:lvl8pPr>
      <a:lvl9pPr marL="1828800" algn="l" rtl="0" fontAlgn="base">
        <a:lnSpc>
          <a:spcPct val="95000"/>
        </a:lnSpc>
        <a:spcBef>
          <a:spcPct val="0"/>
        </a:spcBef>
        <a:spcAft>
          <a:spcPct val="0"/>
        </a:spcAft>
        <a:defRPr sz="2800">
          <a:solidFill>
            <a:schemeClr val="tx1"/>
          </a:solidFill>
          <a:latin typeface="Arial" charset="0"/>
        </a:defRPr>
      </a:lvl9pPr>
    </p:titleStyle>
    <p:bodyStyle>
      <a:lvl1pPr marL="188913" indent="-188913" algn="l" rtl="0" fontAlgn="base">
        <a:spcBef>
          <a:spcPct val="0"/>
        </a:spcBef>
        <a:spcAft>
          <a:spcPct val="20000"/>
        </a:spcAft>
        <a:buClr>
          <a:schemeClr val="folHlink"/>
        </a:buClr>
        <a:buChar char="•"/>
        <a:defRPr sz="2000">
          <a:solidFill>
            <a:schemeClr val="tx1"/>
          </a:solidFill>
          <a:latin typeface="+mn-lt"/>
          <a:ea typeface="+mn-ea"/>
          <a:cs typeface="+mn-cs"/>
        </a:defRPr>
      </a:lvl1pPr>
      <a:lvl2pPr marL="568325" indent="-188913" algn="l" rtl="0" fontAlgn="base">
        <a:spcBef>
          <a:spcPct val="0"/>
        </a:spcBef>
        <a:spcAft>
          <a:spcPct val="20000"/>
        </a:spcAft>
        <a:buClr>
          <a:schemeClr val="tx1"/>
        </a:buClr>
        <a:buFont typeface="Arial" charset="0"/>
        <a:buChar char="•"/>
        <a:defRPr>
          <a:solidFill>
            <a:schemeClr val="tx1"/>
          </a:solidFill>
          <a:latin typeface="+mn-lt"/>
        </a:defRPr>
      </a:lvl2pPr>
      <a:lvl3pPr marL="923925" indent="-165100" algn="l" rtl="0" fontAlgn="base">
        <a:spcBef>
          <a:spcPct val="0"/>
        </a:spcBef>
        <a:spcAft>
          <a:spcPct val="20000"/>
        </a:spcAft>
        <a:buClr>
          <a:schemeClr val="hlink"/>
        </a:buClr>
        <a:buFont typeface="Arial" charset="0"/>
        <a:buChar char="•"/>
        <a:defRPr>
          <a:solidFill>
            <a:schemeClr val="tx1"/>
          </a:solidFill>
          <a:latin typeface="+mn-lt"/>
        </a:defRPr>
      </a:lvl3pPr>
      <a:lvl4pPr marL="1317625" indent="-203200" algn="l" rtl="0" fontAlgn="base">
        <a:spcBef>
          <a:spcPct val="0"/>
        </a:spcBef>
        <a:spcAft>
          <a:spcPct val="20000"/>
        </a:spcAft>
        <a:buFont typeface="Symbol" pitchFamily="68" charset="2"/>
        <a:buChar char="-"/>
        <a:defRPr sz="1600">
          <a:solidFill>
            <a:schemeClr val="tx1"/>
          </a:solidFill>
          <a:latin typeface="+mn-lt"/>
        </a:defRPr>
      </a:lvl4pPr>
      <a:lvl5pPr marL="1716088" indent="-182563" algn="l" rtl="0" fontAlgn="base">
        <a:spcBef>
          <a:spcPct val="0"/>
        </a:spcBef>
        <a:spcAft>
          <a:spcPct val="20000"/>
        </a:spcAft>
        <a:buChar char="•"/>
        <a:defRPr sz="1500">
          <a:solidFill>
            <a:schemeClr val="tx1"/>
          </a:solidFill>
          <a:latin typeface="+mn-lt"/>
        </a:defRPr>
      </a:lvl5pPr>
      <a:lvl6pPr marL="2173288" indent="-182563" algn="l" rtl="0" fontAlgn="base">
        <a:spcBef>
          <a:spcPct val="0"/>
        </a:spcBef>
        <a:spcAft>
          <a:spcPct val="20000"/>
        </a:spcAft>
        <a:buChar char="•"/>
        <a:defRPr sz="1500">
          <a:solidFill>
            <a:schemeClr val="tx1"/>
          </a:solidFill>
          <a:latin typeface="+mn-lt"/>
        </a:defRPr>
      </a:lvl6pPr>
      <a:lvl7pPr marL="2630488" indent="-182563" algn="l" rtl="0" fontAlgn="base">
        <a:spcBef>
          <a:spcPct val="0"/>
        </a:spcBef>
        <a:spcAft>
          <a:spcPct val="20000"/>
        </a:spcAft>
        <a:buChar char="•"/>
        <a:defRPr sz="1500">
          <a:solidFill>
            <a:schemeClr val="tx1"/>
          </a:solidFill>
          <a:latin typeface="+mn-lt"/>
        </a:defRPr>
      </a:lvl7pPr>
      <a:lvl8pPr marL="3087688" indent="-182563" algn="l" rtl="0" fontAlgn="base">
        <a:spcBef>
          <a:spcPct val="0"/>
        </a:spcBef>
        <a:spcAft>
          <a:spcPct val="20000"/>
        </a:spcAft>
        <a:buChar char="•"/>
        <a:defRPr sz="1500">
          <a:solidFill>
            <a:schemeClr val="tx1"/>
          </a:solidFill>
          <a:latin typeface="+mn-lt"/>
        </a:defRPr>
      </a:lvl8pPr>
      <a:lvl9pPr marL="3544888" indent="-182563" algn="l" rtl="0" fontAlgn="base">
        <a:spcBef>
          <a:spcPct val="0"/>
        </a:spcBef>
        <a:spcAft>
          <a:spcPct val="2000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6" name="Rectangle 26"/>
          <p:cNvSpPr>
            <a:spLocks noGrp="1" noChangeArrowheads="1"/>
          </p:cNvSpPr>
          <p:nvPr>
            <p:ph type="ctrTitle"/>
          </p:nvPr>
        </p:nvSpPr>
        <p:spPr/>
        <p:txBody>
          <a:bodyPr/>
          <a:lstStyle/>
          <a:p>
            <a:r>
              <a:rPr lang="en-US" dirty="0"/>
              <a:t>Beyond </a:t>
            </a:r>
            <a:r>
              <a:rPr lang="en-US" dirty="0" err="1"/>
              <a:t>MSFileReader</a:t>
            </a:r>
            <a:r>
              <a:rPr lang="en-US" dirty="0"/>
              <a:t> </a:t>
            </a:r>
            <a:r>
              <a:rPr lang="en-US" sz="1400" dirty="0"/>
              <a:t>(updated)</a:t>
            </a:r>
          </a:p>
        </p:txBody>
      </p:sp>
      <p:sp>
        <p:nvSpPr>
          <p:cNvPr id="102427" name="Rectangle 27"/>
          <p:cNvSpPr>
            <a:spLocks noGrp="1" noChangeArrowheads="1"/>
          </p:cNvSpPr>
          <p:nvPr>
            <p:ph type="subTitle" idx="1"/>
          </p:nvPr>
        </p:nvSpPr>
        <p:spPr/>
        <p:txBody>
          <a:bodyPr/>
          <a:lstStyle/>
          <a:p>
            <a:r>
              <a:rPr lang="en-US" dirty="0"/>
              <a:t>Jim Shofstahl</a:t>
            </a:r>
          </a:p>
          <a:p>
            <a:r>
              <a:rPr lang="en-US" dirty="0"/>
              <a:t>June 6, 2017</a:t>
            </a:r>
          </a:p>
          <a:p>
            <a:r>
              <a:rPr lang="en-US" dirty="0"/>
              <a:t>ASMS 2017 Indianapolis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Currently </a:t>
            </a:r>
            <a:r>
              <a:rPr lang="en-US" dirty="0" err="1"/>
              <a:t>RawFileReader</a:t>
            </a:r>
            <a:r>
              <a:rPr lang="en-US" dirty="0"/>
              <a:t> is compiled against </a:t>
            </a:r>
            <a:r>
              <a:rPr lang="en-US" dirty="0" err="1"/>
              <a:t>.Net</a:t>
            </a:r>
            <a:r>
              <a:rPr lang="en-US" dirty="0"/>
              <a:t> Framework 4.5.1 on Windows, Linux, and </a:t>
            </a:r>
            <a:r>
              <a:rPr lang="en-US" dirty="0" err="1"/>
              <a:t>MacOS</a:t>
            </a:r>
            <a:r>
              <a:rPr lang="en-US" dirty="0"/>
              <a:t> but Microsoft </a:t>
            </a:r>
            <a:r>
              <a:rPr lang="en-US" dirty="0" err="1"/>
              <a:t>recomments</a:t>
            </a:r>
            <a:r>
              <a:rPr lang="en-US" dirty="0"/>
              <a:t> </a:t>
            </a:r>
            <a:r>
              <a:rPr lang="en-US" dirty="0" err="1"/>
              <a:t>.Net</a:t>
            </a:r>
            <a:r>
              <a:rPr lang="en-US" dirty="0"/>
              <a:t> Core for cross platform work.</a:t>
            </a:r>
          </a:p>
          <a:p>
            <a:r>
              <a:rPr lang="en-US" dirty="0"/>
              <a:t>Investigate/replace the Structured Storage COM library so that we can read the instrument methods on Linux or </a:t>
            </a:r>
            <a:r>
              <a:rPr lang="en-US" dirty="0" err="1"/>
              <a:t>MacOS</a:t>
            </a:r>
            <a:endParaRPr lang="en-US" dirty="0"/>
          </a:p>
        </p:txBody>
      </p:sp>
    </p:spTree>
    <p:extLst>
      <p:ext uri="{BB962C8B-B14F-4D97-AF65-F5344CB8AC3E}">
        <p14:creationId xmlns:p14="http://schemas.microsoft.com/office/powerpoint/2010/main" val="41775440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Core (and Standard)</a:t>
            </a:r>
          </a:p>
        </p:txBody>
      </p:sp>
      <p:sp>
        <p:nvSpPr>
          <p:cNvPr id="3" name="Content Placeholder 2"/>
          <p:cNvSpPr>
            <a:spLocks noGrp="1"/>
          </p:cNvSpPr>
          <p:nvPr>
            <p:ph idx="1"/>
          </p:nvPr>
        </p:nvSpPr>
        <p:spPr/>
        <p:txBody>
          <a:bodyPr/>
          <a:lstStyle/>
          <a:p>
            <a:r>
              <a:rPr lang="en-US" dirty="0"/>
              <a:t>Cross platform implementation of </a:t>
            </a:r>
            <a:r>
              <a:rPr lang="en-US" dirty="0" err="1"/>
              <a:t>.Net</a:t>
            </a:r>
            <a:r>
              <a:rPr lang="en-US" dirty="0"/>
              <a:t> Framework</a:t>
            </a:r>
          </a:p>
          <a:p>
            <a:pPr lvl="1"/>
            <a:r>
              <a:rPr lang="en-US" dirty="0"/>
              <a:t>1.0 released June of 2016</a:t>
            </a:r>
          </a:p>
          <a:p>
            <a:pPr lvl="1"/>
            <a:r>
              <a:rPr lang="en-US" dirty="0"/>
              <a:t>1.1 released November of 2016</a:t>
            </a:r>
          </a:p>
          <a:p>
            <a:pPr lvl="1"/>
            <a:r>
              <a:rPr lang="en-US" dirty="0"/>
              <a:t>2.0 Q3 of 2017</a:t>
            </a:r>
          </a:p>
          <a:p>
            <a:pPr lvl="1"/>
            <a:endParaRPr lang="en-US" dirty="0"/>
          </a:p>
          <a:p>
            <a:r>
              <a:rPr lang="en-US" dirty="0" err="1"/>
              <a:t>.Net</a:t>
            </a:r>
            <a:r>
              <a:rPr lang="en-US" dirty="0"/>
              <a:t> Portability Analyzer</a:t>
            </a:r>
          </a:p>
        </p:txBody>
      </p:sp>
      <p:graphicFrame>
        <p:nvGraphicFramePr>
          <p:cNvPr id="5" name="Table 4"/>
          <p:cNvGraphicFramePr>
            <a:graphicFrameLocks noGrp="1"/>
          </p:cNvGraphicFramePr>
          <p:nvPr>
            <p:extLst>
              <p:ext uri="{D42A27DB-BD31-4B8C-83A1-F6EECF244321}">
                <p14:modId xmlns:p14="http://schemas.microsoft.com/office/powerpoint/2010/main" val="1073246484"/>
              </p:ext>
            </p:extLst>
          </p:nvPr>
        </p:nvGraphicFramePr>
        <p:xfrm>
          <a:off x="608175" y="3314744"/>
          <a:ext cx="8442325" cy="906495"/>
        </p:xfrm>
        <a:graphic>
          <a:graphicData uri="http://schemas.openxmlformats.org/drawingml/2006/table">
            <a:tbl>
              <a:tblPr/>
              <a:tblGrid>
                <a:gridCol w="2432363">
                  <a:extLst>
                    <a:ext uri="{9D8B030D-6E8A-4147-A177-3AD203B41FA5}">
                      <a16:colId xmlns:a16="http://schemas.microsoft.com/office/drawing/2014/main" val="2996849625"/>
                    </a:ext>
                  </a:extLst>
                </a:gridCol>
                <a:gridCol w="1104698">
                  <a:extLst>
                    <a:ext uri="{9D8B030D-6E8A-4147-A177-3AD203B41FA5}">
                      <a16:colId xmlns:a16="http://schemas.microsoft.com/office/drawing/2014/main" val="241336944"/>
                    </a:ext>
                  </a:extLst>
                </a:gridCol>
                <a:gridCol w="1104698">
                  <a:extLst>
                    <a:ext uri="{9D8B030D-6E8A-4147-A177-3AD203B41FA5}">
                      <a16:colId xmlns:a16="http://schemas.microsoft.com/office/drawing/2014/main" val="2572968096"/>
                    </a:ext>
                  </a:extLst>
                </a:gridCol>
                <a:gridCol w="1104698">
                  <a:extLst>
                    <a:ext uri="{9D8B030D-6E8A-4147-A177-3AD203B41FA5}">
                      <a16:colId xmlns:a16="http://schemas.microsoft.com/office/drawing/2014/main" val="1022882213"/>
                    </a:ext>
                  </a:extLst>
                </a:gridCol>
                <a:gridCol w="1104698">
                  <a:extLst>
                    <a:ext uri="{9D8B030D-6E8A-4147-A177-3AD203B41FA5}">
                      <a16:colId xmlns:a16="http://schemas.microsoft.com/office/drawing/2014/main" val="1103222541"/>
                    </a:ext>
                  </a:extLst>
                </a:gridCol>
                <a:gridCol w="1104698">
                  <a:extLst>
                    <a:ext uri="{9D8B030D-6E8A-4147-A177-3AD203B41FA5}">
                      <a16:colId xmlns:a16="http://schemas.microsoft.com/office/drawing/2014/main" val="1930138506"/>
                    </a:ext>
                  </a:extLst>
                </a:gridCol>
                <a:gridCol w="486472">
                  <a:extLst>
                    <a:ext uri="{9D8B030D-6E8A-4147-A177-3AD203B41FA5}">
                      <a16:colId xmlns:a16="http://schemas.microsoft.com/office/drawing/2014/main" val="3899720476"/>
                    </a:ext>
                  </a:extLst>
                </a:gridCol>
              </a:tblGrid>
              <a:tr h="178080">
                <a:tc>
                  <a:txBody>
                    <a:bodyPr/>
                    <a:lstStyle/>
                    <a:p>
                      <a:pPr algn="l" fontAlgn="b"/>
                      <a:r>
                        <a:rPr lang="en-US" sz="900" b="1" i="0" u="none" strike="noStrike" dirty="0">
                          <a:solidFill>
                            <a:srgbClr val="FFFFFF"/>
                          </a:solidFill>
                          <a:effectLst/>
                          <a:latin typeface="Calibri" panose="020F0502020204030204" pitchFamily="34" charset="0"/>
                        </a:rPr>
                        <a:t>Assembly</a:t>
                      </a:r>
                    </a:p>
                  </a:txBody>
                  <a:tcPr marL="7610" marR="7610" marT="7610" marB="36529"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.NET Core v1.0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.NET Core v1.1</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.NET Core v2.0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.NET 4.6.2</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.NET Standard</a:t>
                      </a:r>
                    </a:p>
                  </a:txBody>
                  <a:tcPr marL="7610" marR="7610" marT="7610" marB="36529"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0" marR="7610" marT="7610" marB="36529" anchor="b">
                    <a:lnL w="6350" cap="flat" cmpd="sng" algn="ctr">
                      <a:solidFill>
                        <a:srgbClr val="8EA9D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34443505"/>
                  </a:ext>
                </a:extLst>
              </a:tr>
              <a:tr h="178080">
                <a:tc>
                  <a:txBody>
                    <a:bodyPr/>
                    <a:lstStyle/>
                    <a:p>
                      <a:pPr algn="l" fontAlgn="b"/>
                      <a:r>
                        <a:rPr lang="en-US" sz="900" b="0" i="0" u="none" strike="noStrike">
                          <a:solidFill>
                            <a:srgbClr val="000000"/>
                          </a:solidFill>
                          <a:effectLst/>
                          <a:latin typeface="Calibri" panose="020F0502020204030204" pitchFamily="34" charset="0"/>
                        </a:rPr>
                        <a:t>CommonCore.BackgroundSubtraction</a:t>
                      </a:r>
                    </a:p>
                  </a:txBody>
                  <a:tcPr marL="7610" marR="7610" marT="7610" marB="36529"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0" marR="7610" marT="7610" marB="36529" anchor="b">
                    <a:lnL w="6350" cap="flat" cmpd="sng" algn="ctr">
                      <a:solidFill>
                        <a:srgbClr val="8EA9D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80129044"/>
                  </a:ext>
                </a:extLst>
              </a:tr>
              <a:tr h="178080">
                <a:tc>
                  <a:txBody>
                    <a:bodyPr/>
                    <a:lstStyle/>
                    <a:p>
                      <a:pPr algn="l" fontAlgn="b"/>
                      <a:r>
                        <a:rPr lang="en-US" sz="900" b="0" i="0" u="none" strike="noStrike">
                          <a:solidFill>
                            <a:srgbClr val="000000"/>
                          </a:solidFill>
                          <a:effectLst/>
                          <a:latin typeface="Calibri" panose="020F0502020204030204" pitchFamily="34" charset="0"/>
                        </a:rPr>
                        <a:t>CommonCore.Data</a:t>
                      </a:r>
                    </a:p>
                  </a:txBody>
                  <a:tcPr marL="7610" marR="7610" marT="7610" marB="36529"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97.21</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EE783"/>
                    </a:solidFill>
                  </a:tcPr>
                </a:tc>
                <a:tc>
                  <a:txBody>
                    <a:bodyPr/>
                    <a:lstStyle/>
                    <a:p>
                      <a:pPr algn="r" fontAlgn="b"/>
                      <a:r>
                        <a:rPr lang="en-US" sz="900" b="0" i="0" u="none" strike="noStrike">
                          <a:solidFill>
                            <a:srgbClr val="000000"/>
                          </a:solidFill>
                          <a:effectLst/>
                          <a:latin typeface="Calibri" panose="020F0502020204030204" pitchFamily="34" charset="0"/>
                        </a:rPr>
                        <a:t>97.21</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EE783"/>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0" marR="7610" marT="7610" marB="36529" anchor="b">
                    <a:lnL w="6350" cap="flat" cmpd="sng" algn="ctr">
                      <a:solidFill>
                        <a:srgbClr val="8EA9D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48931193"/>
                  </a:ext>
                </a:extLst>
              </a:tr>
              <a:tr h="178080">
                <a:tc>
                  <a:txBody>
                    <a:bodyPr/>
                    <a:lstStyle/>
                    <a:p>
                      <a:pPr algn="l" fontAlgn="b"/>
                      <a:r>
                        <a:rPr lang="en-US" sz="900" b="0" i="0" u="none" strike="noStrike">
                          <a:solidFill>
                            <a:srgbClr val="000000"/>
                          </a:solidFill>
                          <a:effectLst/>
                          <a:latin typeface="Calibri" panose="020F0502020204030204" pitchFamily="34" charset="0"/>
                        </a:rPr>
                        <a:t>CommonCore.MassPrecisionEstimator</a:t>
                      </a:r>
                    </a:p>
                  </a:txBody>
                  <a:tcPr marL="7610" marR="7610" marT="7610" marB="36529"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0" marR="7610" marT="7610" marB="36529" anchor="b">
                    <a:lnL w="6350" cap="flat" cmpd="sng" algn="ctr">
                      <a:solidFill>
                        <a:srgbClr val="8EA9D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99451491"/>
                  </a:ext>
                </a:extLst>
              </a:tr>
              <a:tr h="178080">
                <a:tc>
                  <a:txBody>
                    <a:bodyPr/>
                    <a:lstStyle/>
                    <a:p>
                      <a:pPr algn="l" fontAlgn="b"/>
                      <a:r>
                        <a:rPr lang="en-US" sz="900" b="0" i="0" u="none" strike="noStrike">
                          <a:solidFill>
                            <a:srgbClr val="000000"/>
                          </a:solidFill>
                          <a:effectLst/>
                          <a:latin typeface="Calibri" panose="020F0502020204030204" pitchFamily="34" charset="0"/>
                        </a:rPr>
                        <a:t>CommonCore.RawFileReader</a:t>
                      </a:r>
                    </a:p>
                  </a:txBody>
                  <a:tcPr marL="7610" marR="7610" marT="7610" marB="36529"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97.67</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EE783"/>
                    </a:solidFill>
                  </a:tcPr>
                </a:tc>
                <a:tc>
                  <a:txBody>
                    <a:bodyPr/>
                    <a:lstStyle/>
                    <a:p>
                      <a:pPr algn="r" fontAlgn="b"/>
                      <a:r>
                        <a:rPr lang="en-US" sz="900" b="0" i="0" u="none" strike="noStrike">
                          <a:solidFill>
                            <a:srgbClr val="000000"/>
                          </a:solidFill>
                          <a:effectLst/>
                          <a:latin typeface="Calibri" panose="020F0502020204030204" pitchFamily="34" charset="0"/>
                        </a:rPr>
                        <a:t>97.67</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EE783"/>
                    </a:solidFill>
                  </a:tcPr>
                </a:tc>
                <a:tc>
                  <a:txBody>
                    <a:bodyPr/>
                    <a:lstStyle/>
                    <a:p>
                      <a:pPr algn="r" fontAlgn="b"/>
                      <a:r>
                        <a:rPr lang="en-US" sz="900" b="0" i="0" u="none" strike="noStrike">
                          <a:solidFill>
                            <a:srgbClr val="000000"/>
                          </a:solidFill>
                          <a:effectLst/>
                          <a:latin typeface="Calibri" panose="020F0502020204030204" pitchFamily="34" charset="0"/>
                        </a:rPr>
                        <a:t>99.46</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EEA83"/>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7610" marR="7610" marT="7610" marB="36529"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63BE7B"/>
                    </a:solidFill>
                  </a:tcPr>
                </a:tc>
                <a:tc>
                  <a:txBody>
                    <a:bodyPr/>
                    <a:lstStyle/>
                    <a:p>
                      <a:pPr algn="r" fontAlgn="b"/>
                      <a:r>
                        <a:rPr lang="en-US" sz="900" b="0" i="0" u="none" strike="noStrike">
                          <a:solidFill>
                            <a:srgbClr val="000000"/>
                          </a:solidFill>
                          <a:effectLst/>
                          <a:latin typeface="Calibri" panose="020F0502020204030204" pitchFamily="34" charset="0"/>
                        </a:rPr>
                        <a:t>99.3</a:t>
                      </a:r>
                    </a:p>
                  </a:txBody>
                  <a:tcPr marL="7610" marR="7610" marT="7610" marB="36529"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EEA83"/>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0" marR="7610" marT="7610" marB="36529" anchor="b">
                    <a:lnL w="6350" cap="flat" cmpd="sng" algn="ctr">
                      <a:solidFill>
                        <a:srgbClr val="8EA9DB"/>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02579363"/>
                  </a:ext>
                </a:extLst>
              </a:tr>
            </a:tbl>
          </a:graphicData>
        </a:graphic>
      </p:graphicFrame>
    </p:spTree>
    <p:extLst>
      <p:ext uri="{BB962C8B-B14F-4D97-AF65-F5344CB8AC3E}">
        <p14:creationId xmlns:p14="http://schemas.microsoft.com/office/powerpoint/2010/main" val="28306439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a:t>
            </a:r>
            <a:r>
              <a:rPr lang="en-US" dirty="0" err="1"/>
              <a:t>RawFileReader</a:t>
            </a:r>
            <a:r>
              <a:rPr lang="en-US" dirty="0"/>
              <a:t>	</a:t>
            </a:r>
          </a:p>
        </p:txBody>
      </p:sp>
      <p:sp>
        <p:nvSpPr>
          <p:cNvPr id="3" name="Content Placeholder 2"/>
          <p:cNvSpPr>
            <a:spLocks noGrp="1"/>
          </p:cNvSpPr>
          <p:nvPr>
            <p:ph idx="1"/>
          </p:nvPr>
        </p:nvSpPr>
        <p:spPr/>
        <p:txBody>
          <a:bodyPr/>
          <a:lstStyle/>
          <a:p>
            <a:r>
              <a:rPr lang="en-US" dirty="0"/>
              <a:t>The files are available in a OneDrive folder on the Thermo Fisher Scientific cloud.</a:t>
            </a:r>
          </a:p>
          <a:p>
            <a:r>
              <a:rPr lang="en-US" dirty="0"/>
              <a:t>Current version 4.0.22. </a:t>
            </a:r>
          </a:p>
          <a:p>
            <a:pPr lvl="1"/>
            <a:r>
              <a:rPr lang="en-US" dirty="0"/>
              <a:t>Bug fixes</a:t>
            </a:r>
          </a:p>
          <a:p>
            <a:pPr lvl="1"/>
            <a:r>
              <a:rPr lang="en-US" dirty="0"/>
              <a:t>Improved performance for reading scans</a:t>
            </a:r>
          </a:p>
          <a:p>
            <a:pPr lvl="1"/>
            <a:r>
              <a:rPr lang="en-US" dirty="0"/>
              <a:t>Improved performance when averaging large number of scans</a:t>
            </a:r>
          </a:p>
          <a:p>
            <a:r>
              <a:rPr lang="en-US" dirty="0"/>
              <a:t>Differences between rev 3 and 4 builds</a:t>
            </a:r>
          </a:p>
          <a:p>
            <a:pPr lvl="1"/>
            <a:r>
              <a:rPr lang="en-US" dirty="0"/>
              <a:t>Rev 3 compiled with Visual Studio 2013, while Rev 4 with Visual Studio 2015</a:t>
            </a:r>
          </a:p>
          <a:p>
            <a:pPr lvl="1"/>
            <a:r>
              <a:rPr lang="en-US" dirty="0"/>
              <a:t>Rev </a:t>
            </a:r>
            <a:r>
              <a:rPr lang="en-US"/>
              <a:t>4 supports C#6</a:t>
            </a:r>
            <a:endParaRPr lang="en-US" dirty="0"/>
          </a:p>
          <a:p>
            <a:endParaRPr lang="en-US" dirty="0"/>
          </a:p>
          <a:p>
            <a:r>
              <a:rPr lang="en-US" dirty="0"/>
              <a:t>Contact me for access – jim.shofstahl@thermofisher.com. </a:t>
            </a:r>
          </a:p>
        </p:txBody>
      </p:sp>
    </p:spTree>
    <p:extLst>
      <p:ext uri="{BB962C8B-B14F-4D97-AF65-F5344CB8AC3E}">
        <p14:creationId xmlns:p14="http://schemas.microsoft.com/office/powerpoint/2010/main" val="21086210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	</a:t>
            </a:r>
          </a:p>
        </p:txBody>
      </p:sp>
      <p:sp>
        <p:nvSpPr>
          <p:cNvPr id="3" name="Content Placeholder 2"/>
          <p:cNvSpPr>
            <a:spLocks noGrp="1"/>
          </p:cNvSpPr>
          <p:nvPr>
            <p:ph idx="1"/>
          </p:nvPr>
        </p:nvSpPr>
        <p:spPr/>
        <p:txBody>
          <a:bodyPr/>
          <a:lstStyle/>
          <a:p>
            <a:r>
              <a:rPr lang="en-US" dirty="0"/>
              <a:t>Trevor Hall, Thomas Ng, and Matthew Kump for their work on </a:t>
            </a:r>
            <a:r>
              <a:rPr lang="en-US" dirty="0" err="1"/>
              <a:t>RawFileReader</a:t>
            </a:r>
            <a:r>
              <a:rPr lang="en-US" dirty="0"/>
              <a:t>.</a:t>
            </a:r>
          </a:p>
        </p:txBody>
      </p:sp>
    </p:spTree>
    <p:extLst>
      <p:ext uri="{BB962C8B-B14F-4D97-AF65-F5344CB8AC3E}">
        <p14:creationId xmlns:p14="http://schemas.microsoft.com/office/powerpoint/2010/main" val="24145117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5" name="Rectangle 71"/>
          <p:cNvSpPr>
            <a:spLocks noGrp="1" noChangeArrowheads="1"/>
          </p:cNvSpPr>
          <p:nvPr>
            <p:ph type="title"/>
          </p:nvPr>
        </p:nvSpPr>
        <p:spPr/>
        <p:txBody>
          <a:bodyPr/>
          <a:lstStyle/>
          <a:p>
            <a:r>
              <a:rPr lang="en-US" dirty="0" err="1"/>
              <a:t>MSFileReader</a:t>
            </a:r>
            <a:r>
              <a:rPr lang="en-US" dirty="0"/>
              <a:t> History</a:t>
            </a:r>
          </a:p>
        </p:txBody>
      </p:sp>
      <p:sp>
        <p:nvSpPr>
          <p:cNvPr id="36936" name="Rectangle 72"/>
          <p:cNvSpPr>
            <a:spLocks noGrp="1" noChangeArrowheads="1"/>
          </p:cNvSpPr>
          <p:nvPr>
            <p:ph type="body" idx="1"/>
          </p:nvPr>
        </p:nvSpPr>
        <p:spPr/>
        <p:txBody>
          <a:bodyPr/>
          <a:lstStyle/>
          <a:p>
            <a:pPr>
              <a:buNone/>
            </a:pPr>
            <a:endParaRPr lang="en-US" dirty="0"/>
          </a:p>
          <a:p>
            <a:r>
              <a:rPr lang="en-US" dirty="0" err="1"/>
              <a:t>MSFileReader</a:t>
            </a:r>
            <a:r>
              <a:rPr lang="en-US" dirty="0"/>
              <a:t> (and it’s predecessor) are 20 years old</a:t>
            </a:r>
          </a:p>
          <a:p>
            <a:r>
              <a:rPr lang="en-US" dirty="0"/>
              <a:t>Developed to provide customers the ability to read our RAW files without requiring distribution of C++ include files</a:t>
            </a:r>
          </a:p>
          <a:p>
            <a:r>
              <a:rPr lang="en-US" dirty="0"/>
              <a:t>Originally developed using OLE/OCX but ported to COM</a:t>
            </a:r>
          </a:p>
          <a:p>
            <a:r>
              <a:rPr lang="en-US" dirty="0"/>
              <a:t>Originally developed for use in Visual Basic but eventually C++ became the primary programming language</a:t>
            </a:r>
          </a:p>
          <a:p>
            <a:r>
              <a:rPr lang="en-US" dirty="0"/>
              <a:t>Can be use with Visual Basic, C++, C#, Java, </a:t>
            </a:r>
            <a:r>
              <a:rPr lang="en-US" dirty="0" err="1"/>
              <a:t>Phyton</a:t>
            </a:r>
            <a:r>
              <a:rPr lang="en-US" dirty="0"/>
              <a:t>, LUA</a:t>
            </a:r>
          </a:p>
          <a:p>
            <a:endParaRPr lang="en-US" dirty="0"/>
          </a:p>
          <a:p>
            <a:r>
              <a:rPr lang="en-US" dirty="0"/>
              <a:t>Most popular software package that we provide</a:t>
            </a:r>
          </a:p>
          <a:p>
            <a:endParaRPr lang="en-US" dirty="0"/>
          </a:p>
          <a:p>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MSFileReader</a:t>
            </a:r>
            <a:r>
              <a:rPr lang="en-US" dirty="0"/>
              <a:t> Limitations</a:t>
            </a:r>
          </a:p>
        </p:txBody>
      </p:sp>
      <p:sp>
        <p:nvSpPr>
          <p:cNvPr id="3" name="Content Placeholder 2"/>
          <p:cNvSpPr>
            <a:spLocks noGrp="1"/>
          </p:cNvSpPr>
          <p:nvPr>
            <p:ph idx="1"/>
          </p:nvPr>
        </p:nvSpPr>
        <p:spPr/>
        <p:txBody>
          <a:bodyPr/>
          <a:lstStyle/>
          <a:p>
            <a:r>
              <a:rPr lang="en-US" dirty="0"/>
              <a:t>COM is old</a:t>
            </a:r>
          </a:p>
          <a:p>
            <a:r>
              <a:rPr lang="en-US" dirty="0"/>
              <a:t>COM isn’t portable – only runs on Windows computers.</a:t>
            </a:r>
          </a:p>
          <a:p>
            <a:r>
              <a:rPr lang="en-US" dirty="0"/>
              <a:t>Requires marshalling of data.  Therefore extra execution time is required to convert from the internal formats we us into marshalled objects and then from the marshalled objects in formats used in the calling code.</a:t>
            </a:r>
          </a:p>
          <a:p>
            <a:r>
              <a:rPr lang="en-US" dirty="0"/>
              <a:t>While COM can be used in a multi-threaded application, the underlying library that </a:t>
            </a:r>
            <a:r>
              <a:rPr lang="en-US" dirty="0" err="1"/>
              <a:t>MSFileReader</a:t>
            </a:r>
            <a:r>
              <a:rPr lang="en-US" dirty="0"/>
              <a:t> calls isn’t thread safe.</a:t>
            </a:r>
          </a:p>
          <a:p>
            <a:r>
              <a:rPr lang="en-US" dirty="0"/>
              <a:t>Hard to debug.  </a:t>
            </a:r>
            <a:r>
              <a:rPr lang="en-US" dirty="0" err="1"/>
              <a:t>MSFileReader</a:t>
            </a:r>
            <a:r>
              <a:rPr lang="en-US" dirty="0"/>
              <a:t> is a wrapper around our FileIO.dll.</a:t>
            </a:r>
          </a:p>
          <a:p>
            <a:r>
              <a:rPr lang="en-US" dirty="0"/>
              <a:t>Not all of the methods in the library work with C#</a:t>
            </a:r>
          </a:p>
        </p:txBody>
      </p:sp>
    </p:spTree>
    <p:extLst>
      <p:ext uri="{BB962C8B-B14F-4D97-AF65-F5344CB8AC3E}">
        <p14:creationId xmlns:p14="http://schemas.microsoft.com/office/powerpoint/2010/main" val="491582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RawFileReader</a:t>
            </a:r>
            <a:endParaRPr lang="en-US" dirty="0"/>
          </a:p>
        </p:txBody>
      </p:sp>
      <p:sp>
        <p:nvSpPr>
          <p:cNvPr id="3" name="Content Placeholder 2"/>
          <p:cNvSpPr>
            <a:spLocks noGrp="1"/>
          </p:cNvSpPr>
          <p:nvPr>
            <p:ph idx="1"/>
          </p:nvPr>
        </p:nvSpPr>
        <p:spPr/>
        <p:txBody>
          <a:bodyPr/>
          <a:lstStyle/>
          <a:p>
            <a:r>
              <a:rPr lang="en-US" dirty="0"/>
              <a:t>Complete re-write of our RAW, SLD, and PMD files reading library in C# (.NET)</a:t>
            </a:r>
          </a:p>
          <a:p>
            <a:endParaRPr lang="en-US" dirty="0"/>
          </a:p>
          <a:p>
            <a:r>
              <a:rPr lang="en-US" dirty="0"/>
              <a:t>Advantage</a:t>
            </a:r>
          </a:p>
          <a:p>
            <a:pPr lvl="1"/>
            <a:r>
              <a:rPr lang="en-US" dirty="0"/>
              <a:t>No more marshalling of data</a:t>
            </a:r>
          </a:p>
          <a:p>
            <a:pPr lvl="1"/>
            <a:r>
              <a:rPr lang="en-US" dirty="0"/>
              <a:t>Faster, direct access to the data without any intermediate layers.</a:t>
            </a:r>
          </a:p>
          <a:p>
            <a:pPr lvl="1"/>
            <a:r>
              <a:rPr lang="en-US" dirty="0"/>
              <a:t>Multi-threaded code</a:t>
            </a:r>
          </a:p>
          <a:p>
            <a:pPr lvl="1"/>
            <a:r>
              <a:rPr lang="en-US" dirty="0"/>
              <a:t>Lockless parallel processing</a:t>
            </a:r>
          </a:p>
          <a:p>
            <a:pPr lvl="1"/>
            <a:r>
              <a:rPr lang="en-US" dirty="0"/>
              <a:t>Better memory management / security (i.e. managed code)</a:t>
            </a:r>
          </a:p>
          <a:p>
            <a:pPr lvl="1"/>
            <a:r>
              <a:rPr lang="en-US" dirty="0"/>
              <a:t>Unit tested (&gt;94% unit test coverage)</a:t>
            </a:r>
          </a:p>
          <a:p>
            <a:pPr lvl="1"/>
            <a:r>
              <a:rPr lang="en-US" dirty="0"/>
              <a:t>Portable </a:t>
            </a:r>
          </a:p>
        </p:txBody>
      </p:sp>
    </p:spTree>
    <p:extLst>
      <p:ext uri="{BB962C8B-B14F-4D97-AF65-F5344CB8AC3E}">
        <p14:creationId xmlns:p14="http://schemas.microsoft.com/office/powerpoint/2010/main" val="466730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RawFileReader</a:t>
            </a:r>
            <a:r>
              <a:rPr lang="en-US" dirty="0"/>
              <a:t> Compatibility</a:t>
            </a:r>
          </a:p>
        </p:txBody>
      </p:sp>
      <p:sp>
        <p:nvSpPr>
          <p:cNvPr id="3" name="Content Placeholder 2"/>
          <p:cNvSpPr>
            <a:spLocks noGrp="1"/>
          </p:cNvSpPr>
          <p:nvPr>
            <p:ph idx="1"/>
          </p:nvPr>
        </p:nvSpPr>
        <p:spPr/>
        <p:txBody>
          <a:bodyPr/>
          <a:lstStyle/>
          <a:p>
            <a:r>
              <a:rPr lang="en-US" dirty="0"/>
              <a:t>.NET 4.5.1, 4.5.2, 4.6, and 4.6.1, 4.6.2, and 4.7</a:t>
            </a:r>
          </a:p>
          <a:p>
            <a:r>
              <a:rPr lang="en-US" dirty="0"/>
              <a:t>Windows</a:t>
            </a:r>
          </a:p>
          <a:p>
            <a:pPr lvl="1"/>
            <a:r>
              <a:rPr lang="en-US" dirty="0"/>
              <a:t>Works with Microsoft Visual Studio 2013 (Update 5), 2015 (Update 3), 2017 (Update 2).</a:t>
            </a:r>
          </a:p>
          <a:p>
            <a:r>
              <a:rPr lang="en-US" dirty="0"/>
              <a:t>MacOS</a:t>
            </a:r>
          </a:p>
          <a:p>
            <a:pPr lvl="1"/>
            <a:r>
              <a:rPr lang="en-US" dirty="0"/>
              <a:t>Visual Studio for MAC 7.1, Xamarin Studio 6.3</a:t>
            </a:r>
          </a:p>
          <a:p>
            <a:r>
              <a:rPr lang="en-US" dirty="0"/>
              <a:t>Linux</a:t>
            </a:r>
          </a:p>
          <a:p>
            <a:pPr lvl="1"/>
            <a:r>
              <a:rPr lang="en-US"/>
              <a:t>MonoDevelop</a:t>
            </a:r>
            <a:endParaRPr lang="en-US" dirty="0"/>
          </a:p>
          <a:p>
            <a:endParaRPr lang="en-US" dirty="0"/>
          </a:p>
          <a:p>
            <a:endParaRPr lang="en-US" dirty="0"/>
          </a:p>
        </p:txBody>
      </p:sp>
    </p:spTree>
    <p:extLst>
      <p:ext uri="{BB962C8B-B14F-4D97-AF65-F5344CB8AC3E}">
        <p14:creationId xmlns:p14="http://schemas.microsoft.com/office/powerpoint/2010/main" val="26625271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RawFileReader</a:t>
            </a:r>
            <a:r>
              <a:rPr lang="en-US" dirty="0"/>
              <a:t> components	</a:t>
            </a:r>
          </a:p>
        </p:txBody>
      </p:sp>
      <p:sp>
        <p:nvSpPr>
          <p:cNvPr id="3" name="Content Placeholder 2"/>
          <p:cNvSpPr>
            <a:spLocks noGrp="1"/>
          </p:cNvSpPr>
          <p:nvPr>
            <p:ph idx="1"/>
          </p:nvPr>
        </p:nvSpPr>
        <p:spPr>
          <a:xfrm>
            <a:off x="234950" y="825623"/>
            <a:ext cx="8442325" cy="5486400"/>
          </a:xfrm>
        </p:spPr>
        <p:txBody>
          <a:bodyPr/>
          <a:lstStyle/>
          <a:p>
            <a:r>
              <a:rPr lang="en-US" dirty="0"/>
              <a:t>ThermoFisher.CommonCore.Data.dll</a:t>
            </a:r>
          </a:p>
          <a:p>
            <a:pPr lvl="1"/>
            <a:r>
              <a:rPr lang="en-US" dirty="0"/>
              <a:t>Basic structures/classes used in our data</a:t>
            </a:r>
          </a:p>
          <a:p>
            <a:r>
              <a:rPr lang="en-US" dirty="0"/>
              <a:t>ThermoFisher.CommonCore.RawFileReader.dll</a:t>
            </a:r>
          </a:p>
          <a:p>
            <a:pPr lvl="1"/>
            <a:r>
              <a:rPr lang="en-US" dirty="0"/>
              <a:t>Methods for reading RAW files</a:t>
            </a:r>
          </a:p>
          <a:p>
            <a:r>
              <a:rPr lang="en-US" dirty="0" err="1"/>
              <a:t>ThermoFisher.CommonCore.BackgroundSubtraction</a:t>
            </a:r>
            <a:endParaRPr lang="en-US" dirty="0"/>
          </a:p>
          <a:p>
            <a:pPr lvl="1"/>
            <a:r>
              <a:rPr lang="en-US" dirty="0"/>
              <a:t>Background subtraction/averaging methods</a:t>
            </a:r>
          </a:p>
          <a:p>
            <a:r>
              <a:rPr lang="en-US" dirty="0"/>
              <a:t>ThermoFisher.CommonCore.MassPrecisionEstimator.dll</a:t>
            </a:r>
          </a:p>
          <a:p>
            <a:pPr lvl="1"/>
            <a:r>
              <a:rPr lang="en-US" dirty="0"/>
              <a:t>Mass Precision Estimator methods</a:t>
            </a:r>
          </a:p>
          <a:p>
            <a:endParaRPr lang="en-US" dirty="0"/>
          </a:p>
          <a:p>
            <a:r>
              <a:rPr lang="en-US" dirty="0"/>
              <a:t>Three documents describing </a:t>
            </a:r>
            <a:r>
              <a:rPr lang="en-US" dirty="0" err="1"/>
              <a:t>RawFileReader</a:t>
            </a:r>
            <a:r>
              <a:rPr lang="en-US" dirty="0"/>
              <a:t> and using </a:t>
            </a:r>
            <a:r>
              <a:rPr lang="en-US" dirty="0" err="1"/>
              <a:t>NuGet</a:t>
            </a:r>
            <a:r>
              <a:rPr lang="en-US" dirty="0"/>
              <a:t> packages</a:t>
            </a:r>
          </a:p>
          <a:p>
            <a:r>
              <a:rPr lang="en-US" dirty="0"/>
              <a:t>Example program showing how to use </a:t>
            </a:r>
            <a:r>
              <a:rPr lang="en-US" dirty="0" err="1"/>
              <a:t>RawFileReader</a:t>
            </a:r>
            <a:r>
              <a:rPr lang="en-US" dirty="0"/>
              <a:t> </a:t>
            </a:r>
          </a:p>
          <a:p>
            <a:endParaRPr lang="en-US" dirty="0"/>
          </a:p>
          <a:p>
            <a:r>
              <a:rPr lang="en-US" dirty="0" err="1"/>
              <a:t>NuGet</a:t>
            </a:r>
            <a:r>
              <a:rPr lang="en-US" dirty="0"/>
              <a:t> Package used to install within Visual Studio for Windows, Linux, and </a:t>
            </a:r>
            <a:r>
              <a:rPr lang="en-US" dirty="0" err="1"/>
              <a:t>MacOS</a:t>
            </a:r>
            <a:endParaRPr lang="en-US" dirty="0"/>
          </a:p>
          <a:p>
            <a:endParaRPr lang="en-US" dirty="0"/>
          </a:p>
        </p:txBody>
      </p:sp>
    </p:spTree>
    <p:extLst>
      <p:ext uri="{BB962C8B-B14F-4D97-AF65-F5344CB8AC3E}">
        <p14:creationId xmlns:p14="http://schemas.microsoft.com/office/powerpoint/2010/main" val="28662237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184E-93C7-4D5E-A1AF-174477A1A610}"/>
              </a:ext>
            </a:extLst>
          </p:cNvPr>
          <p:cNvSpPr>
            <a:spLocks noGrp="1"/>
          </p:cNvSpPr>
          <p:nvPr>
            <p:ph type="title"/>
          </p:nvPr>
        </p:nvSpPr>
        <p:spPr/>
        <p:txBody>
          <a:bodyPr/>
          <a:lstStyle/>
          <a:p>
            <a:r>
              <a:rPr lang="en-US" dirty="0"/>
              <a:t>Distribution and License</a:t>
            </a:r>
          </a:p>
        </p:txBody>
      </p:sp>
      <p:sp>
        <p:nvSpPr>
          <p:cNvPr id="3" name="Content Placeholder 2">
            <a:extLst>
              <a:ext uri="{FF2B5EF4-FFF2-40B4-BE49-F238E27FC236}">
                <a16:creationId xmlns:a16="http://schemas.microsoft.com/office/drawing/2014/main" id="{C97B8AF8-7FB2-447D-94F4-8A4F934890D7}"/>
              </a:ext>
            </a:extLst>
          </p:cNvPr>
          <p:cNvSpPr>
            <a:spLocks noGrp="1"/>
          </p:cNvSpPr>
          <p:nvPr>
            <p:ph idx="1"/>
          </p:nvPr>
        </p:nvSpPr>
        <p:spPr/>
        <p:txBody>
          <a:bodyPr/>
          <a:lstStyle/>
          <a:p>
            <a:r>
              <a:rPr lang="en-US" dirty="0"/>
              <a:t>Unlike </a:t>
            </a:r>
            <a:r>
              <a:rPr lang="en-US" dirty="0" err="1"/>
              <a:t>MSFileReader</a:t>
            </a:r>
            <a:r>
              <a:rPr lang="en-US" dirty="0"/>
              <a:t> which required using our installer, the </a:t>
            </a:r>
            <a:r>
              <a:rPr lang="en-US" dirty="0" err="1"/>
              <a:t>RawFileReader</a:t>
            </a:r>
            <a:r>
              <a:rPr lang="en-US" dirty="0"/>
              <a:t> assemblies can be distributed with your application</a:t>
            </a:r>
          </a:p>
          <a:p>
            <a:endParaRPr lang="en-US" dirty="0"/>
          </a:p>
          <a:p>
            <a:r>
              <a:rPr lang="en-US" dirty="0"/>
              <a:t>Included with the </a:t>
            </a:r>
            <a:r>
              <a:rPr lang="en-US" dirty="0" err="1"/>
              <a:t>NuGet</a:t>
            </a:r>
            <a:r>
              <a:rPr lang="en-US" dirty="0"/>
              <a:t> packages, example program, and documents is a copy our license agreement (RawFileReaderLicense.docx) that we ask that you include with our license agreement or have the user accept in </a:t>
            </a:r>
            <a:r>
              <a:rPr lang="en-US"/>
              <a:t>your installer.</a:t>
            </a:r>
          </a:p>
        </p:txBody>
      </p:sp>
    </p:spTree>
    <p:extLst>
      <p:ext uri="{BB962C8B-B14F-4D97-AF65-F5344CB8AC3E}">
        <p14:creationId xmlns:p14="http://schemas.microsoft.com/office/powerpoint/2010/main" val="19040317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is Portable?</a:t>
            </a:r>
          </a:p>
        </p:txBody>
      </p:sp>
      <p:sp>
        <p:nvSpPr>
          <p:cNvPr id="3" name="Content Placeholder 2"/>
          <p:cNvSpPr>
            <a:spLocks noGrp="1"/>
          </p:cNvSpPr>
          <p:nvPr>
            <p:ph idx="1"/>
          </p:nvPr>
        </p:nvSpPr>
        <p:spPr/>
        <p:txBody>
          <a:bodyPr/>
          <a:lstStyle/>
          <a:p>
            <a:r>
              <a:rPr lang="en-US" dirty="0"/>
              <a:t>Microsoft, in the post-Ballmer world, has gone “Open”</a:t>
            </a:r>
          </a:p>
          <a:p>
            <a:pPr lvl="1"/>
            <a:r>
              <a:rPr lang="en-US" dirty="0"/>
              <a:t>.NET Foundation was announced in late 2014.  Microsoft would port .NET to Linux and OS X for computers and Android and iOS for mobile devices.</a:t>
            </a:r>
          </a:p>
          <a:p>
            <a:pPr lvl="1"/>
            <a:r>
              <a:rPr lang="en-US" dirty="0"/>
              <a:t>http://www.dotnetfoundation.org</a:t>
            </a:r>
          </a:p>
          <a:p>
            <a:pPr marL="0" indent="0">
              <a:buNone/>
            </a:pPr>
            <a:endParaRPr lang="en-US" dirty="0"/>
          </a:p>
          <a:p>
            <a:r>
              <a:rPr lang="en-US" dirty="0"/>
              <a:t>The .NET Foundation is an independent organization to foster open development and collaboration around the Microsoft .NET development framework. It serves as a forum for community and commercial developers alike to broaden and strengthen the future of the .NET ecosystem by promoting openness and community participation to encourage innovation</a:t>
            </a:r>
          </a:p>
          <a:p>
            <a:endParaRPr lang="en-US" dirty="0"/>
          </a:p>
          <a:p>
            <a:r>
              <a:rPr lang="en-US" dirty="0"/>
              <a:t>Currently, .NET Foundation supports Linux (Ubuntu, </a:t>
            </a:r>
            <a:r>
              <a:rPr lang="en-US" dirty="0" err="1"/>
              <a:t>RedHat</a:t>
            </a:r>
            <a:r>
              <a:rPr lang="en-US" dirty="0"/>
              <a:t>, Debian, …) and Mac OS.</a:t>
            </a:r>
          </a:p>
        </p:txBody>
      </p:sp>
    </p:spTree>
    <p:extLst>
      <p:ext uri="{BB962C8B-B14F-4D97-AF65-F5344CB8AC3E}">
        <p14:creationId xmlns:p14="http://schemas.microsoft.com/office/powerpoint/2010/main" val="33973864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5" name="Rectangle 71"/>
          <p:cNvSpPr>
            <a:spLocks noGrp="1" noChangeArrowheads="1"/>
          </p:cNvSpPr>
          <p:nvPr>
            <p:ph type="title"/>
          </p:nvPr>
        </p:nvSpPr>
        <p:spPr/>
        <p:txBody>
          <a:bodyPr/>
          <a:lstStyle/>
          <a:p>
            <a:r>
              <a:rPr lang="en-US" dirty="0"/>
              <a:t>Still, Why Linux or </a:t>
            </a:r>
            <a:r>
              <a:rPr lang="en-US" dirty="0" err="1"/>
              <a:t>MacOS</a:t>
            </a:r>
            <a:r>
              <a:rPr lang="en-US" dirty="0"/>
              <a:t>?</a:t>
            </a:r>
          </a:p>
        </p:txBody>
      </p:sp>
      <p:sp>
        <p:nvSpPr>
          <p:cNvPr id="36936" name="Rectangle 72"/>
          <p:cNvSpPr>
            <a:spLocks noGrp="1" noChangeArrowheads="1"/>
          </p:cNvSpPr>
          <p:nvPr>
            <p:ph type="body" idx="1"/>
          </p:nvPr>
        </p:nvSpPr>
        <p:spPr/>
        <p:txBody>
          <a:bodyPr/>
          <a:lstStyle/>
          <a:p>
            <a:pPr>
              <a:buNone/>
            </a:pPr>
            <a:endParaRPr lang="en-US" dirty="0"/>
          </a:p>
          <a:p>
            <a:r>
              <a:rPr lang="en-US" dirty="0"/>
              <a:t>Customers have asked for the ability to read our RAW files on other platforms (Unix, Linux, </a:t>
            </a:r>
            <a:r>
              <a:rPr lang="en-US" dirty="0" err="1"/>
              <a:t>MacOS</a:t>
            </a:r>
            <a:r>
              <a:rPr lang="en-US" dirty="0"/>
              <a:t>) for many years.</a:t>
            </a:r>
          </a:p>
          <a:p>
            <a:r>
              <a:rPr lang="en-US" dirty="0"/>
              <a:t>Our </a:t>
            </a:r>
            <a:r>
              <a:rPr lang="en-US" dirty="0" err="1"/>
              <a:t>ThermoFisher</a:t>
            </a:r>
            <a:r>
              <a:rPr lang="en-US" dirty="0"/>
              <a:t> Cloud software runs on AWS which supports Linux compute nodes.</a:t>
            </a:r>
          </a:p>
          <a:p>
            <a:pPr marL="379412" lvl="1" indent="0">
              <a:buNone/>
            </a:pPr>
            <a:endParaRPr lang="en-US" dirty="0"/>
          </a:p>
          <a:p>
            <a:r>
              <a:rPr lang="en-US" dirty="0"/>
              <a:t>Being </a:t>
            </a:r>
            <a:r>
              <a:rPr lang="en-US" dirty="0" err="1"/>
              <a:t>RawFileReader</a:t>
            </a:r>
            <a:r>
              <a:rPr lang="en-US" dirty="0"/>
              <a:t> is a pure </a:t>
            </a:r>
            <a:r>
              <a:rPr lang="en-US" dirty="0" err="1"/>
              <a:t>.Net</a:t>
            </a:r>
            <a:r>
              <a:rPr lang="en-US" dirty="0"/>
              <a:t> library for reading our RAW files, porting it to Linux or </a:t>
            </a:r>
            <a:r>
              <a:rPr lang="en-US" dirty="0" err="1"/>
              <a:t>MacOS</a:t>
            </a:r>
            <a:r>
              <a:rPr lang="en-US" dirty="0"/>
              <a:t> should be possible.</a:t>
            </a:r>
          </a:p>
          <a:p>
            <a:endParaRPr lang="en-US" dirty="0"/>
          </a:p>
        </p:txBody>
      </p:sp>
    </p:spTree>
    <p:extLst>
      <p:ext uri="{BB962C8B-B14F-4D97-AF65-F5344CB8AC3E}">
        <p14:creationId xmlns:p14="http://schemas.microsoft.com/office/powerpoint/2010/main" val="2430781197"/>
      </p:ext>
    </p:extLst>
  </p:cSld>
  <p:clrMapOvr>
    <a:masterClrMapping/>
  </p:clrMapOvr>
  <p:transition>
    <p:fade/>
  </p:transition>
</p:sld>
</file>

<file path=ppt/theme/theme1.xml><?xml version="1.0" encoding="utf-8"?>
<a:theme xmlns:a="http://schemas.openxmlformats.org/drawingml/2006/main" name="2010 Thermo Fisher PPT template (2)">
  <a:themeElements>
    <a:clrScheme name="">
      <a:dk1>
        <a:srgbClr val="000000"/>
      </a:dk1>
      <a:lt1>
        <a:srgbClr val="C7C9C7"/>
      </a:lt1>
      <a:dk2>
        <a:srgbClr val="FFFFFF"/>
      </a:dk2>
      <a:lt2>
        <a:srgbClr val="444547"/>
      </a:lt2>
      <a:accent1>
        <a:srgbClr val="BDCBE4"/>
      </a:accent1>
      <a:accent2>
        <a:srgbClr val="FFFFFF"/>
      </a:accent2>
      <a:accent3>
        <a:srgbClr val="E0E1E0"/>
      </a:accent3>
      <a:accent4>
        <a:srgbClr val="000000"/>
      </a:accent4>
      <a:accent5>
        <a:srgbClr val="DBE2EF"/>
      </a:accent5>
      <a:accent6>
        <a:srgbClr val="E7E7E7"/>
      </a:accent6>
      <a:hlink>
        <a:srgbClr val="5C81AA"/>
      </a:hlink>
      <a:folHlink>
        <a:srgbClr val="F51D30"/>
      </a:folHlink>
    </a:clrScheme>
    <a:fontScheme name="2010 Thermo Fisher PPT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10 Thermo Fisher PPT template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10 Thermo Fisher PPT template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10 Thermo Fisher PPT template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10 Thermo Fisher PPT template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10 Thermo Fisher PPT template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10 Thermo Fisher PPT template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10 Thermo Fisher PPT template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10 Thermo Fisher PPT template (2) 8">
        <a:dk1>
          <a:srgbClr val="000000"/>
        </a:dk1>
        <a:lt1>
          <a:srgbClr val="FFFFFF"/>
        </a:lt1>
        <a:dk2>
          <a:srgbClr val="000000"/>
        </a:dk2>
        <a:lt2>
          <a:srgbClr val="FFFFFF"/>
        </a:lt2>
        <a:accent1>
          <a:srgbClr val="3399FF"/>
        </a:accent1>
        <a:accent2>
          <a:srgbClr val="3333CC"/>
        </a:accent2>
        <a:accent3>
          <a:srgbClr val="AAAAAA"/>
        </a:accent3>
        <a:accent4>
          <a:srgbClr val="DADADA"/>
        </a:accent4>
        <a:accent5>
          <a:srgbClr val="ADCA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2010 Thermo Fisher PPT template (2) 9">
        <a:dk1>
          <a:srgbClr val="000000"/>
        </a:dk1>
        <a:lt1>
          <a:srgbClr val="FFFFFF"/>
        </a:lt1>
        <a:dk2>
          <a:srgbClr val="000000"/>
        </a:dk2>
        <a:lt2>
          <a:srgbClr val="FFFFFF"/>
        </a:lt2>
        <a:accent1>
          <a:srgbClr val="66CCFF"/>
        </a:accent1>
        <a:accent2>
          <a:srgbClr val="3333CC"/>
        </a:accent2>
        <a:accent3>
          <a:srgbClr val="AAAAAA"/>
        </a:accent3>
        <a:accent4>
          <a:srgbClr val="DADADA"/>
        </a:accent4>
        <a:accent5>
          <a:srgbClr val="B8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3142</TotalTime>
  <Words>874</Words>
  <Application>Microsoft Office PowerPoint</Application>
  <PresentationFormat>On-screen Show (4:3)</PresentationFormat>
  <Paragraphs>127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Calibri</vt:lpstr>
      <vt:lpstr>Symbol</vt:lpstr>
      <vt:lpstr>2010 Thermo Fisher PPT template (2)</vt:lpstr>
      <vt:lpstr>Beyond MSFileReader (updated)</vt:lpstr>
      <vt:lpstr>MSFileReader History</vt:lpstr>
      <vt:lpstr>MSFileReader Limitations</vt:lpstr>
      <vt:lpstr>What is RawFileReader</vt:lpstr>
      <vt:lpstr>RawFileReader Compatibility</vt:lpstr>
      <vt:lpstr>RawFileReader components </vt:lpstr>
      <vt:lpstr>Distribution and License</vt:lpstr>
      <vt:lpstr>.NET is Portable?</vt:lpstr>
      <vt:lpstr>Still, Why Linux or MacOS?</vt:lpstr>
      <vt:lpstr>Future Work</vt:lpstr>
      <vt:lpstr>.Net Core (and Standard)</vt:lpstr>
      <vt:lpstr>How to get RawFileReader </vt:lpstr>
      <vt:lpstr>Acknowledgements </vt:lpstr>
    </vt:vector>
  </TitlesOfParts>
  <Manager/>
  <Company>ThermoFisher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subject/>
  <dc:creator>ThermoFisher</dc:creator>
  <cp:keywords/>
  <dc:description>Please see additional notes on template's last page.</dc:description>
  <cp:lastModifiedBy>Shofstahl, Jim</cp:lastModifiedBy>
  <cp:revision>232</cp:revision>
  <cp:lastPrinted>2006-10-31T19:30:04Z</cp:lastPrinted>
  <dcterms:created xsi:type="dcterms:W3CDTF">2010-01-14T20:26:28Z</dcterms:created>
  <dcterms:modified xsi:type="dcterms:W3CDTF">2017-06-13T13:49:53Z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000800bc01000000000001024120</vt:lpwstr>
  </property>
</Properties>
</file>