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4AF-69CC-4524-A3B3-28EA3FFF7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Air-Tribu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3433-99D1-4811-9538-33BC98A27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análisis: febrero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  <a:r>
              <a:rPr lang="en-US" dirty="0"/>
              <a:t> 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En este ejercicio se utilizó una función UDF, la cual permitió trabajar sobre la columna País para seleccionar los VIP (México, Perú y España)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75E2A-73AB-4E34-8912-C04A3202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82" y="3341914"/>
            <a:ext cx="5594140" cy="2120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C7F81-E4E0-46E9-B9B8-57D897130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71" y="3341914"/>
            <a:ext cx="3286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  <a:r>
              <a:rPr lang="en-US" dirty="0"/>
              <a:t> 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poder guardar en múltiples archivos, se utilizó el método </a:t>
            </a:r>
            <a:r>
              <a:rPr lang="es-PE" dirty="0" err="1"/>
              <a:t>repartition</a:t>
            </a:r>
            <a:r>
              <a:rPr lang="es-PE" dirty="0"/>
              <a:t>, que divide de forma equitativa el </a:t>
            </a:r>
            <a:r>
              <a:rPr lang="es-PE" dirty="0" err="1"/>
              <a:t>dataframe</a:t>
            </a:r>
            <a:r>
              <a:rPr lang="es-PE" dirty="0"/>
              <a:t>. Luego se escribió en formato .</a:t>
            </a:r>
            <a:r>
              <a:rPr lang="es-PE" dirty="0" err="1"/>
              <a:t>parquet</a:t>
            </a:r>
            <a:r>
              <a:rPr lang="es-PE" dirty="0"/>
              <a:t> en una ruta </a:t>
            </a:r>
            <a:r>
              <a:rPr lang="es-PE" dirty="0" err="1"/>
              <a:t>hdfs</a:t>
            </a:r>
            <a:r>
              <a:rPr lang="es-PE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ED222-0A8E-4B87-8C1D-3B61390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11" y="3429000"/>
            <a:ext cx="10762410" cy="13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4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  <a:r>
              <a:rPr lang="en-US" dirty="0"/>
              <a:t> 11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utilizaría Cache cuando se requiera acceso veloz de una RDD, ya que se guarda en memoria automáticamente. </a:t>
            </a:r>
          </a:p>
          <a:p>
            <a:r>
              <a:rPr lang="es-ES" dirty="0"/>
              <a:t>Con </a:t>
            </a:r>
            <a:r>
              <a:rPr lang="es-ES" dirty="0" err="1"/>
              <a:t>persist</a:t>
            </a:r>
            <a:r>
              <a:rPr lang="es-ES" dirty="0"/>
              <a:t>, se guarda según el nivel de almacenamiento definido por el usuario. </a:t>
            </a:r>
            <a:endParaRPr lang="es-P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CF9F8CA-219C-43A1-9F75-113FEC4E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30" y="3429000"/>
            <a:ext cx="5084140" cy="25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  <a:r>
              <a:rPr lang="en-US" dirty="0"/>
              <a:t> 12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poder crear una nueva tabla con solo los países Perú y México, se utilizó la función </a:t>
            </a:r>
            <a:r>
              <a:rPr lang="es-PE" dirty="0" err="1"/>
              <a:t>filter</a:t>
            </a:r>
            <a:r>
              <a:rPr lang="es-PE" dirty="0"/>
              <a:t> y luego la .</a:t>
            </a:r>
            <a:r>
              <a:rPr lang="es-PE" dirty="0" err="1"/>
              <a:t>write</a:t>
            </a:r>
            <a:r>
              <a:rPr lang="es-PE" dirty="0"/>
              <a:t> para escribir en </a:t>
            </a:r>
            <a:r>
              <a:rPr lang="es-PE" dirty="0" err="1"/>
              <a:t>hdfs</a:t>
            </a:r>
            <a:r>
              <a:rPr lang="es-PE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958B0-FC59-4760-987F-5E8E7675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37" y="2998046"/>
            <a:ext cx="8410575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A321E-2906-4ADA-B06E-1BE1EDAE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37" y="4979246"/>
            <a:ext cx="9791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PE" dirty="0"/>
              <a:t>Ejercicio</a:t>
            </a:r>
            <a:r>
              <a:rPr lang="en-US" dirty="0"/>
              <a:t> 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algn="just"/>
            <a:r>
              <a:rPr lang="es-PE" dirty="0" err="1"/>
              <a:t>Shuffle</a:t>
            </a:r>
            <a:r>
              <a:rPr lang="es-PE" dirty="0"/>
              <a:t> es un mecanismo de </a:t>
            </a:r>
            <a:r>
              <a:rPr lang="es-PE" dirty="0" err="1"/>
              <a:t>Spark</a:t>
            </a:r>
            <a:r>
              <a:rPr lang="es-PE" dirty="0"/>
              <a:t> para re distribuir entre diferentes particiones.</a:t>
            </a:r>
          </a:p>
          <a:p>
            <a:pPr algn="just"/>
            <a:r>
              <a:rPr lang="es-PE" dirty="0"/>
              <a:t>Esto afecta el procesamiento de forma negativa, debido a que </a:t>
            </a:r>
            <a:r>
              <a:rPr lang="es-PE" dirty="0" err="1"/>
              <a:t>Spark</a:t>
            </a:r>
            <a:r>
              <a:rPr lang="es-PE" dirty="0"/>
              <a:t> debe enviar data entre distintos nodos, lo que genera mayor tiempo y trabajo computacional. </a:t>
            </a:r>
          </a:p>
        </p:txBody>
      </p:sp>
      <p:pic>
        <p:nvPicPr>
          <p:cNvPr id="6" name="Picture 5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784CC812-7079-4484-BE31-E60BE8C9D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44" y="2218077"/>
            <a:ext cx="4639736" cy="3553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96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  <a:r>
              <a:rPr lang="en-US" dirty="0"/>
              <a:t> 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45" y="2323215"/>
            <a:ext cx="5538412" cy="2508844"/>
          </a:xfrm>
        </p:spPr>
        <p:txBody>
          <a:bodyPr/>
          <a:lstStyle/>
          <a:p>
            <a:pPr algn="just"/>
            <a:r>
              <a:rPr lang="es-PE" dirty="0"/>
              <a:t>Una forma de identificar </a:t>
            </a:r>
            <a:r>
              <a:rPr lang="es-PE" dirty="0" err="1"/>
              <a:t>Shuffle</a:t>
            </a:r>
            <a:r>
              <a:rPr lang="es-PE" dirty="0"/>
              <a:t> en una operación es cuando el RDD resultante depende de otras particiones dentro del mismo RDD o de otro. </a:t>
            </a:r>
          </a:p>
          <a:p>
            <a:pPr algn="just"/>
            <a:r>
              <a:rPr lang="es-PE" dirty="0"/>
              <a:t>Para poder disminuirlo se recomienda aplicar un reduce sobre el </a:t>
            </a:r>
            <a:r>
              <a:rPr lang="es-PE" dirty="0" err="1"/>
              <a:t>dataset</a:t>
            </a:r>
            <a:r>
              <a:rPr lang="es-PE" dirty="0"/>
              <a:t>, de forma que la data envida entre nodos es reducida.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AD2BED8-D53B-417E-9C72-66876C6AF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2" y="2323215"/>
            <a:ext cx="4722901" cy="35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8DD7-3F48-482B-ACF8-2F2E5A58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Scripts y </a:t>
            </a:r>
            <a:r>
              <a:rPr lang="es-PE" dirty="0" err="1"/>
              <a:t>queries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D06A5-3016-479B-8C20-71330E55481E}"/>
              </a:ext>
            </a:extLst>
          </p:cNvPr>
          <p:cNvSpPr txBox="1"/>
          <p:nvPr/>
        </p:nvSpPr>
        <p:spPr>
          <a:xfrm>
            <a:off x="6096000" y="3361671"/>
            <a:ext cx="5559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Todos los Queries y scripts se encuentran </a:t>
            </a:r>
          </a:p>
          <a:p>
            <a:r>
              <a:rPr lang="es-PE" dirty="0"/>
              <a:t>en el siguiente repositorio en </a:t>
            </a:r>
            <a:r>
              <a:rPr lang="es-PE" dirty="0" err="1"/>
              <a:t>Github</a:t>
            </a:r>
            <a:r>
              <a:rPr lang="es-PE" dirty="0"/>
              <a:t>: </a:t>
            </a:r>
          </a:p>
          <a:p>
            <a:r>
              <a:rPr lang="en-US" dirty="0">
                <a:solidFill>
                  <a:srgbClr val="0070C0"/>
                </a:solidFill>
              </a:rPr>
              <a:t>https://github.com/Estremadoyro/indra-ejercicio-viajes</a:t>
            </a:r>
          </a:p>
        </p:txBody>
      </p:sp>
    </p:spTree>
    <p:extLst>
      <p:ext uri="{BB962C8B-B14F-4D97-AF65-F5344CB8AC3E}">
        <p14:creationId xmlns:p14="http://schemas.microsoft.com/office/powerpoint/2010/main" val="11502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286D-30A6-40B3-A18A-238D81D6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Viajes realizados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F4230B-4490-48BA-A436-B2956E63F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269275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País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Salidas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España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Francia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Estados Unidos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6713D-C206-48E4-9501-664679CD5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440450"/>
              </p:ext>
            </p:extLst>
          </p:nvPr>
        </p:nvGraphicFramePr>
        <p:xfrm>
          <a:off x="1096963" y="406423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País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Llegadas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México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Rusia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Perú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3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5423-03DB-4929-9BBB-252262CD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Concurrencia de vuelos por día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5D01D-391A-4D05-9705-E2C0C757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67645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29520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7774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Vuelos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7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72530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AFABBEA-B7F1-4980-94F6-81F148539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539287"/>
              </p:ext>
            </p:extLst>
          </p:nvPr>
        </p:nvGraphicFramePr>
        <p:xfrm>
          <a:off x="1066800" y="39624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Vuelos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6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5423-03DB-4929-9BBB-252262CD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Concurrencia de retrasos por día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5D01D-391A-4D05-9705-E2C0C757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1275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29520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7774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# Retrasos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7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72530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AFABBEA-B7F1-4980-94F6-81F148539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447169"/>
              </p:ext>
            </p:extLst>
          </p:nvPr>
        </p:nvGraphicFramePr>
        <p:xfrm>
          <a:off x="1066800" y="39624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# Retrasos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0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3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35B8-AA25-4DEE-8597-F42FA062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Codificación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68825-53A4-4185-8517-AC64CA07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77" y="2009469"/>
            <a:ext cx="48768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54A53-1803-45BC-9A62-894E35DFC1C1}"/>
              </a:ext>
            </a:extLst>
          </p:cNvPr>
          <p:cNvSpPr txBox="1"/>
          <p:nvPr/>
        </p:nvSpPr>
        <p:spPr>
          <a:xfrm>
            <a:off x="3301068" y="5687736"/>
            <a:ext cx="558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Script en </a:t>
            </a:r>
            <a:r>
              <a:rPr lang="es-PE" dirty="0" err="1"/>
              <a:t>bash</a:t>
            </a:r>
            <a:r>
              <a:rPr lang="es-PE" dirty="0"/>
              <a:t> que permite la subida de archivos a </a:t>
            </a:r>
            <a:r>
              <a:rPr lang="es-PE" dirty="0" err="1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984-E376-4EB0-AF5A-42391E63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tablas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2C76E-3BA5-4FE3-9834-7BCC6B10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062162"/>
            <a:ext cx="7981950" cy="2733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F7CBF-DA28-4489-B552-94544D0C2E86}"/>
              </a:ext>
            </a:extLst>
          </p:cNvPr>
          <p:cNvSpPr txBox="1"/>
          <p:nvPr/>
        </p:nvSpPr>
        <p:spPr>
          <a:xfrm>
            <a:off x="3233956" y="4935973"/>
            <a:ext cx="515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Creación de tablas en base a los archivos recibidos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7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44E2-F3B0-4930-8265-20644DBA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Cargo de datos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90DDD-B039-48FD-9984-007642FA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41" y="2940066"/>
            <a:ext cx="8013430" cy="977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A27D-8562-44A3-BF50-C4A3A5E9F15C}"/>
              </a:ext>
            </a:extLst>
          </p:cNvPr>
          <p:cNvSpPr txBox="1"/>
          <p:nvPr/>
        </p:nvSpPr>
        <p:spPr>
          <a:xfrm>
            <a:off x="4102762" y="4105462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Inserción de datos a las tablas creadas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1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  <a:r>
              <a:rPr lang="en-US" dirty="0"/>
              <a:t>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agregar los retrasos y agruparlos por día se utilizó una </a:t>
            </a:r>
            <a:r>
              <a:rPr lang="es-PE" dirty="0" err="1"/>
              <a:t>Window</a:t>
            </a:r>
            <a:r>
              <a:rPr lang="es-PE" dirty="0"/>
              <a:t> </a:t>
            </a:r>
            <a:r>
              <a:rPr lang="es-PE" dirty="0" err="1"/>
              <a:t>function</a:t>
            </a:r>
            <a:r>
              <a:rPr lang="es-PE" dirty="0"/>
              <a:t>, particionando por el campo Origen de la tabla Vuelos.</a:t>
            </a:r>
          </a:p>
          <a:p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F8484-8256-44A2-9210-3543B4BB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1" y="3323190"/>
            <a:ext cx="6918258" cy="1977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AB2A2-D060-4496-8687-2AF90755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69" y="3119645"/>
            <a:ext cx="4000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535-0A6D-4E87-B373-5AFD71E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  <a:r>
              <a:rPr lang="en-US" dirty="0"/>
              <a:t>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55B-9D3E-4DD0-B8B0-137372B5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este ejercicio se crearon 3 clases, una </a:t>
            </a:r>
            <a:r>
              <a:rPr lang="es-PE" dirty="0" err="1"/>
              <a:t>OperacionSQL</a:t>
            </a:r>
            <a:r>
              <a:rPr lang="es-PE" dirty="0"/>
              <a:t> (Para generar una nueva operación), y 2 clases que sirvieron como interfaces </a:t>
            </a:r>
            <a:r>
              <a:rPr lang="es-PE" dirty="0" err="1"/>
              <a:t>JoinStructure</a:t>
            </a:r>
            <a:r>
              <a:rPr lang="es-PE" dirty="0"/>
              <a:t> y </a:t>
            </a:r>
            <a:r>
              <a:rPr lang="es-PE" dirty="0" err="1"/>
              <a:t>WindowFunction</a:t>
            </a:r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34220-0AEF-40D5-9927-3E16CF87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85" y="2916730"/>
            <a:ext cx="3796281" cy="3058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41402-B54A-4E7A-9994-3FA9E342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40" y="3145416"/>
            <a:ext cx="4564885" cy="26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83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{EC8BA1B7-9309-4AE8-A909-A16AEE321DEA}tf56160789_win32</Template>
  <TotalTime>121</TotalTime>
  <Words>410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Air-Tribu</vt:lpstr>
      <vt:lpstr>Viajes realizados</vt:lpstr>
      <vt:lpstr>Concurrencia de vuelos por día</vt:lpstr>
      <vt:lpstr>Concurrencia de retrasos por día</vt:lpstr>
      <vt:lpstr>Codificación</vt:lpstr>
      <vt:lpstr>Creación de tablas</vt:lpstr>
      <vt:lpstr>Cargo de datos</vt:lpstr>
      <vt:lpstr>Ejercicio 7 </vt:lpstr>
      <vt:lpstr>Ejercicio 8 </vt:lpstr>
      <vt:lpstr>Ejercicio 9 </vt:lpstr>
      <vt:lpstr>Ejercicio 10 </vt:lpstr>
      <vt:lpstr>Ejercicio 11 </vt:lpstr>
      <vt:lpstr>Ejercicio 12 </vt:lpstr>
      <vt:lpstr>Ejercicio 13 </vt:lpstr>
      <vt:lpstr>Ejercicio 14 </vt:lpstr>
      <vt:lpstr>Scripts 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Air-Tribu</dc:title>
  <dc:creator>LEONARDO MARTIN ESTREMADOYRO CESPEDES</dc:creator>
  <cp:lastModifiedBy>LEONARDO MARTIN ESTREMADOYRO CESPEDES</cp:lastModifiedBy>
  <cp:revision>12</cp:revision>
  <dcterms:created xsi:type="dcterms:W3CDTF">2021-03-16T22:30:24Z</dcterms:created>
  <dcterms:modified xsi:type="dcterms:W3CDTF">2021-03-19T01:04:25Z</dcterms:modified>
</cp:coreProperties>
</file>