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8288000" cy="10287000"/>
  <p:notesSz cx="6858000" cy="9144000"/>
  <p:embeddedFontLst>
    <p:embeddedFont>
      <p:font typeface="Open Sans Bold" panose="020B0604020202020204" charset="0"/>
      <p:regular r:id="rId36"/>
    </p:embeddedFont>
    <p:embeddedFont>
      <p:font typeface="Open Sauce" panose="020B0604020202020204" charset="0"/>
      <p:regular r:id="rId37"/>
    </p:embeddedFont>
    <p:embeddedFont>
      <p:font typeface="Open Sauce Bold" panose="020B0604020202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80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1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>
            <a:off x="1028700" y="7763798"/>
            <a:ext cx="16230600" cy="0"/>
          </a:xfrm>
          <a:prstGeom prst="line">
            <a:avLst/>
          </a:prstGeom>
          <a:ln w="38100" cap="flat">
            <a:solidFill>
              <a:srgbClr val="3CADD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4410716" y="8881717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652254" y="209550"/>
            <a:ext cx="12983493" cy="3873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68"/>
              </a:lnSpc>
            </a:pPr>
            <a:r>
              <a:rPr lang="en-US" sz="14350" b="1">
                <a:solidFill>
                  <a:srgbClr val="D488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Admission Analytics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8338" y="8436624"/>
            <a:ext cx="1583672" cy="34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Integrantes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42010" y="8436624"/>
            <a:ext cx="3751079" cy="105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Esteban Rojas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David Rubio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Antonio Vega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40315" y="8436624"/>
            <a:ext cx="4190863" cy="34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Profesor:     Mauricio Figueroa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0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4261995" y="1489093"/>
            <a:ext cx="10932509" cy="8018588"/>
          </a:xfrm>
          <a:custGeom>
            <a:avLst/>
            <a:gdLst/>
            <a:ahLst/>
            <a:cxnLst/>
            <a:rect l="l" t="t" r="r" b="b"/>
            <a:pathLst>
              <a:path w="10932509" h="8018588">
                <a:moveTo>
                  <a:pt x="0" y="0"/>
                </a:moveTo>
                <a:lnTo>
                  <a:pt x="10932509" y="0"/>
                </a:lnTo>
                <a:lnTo>
                  <a:pt x="10932509" y="8018588"/>
                </a:lnTo>
                <a:lnTo>
                  <a:pt x="0" y="80185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6" b="-616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118754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7547" y="687087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Modelo de Datos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3988096"/>
            <a:ext cx="4158114" cy="35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2725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Modelo Constelación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755305" y="2513937"/>
            <a:ext cx="10371556" cy="5839186"/>
          </a:xfrm>
          <a:custGeom>
            <a:avLst/>
            <a:gdLst/>
            <a:ahLst/>
            <a:cxnLst/>
            <a:rect l="l" t="t" r="r" b="b"/>
            <a:pathLst>
              <a:path w="10371556" h="5839186">
                <a:moveTo>
                  <a:pt x="0" y="0"/>
                </a:moveTo>
                <a:lnTo>
                  <a:pt x="10371556" y="0"/>
                </a:lnTo>
                <a:lnTo>
                  <a:pt x="10371556" y="5839186"/>
                </a:lnTo>
                <a:lnTo>
                  <a:pt x="0" y="5839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7" name="Freeform 7"/>
          <p:cNvSpPr/>
          <p:nvPr/>
        </p:nvSpPr>
        <p:spPr>
          <a:xfrm>
            <a:off x="14410716" y="8881717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3579469" y="1133475"/>
            <a:ext cx="11129061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Metodología escogida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7834" y="2447262"/>
            <a:ext cx="6676342" cy="643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Permite avances iterativos e incrementales, ajustando el proyecto según el progreso.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Favorece la gestión del tiempo en un contexto con plazos limitados.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Facilita la entrega de valor temprano, mostrando prototipos funcionales rápidamente.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Refuerza el trabajo colaborativo, esencial en proyectos en equipo.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80421" y="972428"/>
            <a:ext cx="4845006" cy="1028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Evidencias</a:t>
            </a:r>
            <a:endParaRPr lang="en-US" sz="6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5408481" y="9713089"/>
            <a:ext cx="2298379" cy="511389"/>
          </a:xfrm>
          <a:custGeom>
            <a:avLst/>
            <a:gdLst/>
            <a:ahLst/>
            <a:cxnLst/>
            <a:rect l="l" t="t" r="r" b="b"/>
            <a:pathLst>
              <a:path w="2298379" h="511389">
                <a:moveTo>
                  <a:pt x="0" y="0"/>
                </a:moveTo>
                <a:lnTo>
                  <a:pt x="2298379" y="0"/>
                </a:lnTo>
                <a:lnTo>
                  <a:pt x="2298379" y="511390"/>
                </a:lnTo>
                <a:lnTo>
                  <a:pt x="0" y="511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14147F-F2AC-ECE7-2631-374A884F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70" y="1975601"/>
            <a:ext cx="16335260" cy="758063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23491" y="3881838"/>
            <a:ext cx="2523324" cy="25233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0567" y="0"/>
                  </a:moveTo>
                  <a:lnTo>
                    <a:pt x="742233" y="0"/>
                  </a:lnTo>
                  <a:cubicBezTo>
                    <a:pt x="760948" y="0"/>
                    <a:pt x="778897" y="7435"/>
                    <a:pt x="792131" y="20669"/>
                  </a:cubicBezTo>
                  <a:cubicBezTo>
                    <a:pt x="805365" y="33903"/>
                    <a:pt x="812800" y="51852"/>
                    <a:pt x="812800" y="70567"/>
                  </a:cubicBezTo>
                  <a:lnTo>
                    <a:pt x="812800" y="742233"/>
                  </a:lnTo>
                  <a:cubicBezTo>
                    <a:pt x="812800" y="760948"/>
                    <a:pt x="805365" y="778897"/>
                    <a:pt x="792131" y="792131"/>
                  </a:cubicBezTo>
                  <a:cubicBezTo>
                    <a:pt x="778897" y="805365"/>
                    <a:pt x="760948" y="812800"/>
                    <a:pt x="742233" y="812800"/>
                  </a:cubicBezTo>
                  <a:lnTo>
                    <a:pt x="70567" y="812800"/>
                  </a:lnTo>
                  <a:cubicBezTo>
                    <a:pt x="51852" y="812800"/>
                    <a:pt x="33903" y="805365"/>
                    <a:pt x="20669" y="792131"/>
                  </a:cubicBezTo>
                  <a:cubicBezTo>
                    <a:pt x="7435" y="778897"/>
                    <a:pt x="0" y="760948"/>
                    <a:pt x="0" y="742233"/>
                  </a:cubicBezTo>
                  <a:lnTo>
                    <a:pt x="0" y="70567"/>
                  </a:lnTo>
                  <a:cubicBezTo>
                    <a:pt x="0" y="51852"/>
                    <a:pt x="7435" y="33903"/>
                    <a:pt x="20669" y="20669"/>
                  </a:cubicBezTo>
                  <a:cubicBezTo>
                    <a:pt x="33903" y="7435"/>
                    <a:pt x="51852" y="0"/>
                    <a:pt x="70567" y="0"/>
                  </a:cubicBezTo>
                  <a:close/>
                </a:path>
              </a:pathLst>
            </a:custGeom>
            <a:blipFill>
              <a:blip r:embed="rId2"/>
              <a:stretch>
                <a:fillRect t="-16666" b="-16666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882338" y="3881838"/>
            <a:ext cx="2523324" cy="252332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0567" y="0"/>
                  </a:moveTo>
                  <a:lnTo>
                    <a:pt x="742233" y="0"/>
                  </a:lnTo>
                  <a:cubicBezTo>
                    <a:pt x="760948" y="0"/>
                    <a:pt x="778897" y="7435"/>
                    <a:pt x="792131" y="20669"/>
                  </a:cubicBezTo>
                  <a:cubicBezTo>
                    <a:pt x="805365" y="33903"/>
                    <a:pt x="812800" y="51852"/>
                    <a:pt x="812800" y="70567"/>
                  </a:cubicBezTo>
                  <a:lnTo>
                    <a:pt x="812800" y="742233"/>
                  </a:lnTo>
                  <a:cubicBezTo>
                    <a:pt x="812800" y="760948"/>
                    <a:pt x="805365" y="778897"/>
                    <a:pt x="792131" y="792131"/>
                  </a:cubicBezTo>
                  <a:cubicBezTo>
                    <a:pt x="778897" y="805365"/>
                    <a:pt x="760948" y="812800"/>
                    <a:pt x="742233" y="812800"/>
                  </a:cubicBezTo>
                  <a:lnTo>
                    <a:pt x="70567" y="812800"/>
                  </a:lnTo>
                  <a:cubicBezTo>
                    <a:pt x="51852" y="812800"/>
                    <a:pt x="33903" y="805365"/>
                    <a:pt x="20669" y="792131"/>
                  </a:cubicBezTo>
                  <a:cubicBezTo>
                    <a:pt x="7435" y="778897"/>
                    <a:pt x="0" y="760948"/>
                    <a:pt x="0" y="742233"/>
                  </a:cubicBezTo>
                  <a:lnTo>
                    <a:pt x="0" y="70567"/>
                  </a:lnTo>
                  <a:cubicBezTo>
                    <a:pt x="0" y="51852"/>
                    <a:pt x="7435" y="33903"/>
                    <a:pt x="20669" y="20669"/>
                  </a:cubicBezTo>
                  <a:cubicBezTo>
                    <a:pt x="33903" y="7435"/>
                    <a:pt x="51852" y="0"/>
                    <a:pt x="70567" y="0"/>
                  </a:cubicBezTo>
                  <a:close/>
                </a:path>
              </a:pathLst>
            </a:custGeom>
            <a:blipFill>
              <a:blip r:embed="rId3"/>
              <a:stretch>
                <a:fillRect t="-16489" b="-16489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9" name="Freeform 9"/>
          <p:cNvSpPr/>
          <p:nvPr/>
        </p:nvSpPr>
        <p:spPr>
          <a:xfrm>
            <a:off x="14410716" y="8881717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10" name="TextBox 10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46815" y="1543777"/>
            <a:ext cx="7994369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87868" y="6966506"/>
            <a:ext cx="179457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Esteban Rojas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98520" y="6966506"/>
            <a:ext cx="149096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David Rubio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559153" y="6966506"/>
            <a:ext cx="168369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Antonio Vega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825199" y="6511209"/>
            <a:ext cx="211990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FFF2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SCRUM MASTER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64864" y="6548037"/>
            <a:ext cx="23582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FFF2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PRODUCT OWNER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15174" y="6548037"/>
            <a:ext cx="1771650" cy="34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FFF2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SCRUM TEAM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3139337" y="3881838"/>
            <a:ext cx="2523324" cy="252332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0567" y="0"/>
                  </a:moveTo>
                  <a:lnTo>
                    <a:pt x="742233" y="0"/>
                  </a:lnTo>
                  <a:cubicBezTo>
                    <a:pt x="760948" y="0"/>
                    <a:pt x="778897" y="7435"/>
                    <a:pt x="792131" y="20669"/>
                  </a:cubicBezTo>
                  <a:cubicBezTo>
                    <a:pt x="805365" y="33903"/>
                    <a:pt x="812800" y="51852"/>
                    <a:pt x="812800" y="70567"/>
                  </a:cubicBezTo>
                  <a:lnTo>
                    <a:pt x="812800" y="742233"/>
                  </a:lnTo>
                  <a:cubicBezTo>
                    <a:pt x="812800" y="760948"/>
                    <a:pt x="805365" y="778897"/>
                    <a:pt x="792131" y="792131"/>
                  </a:cubicBezTo>
                  <a:cubicBezTo>
                    <a:pt x="778897" y="805365"/>
                    <a:pt x="760948" y="812800"/>
                    <a:pt x="742233" y="812800"/>
                  </a:cubicBezTo>
                  <a:lnTo>
                    <a:pt x="70567" y="812800"/>
                  </a:lnTo>
                  <a:cubicBezTo>
                    <a:pt x="51852" y="812800"/>
                    <a:pt x="33903" y="805365"/>
                    <a:pt x="20669" y="792131"/>
                  </a:cubicBezTo>
                  <a:cubicBezTo>
                    <a:pt x="7435" y="778897"/>
                    <a:pt x="0" y="760948"/>
                    <a:pt x="0" y="742233"/>
                  </a:cubicBezTo>
                  <a:lnTo>
                    <a:pt x="0" y="70567"/>
                  </a:lnTo>
                  <a:cubicBezTo>
                    <a:pt x="0" y="51852"/>
                    <a:pt x="7435" y="33903"/>
                    <a:pt x="20669" y="20669"/>
                  </a:cubicBezTo>
                  <a:cubicBezTo>
                    <a:pt x="33903" y="7435"/>
                    <a:pt x="51852" y="0"/>
                    <a:pt x="70567" y="0"/>
                  </a:cubicBezTo>
                  <a:close/>
                </a:path>
              </a:pathLst>
            </a:custGeom>
            <a:blipFill>
              <a:blip r:embed="rId5"/>
              <a:stretch>
                <a:fillRect t="-16747" b="-16747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46815" y="1133475"/>
            <a:ext cx="7994369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Cronograma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AE3A12C-0A7B-C807-6AF2-DB6CCA493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00" y="1907646"/>
            <a:ext cx="15204245" cy="746933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2318842" y="1935481"/>
            <a:ext cx="13650317" cy="7256599"/>
          </a:xfrm>
          <a:custGeom>
            <a:avLst/>
            <a:gdLst/>
            <a:ahLst/>
            <a:cxnLst/>
            <a:rect l="l" t="t" r="r" b="b"/>
            <a:pathLst>
              <a:path w="13650317" h="7256599">
                <a:moveTo>
                  <a:pt x="0" y="0"/>
                </a:moveTo>
                <a:lnTo>
                  <a:pt x="13650316" y="0"/>
                </a:lnTo>
                <a:lnTo>
                  <a:pt x="13650316" y="7256599"/>
                </a:lnTo>
                <a:lnTo>
                  <a:pt x="0" y="72565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3737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Kanban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11" name="TextBox 11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Presupuesto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14F2A35-1754-A782-7812-460205FB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73" y="2040256"/>
            <a:ext cx="8227327" cy="234124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E26F5F3-BDBF-47F8-BD90-AB2BF0562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72" y="4686300"/>
            <a:ext cx="8334363" cy="5334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8273F37-A375-DF6C-F471-4EC44430E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454" y="2053738"/>
            <a:ext cx="5334000" cy="237800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2D63011-53E7-BA8F-6274-7D14A2C9B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3453" y="4883124"/>
            <a:ext cx="5334001" cy="56838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14A9AE6-D36A-757C-81F9-21425EF34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3453" y="6290386"/>
            <a:ext cx="5481947" cy="11524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1271" y="3481663"/>
            <a:ext cx="13645457" cy="1661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1">
                <a:solidFill>
                  <a:srgbClr val="FFB71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Iteración Sprint 0</a:t>
            </a:r>
          </a:p>
        </p:txBody>
      </p:sp>
      <p:sp>
        <p:nvSpPr>
          <p:cNvPr id="3" name="Freeform 3"/>
          <p:cNvSpPr/>
          <p:nvPr/>
        </p:nvSpPr>
        <p:spPr>
          <a:xfrm>
            <a:off x="14815051" y="9258300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grpSp>
        <p:nvGrpSpPr>
          <p:cNvPr id="6" name="Group 6"/>
          <p:cNvGrpSpPr/>
          <p:nvPr/>
        </p:nvGrpSpPr>
        <p:grpSpPr>
          <a:xfrm>
            <a:off x="1868784" y="6363364"/>
            <a:ext cx="3996346" cy="2637589"/>
            <a:chOff x="0" y="0"/>
            <a:chExt cx="635000" cy="419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37837" y="0"/>
                  </a:moveTo>
                  <a:lnTo>
                    <a:pt x="597163" y="0"/>
                  </a:lnTo>
                  <a:cubicBezTo>
                    <a:pt x="607198" y="0"/>
                    <a:pt x="616822" y="3986"/>
                    <a:pt x="623918" y="11082"/>
                  </a:cubicBezTo>
                  <a:cubicBezTo>
                    <a:pt x="631014" y="18178"/>
                    <a:pt x="635000" y="27802"/>
                    <a:pt x="635000" y="37837"/>
                  </a:cubicBezTo>
                  <a:lnTo>
                    <a:pt x="635000" y="381263"/>
                  </a:lnTo>
                  <a:cubicBezTo>
                    <a:pt x="635000" y="391298"/>
                    <a:pt x="631014" y="400922"/>
                    <a:pt x="623918" y="408018"/>
                  </a:cubicBezTo>
                  <a:cubicBezTo>
                    <a:pt x="616822" y="415114"/>
                    <a:pt x="607198" y="419100"/>
                    <a:pt x="597163" y="419100"/>
                  </a:cubicBezTo>
                  <a:lnTo>
                    <a:pt x="37837" y="419100"/>
                  </a:lnTo>
                  <a:cubicBezTo>
                    <a:pt x="27802" y="419100"/>
                    <a:pt x="18178" y="415114"/>
                    <a:pt x="11082" y="408018"/>
                  </a:cubicBezTo>
                  <a:cubicBezTo>
                    <a:pt x="3986" y="400922"/>
                    <a:pt x="0" y="391298"/>
                    <a:pt x="0" y="381263"/>
                  </a:cubicBezTo>
                  <a:lnTo>
                    <a:pt x="0" y="37837"/>
                  </a:lnTo>
                  <a:cubicBezTo>
                    <a:pt x="0" y="27802"/>
                    <a:pt x="3986" y="18178"/>
                    <a:pt x="11082" y="11082"/>
                  </a:cubicBezTo>
                  <a:cubicBezTo>
                    <a:pt x="18178" y="3986"/>
                    <a:pt x="27802" y="0"/>
                    <a:pt x="37837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35000" cy="457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 spc="23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PREPARACIÓN PROYECTO EN GOOGLE CLOUD PLATAFORM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281951" y="6363364"/>
            <a:ext cx="3996346" cy="2637589"/>
            <a:chOff x="0" y="0"/>
            <a:chExt cx="635000" cy="41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37837" y="0"/>
                  </a:moveTo>
                  <a:lnTo>
                    <a:pt x="597163" y="0"/>
                  </a:lnTo>
                  <a:cubicBezTo>
                    <a:pt x="607198" y="0"/>
                    <a:pt x="616822" y="3986"/>
                    <a:pt x="623918" y="11082"/>
                  </a:cubicBezTo>
                  <a:cubicBezTo>
                    <a:pt x="631014" y="18178"/>
                    <a:pt x="635000" y="27802"/>
                    <a:pt x="635000" y="37837"/>
                  </a:cubicBezTo>
                  <a:lnTo>
                    <a:pt x="635000" y="381263"/>
                  </a:lnTo>
                  <a:cubicBezTo>
                    <a:pt x="635000" y="391298"/>
                    <a:pt x="631014" y="400922"/>
                    <a:pt x="623918" y="408018"/>
                  </a:cubicBezTo>
                  <a:cubicBezTo>
                    <a:pt x="616822" y="415114"/>
                    <a:pt x="607198" y="419100"/>
                    <a:pt x="597163" y="419100"/>
                  </a:cubicBezTo>
                  <a:lnTo>
                    <a:pt x="37837" y="419100"/>
                  </a:lnTo>
                  <a:cubicBezTo>
                    <a:pt x="27802" y="419100"/>
                    <a:pt x="18178" y="415114"/>
                    <a:pt x="11082" y="408018"/>
                  </a:cubicBezTo>
                  <a:cubicBezTo>
                    <a:pt x="3986" y="400922"/>
                    <a:pt x="0" y="391298"/>
                    <a:pt x="0" y="381263"/>
                  </a:cubicBezTo>
                  <a:lnTo>
                    <a:pt x="0" y="37837"/>
                  </a:lnTo>
                  <a:cubicBezTo>
                    <a:pt x="0" y="27802"/>
                    <a:pt x="3986" y="18178"/>
                    <a:pt x="11082" y="11082"/>
                  </a:cubicBezTo>
                  <a:cubicBezTo>
                    <a:pt x="18178" y="3986"/>
                    <a:pt x="27802" y="0"/>
                    <a:pt x="37837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5000" cy="457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 spc="23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PREPARACIÓN AMBIENTE SUPABASE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697523" y="6363364"/>
            <a:ext cx="3996346" cy="2637589"/>
            <a:chOff x="0" y="0"/>
            <a:chExt cx="635000" cy="4191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37837" y="0"/>
                  </a:moveTo>
                  <a:lnTo>
                    <a:pt x="597163" y="0"/>
                  </a:lnTo>
                  <a:cubicBezTo>
                    <a:pt x="607198" y="0"/>
                    <a:pt x="616822" y="3986"/>
                    <a:pt x="623918" y="11082"/>
                  </a:cubicBezTo>
                  <a:cubicBezTo>
                    <a:pt x="631014" y="18178"/>
                    <a:pt x="635000" y="27802"/>
                    <a:pt x="635000" y="37837"/>
                  </a:cubicBezTo>
                  <a:lnTo>
                    <a:pt x="635000" y="381263"/>
                  </a:lnTo>
                  <a:cubicBezTo>
                    <a:pt x="635000" y="391298"/>
                    <a:pt x="631014" y="400922"/>
                    <a:pt x="623918" y="408018"/>
                  </a:cubicBezTo>
                  <a:cubicBezTo>
                    <a:pt x="616822" y="415114"/>
                    <a:pt x="607198" y="419100"/>
                    <a:pt x="597163" y="419100"/>
                  </a:cubicBezTo>
                  <a:lnTo>
                    <a:pt x="37837" y="419100"/>
                  </a:lnTo>
                  <a:cubicBezTo>
                    <a:pt x="27802" y="419100"/>
                    <a:pt x="18178" y="415114"/>
                    <a:pt x="11082" y="408018"/>
                  </a:cubicBezTo>
                  <a:cubicBezTo>
                    <a:pt x="3986" y="400922"/>
                    <a:pt x="0" y="391298"/>
                    <a:pt x="0" y="381263"/>
                  </a:cubicBezTo>
                  <a:lnTo>
                    <a:pt x="0" y="37837"/>
                  </a:lnTo>
                  <a:cubicBezTo>
                    <a:pt x="0" y="27802"/>
                    <a:pt x="3986" y="18178"/>
                    <a:pt x="11082" y="11082"/>
                  </a:cubicBezTo>
                  <a:cubicBezTo>
                    <a:pt x="18178" y="3986"/>
                    <a:pt x="27802" y="0"/>
                    <a:pt x="37837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635000" cy="457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 spc="23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REUNIR PLANTILLAS DE DOCUMENTOS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5300213" y="5798447"/>
            <a:ext cx="1129835" cy="1129835"/>
          </a:xfrm>
          <a:custGeom>
            <a:avLst/>
            <a:gdLst/>
            <a:ahLst/>
            <a:cxnLst/>
            <a:rect l="l" t="t" r="r" b="b"/>
            <a:pathLst>
              <a:path w="1129835" h="1129835">
                <a:moveTo>
                  <a:pt x="0" y="0"/>
                </a:moveTo>
                <a:lnTo>
                  <a:pt x="1129835" y="0"/>
                </a:lnTo>
                <a:lnTo>
                  <a:pt x="1129835" y="1129835"/>
                </a:lnTo>
                <a:lnTo>
                  <a:pt x="0" y="1129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6" name="TextBox 16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Resumen Sprint 0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713380" y="5798447"/>
            <a:ext cx="1129835" cy="1129835"/>
          </a:xfrm>
          <a:custGeom>
            <a:avLst/>
            <a:gdLst/>
            <a:ahLst/>
            <a:cxnLst/>
            <a:rect l="l" t="t" r="r" b="b"/>
            <a:pathLst>
              <a:path w="1129835" h="1129835">
                <a:moveTo>
                  <a:pt x="0" y="0"/>
                </a:moveTo>
                <a:lnTo>
                  <a:pt x="1129835" y="0"/>
                </a:lnTo>
                <a:lnTo>
                  <a:pt x="1129835" y="1129835"/>
                </a:lnTo>
                <a:lnTo>
                  <a:pt x="0" y="1129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9" name="Freeform 19"/>
          <p:cNvSpPr/>
          <p:nvPr/>
        </p:nvSpPr>
        <p:spPr>
          <a:xfrm>
            <a:off x="16129465" y="5798447"/>
            <a:ext cx="1129835" cy="1129835"/>
          </a:xfrm>
          <a:custGeom>
            <a:avLst/>
            <a:gdLst/>
            <a:ahLst/>
            <a:cxnLst/>
            <a:rect l="l" t="t" r="r" b="b"/>
            <a:pathLst>
              <a:path w="1129835" h="1129835">
                <a:moveTo>
                  <a:pt x="0" y="0"/>
                </a:moveTo>
                <a:lnTo>
                  <a:pt x="1129835" y="0"/>
                </a:lnTo>
                <a:lnTo>
                  <a:pt x="1129835" y="1129835"/>
                </a:lnTo>
                <a:lnTo>
                  <a:pt x="0" y="1129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0" name="TextBox 20"/>
          <p:cNvSpPr txBox="1"/>
          <p:nvPr/>
        </p:nvSpPr>
        <p:spPr>
          <a:xfrm>
            <a:off x="511582" y="2298491"/>
            <a:ext cx="6710751" cy="58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43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Duración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788625" y="5396302"/>
            <a:ext cx="6710751" cy="58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43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Tareas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2055757" y="3173937"/>
            <a:ext cx="3622400" cy="1044191"/>
            <a:chOff x="0" y="0"/>
            <a:chExt cx="635000" cy="18304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" cy="183045"/>
            </a:xfrm>
            <a:custGeom>
              <a:avLst/>
              <a:gdLst/>
              <a:ahLst/>
              <a:cxnLst/>
              <a:rect l="l" t="t" r="r" b="b"/>
              <a:pathLst>
                <a:path w="635000" h="183045">
                  <a:moveTo>
                    <a:pt x="41743" y="0"/>
                  </a:moveTo>
                  <a:lnTo>
                    <a:pt x="593257" y="0"/>
                  </a:lnTo>
                  <a:cubicBezTo>
                    <a:pt x="616311" y="0"/>
                    <a:pt x="635000" y="18689"/>
                    <a:pt x="635000" y="41743"/>
                  </a:cubicBezTo>
                  <a:lnTo>
                    <a:pt x="635000" y="141302"/>
                  </a:lnTo>
                  <a:cubicBezTo>
                    <a:pt x="635000" y="164356"/>
                    <a:pt x="616311" y="183045"/>
                    <a:pt x="593257" y="183045"/>
                  </a:cubicBezTo>
                  <a:lnTo>
                    <a:pt x="41743" y="183045"/>
                  </a:lnTo>
                  <a:cubicBezTo>
                    <a:pt x="30672" y="183045"/>
                    <a:pt x="20055" y="178647"/>
                    <a:pt x="12226" y="170819"/>
                  </a:cubicBezTo>
                  <a:cubicBezTo>
                    <a:pt x="4398" y="162990"/>
                    <a:pt x="0" y="152373"/>
                    <a:pt x="0" y="141302"/>
                  </a:cubicBezTo>
                  <a:lnTo>
                    <a:pt x="0" y="41743"/>
                  </a:lnTo>
                  <a:cubicBezTo>
                    <a:pt x="0" y="18689"/>
                    <a:pt x="18689" y="0"/>
                    <a:pt x="41743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35000" cy="221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 spc="23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1 SEMANA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9845154" y="2164081"/>
            <a:ext cx="6710751" cy="58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43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Evidencias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8624077" y="3016193"/>
            <a:ext cx="2358462" cy="1556585"/>
            <a:chOff x="0" y="0"/>
            <a:chExt cx="635000" cy="4191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114" y="0"/>
                  </a:moveTo>
                  <a:lnTo>
                    <a:pt x="570886" y="0"/>
                  </a:lnTo>
                  <a:cubicBezTo>
                    <a:pt x="606295" y="0"/>
                    <a:pt x="635000" y="28705"/>
                    <a:pt x="635000" y="64114"/>
                  </a:cubicBezTo>
                  <a:lnTo>
                    <a:pt x="635000" y="354986"/>
                  </a:lnTo>
                  <a:cubicBezTo>
                    <a:pt x="635000" y="390395"/>
                    <a:pt x="606295" y="419100"/>
                    <a:pt x="570886" y="419100"/>
                  </a:cubicBezTo>
                  <a:lnTo>
                    <a:pt x="64114" y="419100"/>
                  </a:lnTo>
                  <a:cubicBezTo>
                    <a:pt x="28705" y="419100"/>
                    <a:pt x="0" y="390395"/>
                    <a:pt x="0" y="354986"/>
                  </a:cubicBezTo>
                  <a:lnTo>
                    <a:pt x="0" y="64114"/>
                  </a:lnTo>
                  <a:cubicBezTo>
                    <a:pt x="0" y="28705"/>
                    <a:pt x="28705" y="0"/>
                    <a:pt x="64114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635000" cy="457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 spc="23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BURNDOWN CHART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818682" y="3016193"/>
            <a:ext cx="2564379" cy="1556585"/>
            <a:chOff x="0" y="0"/>
            <a:chExt cx="690442" cy="4191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90442" cy="419100"/>
            </a:xfrm>
            <a:custGeom>
              <a:avLst/>
              <a:gdLst/>
              <a:ahLst/>
              <a:cxnLst/>
              <a:rect l="l" t="t" r="r" b="b"/>
              <a:pathLst>
                <a:path w="690442" h="419100">
                  <a:moveTo>
                    <a:pt x="58965" y="0"/>
                  </a:moveTo>
                  <a:lnTo>
                    <a:pt x="631476" y="0"/>
                  </a:lnTo>
                  <a:cubicBezTo>
                    <a:pt x="647115" y="0"/>
                    <a:pt x="662113" y="6212"/>
                    <a:pt x="673171" y="17271"/>
                  </a:cubicBezTo>
                  <a:cubicBezTo>
                    <a:pt x="684229" y="28329"/>
                    <a:pt x="690442" y="43327"/>
                    <a:pt x="690442" y="58965"/>
                  </a:cubicBezTo>
                  <a:lnTo>
                    <a:pt x="690442" y="360135"/>
                  </a:lnTo>
                  <a:cubicBezTo>
                    <a:pt x="690442" y="375773"/>
                    <a:pt x="684229" y="390771"/>
                    <a:pt x="673171" y="401829"/>
                  </a:cubicBezTo>
                  <a:cubicBezTo>
                    <a:pt x="662113" y="412888"/>
                    <a:pt x="647115" y="419100"/>
                    <a:pt x="631476" y="419100"/>
                  </a:cubicBezTo>
                  <a:lnTo>
                    <a:pt x="58965" y="419100"/>
                  </a:lnTo>
                  <a:cubicBezTo>
                    <a:pt x="43327" y="419100"/>
                    <a:pt x="28329" y="412888"/>
                    <a:pt x="17271" y="401829"/>
                  </a:cubicBezTo>
                  <a:cubicBezTo>
                    <a:pt x="6212" y="390771"/>
                    <a:pt x="0" y="375773"/>
                    <a:pt x="0" y="360135"/>
                  </a:cubicBezTo>
                  <a:lnTo>
                    <a:pt x="0" y="58965"/>
                  </a:lnTo>
                  <a:cubicBezTo>
                    <a:pt x="0" y="43327"/>
                    <a:pt x="6212" y="28329"/>
                    <a:pt x="17271" y="17271"/>
                  </a:cubicBezTo>
                  <a:cubicBezTo>
                    <a:pt x="28329" y="6212"/>
                    <a:pt x="43327" y="0"/>
                    <a:pt x="58965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690442" cy="457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 spc="23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SPRINT RETROSPECTIVE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5014706" y="3016193"/>
            <a:ext cx="2358462" cy="1556585"/>
            <a:chOff x="0" y="0"/>
            <a:chExt cx="635000" cy="4191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114" y="0"/>
                  </a:moveTo>
                  <a:lnTo>
                    <a:pt x="570886" y="0"/>
                  </a:lnTo>
                  <a:cubicBezTo>
                    <a:pt x="606295" y="0"/>
                    <a:pt x="635000" y="28705"/>
                    <a:pt x="635000" y="64114"/>
                  </a:cubicBezTo>
                  <a:lnTo>
                    <a:pt x="635000" y="354986"/>
                  </a:lnTo>
                  <a:cubicBezTo>
                    <a:pt x="635000" y="390395"/>
                    <a:pt x="606295" y="419100"/>
                    <a:pt x="570886" y="419100"/>
                  </a:cubicBezTo>
                  <a:lnTo>
                    <a:pt x="64114" y="419100"/>
                  </a:lnTo>
                  <a:cubicBezTo>
                    <a:pt x="28705" y="419100"/>
                    <a:pt x="0" y="390395"/>
                    <a:pt x="0" y="354986"/>
                  </a:cubicBezTo>
                  <a:lnTo>
                    <a:pt x="0" y="64114"/>
                  </a:lnTo>
                  <a:cubicBezTo>
                    <a:pt x="0" y="28705"/>
                    <a:pt x="28705" y="0"/>
                    <a:pt x="64114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635000" cy="457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 spc="23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DAILY MEETING</a:t>
              </a:r>
            </a:p>
          </p:txBody>
        </p:sp>
      </p:grpSp>
      <p:sp>
        <p:nvSpPr>
          <p:cNvPr id="35" name="Freeform 35"/>
          <p:cNvSpPr/>
          <p:nvPr/>
        </p:nvSpPr>
        <p:spPr>
          <a:xfrm>
            <a:off x="10649150" y="2682805"/>
            <a:ext cx="666777" cy="666777"/>
          </a:xfrm>
          <a:custGeom>
            <a:avLst/>
            <a:gdLst/>
            <a:ahLst/>
            <a:cxnLst/>
            <a:rect l="l" t="t" r="r" b="b"/>
            <a:pathLst>
              <a:path w="666777" h="666777">
                <a:moveTo>
                  <a:pt x="0" y="0"/>
                </a:moveTo>
                <a:lnTo>
                  <a:pt x="666777" y="0"/>
                </a:lnTo>
                <a:lnTo>
                  <a:pt x="666777" y="666777"/>
                </a:lnTo>
                <a:lnTo>
                  <a:pt x="0" y="666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6" name="Freeform 36"/>
          <p:cNvSpPr/>
          <p:nvPr/>
        </p:nvSpPr>
        <p:spPr>
          <a:xfrm>
            <a:off x="13843756" y="2682805"/>
            <a:ext cx="666777" cy="666777"/>
          </a:xfrm>
          <a:custGeom>
            <a:avLst/>
            <a:gdLst/>
            <a:ahLst/>
            <a:cxnLst/>
            <a:rect l="l" t="t" r="r" b="b"/>
            <a:pathLst>
              <a:path w="666777" h="666777">
                <a:moveTo>
                  <a:pt x="0" y="0"/>
                </a:moveTo>
                <a:lnTo>
                  <a:pt x="666777" y="0"/>
                </a:lnTo>
                <a:lnTo>
                  <a:pt x="666777" y="666777"/>
                </a:lnTo>
                <a:lnTo>
                  <a:pt x="0" y="666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7" name="Freeform 37"/>
          <p:cNvSpPr/>
          <p:nvPr/>
        </p:nvSpPr>
        <p:spPr>
          <a:xfrm>
            <a:off x="17040083" y="2682805"/>
            <a:ext cx="666777" cy="666777"/>
          </a:xfrm>
          <a:custGeom>
            <a:avLst/>
            <a:gdLst/>
            <a:ahLst/>
            <a:cxnLst/>
            <a:rect l="l" t="t" r="r" b="b"/>
            <a:pathLst>
              <a:path w="666777" h="666777">
                <a:moveTo>
                  <a:pt x="0" y="0"/>
                </a:moveTo>
                <a:lnTo>
                  <a:pt x="666777" y="0"/>
                </a:lnTo>
                <a:lnTo>
                  <a:pt x="666777" y="666777"/>
                </a:lnTo>
                <a:lnTo>
                  <a:pt x="0" y="666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804920" y="2087881"/>
            <a:ext cx="16678160" cy="7046523"/>
          </a:xfrm>
          <a:custGeom>
            <a:avLst/>
            <a:gdLst/>
            <a:ahLst/>
            <a:cxnLst/>
            <a:rect l="l" t="t" r="r" b="b"/>
            <a:pathLst>
              <a:path w="16678160" h="7046523">
                <a:moveTo>
                  <a:pt x="0" y="0"/>
                </a:moveTo>
                <a:lnTo>
                  <a:pt x="16678160" y="0"/>
                </a:lnTo>
                <a:lnTo>
                  <a:pt x="16678160" y="7046522"/>
                </a:lnTo>
                <a:lnTo>
                  <a:pt x="0" y="7046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Burndown Chart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351905" cy="1345845"/>
            <a:chOff x="0" y="0"/>
            <a:chExt cx="4570049" cy="3544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0049" cy="354461"/>
            </a:xfrm>
            <a:custGeom>
              <a:avLst/>
              <a:gdLst/>
              <a:ahLst/>
              <a:cxnLst/>
              <a:rect l="l" t="t" r="r" b="b"/>
              <a:pathLst>
                <a:path w="4570049" h="354461">
                  <a:moveTo>
                    <a:pt x="7139" y="0"/>
                  </a:moveTo>
                  <a:lnTo>
                    <a:pt x="4562911" y="0"/>
                  </a:lnTo>
                  <a:cubicBezTo>
                    <a:pt x="4564804" y="0"/>
                    <a:pt x="4566620" y="752"/>
                    <a:pt x="4567958" y="2091"/>
                  </a:cubicBezTo>
                  <a:cubicBezTo>
                    <a:pt x="4569297" y="3430"/>
                    <a:pt x="4570049" y="5245"/>
                    <a:pt x="4570049" y="7139"/>
                  </a:cubicBezTo>
                  <a:lnTo>
                    <a:pt x="4570049" y="347323"/>
                  </a:lnTo>
                  <a:cubicBezTo>
                    <a:pt x="4570049" y="349216"/>
                    <a:pt x="4569297" y="351032"/>
                    <a:pt x="4567958" y="352370"/>
                  </a:cubicBezTo>
                  <a:cubicBezTo>
                    <a:pt x="4566620" y="353709"/>
                    <a:pt x="4564804" y="354461"/>
                    <a:pt x="4562911" y="354461"/>
                  </a:cubicBezTo>
                  <a:lnTo>
                    <a:pt x="7139" y="354461"/>
                  </a:lnTo>
                  <a:cubicBezTo>
                    <a:pt x="5245" y="354461"/>
                    <a:pt x="3430" y="353709"/>
                    <a:pt x="2091" y="352370"/>
                  </a:cubicBezTo>
                  <a:cubicBezTo>
                    <a:pt x="752" y="351032"/>
                    <a:pt x="0" y="349216"/>
                    <a:pt x="0" y="347323"/>
                  </a:cubicBezTo>
                  <a:lnTo>
                    <a:pt x="0" y="7139"/>
                  </a:lnTo>
                  <a:cubicBezTo>
                    <a:pt x="0" y="5245"/>
                    <a:pt x="752" y="3430"/>
                    <a:pt x="2091" y="2091"/>
                  </a:cubicBezTo>
                  <a:cubicBezTo>
                    <a:pt x="3430" y="752"/>
                    <a:pt x="5245" y="0"/>
                    <a:pt x="71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70049" cy="402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548030" y="9258300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81140" y="2058933"/>
          <a:ext cx="5502161" cy="7694552"/>
        </p:xfrm>
        <a:graphic>
          <a:graphicData uri="http://schemas.openxmlformats.org/drawingml/2006/table">
            <a:tbl>
              <a:tblPr/>
              <a:tblGrid>
                <a:gridCol w="142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455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Contexto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455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2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Problema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455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Necesidad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455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Solución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455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5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Historia de Usuarios 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455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6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Product Backlog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9455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7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Arquitectura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9455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Modelo de Datos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9455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9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Metodología 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9455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10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Evidencias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4563624" y="538263"/>
            <a:ext cx="9160752" cy="1038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Tabla de Contenidos</a:t>
            </a:r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6506012" y="2058933"/>
          <a:ext cx="5502161" cy="5394759"/>
        </p:xfrm>
        <a:graphic>
          <a:graphicData uri="http://schemas.openxmlformats.org/drawingml/2006/table">
            <a:tbl>
              <a:tblPr/>
              <a:tblGrid>
                <a:gridCol w="142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680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Roles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680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12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Cronograma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680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Kanban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680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Presupuesto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680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15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Iteración por Sprint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680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16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Demo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0680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17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Conclusión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2430884" y="3594485"/>
          <a:ext cx="5502161" cy="3861564"/>
        </p:xfrm>
        <a:graphic>
          <a:graphicData uri="http://schemas.openxmlformats.org/drawingml/2006/table">
            <a:tbl>
              <a:tblPr/>
              <a:tblGrid>
                <a:gridCol w="142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2313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15.1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Resumen Sprint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313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15.2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Sprint Backlog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313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15.3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Burndown Chart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313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15.4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Impediment Log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313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15.5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Acta Review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10"/>
          <p:cNvSpPr/>
          <p:nvPr/>
        </p:nvSpPr>
        <p:spPr>
          <a:xfrm>
            <a:off x="12008174" y="5525267"/>
            <a:ext cx="42271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Sprint Retrospective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7B6B42A-8440-1A3D-762C-E84FF4964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75" y="2247900"/>
            <a:ext cx="16450850" cy="4876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1271" y="3481663"/>
            <a:ext cx="13645457" cy="1661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1">
                <a:solidFill>
                  <a:srgbClr val="FFB71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Iteración Sprint 1</a:t>
            </a:r>
          </a:p>
        </p:txBody>
      </p:sp>
      <p:sp>
        <p:nvSpPr>
          <p:cNvPr id="3" name="Freeform 3"/>
          <p:cNvSpPr/>
          <p:nvPr/>
        </p:nvSpPr>
        <p:spPr>
          <a:xfrm>
            <a:off x="14815051" y="9258300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Resumen Sprint 1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658197" y="6500696"/>
            <a:ext cx="2351605" cy="1552059"/>
            <a:chOff x="0" y="0"/>
            <a:chExt cx="635000" cy="419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CRUD DE USUARIO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43514" y="6500696"/>
            <a:ext cx="2351605" cy="1552059"/>
            <a:chOff x="0" y="0"/>
            <a:chExt cx="635000" cy="4191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CONFIGURACIÓN DE PERMISOS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030246" y="6500696"/>
            <a:ext cx="2351605" cy="1552059"/>
            <a:chOff x="0" y="0"/>
            <a:chExt cx="635000" cy="419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PIPELINE DE INGESTA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5677382" y="6168277"/>
            <a:ext cx="664839" cy="664839"/>
          </a:xfrm>
          <a:custGeom>
            <a:avLst/>
            <a:gdLst/>
            <a:ahLst/>
            <a:cxnLst/>
            <a:rect l="l" t="t" r="r" b="b"/>
            <a:pathLst>
              <a:path w="664839" h="664839">
                <a:moveTo>
                  <a:pt x="0" y="0"/>
                </a:moveTo>
                <a:lnTo>
                  <a:pt x="664839" y="0"/>
                </a:lnTo>
                <a:lnTo>
                  <a:pt x="664839" y="664839"/>
                </a:lnTo>
                <a:lnTo>
                  <a:pt x="0" y="664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8" name="Freeform 18"/>
          <p:cNvSpPr/>
          <p:nvPr/>
        </p:nvSpPr>
        <p:spPr>
          <a:xfrm>
            <a:off x="8862700" y="6168277"/>
            <a:ext cx="664839" cy="664839"/>
          </a:xfrm>
          <a:custGeom>
            <a:avLst/>
            <a:gdLst/>
            <a:ahLst/>
            <a:cxnLst/>
            <a:rect l="l" t="t" r="r" b="b"/>
            <a:pathLst>
              <a:path w="664839" h="664839">
                <a:moveTo>
                  <a:pt x="0" y="0"/>
                </a:moveTo>
                <a:lnTo>
                  <a:pt x="664839" y="0"/>
                </a:lnTo>
                <a:lnTo>
                  <a:pt x="664839" y="664839"/>
                </a:lnTo>
                <a:lnTo>
                  <a:pt x="0" y="664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9" name="Freeform 19"/>
          <p:cNvSpPr/>
          <p:nvPr/>
        </p:nvSpPr>
        <p:spPr>
          <a:xfrm>
            <a:off x="12049734" y="6168277"/>
            <a:ext cx="664839" cy="664839"/>
          </a:xfrm>
          <a:custGeom>
            <a:avLst/>
            <a:gdLst/>
            <a:ahLst/>
            <a:cxnLst/>
            <a:rect l="l" t="t" r="r" b="b"/>
            <a:pathLst>
              <a:path w="664839" h="664839">
                <a:moveTo>
                  <a:pt x="0" y="0"/>
                </a:moveTo>
                <a:lnTo>
                  <a:pt x="664839" y="0"/>
                </a:lnTo>
                <a:lnTo>
                  <a:pt x="664839" y="664839"/>
                </a:lnTo>
                <a:lnTo>
                  <a:pt x="0" y="664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0" name="TextBox 20"/>
          <p:cNvSpPr txBox="1"/>
          <p:nvPr/>
        </p:nvSpPr>
        <p:spPr>
          <a:xfrm>
            <a:off x="511582" y="2298491"/>
            <a:ext cx="6710751" cy="58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43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Duración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288874" y="5596777"/>
            <a:ext cx="6710751" cy="58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43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Tareas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2055757" y="3173937"/>
            <a:ext cx="3622400" cy="1044191"/>
            <a:chOff x="0" y="0"/>
            <a:chExt cx="635000" cy="18304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" cy="183045"/>
            </a:xfrm>
            <a:custGeom>
              <a:avLst/>
              <a:gdLst/>
              <a:ahLst/>
              <a:cxnLst/>
              <a:rect l="l" t="t" r="r" b="b"/>
              <a:pathLst>
                <a:path w="635000" h="183045">
                  <a:moveTo>
                    <a:pt x="41743" y="0"/>
                  </a:moveTo>
                  <a:lnTo>
                    <a:pt x="593257" y="0"/>
                  </a:lnTo>
                  <a:cubicBezTo>
                    <a:pt x="616311" y="0"/>
                    <a:pt x="635000" y="18689"/>
                    <a:pt x="635000" y="41743"/>
                  </a:cubicBezTo>
                  <a:lnTo>
                    <a:pt x="635000" y="141302"/>
                  </a:lnTo>
                  <a:cubicBezTo>
                    <a:pt x="635000" y="164356"/>
                    <a:pt x="616311" y="183045"/>
                    <a:pt x="593257" y="183045"/>
                  </a:cubicBezTo>
                  <a:lnTo>
                    <a:pt x="41743" y="183045"/>
                  </a:lnTo>
                  <a:cubicBezTo>
                    <a:pt x="30672" y="183045"/>
                    <a:pt x="20055" y="178647"/>
                    <a:pt x="12226" y="170819"/>
                  </a:cubicBezTo>
                  <a:cubicBezTo>
                    <a:pt x="4398" y="162990"/>
                    <a:pt x="0" y="152373"/>
                    <a:pt x="0" y="141302"/>
                  </a:cubicBezTo>
                  <a:lnTo>
                    <a:pt x="0" y="41743"/>
                  </a:lnTo>
                  <a:cubicBezTo>
                    <a:pt x="0" y="18689"/>
                    <a:pt x="18689" y="0"/>
                    <a:pt x="41743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35000" cy="221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 spc="23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2 SEMANAS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9845154" y="2164081"/>
            <a:ext cx="6710751" cy="58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43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Evidencias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962329" y="2795294"/>
            <a:ext cx="1701950" cy="1123287"/>
            <a:chOff x="0" y="0"/>
            <a:chExt cx="635000" cy="4191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88845" y="0"/>
                  </a:moveTo>
                  <a:lnTo>
                    <a:pt x="546155" y="0"/>
                  </a:lnTo>
                  <a:cubicBezTo>
                    <a:pt x="569718" y="0"/>
                    <a:pt x="592316" y="9360"/>
                    <a:pt x="608978" y="26022"/>
                  </a:cubicBezTo>
                  <a:cubicBezTo>
                    <a:pt x="625640" y="42684"/>
                    <a:pt x="635000" y="65282"/>
                    <a:pt x="635000" y="88845"/>
                  </a:cubicBezTo>
                  <a:lnTo>
                    <a:pt x="635000" y="330255"/>
                  </a:lnTo>
                  <a:cubicBezTo>
                    <a:pt x="635000" y="353818"/>
                    <a:pt x="625640" y="376416"/>
                    <a:pt x="608978" y="393078"/>
                  </a:cubicBezTo>
                  <a:cubicBezTo>
                    <a:pt x="592316" y="409740"/>
                    <a:pt x="569718" y="419100"/>
                    <a:pt x="546155" y="419100"/>
                  </a:cubicBezTo>
                  <a:lnTo>
                    <a:pt x="88845" y="419100"/>
                  </a:lnTo>
                  <a:cubicBezTo>
                    <a:pt x="65282" y="419100"/>
                    <a:pt x="42684" y="409740"/>
                    <a:pt x="26022" y="393078"/>
                  </a:cubicBezTo>
                  <a:cubicBezTo>
                    <a:pt x="9360" y="376416"/>
                    <a:pt x="0" y="353818"/>
                    <a:pt x="0" y="330255"/>
                  </a:cubicBezTo>
                  <a:lnTo>
                    <a:pt x="0" y="88845"/>
                  </a:lnTo>
                  <a:cubicBezTo>
                    <a:pt x="0" y="65282"/>
                    <a:pt x="9360" y="42684"/>
                    <a:pt x="26022" y="26022"/>
                  </a:cubicBezTo>
                  <a:cubicBezTo>
                    <a:pt x="42684" y="9360"/>
                    <a:pt x="65282" y="0"/>
                    <a:pt x="88845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 spc="17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BURNDOWN CHART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67669" y="2795294"/>
            <a:ext cx="1850546" cy="1123287"/>
            <a:chOff x="0" y="0"/>
            <a:chExt cx="690442" cy="4191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90442" cy="419100"/>
            </a:xfrm>
            <a:custGeom>
              <a:avLst/>
              <a:gdLst/>
              <a:ahLst/>
              <a:cxnLst/>
              <a:rect l="l" t="t" r="r" b="b"/>
              <a:pathLst>
                <a:path w="690442" h="419100">
                  <a:moveTo>
                    <a:pt x="81711" y="0"/>
                  </a:moveTo>
                  <a:lnTo>
                    <a:pt x="608731" y="0"/>
                  </a:lnTo>
                  <a:cubicBezTo>
                    <a:pt x="630402" y="0"/>
                    <a:pt x="651185" y="8609"/>
                    <a:pt x="666509" y="23932"/>
                  </a:cubicBezTo>
                  <a:cubicBezTo>
                    <a:pt x="681833" y="39256"/>
                    <a:pt x="690442" y="60040"/>
                    <a:pt x="690442" y="81711"/>
                  </a:cubicBezTo>
                  <a:lnTo>
                    <a:pt x="690442" y="337389"/>
                  </a:lnTo>
                  <a:cubicBezTo>
                    <a:pt x="690442" y="382517"/>
                    <a:pt x="653859" y="419100"/>
                    <a:pt x="608731" y="419100"/>
                  </a:cubicBezTo>
                  <a:lnTo>
                    <a:pt x="81711" y="419100"/>
                  </a:lnTo>
                  <a:cubicBezTo>
                    <a:pt x="36583" y="419100"/>
                    <a:pt x="0" y="382517"/>
                    <a:pt x="0" y="337389"/>
                  </a:cubicBezTo>
                  <a:lnTo>
                    <a:pt x="0" y="81711"/>
                  </a:lnTo>
                  <a:cubicBezTo>
                    <a:pt x="0" y="36583"/>
                    <a:pt x="36583" y="0"/>
                    <a:pt x="81711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19050"/>
              <a:ext cx="690442" cy="438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r>
                <a:rPr lang="en-US" sz="1300" b="1" spc="166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SPRINT RETROSPECTIVE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5574034" y="2795294"/>
            <a:ext cx="1701950" cy="1123287"/>
            <a:chOff x="0" y="0"/>
            <a:chExt cx="635000" cy="4191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88845" y="0"/>
                  </a:moveTo>
                  <a:lnTo>
                    <a:pt x="546155" y="0"/>
                  </a:lnTo>
                  <a:cubicBezTo>
                    <a:pt x="569718" y="0"/>
                    <a:pt x="592316" y="9360"/>
                    <a:pt x="608978" y="26022"/>
                  </a:cubicBezTo>
                  <a:cubicBezTo>
                    <a:pt x="625640" y="42684"/>
                    <a:pt x="635000" y="65282"/>
                    <a:pt x="635000" y="88845"/>
                  </a:cubicBezTo>
                  <a:lnTo>
                    <a:pt x="635000" y="330255"/>
                  </a:lnTo>
                  <a:cubicBezTo>
                    <a:pt x="635000" y="353818"/>
                    <a:pt x="625640" y="376416"/>
                    <a:pt x="608978" y="393078"/>
                  </a:cubicBezTo>
                  <a:cubicBezTo>
                    <a:pt x="592316" y="409740"/>
                    <a:pt x="569718" y="419100"/>
                    <a:pt x="546155" y="419100"/>
                  </a:cubicBezTo>
                  <a:lnTo>
                    <a:pt x="88845" y="419100"/>
                  </a:lnTo>
                  <a:cubicBezTo>
                    <a:pt x="65282" y="419100"/>
                    <a:pt x="42684" y="409740"/>
                    <a:pt x="26022" y="393078"/>
                  </a:cubicBezTo>
                  <a:cubicBezTo>
                    <a:pt x="9360" y="376416"/>
                    <a:pt x="0" y="353818"/>
                    <a:pt x="0" y="330255"/>
                  </a:cubicBezTo>
                  <a:lnTo>
                    <a:pt x="0" y="88845"/>
                  </a:lnTo>
                  <a:cubicBezTo>
                    <a:pt x="0" y="65282"/>
                    <a:pt x="9360" y="42684"/>
                    <a:pt x="26022" y="26022"/>
                  </a:cubicBezTo>
                  <a:cubicBezTo>
                    <a:pt x="42684" y="9360"/>
                    <a:pt x="65282" y="0"/>
                    <a:pt x="88845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 spc="17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DAILY MEETING</a:t>
              </a:r>
            </a:p>
          </p:txBody>
        </p:sp>
      </p:grpSp>
      <p:sp>
        <p:nvSpPr>
          <p:cNvPr id="35" name="Freeform 35"/>
          <p:cNvSpPr/>
          <p:nvPr/>
        </p:nvSpPr>
        <p:spPr>
          <a:xfrm>
            <a:off x="12423694" y="2554709"/>
            <a:ext cx="481170" cy="481170"/>
          </a:xfrm>
          <a:custGeom>
            <a:avLst/>
            <a:gdLst/>
            <a:ahLst/>
            <a:cxnLst/>
            <a:rect l="l" t="t" r="r" b="b"/>
            <a:pathLst>
              <a:path w="481170" h="481170">
                <a:moveTo>
                  <a:pt x="0" y="0"/>
                </a:moveTo>
                <a:lnTo>
                  <a:pt x="481170" y="0"/>
                </a:lnTo>
                <a:lnTo>
                  <a:pt x="481170" y="481170"/>
                </a:lnTo>
                <a:lnTo>
                  <a:pt x="0" y="48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6" name="Freeform 36"/>
          <p:cNvSpPr/>
          <p:nvPr/>
        </p:nvSpPr>
        <p:spPr>
          <a:xfrm>
            <a:off x="14729034" y="2554709"/>
            <a:ext cx="481170" cy="481170"/>
          </a:xfrm>
          <a:custGeom>
            <a:avLst/>
            <a:gdLst/>
            <a:ahLst/>
            <a:cxnLst/>
            <a:rect l="l" t="t" r="r" b="b"/>
            <a:pathLst>
              <a:path w="481170" h="481170">
                <a:moveTo>
                  <a:pt x="0" y="0"/>
                </a:moveTo>
                <a:lnTo>
                  <a:pt x="481170" y="0"/>
                </a:lnTo>
                <a:lnTo>
                  <a:pt x="481170" y="481170"/>
                </a:lnTo>
                <a:lnTo>
                  <a:pt x="0" y="48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7" name="Freeform 37"/>
          <p:cNvSpPr/>
          <p:nvPr/>
        </p:nvSpPr>
        <p:spPr>
          <a:xfrm>
            <a:off x="17035617" y="2554709"/>
            <a:ext cx="481170" cy="481170"/>
          </a:xfrm>
          <a:custGeom>
            <a:avLst/>
            <a:gdLst/>
            <a:ahLst/>
            <a:cxnLst/>
            <a:rect l="l" t="t" r="r" b="b"/>
            <a:pathLst>
              <a:path w="481170" h="481170">
                <a:moveTo>
                  <a:pt x="0" y="0"/>
                </a:moveTo>
                <a:lnTo>
                  <a:pt x="481170" y="0"/>
                </a:lnTo>
                <a:lnTo>
                  <a:pt x="481170" y="481170"/>
                </a:lnTo>
                <a:lnTo>
                  <a:pt x="0" y="48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8" name="Group 38"/>
          <p:cNvGrpSpPr/>
          <p:nvPr/>
        </p:nvGrpSpPr>
        <p:grpSpPr>
          <a:xfrm>
            <a:off x="10962329" y="4159165"/>
            <a:ext cx="1701950" cy="1123287"/>
            <a:chOff x="0" y="0"/>
            <a:chExt cx="635000" cy="4191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88845" y="0"/>
                  </a:moveTo>
                  <a:lnTo>
                    <a:pt x="546155" y="0"/>
                  </a:lnTo>
                  <a:cubicBezTo>
                    <a:pt x="569718" y="0"/>
                    <a:pt x="592316" y="9360"/>
                    <a:pt x="608978" y="26022"/>
                  </a:cubicBezTo>
                  <a:cubicBezTo>
                    <a:pt x="625640" y="42684"/>
                    <a:pt x="635000" y="65282"/>
                    <a:pt x="635000" y="88845"/>
                  </a:cubicBezTo>
                  <a:lnTo>
                    <a:pt x="635000" y="330255"/>
                  </a:lnTo>
                  <a:cubicBezTo>
                    <a:pt x="635000" y="353818"/>
                    <a:pt x="625640" y="376416"/>
                    <a:pt x="608978" y="393078"/>
                  </a:cubicBezTo>
                  <a:cubicBezTo>
                    <a:pt x="592316" y="409740"/>
                    <a:pt x="569718" y="419100"/>
                    <a:pt x="546155" y="419100"/>
                  </a:cubicBezTo>
                  <a:lnTo>
                    <a:pt x="88845" y="419100"/>
                  </a:lnTo>
                  <a:cubicBezTo>
                    <a:pt x="65282" y="419100"/>
                    <a:pt x="42684" y="409740"/>
                    <a:pt x="26022" y="393078"/>
                  </a:cubicBezTo>
                  <a:cubicBezTo>
                    <a:pt x="9360" y="376416"/>
                    <a:pt x="0" y="353818"/>
                    <a:pt x="0" y="330255"/>
                  </a:cubicBezTo>
                  <a:lnTo>
                    <a:pt x="0" y="88845"/>
                  </a:lnTo>
                  <a:cubicBezTo>
                    <a:pt x="0" y="65282"/>
                    <a:pt x="9360" y="42684"/>
                    <a:pt x="26022" y="26022"/>
                  </a:cubicBezTo>
                  <a:cubicBezTo>
                    <a:pt x="42684" y="9360"/>
                    <a:pt x="65282" y="0"/>
                    <a:pt x="88845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 spc="17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IMPEDIMENT LOG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3267669" y="4159165"/>
            <a:ext cx="1850546" cy="1123287"/>
            <a:chOff x="0" y="0"/>
            <a:chExt cx="690442" cy="4191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90442" cy="419100"/>
            </a:xfrm>
            <a:custGeom>
              <a:avLst/>
              <a:gdLst/>
              <a:ahLst/>
              <a:cxnLst/>
              <a:rect l="l" t="t" r="r" b="b"/>
              <a:pathLst>
                <a:path w="690442" h="419100">
                  <a:moveTo>
                    <a:pt x="81711" y="0"/>
                  </a:moveTo>
                  <a:lnTo>
                    <a:pt x="608731" y="0"/>
                  </a:lnTo>
                  <a:cubicBezTo>
                    <a:pt x="630402" y="0"/>
                    <a:pt x="651185" y="8609"/>
                    <a:pt x="666509" y="23932"/>
                  </a:cubicBezTo>
                  <a:cubicBezTo>
                    <a:pt x="681833" y="39256"/>
                    <a:pt x="690442" y="60040"/>
                    <a:pt x="690442" y="81711"/>
                  </a:cubicBezTo>
                  <a:lnTo>
                    <a:pt x="690442" y="337389"/>
                  </a:lnTo>
                  <a:cubicBezTo>
                    <a:pt x="690442" y="382517"/>
                    <a:pt x="653859" y="419100"/>
                    <a:pt x="608731" y="419100"/>
                  </a:cubicBezTo>
                  <a:lnTo>
                    <a:pt x="81711" y="419100"/>
                  </a:lnTo>
                  <a:cubicBezTo>
                    <a:pt x="36583" y="419100"/>
                    <a:pt x="0" y="382517"/>
                    <a:pt x="0" y="337389"/>
                  </a:cubicBezTo>
                  <a:lnTo>
                    <a:pt x="0" y="81711"/>
                  </a:lnTo>
                  <a:cubicBezTo>
                    <a:pt x="0" y="36583"/>
                    <a:pt x="36583" y="0"/>
                    <a:pt x="81711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28575"/>
              <a:ext cx="690442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 spc="17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SPRINT REVIEW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5574034" y="4159165"/>
            <a:ext cx="1701950" cy="1123287"/>
            <a:chOff x="0" y="0"/>
            <a:chExt cx="635000" cy="4191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88845" y="0"/>
                  </a:moveTo>
                  <a:lnTo>
                    <a:pt x="546155" y="0"/>
                  </a:lnTo>
                  <a:cubicBezTo>
                    <a:pt x="569718" y="0"/>
                    <a:pt x="592316" y="9360"/>
                    <a:pt x="608978" y="26022"/>
                  </a:cubicBezTo>
                  <a:cubicBezTo>
                    <a:pt x="625640" y="42684"/>
                    <a:pt x="635000" y="65282"/>
                    <a:pt x="635000" y="88845"/>
                  </a:cubicBezTo>
                  <a:lnTo>
                    <a:pt x="635000" y="330255"/>
                  </a:lnTo>
                  <a:cubicBezTo>
                    <a:pt x="635000" y="353818"/>
                    <a:pt x="625640" y="376416"/>
                    <a:pt x="608978" y="393078"/>
                  </a:cubicBezTo>
                  <a:cubicBezTo>
                    <a:pt x="592316" y="409740"/>
                    <a:pt x="569718" y="419100"/>
                    <a:pt x="546155" y="419100"/>
                  </a:cubicBezTo>
                  <a:lnTo>
                    <a:pt x="88845" y="419100"/>
                  </a:lnTo>
                  <a:cubicBezTo>
                    <a:pt x="65282" y="419100"/>
                    <a:pt x="42684" y="409740"/>
                    <a:pt x="26022" y="393078"/>
                  </a:cubicBezTo>
                  <a:cubicBezTo>
                    <a:pt x="9360" y="376416"/>
                    <a:pt x="0" y="353818"/>
                    <a:pt x="0" y="330255"/>
                  </a:cubicBezTo>
                  <a:lnTo>
                    <a:pt x="0" y="88845"/>
                  </a:lnTo>
                  <a:cubicBezTo>
                    <a:pt x="0" y="65282"/>
                    <a:pt x="9360" y="42684"/>
                    <a:pt x="26022" y="26022"/>
                  </a:cubicBezTo>
                  <a:cubicBezTo>
                    <a:pt x="42684" y="9360"/>
                    <a:pt x="65282" y="0"/>
                    <a:pt x="88845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 spc="17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SPRINT BACKLOG</a:t>
              </a:r>
            </a:p>
          </p:txBody>
        </p:sp>
      </p:grpSp>
      <p:sp>
        <p:nvSpPr>
          <p:cNvPr id="47" name="Freeform 47"/>
          <p:cNvSpPr/>
          <p:nvPr/>
        </p:nvSpPr>
        <p:spPr>
          <a:xfrm>
            <a:off x="12423694" y="3918580"/>
            <a:ext cx="481170" cy="481170"/>
          </a:xfrm>
          <a:custGeom>
            <a:avLst/>
            <a:gdLst/>
            <a:ahLst/>
            <a:cxnLst/>
            <a:rect l="l" t="t" r="r" b="b"/>
            <a:pathLst>
              <a:path w="481170" h="481170">
                <a:moveTo>
                  <a:pt x="0" y="0"/>
                </a:moveTo>
                <a:lnTo>
                  <a:pt x="481170" y="0"/>
                </a:lnTo>
                <a:lnTo>
                  <a:pt x="481170" y="481170"/>
                </a:lnTo>
                <a:lnTo>
                  <a:pt x="0" y="48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8" name="Freeform 48"/>
          <p:cNvSpPr/>
          <p:nvPr/>
        </p:nvSpPr>
        <p:spPr>
          <a:xfrm>
            <a:off x="14729034" y="3918580"/>
            <a:ext cx="481170" cy="481170"/>
          </a:xfrm>
          <a:custGeom>
            <a:avLst/>
            <a:gdLst/>
            <a:ahLst/>
            <a:cxnLst/>
            <a:rect l="l" t="t" r="r" b="b"/>
            <a:pathLst>
              <a:path w="481170" h="481170">
                <a:moveTo>
                  <a:pt x="0" y="0"/>
                </a:moveTo>
                <a:lnTo>
                  <a:pt x="481170" y="0"/>
                </a:lnTo>
                <a:lnTo>
                  <a:pt x="481170" y="481170"/>
                </a:lnTo>
                <a:lnTo>
                  <a:pt x="0" y="48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9" name="Freeform 49"/>
          <p:cNvSpPr/>
          <p:nvPr/>
        </p:nvSpPr>
        <p:spPr>
          <a:xfrm>
            <a:off x="17035617" y="3918580"/>
            <a:ext cx="481170" cy="481170"/>
          </a:xfrm>
          <a:custGeom>
            <a:avLst/>
            <a:gdLst/>
            <a:ahLst/>
            <a:cxnLst/>
            <a:rect l="l" t="t" r="r" b="b"/>
            <a:pathLst>
              <a:path w="481170" h="481170">
                <a:moveTo>
                  <a:pt x="0" y="0"/>
                </a:moveTo>
                <a:lnTo>
                  <a:pt x="481170" y="0"/>
                </a:lnTo>
                <a:lnTo>
                  <a:pt x="481170" y="481170"/>
                </a:lnTo>
                <a:lnTo>
                  <a:pt x="0" y="48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50" name="Group 50"/>
          <p:cNvGrpSpPr/>
          <p:nvPr/>
        </p:nvGrpSpPr>
        <p:grpSpPr>
          <a:xfrm>
            <a:off x="3658197" y="8222810"/>
            <a:ext cx="2351605" cy="1552059"/>
            <a:chOff x="0" y="0"/>
            <a:chExt cx="635000" cy="4191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LIMPIEZA DE DATOS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6843514" y="8222810"/>
            <a:ext cx="2351605" cy="1552059"/>
            <a:chOff x="0" y="0"/>
            <a:chExt cx="635000" cy="4191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LOGS PIPELINE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0030246" y="8222810"/>
            <a:ext cx="2351605" cy="1552059"/>
            <a:chOff x="0" y="0"/>
            <a:chExt cx="635000" cy="4191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CREACIÓN MODELO DATA WAREHOUSE</a:t>
              </a:r>
            </a:p>
          </p:txBody>
        </p:sp>
      </p:grpSp>
      <p:sp>
        <p:nvSpPr>
          <p:cNvPr id="59" name="Freeform 59"/>
          <p:cNvSpPr/>
          <p:nvPr/>
        </p:nvSpPr>
        <p:spPr>
          <a:xfrm>
            <a:off x="5677382" y="7890391"/>
            <a:ext cx="664839" cy="664839"/>
          </a:xfrm>
          <a:custGeom>
            <a:avLst/>
            <a:gdLst/>
            <a:ahLst/>
            <a:cxnLst/>
            <a:rect l="l" t="t" r="r" b="b"/>
            <a:pathLst>
              <a:path w="664839" h="664839">
                <a:moveTo>
                  <a:pt x="0" y="0"/>
                </a:moveTo>
                <a:lnTo>
                  <a:pt x="664839" y="0"/>
                </a:lnTo>
                <a:lnTo>
                  <a:pt x="664839" y="664838"/>
                </a:lnTo>
                <a:lnTo>
                  <a:pt x="0" y="6648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0" name="Freeform 60"/>
          <p:cNvSpPr/>
          <p:nvPr/>
        </p:nvSpPr>
        <p:spPr>
          <a:xfrm>
            <a:off x="8862700" y="7890391"/>
            <a:ext cx="664839" cy="664839"/>
          </a:xfrm>
          <a:custGeom>
            <a:avLst/>
            <a:gdLst/>
            <a:ahLst/>
            <a:cxnLst/>
            <a:rect l="l" t="t" r="r" b="b"/>
            <a:pathLst>
              <a:path w="664839" h="664839">
                <a:moveTo>
                  <a:pt x="0" y="0"/>
                </a:moveTo>
                <a:lnTo>
                  <a:pt x="664839" y="0"/>
                </a:lnTo>
                <a:lnTo>
                  <a:pt x="664839" y="664838"/>
                </a:lnTo>
                <a:lnTo>
                  <a:pt x="0" y="6648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1" name="Freeform 61"/>
          <p:cNvSpPr/>
          <p:nvPr/>
        </p:nvSpPr>
        <p:spPr>
          <a:xfrm>
            <a:off x="12049734" y="7890391"/>
            <a:ext cx="664839" cy="664839"/>
          </a:xfrm>
          <a:custGeom>
            <a:avLst/>
            <a:gdLst/>
            <a:ahLst/>
            <a:cxnLst/>
            <a:rect l="l" t="t" r="r" b="b"/>
            <a:pathLst>
              <a:path w="664839" h="664839">
                <a:moveTo>
                  <a:pt x="0" y="0"/>
                </a:moveTo>
                <a:lnTo>
                  <a:pt x="664839" y="0"/>
                </a:lnTo>
                <a:lnTo>
                  <a:pt x="664839" y="664838"/>
                </a:lnTo>
                <a:lnTo>
                  <a:pt x="0" y="6648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62" name="Group 62"/>
          <p:cNvGrpSpPr/>
          <p:nvPr/>
        </p:nvGrpSpPr>
        <p:grpSpPr>
          <a:xfrm>
            <a:off x="12945976" y="6581879"/>
            <a:ext cx="2351605" cy="1552059"/>
            <a:chOff x="0" y="0"/>
            <a:chExt cx="635000" cy="41910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VISTA GEOGRÁFICA POWER BI</a:t>
              </a:r>
            </a:p>
          </p:txBody>
        </p:sp>
      </p:grpSp>
      <p:sp>
        <p:nvSpPr>
          <p:cNvPr id="65" name="Freeform 65"/>
          <p:cNvSpPr/>
          <p:nvPr/>
        </p:nvSpPr>
        <p:spPr>
          <a:xfrm>
            <a:off x="14965464" y="6249460"/>
            <a:ext cx="664839" cy="664839"/>
          </a:xfrm>
          <a:custGeom>
            <a:avLst/>
            <a:gdLst/>
            <a:ahLst/>
            <a:cxnLst/>
            <a:rect l="l" t="t" r="r" b="b"/>
            <a:pathLst>
              <a:path w="664839" h="664839">
                <a:moveTo>
                  <a:pt x="0" y="0"/>
                </a:moveTo>
                <a:lnTo>
                  <a:pt x="664839" y="0"/>
                </a:lnTo>
                <a:lnTo>
                  <a:pt x="664839" y="664838"/>
                </a:lnTo>
                <a:lnTo>
                  <a:pt x="0" y="6648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66" name="Group 66"/>
          <p:cNvGrpSpPr/>
          <p:nvPr/>
        </p:nvGrpSpPr>
        <p:grpSpPr>
          <a:xfrm>
            <a:off x="12945976" y="8303993"/>
            <a:ext cx="2351605" cy="1552059"/>
            <a:chOff x="0" y="0"/>
            <a:chExt cx="635000" cy="4191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VISTA COLEGIO EN POWER BI</a:t>
              </a:r>
            </a:p>
          </p:txBody>
        </p:sp>
      </p:grpSp>
      <p:sp>
        <p:nvSpPr>
          <p:cNvPr id="69" name="Freeform 69"/>
          <p:cNvSpPr/>
          <p:nvPr/>
        </p:nvSpPr>
        <p:spPr>
          <a:xfrm>
            <a:off x="14965464" y="7971573"/>
            <a:ext cx="664839" cy="664839"/>
          </a:xfrm>
          <a:custGeom>
            <a:avLst/>
            <a:gdLst/>
            <a:ahLst/>
            <a:cxnLst/>
            <a:rect l="l" t="t" r="r" b="b"/>
            <a:pathLst>
              <a:path w="664839" h="664839">
                <a:moveTo>
                  <a:pt x="0" y="0"/>
                </a:moveTo>
                <a:lnTo>
                  <a:pt x="664839" y="0"/>
                </a:lnTo>
                <a:lnTo>
                  <a:pt x="664839" y="664839"/>
                </a:lnTo>
                <a:lnTo>
                  <a:pt x="0" y="664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70" name="Group 70"/>
          <p:cNvGrpSpPr/>
          <p:nvPr/>
        </p:nvGrpSpPr>
        <p:grpSpPr>
          <a:xfrm>
            <a:off x="8884492" y="3356937"/>
            <a:ext cx="1701950" cy="1123287"/>
            <a:chOff x="0" y="0"/>
            <a:chExt cx="635000" cy="4191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88845" y="0"/>
                  </a:moveTo>
                  <a:lnTo>
                    <a:pt x="546155" y="0"/>
                  </a:lnTo>
                  <a:cubicBezTo>
                    <a:pt x="569718" y="0"/>
                    <a:pt x="592316" y="9360"/>
                    <a:pt x="608978" y="26022"/>
                  </a:cubicBezTo>
                  <a:cubicBezTo>
                    <a:pt x="625640" y="42684"/>
                    <a:pt x="635000" y="65282"/>
                    <a:pt x="635000" y="88845"/>
                  </a:cubicBezTo>
                  <a:lnTo>
                    <a:pt x="635000" y="330255"/>
                  </a:lnTo>
                  <a:cubicBezTo>
                    <a:pt x="635000" y="353818"/>
                    <a:pt x="625640" y="376416"/>
                    <a:pt x="608978" y="393078"/>
                  </a:cubicBezTo>
                  <a:cubicBezTo>
                    <a:pt x="592316" y="409740"/>
                    <a:pt x="569718" y="419100"/>
                    <a:pt x="546155" y="419100"/>
                  </a:cubicBezTo>
                  <a:lnTo>
                    <a:pt x="88845" y="419100"/>
                  </a:lnTo>
                  <a:cubicBezTo>
                    <a:pt x="65282" y="419100"/>
                    <a:pt x="42684" y="409740"/>
                    <a:pt x="26022" y="393078"/>
                  </a:cubicBezTo>
                  <a:cubicBezTo>
                    <a:pt x="9360" y="376416"/>
                    <a:pt x="0" y="353818"/>
                    <a:pt x="0" y="330255"/>
                  </a:cubicBezTo>
                  <a:lnTo>
                    <a:pt x="0" y="88845"/>
                  </a:lnTo>
                  <a:cubicBezTo>
                    <a:pt x="0" y="65282"/>
                    <a:pt x="9360" y="42684"/>
                    <a:pt x="26022" y="26022"/>
                  </a:cubicBezTo>
                  <a:cubicBezTo>
                    <a:pt x="42684" y="9360"/>
                    <a:pt x="65282" y="0"/>
                    <a:pt x="88845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 spc="17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PLAN DE PRUEBAS</a:t>
              </a:r>
            </a:p>
          </p:txBody>
        </p:sp>
      </p:grpSp>
      <p:sp>
        <p:nvSpPr>
          <p:cNvPr id="73" name="Freeform 73"/>
          <p:cNvSpPr/>
          <p:nvPr/>
        </p:nvSpPr>
        <p:spPr>
          <a:xfrm>
            <a:off x="10345856" y="3236644"/>
            <a:ext cx="481170" cy="481170"/>
          </a:xfrm>
          <a:custGeom>
            <a:avLst/>
            <a:gdLst/>
            <a:ahLst/>
            <a:cxnLst/>
            <a:rect l="l" t="t" r="r" b="b"/>
            <a:pathLst>
              <a:path w="481170" h="481170">
                <a:moveTo>
                  <a:pt x="0" y="0"/>
                </a:moveTo>
                <a:lnTo>
                  <a:pt x="481170" y="0"/>
                </a:lnTo>
                <a:lnTo>
                  <a:pt x="481170" y="481171"/>
                </a:lnTo>
                <a:lnTo>
                  <a:pt x="0" y="4811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Sprint Backlog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7D272F-2BF7-5D46-067A-81C5710A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02797"/>
            <a:ext cx="16230600" cy="687241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028700" y="2087881"/>
            <a:ext cx="16678160" cy="7004827"/>
          </a:xfrm>
          <a:custGeom>
            <a:avLst/>
            <a:gdLst/>
            <a:ahLst/>
            <a:cxnLst/>
            <a:rect l="l" t="t" r="r" b="b"/>
            <a:pathLst>
              <a:path w="16678160" h="7004827">
                <a:moveTo>
                  <a:pt x="0" y="0"/>
                </a:moveTo>
                <a:lnTo>
                  <a:pt x="16678160" y="0"/>
                </a:lnTo>
                <a:lnTo>
                  <a:pt x="16678160" y="7004827"/>
                </a:lnTo>
                <a:lnTo>
                  <a:pt x="0" y="70048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Burndown Chart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Impediment Log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6F1910-FB28-B527-0B2D-EA5B7EA1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00" y="2247900"/>
            <a:ext cx="17168160" cy="60280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grpSp>
        <p:nvGrpSpPr>
          <p:cNvPr id="6" name="Group 6"/>
          <p:cNvGrpSpPr/>
          <p:nvPr/>
        </p:nvGrpSpPr>
        <p:grpSpPr>
          <a:xfrm>
            <a:off x="1028700" y="2087881"/>
            <a:ext cx="16230600" cy="1584980"/>
            <a:chOff x="0" y="0"/>
            <a:chExt cx="4274726" cy="4174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417443"/>
            </a:xfrm>
            <a:custGeom>
              <a:avLst/>
              <a:gdLst/>
              <a:ahLst/>
              <a:cxnLst/>
              <a:rect l="l" t="t" r="r" b="b"/>
              <a:pathLst>
                <a:path w="4274726" h="41744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93117"/>
                  </a:lnTo>
                  <a:cubicBezTo>
                    <a:pt x="4274726" y="406552"/>
                    <a:pt x="4263834" y="417443"/>
                    <a:pt x="4250399" y="417443"/>
                  </a:cubicBezTo>
                  <a:lnTo>
                    <a:pt x="24327" y="417443"/>
                  </a:lnTo>
                  <a:cubicBezTo>
                    <a:pt x="17875" y="417443"/>
                    <a:pt x="11687" y="414880"/>
                    <a:pt x="7125" y="410318"/>
                  </a:cubicBezTo>
                  <a:cubicBezTo>
                    <a:pt x="2563" y="405756"/>
                    <a:pt x="0" y="399568"/>
                    <a:pt x="0" y="39311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274726" cy="4460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5796112"/>
            <a:ext cx="4741747" cy="2225164"/>
            <a:chOff x="0" y="0"/>
            <a:chExt cx="1248855" cy="5860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8855" cy="586051"/>
            </a:xfrm>
            <a:custGeom>
              <a:avLst/>
              <a:gdLst/>
              <a:ahLst/>
              <a:cxnLst/>
              <a:rect l="l" t="t" r="r" b="b"/>
              <a:pathLst>
                <a:path w="1248855" h="586051">
                  <a:moveTo>
                    <a:pt x="83268" y="0"/>
                  </a:moveTo>
                  <a:lnTo>
                    <a:pt x="1165587" y="0"/>
                  </a:lnTo>
                  <a:cubicBezTo>
                    <a:pt x="1211575" y="0"/>
                    <a:pt x="1248855" y="37281"/>
                    <a:pt x="1248855" y="83268"/>
                  </a:cubicBezTo>
                  <a:lnTo>
                    <a:pt x="1248855" y="502783"/>
                  </a:lnTo>
                  <a:cubicBezTo>
                    <a:pt x="1248855" y="548771"/>
                    <a:pt x="1211575" y="586051"/>
                    <a:pt x="1165587" y="586051"/>
                  </a:cubicBezTo>
                  <a:lnTo>
                    <a:pt x="83268" y="586051"/>
                  </a:lnTo>
                  <a:cubicBezTo>
                    <a:pt x="61184" y="586051"/>
                    <a:pt x="40005" y="577278"/>
                    <a:pt x="24389" y="561663"/>
                  </a:cubicBezTo>
                  <a:cubicBezTo>
                    <a:pt x="8773" y="546047"/>
                    <a:pt x="0" y="524867"/>
                    <a:pt x="0" y="502783"/>
                  </a:cubicBezTo>
                  <a:lnTo>
                    <a:pt x="0" y="83268"/>
                  </a:lnTo>
                  <a:cubicBezTo>
                    <a:pt x="0" y="37281"/>
                    <a:pt x="37281" y="0"/>
                    <a:pt x="83268" y="0"/>
                  </a:cubicBezTo>
                  <a:close/>
                </a:path>
              </a:pathLst>
            </a:custGeom>
            <a:solidFill>
              <a:srgbClr val="D488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248855" cy="614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589622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Sprint Review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6216" y="2319666"/>
            <a:ext cx="15859718" cy="1092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 spc="20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OBJETIVOS DEL SPRINT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 spc="20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DISEÑAR UN REPOSITORIO ÚNICO DE INFORMACIÓN QUE PERMITA AL ÁREA DE ADMISIÓN CONSULTAR DATOS RELEVANTES DE MANERA EFICIENTE Y EN TIEMPO REAL.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endParaRPr lang="en-US" sz="1600" b="1" spc="204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97563" y="6227507"/>
            <a:ext cx="3604022" cy="1369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 spc="20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 MÉTRICAS DEL SPRINT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endParaRPr lang="en-US" sz="1600" b="1" spc="204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 spc="20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HISTORIAS PLANIFICADAS: 9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 spc="20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HISTORIAS COMPLETADAS: 8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endParaRPr lang="en-US" sz="1600" b="1" spc="204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908611" y="5535445"/>
            <a:ext cx="11276033" cy="1596325"/>
            <a:chOff x="0" y="0"/>
            <a:chExt cx="2969820" cy="4204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969820" cy="420431"/>
            </a:xfrm>
            <a:custGeom>
              <a:avLst/>
              <a:gdLst/>
              <a:ahLst/>
              <a:cxnLst/>
              <a:rect l="l" t="t" r="r" b="b"/>
              <a:pathLst>
                <a:path w="2969820" h="420431">
                  <a:moveTo>
                    <a:pt x="35016" y="0"/>
                  </a:moveTo>
                  <a:lnTo>
                    <a:pt x="2934804" y="0"/>
                  </a:lnTo>
                  <a:cubicBezTo>
                    <a:pt x="2944091" y="0"/>
                    <a:pt x="2952997" y="3689"/>
                    <a:pt x="2959564" y="10256"/>
                  </a:cubicBezTo>
                  <a:cubicBezTo>
                    <a:pt x="2966130" y="16823"/>
                    <a:pt x="2969820" y="25729"/>
                    <a:pt x="2969820" y="35016"/>
                  </a:cubicBezTo>
                  <a:lnTo>
                    <a:pt x="2969820" y="385416"/>
                  </a:lnTo>
                  <a:cubicBezTo>
                    <a:pt x="2969820" y="394702"/>
                    <a:pt x="2966130" y="403609"/>
                    <a:pt x="2959564" y="410175"/>
                  </a:cubicBezTo>
                  <a:cubicBezTo>
                    <a:pt x="2952997" y="416742"/>
                    <a:pt x="2944091" y="420431"/>
                    <a:pt x="2934804" y="420431"/>
                  </a:cubicBezTo>
                  <a:lnTo>
                    <a:pt x="35016" y="420431"/>
                  </a:lnTo>
                  <a:cubicBezTo>
                    <a:pt x="25729" y="420431"/>
                    <a:pt x="16823" y="416742"/>
                    <a:pt x="10256" y="410175"/>
                  </a:cubicBezTo>
                  <a:cubicBezTo>
                    <a:pt x="3689" y="403609"/>
                    <a:pt x="0" y="394702"/>
                    <a:pt x="0" y="385416"/>
                  </a:cubicBezTo>
                  <a:lnTo>
                    <a:pt x="0" y="35016"/>
                  </a:lnTo>
                  <a:cubicBezTo>
                    <a:pt x="0" y="25729"/>
                    <a:pt x="3689" y="16823"/>
                    <a:pt x="10256" y="10256"/>
                  </a:cubicBezTo>
                  <a:cubicBezTo>
                    <a:pt x="16823" y="3689"/>
                    <a:pt x="25729" y="0"/>
                    <a:pt x="35016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2969820" cy="44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162975" y="5767537"/>
            <a:ext cx="10878047" cy="1092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 spc="20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POSITIVO: LA VISTA DEL COLEGIO, ME GUSTA QUE TENGA EL MAPA DEL SECTOR PARA MAS CLARIDAD AL MOMENTO DE PLANIFICAR EL VIAJE.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endParaRPr lang="en-US" sz="1600" b="1" spc="204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0132204" y="4291450"/>
            <a:ext cx="4741747" cy="834420"/>
            <a:chOff x="0" y="0"/>
            <a:chExt cx="1248855" cy="21976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48855" cy="219765"/>
            </a:xfrm>
            <a:custGeom>
              <a:avLst/>
              <a:gdLst/>
              <a:ahLst/>
              <a:cxnLst/>
              <a:rect l="l" t="t" r="r" b="b"/>
              <a:pathLst>
                <a:path w="1248855" h="219765">
                  <a:moveTo>
                    <a:pt x="83268" y="0"/>
                  </a:moveTo>
                  <a:lnTo>
                    <a:pt x="1165587" y="0"/>
                  </a:lnTo>
                  <a:cubicBezTo>
                    <a:pt x="1211575" y="0"/>
                    <a:pt x="1248855" y="37281"/>
                    <a:pt x="1248855" y="83268"/>
                  </a:cubicBezTo>
                  <a:lnTo>
                    <a:pt x="1248855" y="136497"/>
                  </a:lnTo>
                  <a:cubicBezTo>
                    <a:pt x="1248855" y="158581"/>
                    <a:pt x="1240082" y="179760"/>
                    <a:pt x="1224466" y="195376"/>
                  </a:cubicBezTo>
                  <a:cubicBezTo>
                    <a:pt x="1208851" y="210992"/>
                    <a:pt x="1187671" y="219765"/>
                    <a:pt x="1165587" y="219765"/>
                  </a:cubicBezTo>
                  <a:lnTo>
                    <a:pt x="83268" y="219765"/>
                  </a:lnTo>
                  <a:cubicBezTo>
                    <a:pt x="37281" y="219765"/>
                    <a:pt x="0" y="182484"/>
                    <a:pt x="0" y="136497"/>
                  </a:cubicBezTo>
                  <a:lnTo>
                    <a:pt x="0" y="83268"/>
                  </a:lnTo>
                  <a:cubicBezTo>
                    <a:pt x="0" y="37281"/>
                    <a:pt x="37281" y="0"/>
                    <a:pt x="83268" y="0"/>
                  </a:cubicBezTo>
                  <a:close/>
                </a:path>
              </a:pathLst>
            </a:custGeom>
            <a:solidFill>
              <a:srgbClr val="D488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1248855" cy="248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455899" y="4579922"/>
            <a:ext cx="415242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 spc="20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FEEDBACK DEL PRODUCT OWNER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6879577" y="7497926"/>
            <a:ext cx="11276033" cy="691120"/>
            <a:chOff x="0" y="0"/>
            <a:chExt cx="2969820" cy="18202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969820" cy="182023"/>
            </a:xfrm>
            <a:custGeom>
              <a:avLst/>
              <a:gdLst/>
              <a:ahLst/>
              <a:cxnLst/>
              <a:rect l="l" t="t" r="r" b="b"/>
              <a:pathLst>
                <a:path w="2969820" h="182023">
                  <a:moveTo>
                    <a:pt x="35016" y="0"/>
                  </a:moveTo>
                  <a:lnTo>
                    <a:pt x="2934804" y="0"/>
                  </a:lnTo>
                  <a:cubicBezTo>
                    <a:pt x="2944091" y="0"/>
                    <a:pt x="2952997" y="3689"/>
                    <a:pt x="2959564" y="10256"/>
                  </a:cubicBezTo>
                  <a:cubicBezTo>
                    <a:pt x="2966130" y="16823"/>
                    <a:pt x="2969820" y="25729"/>
                    <a:pt x="2969820" y="35016"/>
                  </a:cubicBezTo>
                  <a:lnTo>
                    <a:pt x="2969820" y="147008"/>
                  </a:lnTo>
                  <a:cubicBezTo>
                    <a:pt x="2969820" y="156294"/>
                    <a:pt x="2966130" y="165201"/>
                    <a:pt x="2959564" y="171767"/>
                  </a:cubicBezTo>
                  <a:cubicBezTo>
                    <a:pt x="2952997" y="178334"/>
                    <a:pt x="2944091" y="182023"/>
                    <a:pt x="2934804" y="182023"/>
                  </a:cubicBezTo>
                  <a:lnTo>
                    <a:pt x="35016" y="182023"/>
                  </a:lnTo>
                  <a:cubicBezTo>
                    <a:pt x="25729" y="182023"/>
                    <a:pt x="16823" y="178334"/>
                    <a:pt x="10256" y="171767"/>
                  </a:cubicBezTo>
                  <a:cubicBezTo>
                    <a:pt x="3689" y="165201"/>
                    <a:pt x="0" y="156294"/>
                    <a:pt x="0" y="147008"/>
                  </a:cubicBezTo>
                  <a:lnTo>
                    <a:pt x="0" y="35016"/>
                  </a:lnTo>
                  <a:cubicBezTo>
                    <a:pt x="0" y="25729"/>
                    <a:pt x="3689" y="16823"/>
                    <a:pt x="10256" y="10256"/>
                  </a:cubicBezTo>
                  <a:cubicBezTo>
                    <a:pt x="16823" y="3689"/>
                    <a:pt x="25729" y="0"/>
                    <a:pt x="35016" y="0"/>
                  </a:cubicBezTo>
                  <a:close/>
                </a:path>
              </a:pathLst>
            </a:custGeom>
            <a:solidFill>
              <a:srgbClr val="E0666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2969820" cy="21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260158" y="7697118"/>
            <a:ext cx="5513242" cy="25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 spc="204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 MEJORAR: NADA POR EL MOMENTO.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1271" y="3481663"/>
            <a:ext cx="13645457" cy="1661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1">
                <a:solidFill>
                  <a:srgbClr val="FFB71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Iteración Sprint 2</a:t>
            </a:r>
          </a:p>
        </p:txBody>
      </p:sp>
      <p:sp>
        <p:nvSpPr>
          <p:cNvPr id="3" name="Freeform 3"/>
          <p:cNvSpPr/>
          <p:nvPr/>
        </p:nvSpPr>
        <p:spPr>
          <a:xfrm>
            <a:off x="14815051" y="9258300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18666" y="111442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Resumen Sprint 2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658197" y="6500696"/>
            <a:ext cx="2351605" cy="1552059"/>
            <a:chOff x="0" y="0"/>
            <a:chExt cx="635000" cy="419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ACCESO SEGURO AL DASHBOARD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43514" y="6500696"/>
            <a:ext cx="2351605" cy="1552059"/>
            <a:chOff x="0" y="0"/>
            <a:chExt cx="635000" cy="4191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VISUALIZACIÓN DE TENDENCIAS HISTÓRICAS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030246" y="6500696"/>
            <a:ext cx="2351605" cy="1552059"/>
            <a:chOff x="0" y="0"/>
            <a:chExt cx="635000" cy="419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VISTA TIPO DE ESTABLECIMIENTO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5677382" y="6168277"/>
            <a:ext cx="664839" cy="664839"/>
          </a:xfrm>
          <a:custGeom>
            <a:avLst/>
            <a:gdLst/>
            <a:ahLst/>
            <a:cxnLst/>
            <a:rect l="l" t="t" r="r" b="b"/>
            <a:pathLst>
              <a:path w="664839" h="664839">
                <a:moveTo>
                  <a:pt x="0" y="0"/>
                </a:moveTo>
                <a:lnTo>
                  <a:pt x="664839" y="0"/>
                </a:lnTo>
                <a:lnTo>
                  <a:pt x="664839" y="664839"/>
                </a:lnTo>
                <a:lnTo>
                  <a:pt x="0" y="664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8" name="TextBox 18"/>
          <p:cNvSpPr txBox="1"/>
          <p:nvPr/>
        </p:nvSpPr>
        <p:spPr>
          <a:xfrm>
            <a:off x="511582" y="2298491"/>
            <a:ext cx="6710751" cy="58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43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Duración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88874" y="5596777"/>
            <a:ext cx="6710751" cy="58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43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Tareas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055757" y="3173937"/>
            <a:ext cx="3622400" cy="1044191"/>
            <a:chOff x="0" y="0"/>
            <a:chExt cx="635000" cy="18304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" cy="183045"/>
            </a:xfrm>
            <a:custGeom>
              <a:avLst/>
              <a:gdLst/>
              <a:ahLst/>
              <a:cxnLst/>
              <a:rect l="l" t="t" r="r" b="b"/>
              <a:pathLst>
                <a:path w="635000" h="183045">
                  <a:moveTo>
                    <a:pt x="41743" y="0"/>
                  </a:moveTo>
                  <a:lnTo>
                    <a:pt x="593257" y="0"/>
                  </a:lnTo>
                  <a:cubicBezTo>
                    <a:pt x="616311" y="0"/>
                    <a:pt x="635000" y="18689"/>
                    <a:pt x="635000" y="41743"/>
                  </a:cubicBezTo>
                  <a:lnTo>
                    <a:pt x="635000" y="141302"/>
                  </a:lnTo>
                  <a:cubicBezTo>
                    <a:pt x="635000" y="164356"/>
                    <a:pt x="616311" y="183045"/>
                    <a:pt x="593257" y="183045"/>
                  </a:cubicBezTo>
                  <a:lnTo>
                    <a:pt x="41743" y="183045"/>
                  </a:lnTo>
                  <a:cubicBezTo>
                    <a:pt x="30672" y="183045"/>
                    <a:pt x="20055" y="178647"/>
                    <a:pt x="12226" y="170819"/>
                  </a:cubicBezTo>
                  <a:cubicBezTo>
                    <a:pt x="4398" y="162990"/>
                    <a:pt x="0" y="152373"/>
                    <a:pt x="0" y="141302"/>
                  </a:cubicBezTo>
                  <a:lnTo>
                    <a:pt x="0" y="41743"/>
                  </a:lnTo>
                  <a:cubicBezTo>
                    <a:pt x="0" y="18689"/>
                    <a:pt x="18689" y="0"/>
                    <a:pt x="41743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635000" cy="221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 b="1" spc="23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4 SEMANAS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845154" y="2164081"/>
            <a:ext cx="6710751" cy="58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43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Evidencias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301799" y="2795294"/>
            <a:ext cx="1701950" cy="1123287"/>
            <a:chOff x="0" y="0"/>
            <a:chExt cx="635000" cy="4191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88845" y="0"/>
                  </a:moveTo>
                  <a:lnTo>
                    <a:pt x="546155" y="0"/>
                  </a:lnTo>
                  <a:cubicBezTo>
                    <a:pt x="569718" y="0"/>
                    <a:pt x="592316" y="9360"/>
                    <a:pt x="608978" y="26022"/>
                  </a:cubicBezTo>
                  <a:cubicBezTo>
                    <a:pt x="625640" y="42684"/>
                    <a:pt x="635000" y="65282"/>
                    <a:pt x="635000" y="88845"/>
                  </a:cubicBezTo>
                  <a:lnTo>
                    <a:pt x="635000" y="330255"/>
                  </a:lnTo>
                  <a:cubicBezTo>
                    <a:pt x="635000" y="353818"/>
                    <a:pt x="625640" y="376416"/>
                    <a:pt x="608978" y="393078"/>
                  </a:cubicBezTo>
                  <a:cubicBezTo>
                    <a:pt x="592316" y="409740"/>
                    <a:pt x="569718" y="419100"/>
                    <a:pt x="546155" y="419100"/>
                  </a:cubicBezTo>
                  <a:lnTo>
                    <a:pt x="88845" y="419100"/>
                  </a:lnTo>
                  <a:cubicBezTo>
                    <a:pt x="65282" y="419100"/>
                    <a:pt x="42684" y="409740"/>
                    <a:pt x="26022" y="393078"/>
                  </a:cubicBezTo>
                  <a:cubicBezTo>
                    <a:pt x="9360" y="376416"/>
                    <a:pt x="0" y="353818"/>
                    <a:pt x="0" y="330255"/>
                  </a:cubicBezTo>
                  <a:lnTo>
                    <a:pt x="0" y="88845"/>
                  </a:lnTo>
                  <a:cubicBezTo>
                    <a:pt x="0" y="65282"/>
                    <a:pt x="9360" y="42684"/>
                    <a:pt x="26022" y="26022"/>
                  </a:cubicBezTo>
                  <a:cubicBezTo>
                    <a:pt x="42684" y="9360"/>
                    <a:pt x="65282" y="0"/>
                    <a:pt x="88845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 spc="17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BURNDOWN CHART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607139" y="2795294"/>
            <a:ext cx="1850546" cy="1123287"/>
            <a:chOff x="0" y="0"/>
            <a:chExt cx="690442" cy="4191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90442" cy="419100"/>
            </a:xfrm>
            <a:custGeom>
              <a:avLst/>
              <a:gdLst/>
              <a:ahLst/>
              <a:cxnLst/>
              <a:rect l="l" t="t" r="r" b="b"/>
              <a:pathLst>
                <a:path w="690442" h="419100">
                  <a:moveTo>
                    <a:pt x="81711" y="0"/>
                  </a:moveTo>
                  <a:lnTo>
                    <a:pt x="608731" y="0"/>
                  </a:lnTo>
                  <a:cubicBezTo>
                    <a:pt x="630402" y="0"/>
                    <a:pt x="651185" y="8609"/>
                    <a:pt x="666509" y="23932"/>
                  </a:cubicBezTo>
                  <a:cubicBezTo>
                    <a:pt x="681833" y="39256"/>
                    <a:pt x="690442" y="60040"/>
                    <a:pt x="690442" y="81711"/>
                  </a:cubicBezTo>
                  <a:lnTo>
                    <a:pt x="690442" y="337389"/>
                  </a:lnTo>
                  <a:cubicBezTo>
                    <a:pt x="690442" y="382517"/>
                    <a:pt x="653859" y="419100"/>
                    <a:pt x="608731" y="419100"/>
                  </a:cubicBezTo>
                  <a:lnTo>
                    <a:pt x="81711" y="419100"/>
                  </a:lnTo>
                  <a:cubicBezTo>
                    <a:pt x="36583" y="419100"/>
                    <a:pt x="0" y="382517"/>
                    <a:pt x="0" y="337389"/>
                  </a:cubicBezTo>
                  <a:lnTo>
                    <a:pt x="0" y="81711"/>
                  </a:lnTo>
                  <a:cubicBezTo>
                    <a:pt x="0" y="36583"/>
                    <a:pt x="36583" y="0"/>
                    <a:pt x="81711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690442" cy="438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r>
                <a:rPr lang="en-US" sz="1300" b="1" spc="166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SPRINT RETROSPECTIVE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4913503" y="2795294"/>
            <a:ext cx="1701950" cy="1123287"/>
            <a:chOff x="0" y="0"/>
            <a:chExt cx="635000" cy="4191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88845" y="0"/>
                  </a:moveTo>
                  <a:lnTo>
                    <a:pt x="546155" y="0"/>
                  </a:lnTo>
                  <a:cubicBezTo>
                    <a:pt x="569718" y="0"/>
                    <a:pt x="592316" y="9360"/>
                    <a:pt x="608978" y="26022"/>
                  </a:cubicBezTo>
                  <a:cubicBezTo>
                    <a:pt x="625640" y="42684"/>
                    <a:pt x="635000" y="65282"/>
                    <a:pt x="635000" y="88845"/>
                  </a:cubicBezTo>
                  <a:lnTo>
                    <a:pt x="635000" y="330255"/>
                  </a:lnTo>
                  <a:cubicBezTo>
                    <a:pt x="635000" y="353818"/>
                    <a:pt x="625640" y="376416"/>
                    <a:pt x="608978" y="393078"/>
                  </a:cubicBezTo>
                  <a:cubicBezTo>
                    <a:pt x="592316" y="409740"/>
                    <a:pt x="569718" y="419100"/>
                    <a:pt x="546155" y="419100"/>
                  </a:cubicBezTo>
                  <a:lnTo>
                    <a:pt x="88845" y="419100"/>
                  </a:lnTo>
                  <a:cubicBezTo>
                    <a:pt x="65282" y="419100"/>
                    <a:pt x="42684" y="409740"/>
                    <a:pt x="26022" y="393078"/>
                  </a:cubicBezTo>
                  <a:cubicBezTo>
                    <a:pt x="9360" y="376416"/>
                    <a:pt x="0" y="353818"/>
                    <a:pt x="0" y="330255"/>
                  </a:cubicBezTo>
                  <a:lnTo>
                    <a:pt x="0" y="88845"/>
                  </a:lnTo>
                  <a:cubicBezTo>
                    <a:pt x="0" y="65282"/>
                    <a:pt x="9360" y="42684"/>
                    <a:pt x="26022" y="26022"/>
                  </a:cubicBezTo>
                  <a:cubicBezTo>
                    <a:pt x="42684" y="9360"/>
                    <a:pt x="65282" y="0"/>
                    <a:pt x="88845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 spc="17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DAILY MEETING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301799" y="4159165"/>
            <a:ext cx="1701950" cy="1123287"/>
            <a:chOff x="0" y="0"/>
            <a:chExt cx="635000" cy="4191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88845" y="0"/>
                  </a:moveTo>
                  <a:lnTo>
                    <a:pt x="546155" y="0"/>
                  </a:lnTo>
                  <a:cubicBezTo>
                    <a:pt x="569718" y="0"/>
                    <a:pt x="592316" y="9360"/>
                    <a:pt x="608978" y="26022"/>
                  </a:cubicBezTo>
                  <a:cubicBezTo>
                    <a:pt x="625640" y="42684"/>
                    <a:pt x="635000" y="65282"/>
                    <a:pt x="635000" y="88845"/>
                  </a:cubicBezTo>
                  <a:lnTo>
                    <a:pt x="635000" y="330255"/>
                  </a:lnTo>
                  <a:cubicBezTo>
                    <a:pt x="635000" y="353818"/>
                    <a:pt x="625640" y="376416"/>
                    <a:pt x="608978" y="393078"/>
                  </a:cubicBezTo>
                  <a:cubicBezTo>
                    <a:pt x="592316" y="409740"/>
                    <a:pt x="569718" y="419100"/>
                    <a:pt x="546155" y="419100"/>
                  </a:cubicBezTo>
                  <a:lnTo>
                    <a:pt x="88845" y="419100"/>
                  </a:lnTo>
                  <a:cubicBezTo>
                    <a:pt x="65282" y="419100"/>
                    <a:pt x="42684" y="409740"/>
                    <a:pt x="26022" y="393078"/>
                  </a:cubicBezTo>
                  <a:cubicBezTo>
                    <a:pt x="9360" y="376416"/>
                    <a:pt x="0" y="353818"/>
                    <a:pt x="0" y="330255"/>
                  </a:cubicBezTo>
                  <a:lnTo>
                    <a:pt x="0" y="88845"/>
                  </a:lnTo>
                  <a:cubicBezTo>
                    <a:pt x="0" y="65282"/>
                    <a:pt x="9360" y="42684"/>
                    <a:pt x="26022" y="26022"/>
                  </a:cubicBezTo>
                  <a:cubicBezTo>
                    <a:pt x="42684" y="9360"/>
                    <a:pt x="65282" y="0"/>
                    <a:pt x="88845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 spc="17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IMPEDIMENT LOG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607139" y="4159165"/>
            <a:ext cx="1850546" cy="1123287"/>
            <a:chOff x="0" y="0"/>
            <a:chExt cx="690442" cy="4191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90442" cy="419100"/>
            </a:xfrm>
            <a:custGeom>
              <a:avLst/>
              <a:gdLst/>
              <a:ahLst/>
              <a:cxnLst/>
              <a:rect l="l" t="t" r="r" b="b"/>
              <a:pathLst>
                <a:path w="690442" h="419100">
                  <a:moveTo>
                    <a:pt x="81711" y="0"/>
                  </a:moveTo>
                  <a:lnTo>
                    <a:pt x="608731" y="0"/>
                  </a:lnTo>
                  <a:cubicBezTo>
                    <a:pt x="630402" y="0"/>
                    <a:pt x="651185" y="8609"/>
                    <a:pt x="666509" y="23932"/>
                  </a:cubicBezTo>
                  <a:cubicBezTo>
                    <a:pt x="681833" y="39256"/>
                    <a:pt x="690442" y="60040"/>
                    <a:pt x="690442" y="81711"/>
                  </a:cubicBezTo>
                  <a:lnTo>
                    <a:pt x="690442" y="337389"/>
                  </a:lnTo>
                  <a:cubicBezTo>
                    <a:pt x="690442" y="382517"/>
                    <a:pt x="653859" y="419100"/>
                    <a:pt x="608731" y="419100"/>
                  </a:cubicBezTo>
                  <a:lnTo>
                    <a:pt x="81711" y="419100"/>
                  </a:lnTo>
                  <a:cubicBezTo>
                    <a:pt x="36583" y="419100"/>
                    <a:pt x="0" y="382517"/>
                    <a:pt x="0" y="337389"/>
                  </a:cubicBezTo>
                  <a:lnTo>
                    <a:pt x="0" y="81711"/>
                  </a:lnTo>
                  <a:cubicBezTo>
                    <a:pt x="0" y="36583"/>
                    <a:pt x="36583" y="0"/>
                    <a:pt x="81711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28575"/>
              <a:ext cx="690442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 spc="17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SPRINT REVIEW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4913503" y="4159165"/>
            <a:ext cx="1701950" cy="1123287"/>
            <a:chOff x="0" y="0"/>
            <a:chExt cx="635000" cy="4191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88845" y="0"/>
                  </a:moveTo>
                  <a:lnTo>
                    <a:pt x="546155" y="0"/>
                  </a:lnTo>
                  <a:cubicBezTo>
                    <a:pt x="569718" y="0"/>
                    <a:pt x="592316" y="9360"/>
                    <a:pt x="608978" y="26022"/>
                  </a:cubicBezTo>
                  <a:cubicBezTo>
                    <a:pt x="625640" y="42684"/>
                    <a:pt x="635000" y="65282"/>
                    <a:pt x="635000" y="88845"/>
                  </a:cubicBezTo>
                  <a:lnTo>
                    <a:pt x="635000" y="330255"/>
                  </a:lnTo>
                  <a:cubicBezTo>
                    <a:pt x="635000" y="353818"/>
                    <a:pt x="625640" y="376416"/>
                    <a:pt x="608978" y="393078"/>
                  </a:cubicBezTo>
                  <a:cubicBezTo>
                    <a:pt x="592316" y="409740"/>
                    <a:pt x="569718" y="419100"/>
                    <a:pt x="546155" y="419100"/>
                  </a:cubicBezTo>
                  <a:lnTo>
                    <a:pt x="88845" y="419100"/>
                  </a:lnTo>
                  <a:cubicBezTo>
                    <a:pt x="65282" y="419100"/>
                    <a:pt x="42684" y="409740"/>
                    <a:pt x="26022" y="393078"/>
                  </a:cubicBezTo>
                  <a:cubicBezTo>
                    <a:pt x="9360" y="376416"/>
                    <a:pt x="0" y="353818"/>
                    <a:pt x="0" y="330255"/>
                  </a:cubicBezTo>
                  <a:lnTo>
                    <a:pt x="0" y="88845"/>
                  </a:lnTo>
                  <a:cubicBezTo>
                    <a:pt x="0" y="65282"/>
                    <a:pt x="9360" y="42684"/>
                    <a:pt x="26022" y="26022"/>
                  </a:cubicBezTo>
                  <a:cubicBezTo>
                    <a:pt x="42684" y="9360"/>
                    <a:pt x="65282" y="0"/>
                    <a:pt x="88845" y="0"/>
                  </a:cubicBezTo>
                  <a:close/>
                </a:path>
              </a:pathLst>
            </a:custGeom>
            <a:solidFill>
              <a:srgbClr val="FFDD7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 spc="17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SPRINT BACKLOG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3658197" y="8222810"/>
            <a:ext cx="2351605" cy="1552059"/>
            <a:chOff x="0" y="0"/>
            <a:chExt cx="635000" cy="4191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SEGMENTACIÓN GEOGRÁFICA ESTUDIANTES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843514" y="8222810"/>
            <a:ext cx="2351605" cy="1552059"/>
            <a:chOff x="0" y="0"/>
            <a:chExt cx="635000" cy="4191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VISTA UNIFICADA DE COLEGIO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030246" y="8222810"/>
            <a:ext cx="2351605" cy="1552059"/>
            <a:chOff x="0" y="0"/>
            <a:chExt cx="635000" cy="4191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VISTA SEGMENTACIÓN POR INDUSTRIA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2945976" y="6581879"/>
            <a:ext cx="2351605" cy="1552059"/>
            <a:chOff x="0" y="0"/>
            <a:chExt cx="635000" cy="4191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SEGMENTACIÓN ESTUDIANTES TÉCNICOS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2945976" y="8303993"/>
            <a:ext cx="2351605" cy="1552059"/>
            <a:chOff x="0" y="0"/>
            <a:chExt cx="635000" cy="4191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635000" cy="419100"/>
            </a:xfrm>
            <a:custGeom>
              <a:avLst/>
              <a:gdLst/>
              <a:ahLst/>
              <a:cxnLst/>
              <a:rect l="l" t="t" r="r" b="b"/>
              <a:pathLst>
                <a:path w="635000" h="419100">
                  <a:moveTo>
                    <a:pt x="64300" y="0"/>
                  </a:moveTo>
                  <a:lnTo>
                    <a:pt x="570700" y="0"/>
                  </a:lnTo>
                  <a:cubicBezTo>
                    <a:pt x="606212" y="0"/>
                    <a:pt x="635000" y="28788"/>
                    <a:pt x="635000" y="64300"/>
                  </a:cubicBezTo>
                  <a:lnTo>
                    <a:pt x="635000" y="354800"/>
                  </a:lnTo>
                  <a:cubicBezTo>
                    <a:pt x="635000" y="390312"/>
                    <a:pt x="606212" y="419100"/>
                    <a:pt x="570700" y="419100"/>
                  </a:cubicBezTo>
                  <a:lnTo>
                    <a:pt x="64300" y="419100"/>
                  </a:lnTo>
                  <a:cubicBezTo>
                    <a:pt x="28788" y="419100"/>
                    <a:pt x="0" y="390312"/>
                    <a:pt x="0" y="354800"/>
                  </a:cubicBezTo>
                  <a:lnTo>
                    <a:pt x="0" y="64300"/>
                  </a:lnTo>
                  <a:cubicBezTo>
                    <a:pt x="0" y="28788"/>
                    <a:pt x="28788" y="0"/>
                    <a:pt x="64300" y="0"/>
                  </a:cubicBezTo>
                  <a:close/>
                </a:path>
              </a:pathLst>
            </a:custGeom>
            <a:solidFill>
              <a:srgbClr val="FFB71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28575"/>
              <a:ext cx="635000" cy="447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b="1" spc="204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HISTORIAL DE VISITAS A COLEGIOS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Sprint Backlog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201795-F309-CD0B-916F-E4BB21627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20" y="1961858"/>
            <a:ext cx="16126959" cy="756246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8141" y="1028700"/>
            <a:ext cx="8421447" cy="8934806"/>
            <a:chOff x="0" y="0"/>
            <a:chExt cx="11228596" cy="1191307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8601" r="18601"/>
            <a:stretch>
              <a:fillRect/>
            </a:stretch>
          </p:blipFill>
          <p:spPr>
            <a:xfrm>
              <a:off x="0" y="0"/>
              <a:ext cx="11228596" cy="11913075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600190" y="446388"/>
            <a:ext cx="17125720" cy="582312"/>
            <a:chOff x="0" y="0"/>
            <a:chExt cx="4510478" cy="15336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65141"/>
            <a:ext cx="636951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19072" y="1222579"/>
            <a:ext cx="3789287" cy="1038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Contexto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4206" y="2687737"/>
            <a:ext cx="6699019" cy="459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Duoc UC es una institución con más de 50 años de historia en la Educación Técnico Profesional, con acreditación institucional máxima por 7 años.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9 escuelas y más de 70 carreras vigentes.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18 sedes en la Región Metropolitana, Valparaíso, Biobío, La Araucanía y Los Lagos.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28700" y="8881717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028700" y="2087881"/>
            <a:ext cx="16230600" cy="6512528"/>
          </a:xfrm>
          <a:custGeom>
            <a:avLst/>
            <a:gdLst/>
            <a:ahLst/>
            <a:cxnLst/>
            <a:rect l="l" t="t" r="r" b="b"/>
            <a:pathLst>
              <a:path w="16230600" h="6512528">
                <a:moveTo>
                  <a:pt x="0" y="0"/>
                </a:moveTo>
                <a:lnTo>
                  <a:pt x="16230600" y="0"/>
                </a:lnTo>
                <a:lnTo>
                  <a:pt x="16230600" y="6512528"/>
                </a:lnTo>
                <a:lnTo>
                  <a:pt x="0" y="6512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Burndown Chart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533834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7547" y="1133475"/>
            <a:ext cx="9152907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Impediment Log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62FAB71-DC3D-DE35-1D4B-B1B1C628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5" y="2705100"/>
            <a:ext cx="17026065" cy="3124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1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3799237" y="1573682"/>
            <a:ext cx="11364875" cy="1661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1">
                <a:solidFill>
                  <a:srgbClr val="D488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Demostración</a:t>
            </a:r>
          </a:p>
        </p:txBody>
      </p:sp>
      <p:sp>
        <p:nvSpPr>
          <p:cNvPr id="4" name="Freeform 4"/>
          <p:cNvSpPr/>
          <p:nvPr/>
        </p:nvSpPr>
        <p:spPr>
          <a:xfrm>
            <a:off x="14815051" y="9258300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4224" y="3412878"/>
            <a:ext cx="3537451" cy="5845422"/>
          </a:xfrm>
          <a:custGeom>
            <a:avLst/>
            <a:gdLst/>
            <a:ahLst/>
            <a:cxnLst/>
            <a:rect l="l" t="t" r="r" b="b"/>
            <a:pathLst>
              <a:path w="3537451" h="5845422">
                <a:moveTo>
                  <a:pt x="0" y="0"/>
                </a:moveTo>
                <a:lnTo>
                  <a:pt x="3537451" y="0"/>
                </a:lnTo>
                <a:lnTo>
                  <a:pt x="3537451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7375275" y="3412878"/>
            <a:ext cx="3537451" cy="5845422"/>
          </a:xfrm>
          <a:custGeom>
            <a:avLst/>
            <a:gdLst/>
            <a:ahLst/>
            <a:cxnLst/>
            <a:rect l="l" t="t" r="r" b="b"/>
            <a:pathLst>
              <a:path w="3537451" h="5845422">
                <a:moveTo>
                  <a:pt x="0" y="0"/>
                </a:moveTo>
                <a:lnTo>
                  <a:pt x="3537450" y="0"/>
                </a:lnTo>
                <a:lnTo>
                  <a:pt x="3537450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3046325" y="3412878"/>
            <a:ext cx="3537451" cy="5845422"/>
          </a:xfrm>
          <a:custGeom>
            <a:avLst/>
            <a:gdLst/>
            <a:ahLst/>
            <a:cxnLst/>
            <a:rect l="l" t="t" r="r" b="b"/>
            <a:pathLst>
              <a:path w="3537451" h="5845422">
                <a:moveTo>
                  <a:pt x="0" y="0"/>
                </a:moveTo>
                <a:lnTo>
                  <a:pt x="3537451" y="0"/>
                </a:lnTo>
                <a:lnTo>
                  <a:pt x="3537451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8702608" y="4004009"/>
            <a:ext cx="928382" cy="928382"/>
          </a:xfrm>
          <a:custGeom>
            <a:avLst/>
            <a:gdLst/>
            <a:ahLst/>
            <a:cxnLst/>
            <a:rect l="l" t="t" r="r" b="b"/>
            <a:pathLst>
              <a:path w="928382" h="928382">
                <a:moveTo>
                  <a:pt x="0" y="0"/>
                </a:moveTo>
                <a:lnTo>
                  <a:pt x="928381" y="0"/>
                </a:lnTo>
                <a:lnTo>
                  <a:pt x="928381" y="928382"/>
                </a:lnTo>
                <a:lnTo>
                  <a:pt x="0" y="928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2709283" y="3557791"/>
            <a:ext cx="1527333" cy="1374600"/>
          </a:xfrm>
          <a:custGeom>
            <a:avLst/>
            <a:gdLst/>
            <a:ahLst/>
            <a:cxnLst/>
            <a:rect l="l" t="t" r="r" b="b"/>
            <a:pathLst>
              <a:path w="1527333" h="1374600">
                <a:moveTo>
                  <a:pt x="0" y="0"/>
                </a:moveTo>
                <a:lnTo>
                  <a:pt x="1527333" y="0"/>
                </a:lnTo>
                <a:lnTo>
                  <a:pt x="1527333" y="1374600"/>
                </a:lnTo>
                <a:lnTo>
                  <a:pt x="0" y="1374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4146411" y="3595112"/>
            <a:ext cx="1337280" cy="1337280"/>
          </a:xfrm>
          <a:custGeom>
            <a:avLst/>
            <a:gdLst/>
            <a:ahLst/>
            <a:cxnLst/>
            <a:rect l="l" t="t" r="r" b="b"/>
            <a:pathLst>
              <a:path w="1337280" h="1337280">
                <a:moveTo>
                  <a:pt x="0" y="0"/>
                </a:moveTo>
                <a:lnTo>
                  <a:pt x="1337280" y="0"/>
                </a:lnTo>
                <a:lnTo>
                  <a:pt x="1337280" y="1337279"/>
                </a:lnTo>
                <a:lnTo>
                  <a:pt x="0" y="13372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2321271" y="721514"/>
            <a:ext cx="13645457" cy="1661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1">
                <a:solidFill>
                  <a:srgbClr val="FFB71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CONCLUSIONES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20872" y="5115644"/>
            <a:ext cx="3491854" cy="1702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6"/>
              </a:lnSpc>
              <a:spcBef>
                <a:spcPct val="0"/>
              </a:spcBef>
            </a:pPr>
            <a:r>
              <a:rPr lang="en-US" sz="196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Herramientas como Trello y discord nos ayudan a llevar una trazabilidad de las daily meetings y hacen mas facil el trabajo en equipo.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46325" y="5106119"/>
            <a:ext cx="3537451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 ultima instancia, la transformacion digital solo tiene sentido si entendemos las necesidades del cliente.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8182" y="5059052"/>
            <a:ext cx="3429534" cy="1759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EL trabajo colaborativo siempre puede más, ¿Cruzar fronteras?, no hay problemas, mientras exista la comunicación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815051" y="9258300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1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4815051" y="9258300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0" y="1596969"/>
            <a:ext cx="18288000" cy="1661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1">
                <a:solidFill>
                  <a:srgbClr val="D488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MUCHAS GRACIAS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57011" y="1133475"/>
            <a:ext cx="3773979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210757"/>
            <a:ext cx="8684050" cy="501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endParaRPr/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 2017 (20,3%) a 2023 (17,1%) → caída de 3,2 puntos porcentuales en matriculas.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Esto representa aproximadamente una baja del 15,7 % en su participación de matrículas en la región.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Duoc UC muestra una tendencia a la baja sostenida desde 2017 hasta 2023, con una leve recuperación en 2024. En números relativos, perdió más de 3 puntos de participación en el mercado regional de matrículas en menos de 7 años.</a:t>
            </a:r>
          </a:p>
        </p:txBody>
      </p:sp>
      <p:sp>
        <p:nvSpPr>
          <p:cNvPr id="8" name="Freeform 8"/>
          <p:cNvSpPr/>
          <p:nvPr/>
        </p:nvSpPr>
        <p:spPr>
          <a:xfrm>
            <a:off x="14410716" y="8881717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787" y="2057400"/>
            <a:ext cx="6172200" cy="61722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98440" y="7859001"/>
            <a:ext cx="762223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Perdida de matriculas en 7 años para la región de Valparaíso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9263" y="9229725"/>
            <a:ext cx="8202924" cy="264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*Información basada en los datos abiertos del Mineduc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8141" y="1028700"/>
            <a:ext cx="8421447" cy="8934806"/>
            <a:chOff x="0" y="0"/>
            <a:chExt cx="11228596" cy="1191307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4654" r="14654"/>
            <a:stretch>
              <a:fillRect/>
            </a:stretch>
          </p:blipFill>
          <p:spPr>
            <a:xfrm>
              <a:off x="0" y="0"/>
              <a:ext cx="11228596" cy="11913075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881717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1038225" y="565141"/>
            <a:ext cx="636951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77924" y="1699913"/>
            <a:ext cx="4237202" cy="100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95"/>
              </a:lnSpc>
            </a:pPr>
            <a:r>
              <a:rPr lang="en-US" sz="5925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Necesidad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4893" y="3587113"/>
            <a:ext cx="6403263" cy="333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423" lvl="1" indent="-257211" algn="just">
              <a:lnSpc>
                <a:spcPts val="3335"/>
              </a:lnSpc>
              <a:buFont typeface="Arial"/>
              <a:buChar char="•"/>
            </a:pPr>
            <a:r>
              <a:rPr lang="en-US" sz="238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 instituto profesional Duoc UC enfrenta una alta competencia por captar estudiantes.</a:t>
            </a:r>
          </a:p>
          <a:p>
            <a:pPr algn="l">
              <a:lnSpc>
                <a:spcPts val="3335"/>
              </a:lnSpc>
            </a:pPr>
            <a:endParaRPr lang="en-US" sz="238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14423" lvl="1" indent="-257211" algn="just">
              <a:lnSpc>
                <a:spcPts val="3335"/>
              </a:lnSpc>
              <a:buFont typeface="Arial"/>
              <a:buChar char="•"/>
            </a:pPr>
            <a:r>
              <a:rPr lang="en-US" sz="238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 este escenario, el área de admisión requiere información confiable y actualizada que le permita diseñar estrategias efectivas de captación.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886695" y="8881717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5" y="0"/>
                </a:lnTo>
                <a:lnTo>
                  <a:pt x="3385015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0703167" y="2515282"/>
            <a:ext cx="4876036" cy="5256436"/>
          </a:xfrm>
          <a:custGeom>
            <a:avLst/>
            <a:gdLst/>
            <a:ahLst/>
            <a:cxnLst/>
            <a:rect l="l" t="t" r="r" b="b"/>
            <a:pathLst>
              <a:path w="4876036" h="5256436">
                <a:moveTo>
                  <a:pt x="0" y="0"/>
                </a:moveTo>
                <a:lnTo>
                  <a:pt x="4876036" y="0"/>
                </a:lnTo>
                <a:lnTo>
                  <a:pt x="4876036" y="5256436"/>
                </a:lnTo>
                <a:lnTo>
                  <a:pt x="0" y="5256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7568" y="1282065"/>
            <a:ext cx="7994369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Solución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26582" y="2296207"/>
            <a:ext cx="6676342" cy="724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60"/>
              </a:lnSpc>
            </a:pPr>
            <a:r>
              <a:rPr lang="en-US" sz="24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PLATAFORMA WEB QUE CUENTE CON:</a:t>
            </a:r>
          </a:p>
          <a:p>
            <a:pPr marL="518162" lvl="1" indent="-259081" algn="just">
              <a:lnSpc>
                <a:spcPts val="5160"/>
              </a:lnSpc>
              <a:buFont typeface="Arial"/>
              <a:buChar char="•"/>
            </a:pPr>
            <a:r>
              <a:rPr lang="en-US" sz="24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INTEGRACIÓN DE DATOS: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Unificación y procesamiento de información abierta del Mineduc en un repositorio central.</a:t>
            </a:r>
          </a:p>
          <a:p>
            <a:pPr algn="just">
              <a:lnSpc>
                <a:spcPts val="3360"/>
              </a:lnSpc>
            </a:pPr>
            <a:endParaRPr lang="en-US" sz="24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18162" lvl="1" indent="-259081" algn="just">
              <a:lnSpc>
                <a:spcPts val="5160"/>
              </a:lnSpc>
              <a:buFont typeface="Arial"/>
              <a:buChar char="•"/>
            </a:pPr>
            <a:r>
              <a:rPr lang="en-US" sz="24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GESTIÓN DE INFORMACIÓN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Limpieza, transformación y almacenamiento en un Data Warehouse accesible y confiable.</a:t>
            </a:r>
          </a:p>
          <a:p>
            <a:pPr algn="just">
              <a:lnSpc>
                <a:spcPts val="3360"/>
              </a:lnSpc>
            </a:pPr>
            <a:endParaRPr lang="en-US" sz="24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18162" lvl="1" indent="-259081" algn="just">
              <a:lnSpc>
                <a:spcPts val="5160"/>
              </a:lnSpc>
              <a:buFont typeface="Arial"/>
              <a:buChar char="•"/>
            </a:pPr>
            <a:r>
              <a:rPr lang="en-US" sz="24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ANÁLISIS ESTRATÉGICO 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Dashboards interactivos con indicadores clave que apoyan decisiones de admisión y captación.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77579" y="1143000"/>
            <a:ext cx="9332841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Historias de Usuario</a:t>
            </a:r>
          </a:p>
        </p:txBody>
      </p:sp>
      <p:sp>
        <p:nvSpPr>
          <p:cNvPr id="7" name="Freeform 7"/>
          <p:cNvSpPr/>
          <p:nvPr/>
        </p:nvSpPr>
        <p:spPr>
          <a:xfrm>
            <a:off x="14433204" y="9258300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5" y="0"/>
                </a:lnTo>
                <a:lnTo>
                  <a:pt x="3385015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28AE1E8-03F5-471B-40D8-A0C7C148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7" y="1960832"/>
            <a:ext cx="17724665" cy="6934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433204" y="9258300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5" y="0"/>
                </a:lnTo>
                <a:lnTo>
                  <a:pt x="3385015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77579" y="1143000"/>
            <a:ext cx="9332841" cy="80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Product Backlog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447AA6-A52F-2637-EE9D-9CA2628A6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930023"/>
            <a:ext cx="15801860" cy="713332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140" y="446388"/>
            <a:ext cx="17125720" cy="582312"/>
            <a:chOff x="0" y="0"/>
            <a:chExt cx="4510478" cy="153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0478" cy="153366"/>
            </a:xfrm>
            <a:custGeom>
              <a:avLst/>
              <a:gdLst/>
              <a:ahLst/>
              <a:cxnLst/>
              <a:rect l="l" t="t" r="r" b="b"/>
              <a:pathLst>
                <a:path w="4510478" h="153366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02984" y="9258300"/>
            <a:ext cx="3385016" cy="753166"/>
          </a:xfrm>
          <a:custGeom>
            <a:avLst/>
            <a:gdLst/>
            <a:ahLst/>
            <a:cxnLst/>
            <a:rect l="l" t="t" r="r" b="b"/>
            <a:pathLst>
              <a:path w="3385016" h="75316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3982653" y="1888122"/>
            <a:ext cx="11538439" cy="7370178"/>
          </a:xfrm>
          <a:custGeom>
            <a:avLst/>
            <a:gdLst/>
            <a:ahLst/>
            <a:cxnLst/>
            <a:rect l="l" t="t" r="r" b="b"/>
            <a:pathLst>
              <a:path w="11538439" h="7370178">
                <a:moveTo>
                  <a:pt x="0" y="0"/>
                </a:moveTo>
                <a:lnTo>
                  <a:pt x="11538439" y="0"/>
                </a:lnTo>
                <a:lnTo>
                  <a:pt x="11538439" y="7370178"/>
                </a:lnTo>
                <a:lnTo>
                  <a:pt x="0" y="7370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028700" y="565141"/>
            <a:ext cx="71742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46815" y="1133475"/>
            <a:ext cx="7994369" cy="801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Arquitectura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820</Words>
  <Application>Microsoft Office PowerPoint</Application>
  <PresentationFormat>Personalizado</PresentationFormat>
  <Paragraphs>208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Open Sauce Bold</vt:lpstr>
      <vt:lpstr>Open Sauce</vt:lpstr>
      <vt:lpstr>Calibri</vt:lpstr>
      <vt:lpstr>Open Sans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Presentación Capstone</dc:title>
  <cp:lastModifiedBy>ANTONIO IGNACIO YURI VEGA VEGA</cp:lastModifiedBy>
  <cp:revision>2</cp:revision>
  <dcterms:created xsi:type="dcterms:W3CDTF">2006-08-16T00:00:00Z</dcterms:created>
  <dcterms:modified xsi:type="dcterms:W3CDTF">2025-10-15T01:11:43Z</dcterms:modified>
  <dc:identifier>DAG10O1JHfY</dc:identifier>
</cp:coreProperties>
</file>