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pen Sauce Bold" charset="1" panose="00000800000000000000"/>
      <p:regular r:id="rId25"/>
    </p:embeddedFont>
    <p:embeddedFont>
      <p:font typeface="Open Sauce" charset="1" panose="00000500000000000000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png" Type="http://schemas.openxmlformats.org/officeDocument/2006/relationships/image"/><Relationship Id="rId5" Target="../media/image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25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29.png" Type="http://schemas.openxmlformats.org/officeDocument/2006/relationships/image"/><Relationship Id="rId6" Target="../media/image30.png" Type="http://schemas.openxmlformats.org/officeDocument/2006/relationships/image"/><Relationship Id="rId7" Target="../media/image31.png" Type="http://schemas.openxmlformats.org/officeDocument/2006/relationships/image"/><Relationship Id="rId8" Target="../media/image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64140"/>
          </a:xfrm>
          <a:custGeom>
            <a:avLst/>
            <a:gdLst/>
            <a:ahLst/>
            <a:cxnLst/>
            <a:rect r="r" b="b" t="t" l="l"/>
            <a:pathLst>
              <a:path h="10264140" w="1828800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28700" y="7763798"/>
            <a:ext cx="16230600" cy="0"/>
          </a:xfrm>
          <a:prstGeom prst="line">
            <a:avLst/>
          </a:prstGeom>
          <a:ln cap="flat" w="38100">
            <a:solidFill>
              <a:srgbClr val="3CADD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2652254" y="209550"/>
            <a:ext cx="12983493" cy="387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8"/>
              </a:lnSpc>
            </a:pPr>
            <a:r>
              <a:rPr lang="en-US" sz="14350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Admission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8338" y="8436624"/>
            <a:ext cx="1583672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Integrantes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42010" y="8436624"/>
            <a:ext cx="3751079" cy="105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Esteban Rojas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David Rubio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Antonio Vega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540315" y="8436624"/>
            <a:ext cx="4190863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Profesor:     Mauricio Figueroa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140" y="2583198"/>
            <a:ext cx="17125720" cy="5737116"/>
          </a:xfrm>
          <a:custGeom>
            <a:avLst/>
            <a:gdLst/>
            <a:ahLst/>
            <a:cxnLst/>
            <a:rect r="r" b="b" t="t" l="l"/>
            <a:pathLst>
              <a:path h="5737116" w="17125720">
                <a:moveTo>
                  <a:pt x="0" y="0"/>
                </a:moveTo>
                <a:lnTo>
                  <a:pt x="17125720" y="0"/>
                </a:lnTo>
                <a:lnTo>
                  <a:pt x="17125720" y="5737116"/>
                </a:lnTo>
                <a:lnTo>
                  <a:pt x="0" y="5737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5434" y="1457387"/>
            <a:ext cx="12457132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Requerimiento No Funcional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648482" y="1935436"/>
            <a:ext cx="11044587" cy="6946281"/>
          </a:xfrm>
          <a:custGeom>
            <a:avLst/>
            <a:gdLst/>
            <a:ahLst/>
            <a:cxnLst/>
            <a:rect r="r" b="b" t="t" l="l"/>
            <a:pathLst>
              <a:path h="6946281" w="11044587">
                <a:moveTo>
                  <a:pt x="0" y="0"/>
                </a:moveTo>
                <a:lnTo>
                  <a:pt x="11044588" y="0"/>
                </a:lnTo>
                <a:lnTo>
                  <a:pt x="11044588" y="6946281"/>
                </a:lnTo>
                <a:lnTo>
                  <a:pt x="0" y="6946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05" t="-4031" r="-771" b="-23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6815" y="1133475"/>
            <a:ext cx="7994369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Arquitectura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55305" y="2513937"/>
            <a:ext cx="10371556" cy="5839186"/>
          </a:xfrm>
          <a:custGeom>
            <a:avLst/>
            <a:gdLst/>
            <a:ahLst/>
            <a:cxnLst/>
            <a:rect r="r" b="b" t="t" l="l"/>
            <a:pathLst>
              <a:path h="5839186" w="10371556">
                <a:moveTo>
                  <a:pt x="0" y="0"/>
                </a:moveTo>
                <a:lnTo>
                  <a:pt x="10371556" y="0"/>
                </a:lnTo>
                <a:lnTo>
                  <a:pt x="10371556" y="5839186"/>
                </a:lnTo>
                <a:lnTo>
                  <a:pt x="0" y="583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579469" y="1133475"/>
            <a:ext cx="11129061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Metodología escogida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7834" y="2447262"/>
            <a:ext cx="6676342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Permite avances iterativos e incrementales, ajustando el proyecto según el progreso.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Favorece la g</a:t>
            </a: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estión del tiempo en un contexto con plazos limitados.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acilita la entrega de valor temprano, mostrando prototipos funcionales rápidamente.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Refuerza el trabajo colaborativo, esencial en proyectos en equipo.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321844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07590" y="1851251"/>
            <a:ext cx="16672821" cy="7315200"/>
          </a:xfrm>
          <a:custGeom>
            <a:avLst/>
            <a:gdLst/>
            <a:ahLst/>
            <a:cxnLst/>
            <a:rect r="r" b="b" t="t" l="l"/>
            <a:pathLst>
              <a:path h="7315200" w="16672821">
                <a:moveTo>
                  <a:pt x="0" y="0"/>
                </a:moveTo>
                <a:lnTo>
                  <a:pt x="16672820" y="0"/>
                </a:lnTo>
                <a:lnTo>
                  <a:pt x="16672820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06897" y="914400"/>
            <a:ext cx="5474205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Evidencias</a:t>
            </a:r>
          </a:p>
        </p:txBody>
      </p:sp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23491" y="3881838"/>
            <a:ext cx="2523324" cy="25233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882338" y="3881838"/>
            <a:ext cx="2523324" cy="25233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489" r="0" b="-1648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139337" y="3881838"/>
            <a:ext cx="2523324" cy="25233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681" r="0" b="-268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46815" y="1543777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87868" y="7569755"/>
            <a:ext cx="17945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Esteban Rojas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98520" y="7569755"/>
            <a:ext cx="14909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David Rubio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08980" y="7569755"/>
            <a:ext cx="168369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Antonio Vega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25199" y="6511209"/>
            <a:ext cx="21199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MASTER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64864" y="6548037"/>
            <a:ext cx="235827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OWNER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15174" y="6548037"/>
            <a:ext cx="1771650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TEAM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86760" y="9380752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56267" y="1284600"/>
            <a:ext cx="14175467" cy="7973700"/>
          </a:xfrm>
          <a:custGeom>
            <a:avLst/>
            <a:gdLst/>
            <a:ahLst/>
            <a:cxnLst/>
            <a:rect r="r" b="b" t="t" l="l"/>
            <a:pathLst>
              <a:path h="7973700" w="14175467">
                <a:moveTo>
                  <a:pt x="0" y="0"/>
                </a:moveTo>
                <a:lnTo>
                  <a:pt x="14175466" y="0"/>
                </a:lnTo>
                <a:lnTo>
                  <a:pt x="14175466" y="7973700"/>
                </a:lnTo>
                <a:lnTo>
                  <a:pt x="0" y="797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02984" y="9533834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graphicFrame>
        <p:nvGraphicFramePr>
          <p:cNvPr name="Object 7" id="7"/>
          <p:cNvGraphicFramePr/>
          <p:nvPr/>
        </p:nvGraphicFramePr>
        <p:xfrm>
          <a:off x="1266334" y="1935481"/>
          <a:ext cx="25146000" cy="7543800"/>
        </p:xfrm>
        <a:graphic>
          <a:graphicData uri="http://schemas.openxmlformats.org/presentationml/2006/ole">
            <p:oleObj imgW="30175200" imgH="125730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46815" y="113347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Cronograma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4224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5275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0" y="0"/>
                </a:lnTo>
                <a:lnTo>
                  <a:pt x="3537450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6325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02608" y="4004009"/>
            <a:ext cx="928382" cy="928382"/>
          </a:xfrm>
          <a:custGeom>
            <a:avLst/>
            <a:gdLst/>
            <a:ahLst/>
            <a:cxnLst/>
            <a:rect r="r" b="b" t="t" l="l"/>
            <a:pathLst>
              <a:path h="928382" w="928382">
                <a:moveTo>
                  <a:pt x="0" y="0"/>
                </a:moveTo>
                <a:lnTo>
                  <a:pt x="928381" y="0"/>
                </a:lnTo>
                <a:lnTo>
                  <a:pt x="928381" y="928382"/>
                </a:lnTo>
                <a:lnTo>
                  <a:pt x="0" y="9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09283" y="3557791"/>
            <a:ext cx="1527333" cy="1374600"/>
          </a:xfrm>
          <a:custGeom>
            <a:avLst/>
            <a:gdLst/>
            <a:ahLst/>
            <a:cxnLst/>
            <a:rect r="r" b="b" t="t" l="l"/>
            <a:pathLst>
              <a:path h="1374600" w="1527333">
                <a:moveTo>
                  <a:pt x="0" y="0"/>
                </a:moveTo>
                <a:lnTo>
                  <a:pt x="1527333" y="0"/>
                </a:lnTo>
                <a:lnTo>
                  <a:pt x="1527333" y="1374600"/>
                </a:lnTo>
                <a:lnTo>
                  <a:pt x="0" y="1374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46411" y="3595112"/>
            <a:ext cx="1337280" cy="1337280"/>
          </a:xfrm>
          <a:custGeom>
            <a:avLst/>
            <a:gdLst/>
            <a:ahLst/>
            <a:cxnLst/>
            <a:rect r="r" b="b" t="t" l="l"/>
            <a:pathLst>
              <a:path h="1337280" w="1337280">
                <a:moveTo>
                  <a:pt x="0" y="0"/>
                </a:moveTo>
                <a:lnTo>
                  <a:pt x="1337280" y="0"/>
                </a:lnTo>
                <a:lnTo>
                  <a:pt x="1337280" y="1337279"/>
                </a:lnTo>
                <a:lnTo>
                  <a:pt x="0" y="13372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21271" y="721514"/>
            <a:ext cx="13645457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0872" y="5115644"/>
            <a:ext cx="3491854" cy="170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6"/>
              </a:lnSpc>
              <a:spcBef>
                <a:spcPct val="0"/>
              </a:spcBef>
            </a:pPr>
            <a:r>
              <a:rPr lang="en-US" b="true" sz="196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Herramientas como Trello y discord nos ayudan a llevar una trazabilidad de las daily meetings y hacen mas facil el trabajo en equipo.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6325" y="5106119"/>
            <a:ext cx="353745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 ultima instancia, la transformacion digital solo tiene sentido si entendemos las necesidades del cliente.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8182" y="5059052"/>
            <a:ext cx="3429534" cy="175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 trabajo colaborativo siempre puede más, ¿Cruzar fronteras?, no hay problemas, mientras exista la comunicación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64140"/>
          </a:xfrm>
          <a:custGeom>
            <a:avLst/>
            <a:gdLst/>
            <a:ahLst/>
            <a:cxnLst/>
            <a:rect r="r" b="b" t="t" l="l"/>
            <a:pathLst>
              <a:path h="10264140" w="1828800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95132" y="1596969"/>
            <a:ext cx="9897736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¿Preguntas?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64140"/>
          </a:xfrm>
          <a:custGeom>
            <a:avLst/>
            <a:gdLst/>
            <a:ahLst/>
            <a:cxnLst/>
            <a:rect r="r" b="b" t="t" l="l"/>
            <a:pathLst>
              <a:path h="10264140" w="18288000">
                <a:moveTo>
                  <a:pt x="0" y="0"/>
                </a:moveTo>
                <a:lnTo>
                  <a:pt x="18288000" y="0"/>
                </a:lnTo>
                <a:lnTo>
                  <a:pt x="18288000" y="10264140"/>
                </a:lnTo>
                <a:lnTo>
                  <a:pt x="0" y="102641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596969"/>
            <a:ext cx="18288000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MUCHAS GRACIAS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351905" cy="1612545"/>
            <a:chOff x="0" y="0"/>
            <a:chExt cx="4570049" cy="4247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0049" cy="424703"/>
            </a:xfrm>
            <a:custGeom>
              <a:avLst/>
              <a:gdLst/>
              <a:ahLst/>
              <a:cxnLst/>
              <a:rect r="r" b="b" t="t" l="l"/>
              <a:pathLst>
                <a:path h="424703" w="4570049">
                  <a:moveTo>
                    <a:pt x="7139" y="0"/>
                  </a:moveTo>
                  <a:lnTo>
                    <a:pt x="4562911" y="0"/>
                  </a:lnTo>
                  <a:cubicBezTo>
                    <a:pt x="4564804" y="0"/>
                    <a:pt x="4566620" y="752"/>
                    <a:pt x="4567958" y="2091"/>
                  </a:cubicBezTo>
                  <a:cubicBezTo>
                    <a:pt x="4569297" y="3430"/>
                    <a:pt x="4570049" y="5245"/>
                    <a:pt x="4570049" y="7139"/>
                  </a:cubicBezTo>
                  <a:lnTo>
                    <a:pt x="4570049" y="417565"/>
                  </a:lnTo>
                  <a:cubicBezTo>
                    <a:pt x="4570049" y="419458"/>
                    <a:pt x="4569297" y="421274"/>
                    <a:pt x="4567958" y="422612"/>
                  </a:cubicBezTo>
                  <a:cubicBezTo>
                    <a:pt x="4566620" y="423951"/>
                    <a:pt x="4564804" y="424703"/>
                    <a:pt x="4562911" y="424703"/>
                  </a:cubicBezTo>
                  <a:lnTo>
                    <a:pt x="7139" y="424703"/>
                  </a:lnTo>
                  <a:cubicBezTo>
                    <a:pt x="5245" y="424703"/>
                    <a:pt x="3430" y="423951"/>
                    <a:pt x="2091" y="422612"/>
                  </a:cubicBezTo>
                  <a:cubicBezTo>
                    <a:pt x="752" y="421274"/>
                    <a:pt x="0" y="419458"/>
                    <a:pt x="0" y="417565"/>
                  </a:cubicBezTo>
                  <a:lnTo>
                    <a:pt x="0" y="7139"/>
                  </a:lnTo>
                  <a:cubicBezTo>
                    <a:pt x="0" y="5245"/>
                    <a:pt x="752" y="3430"/>
                    <a:pt x="2091" y="2091"/>
                  </a:cubicBezTo>
                  <a:cubicBezTo>
                    <a:pt x="3430" y="752"/>
                    <a:pt x="5245" y="0"/>
                    <a:pt x="7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70049" cy="47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140" y="2536128"/>
            <a:ext cx="8417339" cy="694380"/>
            <a:chOff x="0" y="0"/>
            <a:chExt cx="492641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Contexto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1140" y="3625642"/>
            <a:ext cx="8417339" cy="694380"/>
            <a:chOff x="0" y="0"/>
            <a:chExt cx="4926416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686" y="5990290"/>
            <a:ext cx="8417339" cy="694380"/>
            <a:chOff x="0" y="0"/>
            <a:chExt cx="492641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Solución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825764" y="2649756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825764" y="3739270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921309" y="6103917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6"/>
                </a:lnTo>
                <a:lnTo>
                  <a:pt x="467125" y="467126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63624" y="671613"/>
            <a:ext cx="9160752" cy="103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Tabla de Contenidos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15707" y="3621033"/>
            <a:ext cx="8417339" cy="694380"/>
            <a:chOff x="0" y="0"/>
            <a:chExt cx="492641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Metodología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707" y="5986626"/>
            <a:ext cx="8417339" cy="694380"/>
            <a:chOff x="0" y="0"/>
            <a:chExt cx="4926416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Roles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9760330" y="3734661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9760330" y="6100253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81140" y="4812239"/>
            <a:ext cx="8417339" cy="694380"/>
            <a:chOff x="0" y="0"/>
            <a:chExt cx="4926416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Necesidad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76686" y="7077651"/>
            <a:ext cx="8417339" cy="694380"/>
            <a:chOff x="0" y="0"/>
            <a:chExt cx="4926416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Historias de Usuario y Épicas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true" flipV="false" rot="0">
            <a:off x="825764" y="4925866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6"/>
                </a:lnTo>
                <a:lnTo>
                  <a:pt x="467125" y="467126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false" rot="0">
            <a:off x="825764" y="7191279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515707" y="7077651"/>
            <a:ext cx="8417339" cy="694380"/>
            <a:chOff x="0" y="0"/>
            <a:chExt cx="4926416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Roadmap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0">
            <a:off x="9760330" y="7172901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515707" y="2529687"/>
            <a:ext cx="8417339" cy="694380"/>
            <a:chOff x="0" y="0"/>
            <a:chExt cx="4926416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Arquitectura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true" flipV="false" rot="0">
            <a:off x="9760330" y="2643314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9515707" y="4805798"/>
            <a:ext cx="8417339" cy="694380"/>
            <a:chOff x="0" y="0"/>
            <a:chExt cx="4926416" cy="406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Evidencias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0">
            <a:off x="9760330" y="4919425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26661" y="8257807"/>
            <a:ext cx="8417339" cy="694380"/>
            <a:chOff x="0" y="0"/>
            <a:chExt cx="4926416" cy="4064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RF y RNF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true" flipV="false" rot="0">
            <a:off x="971285" y="8353057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9515707" y="8223052"/>
            <a:ext cx="8417339" cy="694380"/>
            <a:chOff x="0" y="0"/>
            <a:chExt cx="4926416" cy="4064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Cronograma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true" flipV="false" rot="0">
            <a:off x="9760330" y="8318302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4548030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8601" t="0" r="18601" b="0"/>
            <a:stretch>
              <a:fillRect/>
            </a:stretch>
          </p:blipFill>
          <p:spPr>
            <a:xfrm flipH="false" flipV="false"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600190" y="446388"/>
            <a:ext cx="17125720" cy="582312"/>
            <a:chOff x="0" y="0"/>
            <a:chExt cx="4510478" cy="153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65141"/>
            <a:ext cx="636951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9072" y="1222579"/>
            <a:ext cx="3789287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206" y="2687737"/>
            <a:ext cx="6699019" cy="459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es una institución con más de 50 años de historia en la Educación Técnico Profesional, con acreditación institucional máxima por 7 años.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9 escuelas y más de 70 carreras vigentes.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18 sedes en la Región Metropolitana, Valparaíso, Biobío, La Araucanía y Los Lagos.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7011" y="1133475"/>
            <a:ext cx="377397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10757"/>
            <a:ext cx="8684050" cy="5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 2017 (20,3%) a 2023 (17,1%) → caída de 3,2 puntos porcentuales en matriculas.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Esto representa aproximadamente una baja del 15,7 % en su participación de matrículas en la región.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muestra una tendencia a la baja sostenida desde 2017 hasta 2023, con una leve recuperación en 2024. En números relativos, perdió más de 3 puntos de participación en el mercado regional de matrículas en menos de 7 años.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715787" y="2057400"/>
            <a:ext cx="6172200" cy="6172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98440" y="7859001"/>
            <a:ext cx="762223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Perdida de matriculas en 7 años para la región de Valparaíso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9263" y="9229725"/>
            <a:ext cx="8202924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b="true" sz="16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*Información basada en los datos abiertos del Mineduc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4654" t="0" r="14654" b="0"/>
            <a:stretch>
              <a:fillRect/>
            </a:stretch>
          </p:blipFill>
          <p:spPr>
            <a:xfrm flipH="false" flipV="false"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38225" y="565141"/>
            <a:ext cx="636951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924" y="1699913"/>
            <a:ext cx="4237202" cy="100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b="true" sz="592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Necesidad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4893" y="3587113"/>
            <a:ext cx="6403263" cy="333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4423" indent="-257211" lvl="1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</a:t>
            </a: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instituto profesional Duoc UC enfrenta una alta competencia por captar estudiantes.</a:t>
            </a:r>
          </a:p>
          <a:p>
            <a:pPr algn="l">
              <a:lnSpc>
                <a:spcPts val="3335"/>
              </a:lnSpc>
            </a:pPr>
          </a:p>
          <a:p>
            <a:pPr algn="just" marL="514423" indent="-257211" lvl="1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este escenario, el área de admisión requiere información confiable y actualizada que le permita diseñar estrategias efectivas de captación.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86695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703167" y="2515282"/>
            <a:ext cx="4876036" cy="5256436"/>
          </a:xfrm>
          <a:custGeom>
            <a:avLst/>
            <a:gdLst/>
            <a:ahLst/>
            <a:cxnLst/>
            <a:rect r="r" b="b" t="t" l="l"/>
            <a:pathLst>
              <a:path h="5256436" w="4876036">
                <a:moveTo>
                  <a:pt x="0" y="0"/>
                </a:moveTo>
                <a:lnTo>
                  <a:pt x="4876036" y="0"/>
                </a:lnTo>
                <a:lnTo>
                  <a:pt x="4876036" y="5256436"/>
                </a:lnTo>
                <a:lnTo>
                  <a:pt x="0" y="5256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7568" y="128206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6582" y="2296207"/>
            <a:ext cx="6676342" cy="724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0"/>
              </a:lnSpc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PLATAFORMA WEB QUE CUENTE CON:</a:t>
            </a: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INTEGRACIÓN DE DATOS: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Unific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ación y procesamiento de información abierta del Mineduc en un repositorio central.</a:t>
            </a:r>
          </a:p>
          <a:p>
            <a:pPr algn="just">
              <a:lnSpc>
                <a:spcPts val="3360"/>
              </a:lnSpc>
            </a:pP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GESTIÓN DE INFORMACIÓN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Limpiez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a, transformación y almacenamiento en un Data Warehouse accesible y confiable.</a:t>
            </a:r>
          </a:p>
          <a:p>
            <a:pPr algn="just">
              <a:lnSpc>
                <a:spcPts val="3360"/>
              </a:lnSpc>
            </a:pP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ANÁLISIS ESTRATÉGICO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Dashb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oards interactivos con indicadores clave que apoyan decisiones de admisión y captación.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33204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69781" y="2228334"/>
            <a:ext cx="17237079" cy="6808646"/>
          </a:xfrm>
          <a:custGeom>
            <a:avLst/>
            <a:gdLst/>
            <a:ahLst/>
            <a:cxnLst/>
            <a:rect r="r" b="b" t="t" l="l"/>
            <a:pathLst>
              <a:path h="6808646" w="17237079">
                <a:moveTo>
                  <a:pt x="0" y="0"/>
                </a:moveTo>
                <a:lnTo>
                  <a:pt x="17237079" y="0"/>
                </a:lnTo>
                <a:lnTo>
                  <a:pt x="17237079" y="6808646"/>
                </a:lnTo>
                <a:lnTo>
                  <a:pt x="0" y="68086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77579" y="1143000"/>
            <a:ext cx="9332841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DE USUARIO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140" y="2316001"/>
            <a:ext cx="5447603" cy="6720394"/>
            <a:chOff x="0" y="0"/>
            <a:chExt cx="1434760" cy="1769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4760" cy="1769980"/>
            </a:xfrm>
            <a:custGeom>
              <a:avLst/>
              <a:gdLst/>
              <a:ahLst/>
              <a:cxnLst/>
              <a:rect r="r" b="b" t="t" l="l"/>
              <a:pathLst>
                <a:path h="1769980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697501"/>
                  </a:lnTo>
                  <a:cubicBezTo>
                    <a:pt x="1434760" y="1737530"/>
                    <a:pt x="1402310" y="1769980"/>
                    <a:pt x="1362280" y="1769980"/>
                  </a:cubicBezTo>
                  <a:lnTo>
                    <a:pt x="72479" y="1769980"/>
                  </a:lnTo>
                  <a:cubicBezTo>
                    <a:pt x="53257" y="1769980"/>
                    <a:pt x="34821" y="1762344"/>
                    <a:pt x="21229" y="1748752"/>
                  </a:cubicBezTo>
                  <a:cubicBezTo>
                    <a:pt x="7636" y="1735159"/>
                    <a:pt x="0" y="1716724"/>
                    <a:pt x="0" y="1697501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4760" cy="1817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20199" y="2306476"/>
            <a:ext cx="5447603" cy="6729919"/>
            <a:chOff x="0" y="0"/>
            <a:chExt cx="1434760" cy="17724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4760" cy="1772489"/>
            </a:xfrm>
            <a:custGeom>
              <a:avLst/>
              <a:gdLst/>
              <a:ahLst/>
              <a:cxnLst/>
              <a:rect r="r" b="b" t="t" l="l"/>
              <a:pathLst>
                <a:path h="1772489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700010"/>
                  </a:lnTo>
                  <a:cubicBezTo>
                    <a:pt x="1434760" y="1719232"/>
                    <a:pt x="1427123" y="1737668"/>
                    <a:pt x="1413531" y="1751260"/>
                  </a:cubicBezTo>
                  <a:cubicBezTo>
                    <a:pt x="1399938" y="1764853"/>
                    <a:pt x="1381503" y="1772489"/>
                    <a:pt x="1362280" y="1772489"/>
                  </a:cubicBezTo>
                  <a:lnTo>
                    <a:pt x="72479" y="1772489"/>
                  </a:lnTo>
                  <a:cubicBezTo>
                    <a:pt x="32450" y="1772489"/>
                    <a:pt x="0" y="1740039"/>
                    <a:pt x="0" y="1700010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34760" cy="1820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59257" y="2306476"/>
            <a:ext cx="5447603" cy="6729919"/>
            <a:chOff x="0" y="0"/>
            <a:chExt cx="1434760" cy="17724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4760" cy="1772489"/>
            </a:xfrm>
            <a:custGeom>
              <a:avLst/>
              <a:gdLst/>
              <a:ahLst/>
              <a:cxnLst/>
              <a:rect r="r" b="b" t="t" l="l"/>
              <a:pathLst>
                <a:path h="1772489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700010"/>
                  </a:lnTo>
                  <a:cubicBezTo>
                    <a:pt x="1434760" y="1719232"/>
                    <a:pt x="1427123" y="1737668"/>
                    <a:pt x="1413531" y="1751260"/>
                  </a:cubicBezTo>
                  <a:cubicBezTo>
                    <a:pt x="1399938" y="1764853"/>
                    <a:pt x="1381503" y="1772489"/>
                    <a:pt x="1362280" y="1772489"/>
                  </a:cubicBezTo>
                  <a:lnTo>
                    <a:pt x="72479" y="1772489"/>
                  </a:lnTo>
                  <a:cubicBezTo>
                    <a:pt x="32450" y="1772489"/>
                    <a:pt x="0" y="1740039"/>
                    <a:pt x="0" y="1700010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434760" cy="1820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875333" y="80670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033573" y="4802075"/>
            <a:ext cx="4629499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Gestión y administración de usuarios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Filtros y personalización por tipo de establecimiento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Generación y exportación de reportes personalizados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Seguimiento de visitas y conversión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7773761" y="80670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612819" y="80289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4444206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2" y="0"/>
                </a:lnTo>
                <a:lnTo>
                  <a:pt x="1132912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577544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2" y="0"/>
                </a:lnTo>
                <a:lnTo>
                  <a:pt x="1132912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679116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3" y="0"/>
                </a:lnTo>
                <a:lnTo>
                  <a:pt x="1132913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956853"/>
            <a:ext cx="4629499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Análisis y visualización histórica de matrículas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Segmentación académica y geográfica de estudiantes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Transformación y preparación de datos educativos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75333" y="8189359"/>
            <a:ext cx="2740479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Alta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73761" y="8189359"/>
            <a:ext cx="2740479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Media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68026" y="8189359"/>
            <a:ext cx="2685271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Baja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46815" y="134254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Épicas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67901" y="4956853"/>
            <a:ext cx="4629499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Gestión de permisos y niveles de acceso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Análisis del rendimiento académico por colegio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Monitoreo y trazabilidad del pipeline de datos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Documentación integral del pipeline de datos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4444206" y="919832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48489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581140" y="2506856"/>
            <a:ext cx="17125720" cy="5437416"/>
          </a:xfrm>
          <a:custGeom>
            <a:avLst/>
            <a:gdLst/>
            <a:ahLst/>
            <a:cxnLst/>
            <a:rect r="r" b="b" t="t" l="l"/>
            <a:pathLst>
              <a:path h="5437416" w="17125720">
                <a:moveTo>
                  <a:pt x="0" y="0"/>
                </a:moveTo>
                <a:lnTo>
                  <a:pt x="17125720" y="0"/>
                </a:lnTo>
                <a:lnTo>
                  <a:pt x="17125720" y="5437416"/>
                </a:lnTo>
                <a:lnTo>
                  <a:pt x="0" y="54374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8848" y="1419145"/>
            <a:ext cx="10430303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Requerimiento Funcional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DAGyhlguFyA</dc:identifier>
  <dcterms:modified xsi:type="dcterms:W3CDTF">2011-08-01T06:04:30Z</dcterms:modified>
  <cp:revision>1</cp:revision>
  <dc:title>Copia de Presentación Capstone</dc:title>
</cp:coreProperties>
</file>