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Open Sauce Bold" charset="1" panose="00000800000000000000"/>
      <p:regular r:id="rId25"/>
    </p:embeddedFont>
    <p:embeddedFont>
      <p:font typeface="Open Sauce" charset="1" panose="00000500000000000000"/>
      <p:regular r:id="rId26"/>
    </p:embeddedFont>
    <p:embeddedFont>
      <p:font typeface="Open Sans Bold" charset="1" panose="020B0806030504020204"/>
      <p:regular r:id="rId2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embeddings/oleObject3.bin" Type="http://schemas.openxmlformats.org/officeDocument/2006/relationships/oleObjec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embeddings/oleObject4.bin" Type="http://schemas.openxmlformats.org/officeDocument/2006/relationships/oleObjec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jpeg" Type="http://schemas.openxmlformats.org/officeDocument/2006/relationships/image"/><Relationship Id="rId3" Target="../media/image21.jpeg" Type="http://schemas.openxmlformats.org/officeDocument/2006/relationships/image"/><Relationship Id="rId4" Target="../media/image22.png" Type="http://schemas.openxmlformats.org/officeDocument/2006/relationships/image"/><Relationship Id="rId5" Target="../media/image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4.png" Type="http://schemas.openxmlformats.org/officeDocument/2006/relationships/image"/><Relationship Id="rId4" Target="../embeddings/oleObject5.bin" Type="http://schemas.openxmlformats.org/officeDocument/2006/relationships/oleObject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26.png" Type="http://schemas.openxmlformats.org/officeDocument/2006/relationships/image"/><Relationship Id="rId4" Target="../media/image27.png" Type="http://schemas.openxmlformats.org/officeDocument/2006/relationships/image"/><Relationship Id="rId5" Target="../media/image28.png" Type="http://schemas.openxmlformats.org/officeDocument/2006/relationships/image"/><Relationship Id="rId6" Target="../media/image29.png" Type="http://schemas.openxmlformats.org/officeDocument/2006/relationships/image"/><Relationship Id="rId7" Target="../media/image30.png" Type="http://schemas.openxmlformats.org/officeDocument/2006/relationships/image"/><Relationship Id="rId8" Target="../media/image1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../media/image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embeddings/oleObject1.bin" Type="http://schemas.openxmlformats.org/officeDocument/2006/relationships/oleObjec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3.png" Type="http://schemas.openxmlformats.org/officeDocument/2006/relationships/image"/><Relationship Id="rId7" Target="../media/image14.svg" Type="http://schemas.openxmlformats.org/officeDocument/2006/relationships/image"/><Relationship Id="rId8" Target="../media/image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5.png" Type="http://schemas.openxmlformats.org/officeDocument/2006/relationships/image"/><Relationship Id="rId4" Target="../embeddings/oleObject2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028700" y="7763798"/>
            <a:ext cx="16230600" cy="0"/>
          </a:xfrm>
          <a:prstGeom prst="line">
            <a:avLst/>
          </a:prstGeom>
          <a:ln cap="flat" w="38100">
            <a:solidFill>
              <a:srgbClr val="3CADD7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4" id="4"/>
          <p:cNvSpPr txBox="true"/>
          <p:nvPr/>
        </p:nvSpPr>
        <p:spPr>
          <a:xfrm rot="0">
            <a:off x="2652254" y="209550"/>
            <a:ext cx="12983493" cy="3873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68"/>
              </a:lnSpc>
            </a:pPr>
            <a:r>
              <a:rPr lang="en-US" sz="14350" b="true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Admission Analytics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58338" y="8436624"/>
            <a:ext cx="1583672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Integrantes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242010" y="8436624"/>
            <a:ext cx="3751079" cy="1054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Esteban Rojas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David Rubio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Antonio Vega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540315" y="8436624"/>
            <a:ext cx="4190863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Profesor:     Mauricio Figueroa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6" id="6"/>
          <p:cNvGraphicFramePr/>
          <p:nvPr/>
        </p:nvGraphicFramePr>
        <p:xfrm>
          <a:off x="236121" y="2735598"/>
          <a:ext cx="7586157" cy="4274588"/>
        </p:xfrm>
        <a:graphic>
          <a:graphicData uri="http://schemas.openxmlformats.org/presentationml/2006/ole">
            <p:oleObj imgW="9105900" imgH="57912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915434" y="1457387"/>
            <a:ext cx="12457132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Requerimiento No Funcional</a:t>
            </a: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3648482" y="1935436"/>
            <a:ext cx="11044587" cy="6946281"/>
          </a:xfrm>
          <a:custGeom>
            <a:avLst/>
            <a:gdLst/>
            <a:ahLst/>
            <a:cxnLst/>
            <a:rect r="r" b="b" t="t" l="l"/>
            <a:pathLst>
              <a:path h="6946281" w="11044587">
                <a:moveTo>
                  <a:pt x="0" y="0"/>
                </a:moveTo>
                <a:lnTo>
                  <a:pt x="11044588" y="0"/>
                </a:lnTo>
                <a:lnTo>
                  <a:pt x="11044588" y="6946281"/>
                </a:lnTo>
                <a:lnTo>
                  <a:pt x="0" y="694628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605" t="-4031" r="-771" b="-239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146815" y="1133475"/>
            <a:ext cx="7994369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Arquitectura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755305" y="2513937"/>
            <a:ext cx="10371556" cy="5839186"/>
          </a:xfrm>
          <a:custGeom>
            <a:avLst/>
            <a:gdLst/>
            <a:ahLst/>
            <a:cxnLst/>
            <a:rect r="r" b="b" t="t" l="l"/>
            <a:pathLst>
              <a:path h="5839186" w="10371556">
                <a:moveTo>
                  <a:pt x="0" y="0"/>
                </a:moveTo>
                <a:lnTo>
                  <a:pt x="10371556" y="0"/>
                </a:lnTo>
                <a:lnTo>
                  <a:pt x="10371556" y="5839186"/>
                </a:lnTo>
                <a:lnTo>
                  <a:pt x="0" y="583918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3579469" y="1133475"/>
            <a:ext cx="11129061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Metodología escogida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7834" y="2447262"/>
            <a:ext cx="6676342" cy="6434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Permite avances iterativos e incrementales, ajustando el proyecto según el progreso.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Favorece la g</a:t>
            </a: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estión del tiempo en un contexto con plazos limitados.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</a:t>
            </a: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acilita la entrega de valor temprano, mostrando prototipos funcionales rápidamente.</a:t>
            </a:r>
          </a:p>
          <a:p>
            <a:pPr algn="just">
              <a:lnSpc>
                <a:spcPts val="3919"/>
              </a:lnSpc>
            </a:pPr>
          </a:p>
          <a:p>
            <a:pPr algn="just" marL="604519" indent="-302260" lvl="1">
              <a:lnSpc>
                <a:spcPts val="3919"/>
              </a:lnSpc>
              <a:buFont typeface="Arial"/>
              <a:buChar char="•"/>
            </a:pPr>
            <a:r>
              <a:rPr lang="en-US" sz="2799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Refuerza el trabajo colaborativo, esencial en proyectos en equipo.</a:t>
            </a:r>
          </a:p>
        </p:txBody>
      </p:sp>
    </p:spTree>
  </p:cSld>
  <p:clrMapOvr>
    <a:masterClrMapping/>
  </p:clrMapOvr>
  <p:transition spd="fast">
    <p:fad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70794" y="876494"/>
            <a:ext cx="3989313" cy="1028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Evidencias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321844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8" id="8"/>
          <p:cNvGraphicFramePr/>
          <p:nvPr/>
        </p:nvGraphicFramePr>
        <p:xfrm>
          <a:off x="824041" y="1826631"/>
          <a:ext cx="6562725" cy="2933700"/>
        </p:xfrm>
        <a:graphic>
          <a:graphicData uri="http://schemas.openxmlformats.org/presentationml/2006/ole">
            <p:oleObj imgW="7874000" imgH="42418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fast">
    <p:fade/>
  </p:transition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623491" y="3881838"/>
            <a:ext cx="2523324" cy="252332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2"/>
              <a:stretch>
                <a:fillRect l="0" t="-16666" r="0" b="-16666"/>
              </a:stretch>
            </a:blipFill>
          </p:spPr>
        </p:sp>
      </p:grpSp>
      <p:grpSp>
        <p:nvGrpSpPr>
          <p:cNvPr name="Group 7" id="7"/>
          <p:cNvGrpSpPr/>
          <p:nvPr/>
        </p:nvGrpSpPr>
        <p:grpSpPr>
          <a:xfrm rot="0">
            <a:off x="7882338" y="3881838"/>
            <a:ext cx="2523324" cy="2523324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3"/>
              <a:stretch>
                <a:fillRect l="0" t="-16489" r="0" b="-16489"/>
              </a:stretch>
            </a:blipFill>
          </p:spPr>
        </p:sp>
      </p:grpSp>
      <p:grpSp>
        <p:nvGrpSpPr>
          <p:cNvPr name="Group 9" id="9"/>
          <p:cNvGrpSpPr/>
          <p:nvPr/>
        </p:nvGrpSpPr>
        <p:grpSpPr>
          <a:xfrm rot="0">
            <a:off x="13139337" y="3881838"/>
            <a:ext cx="2523324" cy="252332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70567" y="0"/>
                  </a:moveTo>
                  <a:lnTo>
                    <a:pt x="742233" y="0"/>
                  </a:lnTo>
                  <a:cubicBezTo>
                    <a:pt x="760948" y="0"/>
                    <a:pt x="778897" y="7435"/>
                    <a:pt x="792131" y="20669"/>
                  </a:cubicBezTo>
                  <a:cubicBezTo>
                    <a:pt x="805365" y="33903"/>
                    <a:pt x="812800" y="51852"/>
                    <a:pt x="812800" y="70567"/>
                  </a:cubicBezTo>
                  <a:lnTo>
                    <a:pt x="812800" y="742233"/>
                  </a:lnTo>
                  <a:cubicBezTo>
                    <a:pt x="812800" y="760948"/>
                    <a:pt x="805365" y="778897"/>
                    <a:pt x="792131" y="792131"/>
                  </a:cubicBezTo>
                  <a:cubicBezTo>
                    <a:pt x="778897" y="805365"/>
                    <a:pt x="760948" y="812800"/>
                    <a:pt x="742233" y="812800"/>
                  </a:cubicBezTo>
                  <a:lnTo>
                    <a:pt x="70567" y="812800"/>
                  </a:lnTo>
                  <a:cubicBezTo>
                    <a:pt x="51852" y="812800"/>
                    <a:pt x="33903" y="805365"/>
                    <a:pt x="20669" y="792131"/>
                  </a:cubicBezTo>
                  <a:cubicBezTo>
                    <a:pt x="7435" y="778897"/>
                    <a:pt x="0" y="760948"/>
                    <a:pt x="0" y="742233"/>
                  </a:cubicBezTo>
                  <a:lnTo>
                    <a:pt x="0" y="70567"/>
                  </a:lnTo>
                  <a:cubicBezTo>
                    <a:pt x="0" y="51852"/>
                    <a:pt x="7435" y="33903"/>
                    <a:pt x="20669" y="20669"/>
                  </a:cubicBezTo>
                  <a:cubicBezTo>
                    <a:pt x="33903" y="7435"/>
                    <a:pt x="51852" y="0"/>
                    <a:pt x="70567" y="0"/>
                  </a:cubicBezTo>
                  <a:close/>
                </a:path>
              </a:pathLst>
            </a:custGeom>
            <a:blipFill>
              <a:blip r:embed="rId4"/>
              <a:stretch>
                <a:fillRect l="0" t="-2681" r="0" b="-2681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146815" y="1543777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Roles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987868" y="6966506"/>
            <a:ext cx="179457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Esteban Rojas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398520" y="6966506"/>
            <a:ext cx="1490960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David Rubio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559153" y="6966506"/>
            <a:ext cx="1683693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Antonio Vega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825199" y="6511209"/>
            <a:ext cx="2119908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SCRUM MASTER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964864" y="6548037"/>
            <a:ext cx="2358271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PRODUCT OWNER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515174" y="6548037"/>
            <a:ext cx="1771650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2B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SCRUM TEAM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786760" y="9380752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056267" y="1284600"/>
            <a:ext cx="14175467" cy="7973700"/>
          </a:xfrm>
          <a:custGeom>
            <a:avLst/>
            <a:gdLst/>
            <a:ahLst/>
            <a:cxnLst/>
            <a:rect r="r" b="b" t="t" l="l"/>
            <a:pathLst>
              <a:path h="7973700" w="14175467">
                <a:moveTo>
                  <a:pt x="0" y="0"/>
                </a:moveTo>
                <a:lnTo>
                  <a:pt x="14175466" y="0"/>
                </a:lnTo>
                <a:lnTo>
                  <a:pt x="14175466" y="7973700"/>
                </a:lnTo>
                <a:lnTo>
                  <a:pt x="0" y="79737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</p:spTree>
  </p:cSld>
  <p:clrMapOvr>
    <a:masterClrMapping/>
  </p:clrMapOvr>
  <p:transition spd="fast">
    <p:fade/>
  </p:transition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902984" y="9533834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6" id="6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graphicFrame>
        <p:nvGraphicFramePr>
          <p:cNvPr name="Object 7" id="7"/>
          <p:cNvGraphicFramePr/>
          <p:nvPr/>
        </p:nvGraphicFramePr>
        <p:xfrm>
          <a:off x="1266334" y="1935481"/>
          <a:ext cx="25146000" cy="7543800"/>
        </p:xfrm>
        <a:graphic>
          <a:graphicData uri="http://schemas.openxmlformats.org/presentationml/2006/ole">
            <p:oleObj imgW="30175200" imgH="125730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5146815" y="1133475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Cronograma</a:t>
            </a:r>
          </a:p>
        </p:txBody>
      </p:sp>
    </p:spTree>
  </p:cSld>
  <p:clrMapOvr>
    <a:masterClrMapping/>
  </p:clrMapOvr>
  <p:transition spd="fast">
    <p:fade/>
  </p:transition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4224" y="3412878"/>
            <a:ext cx="3537451" cy="5845422"/>
          </a:xfrm>
          <a:custGeom>
            <a:avLst/>
            <a:gdLst/>
            <a:ahLst/>
            <a:cxnLst/>
            <a:rect r="r" b="b" t="t" l="l"/>
            <a:pathLst>
              <a:path h="5845422" w="3537451">
                <a:moveTo>
                  <a:pt x="0" y="0"/>
                </a:moveTo>
                <a:lnTo>
                  <a:pt x="3537451" y="0"/>
                </a:lnTo>
                <a:lnTo>
                  <a:pt x="3537451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375275" y="3412878"/>
            <a:ext cx="3537451" cy="5845422"/>
          </a:xfrm>
          <a:custGeom>
            <a:avLst/>
            <a:gdLst/>
            <a:ahLst/>
            <a:cxnLst/>
            <a:rect r="r" b="b" t="t" l="l"/>
            <a:pathLst>
              <a:path h="5845422" w="3537451">
                <a:moveTo>
                  <a:pt x="0" y="0"/>
                </a:moveTo>
                <a:lnTo>
                  <a:pt x="3537450" y="0"/>
                </a:lnTo>
                <a:lnTo>
                  <a:pt x="3537450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46325" y="3412878"/>
            <a:ext cx="3537451" cy="5845422"/>
          </a:xfrm>
          <a:custGeom>
            <a:avLst/>
            <a:gdLst/>
            <a:ahLst/>
            <a:cxnLst/>
            <a:rect r="r" b="b" t="t" l="l"/>
            <a:pathLst>
              <a:path h="5845422" w="3537451">
                <a:moveTo>
                  <a:pt x="0" y="0"/>
                </a:moveTo>
                <a:lnTo>
                  <a:pt x="3537451" y="0"/>
                </a:lnTo>
                <a:lnTo>
                  <a:pt x="3537451" y="5845422"/>
                </a:lnTo>
                <a:lnTo>
                  <a:pt x="0" y="58454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702608" y="4004009"/>
            <a:ext cx="928382" cy="928382"/>
          </a:xfrm>
          <a:custGeom>
            <a:avLst/>
            <a:gdLst/>
            <a:ahLst/>
            <a:cxnLst/>
            <a:rect r="r" b="b" t="t" l="l"/>
            <a:pathLst>
              <a:path h="928382" w="928382">
                <a:moveTo>
                  <a:pt x="0" y="0"/>
                </a:moveTo>
                <a:lnTo>
                  <a:pt x="928381" y="0"/>
                </a:lnTo>
                <a:lnTo>
                  <a:pt x="928381" y="928382"/>
                </a:lnTo>
                <a:lnTo>
                  <a:pt x="0" y="92838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2709283" y="3557791"/>
            <a:ext cx="1527333" cy="1374600"/>
          </a:xfrm>
          <a:custGeom>
            <a:avLst/>
            <a:gdLst/>
            <a:ahLst/>
            <a:cxnLst/>
            <a:rect r="r" b="b" t="t" l="l"/>
            <a:pathLst>
              <a:path h="1374600" w="1527333">
                <a:moveTo>
                  <a:pt x="0" y="0"/>
                </a:moveTo>
                <a:lnTo>
                  <a:pt x="1527333" y="0"/>
                </a:lnTo>
                <a:lnTo>
                  <a:pt x="1527333" y="1374600"/>
                </a:lnTo>
                <a:lnTo>
                  <a:pt x="0" y="1374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46411" y="3595112"/>
            <a:ext cx="1337280" cy="1337280"/>
          </a:xfrm>
          <a:custGeom>
            <a:avLst/>
            <a:gdLst/>
            <a:ahLst/>
            <a:cxnLst/>
            <a:rect r="r" b="b" t="t" l="l"/>
            <a:pathLst>
              <a:path h="1337280" w="1337280">
                <a:moveTo>
                  <a:pt x="0" y="0"/>
                </a:moveTo>
                <a:lnTo>
                  <a:pt x="1337280" y="0"/>
                </a:lnTo>
                <a:lnTo>
                  <a:pt x="1337280" y="1337279"/>
                </a:lnTo>
                <a:lnTo>
                  <a:pt x="0" y="133727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21271" y="721514"/>
            <a:ext cx="13645457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true">
                <a:solidFill>
                  <a:srgbClr val="FFB716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CONCLUSIONES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20872" y="5115644"/>
            <a:ext cx="3491854" cy="17025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6"/>
              </a:lnSpc>
              <a:spcBef>
                <a:spcPct val="0"/>
              </a:spcBef>
            </a:pPr>
            <a:r>
              <a:rPr lang="en-US" b="true" sz="1969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Herramientas como Trello y discord nos ayudan a llevar una trazabilidad de las daily meetings y hacen mas facil el trabajo en equipo.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3046325" y="5106119"/>
            <a:ext cx="3537451" cy="1758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En ultima instancia, la transformacion digital solo tiene sentido si entendemos las necesidades del cliente.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58182" y="5059052"/>
            <a:ext cx="3429534" cy="17591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EL trabajo colaborativo siempre puede más, ¿Cruzar fronteras?, no hay problemas, mientras exista la comunicación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14815051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95132" y="1596969"/>
            <a:ext cx="9897736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true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¿Preguntas?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5051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0" y="1596969"/>
            <a:ext cx="18288000" cy="16618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548"/>
              </a:lnSpc>
            </a:pPr>
            <a:r>
              <a:rPr lang="en-US" sz="12424" b="true">
                <a:solidFill>
                  <a:srgbClr val="D488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MUCHAS GRACIAS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4815051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351905" cy="1612545"/>
            <a:chOff x="0" y="0"/>
            <a:chExt cx="4570049" cy="42470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70049" cy="424703"/>
            </a:xfrm>
            <a:custGeom>
              <a:avLst/>
              <a:gdLst/>
              <a:ahLst/>
              <a:cxnLst/>
              <a:rect r="r" b="b" t="t" l="l"/>
              <a:pathLst>
                <a:path h="424703" w="4570049">
                  <a:moveTo>
                    <a:pt x="7139" y="0"/>
                  </a:moveTo>
                  <a:lnTo>
                    <a:pt x="4562911" y="0"/>
                  </a:lnTo>
                  <a:cubicBezTo>
                    <a:pt x="4564804" y="0"/>
                    <a:pt x="4566620" y="752"/>
                    <a:pt x="4567958" y="2091"/>
                  </a:cubicBezTo>
                  <a:cubicBezTo>
                    <a:pt x="4569297" y="3430"/>
                    <a:pt x="4570049" y="5245"/>
                    <a:pt x="4570049" y="7139"/>
                  </a:cubicBezTo>
                  <a:lnTo>
                    <a:pt x="4570049" y="417565"/>
                  </a:lnTo>
                  <a:cubicBezTo>
                    <a:pt x="4570049" y="419458"/>
                    <a:pt x="4569297" y="421274"/>
                    <a:pt x="4567958" y="422612"/>
                  </a:cubicBezTo>
                  <a:cubicBezTo>
                    <a:pt x="4566620" y="423951"/>
                    <a:pt x="4564804" y="424703"/>
                    <a:pt x="4562911" y="424703"/>
                  </a:cubicBezTo>
                  <a:lnTo>
                    <a:pt x="7139" y="424703"/>
                  </a:lnTo>
                  <a:cubicBezTo>
                    <a:pt x="5245" y="424703"/>
                    <a:pt x="3430" y="423951"/>
                    <a:pt x="2091" y="422612"/>
                  </a:cubicBezTo>
                  <a:cubicBezTo>
                    <a:pt x="752" y="421274"/>
                    <a:pt x="0" y="419458"/>
                    <a:pt x="0" y="417565"/>
                  </a:cubicBezTo>
                  <a:lnTo>
                    <a:pt x="0" y="7139"/>
                  </a:lnTo>
                  <a:cubicBezTo>
                    <a:pt x="0" y="5245"/>
                    <a:pt x="752" y="3430"/>
                    <a:pt x="2091" y="2091"/>
                  </a:cubicBezTo>
                  <a:cubicBezTo>
                    <a:pt x="3430" y="752"/>
                    <a:pt x="5245" y="0"/>
                    <a:pt x="713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70049" cy="4723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140" y="2536128"/>
            <a:ext cx="8417339" cy="694380"/>
            <a:chOff x="0" y="0"/>
            <a:chExt cx="4926416" cy="4064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Contexto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81140" y="3625642"/>
            <a:ext cx="8417339" cy="694380"/>
            <a:chOff x="0" y="0"/>
            <a:chExt cx="4926416" cy="406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Problema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76686" y="5990290"/>
            <a:ext cx="8417339" cy="694380"/>
            <a:chOff x="0" y="0"/>
            <a:chExt cx="4926416" cy="4064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Solución</a:t>
              </a:r>
            </a:p>
          </p:txBody>
        </p:sp>
      </p:grpSp>
      <p:sp>
        <p:nvSpPr>
          <p:cNvPr name="Freeform 14" id="14"/>
          <p:cNvSpPr/>
          <p:nvPr/>
        </p:nvSpPr>
        <p:spPr>
          <a:xfrm flipH="true" flipV="false" rot="0">
            <a:off x="825764" y="2649756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true" flipV="false" rot="0">
            <a:off x="825764" y="3739270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true" flipV="false" rot="0">
            <a:off x="921309" y="6103917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6"/>
                </a:lnTo>
                <a:lnTo>
                  <a:pt x="467125" y="467126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563624" y="671613"/>
            <a:ext cx="9160752" cy="1038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Tabla de Contenidos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9515707" y="3621033"/>
            <a:ext cx="8417339" cy="694380"/>
            <a:chOff x="0" y="0"/>
            <a:chExt cx="4926416" cy="4064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Metodología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515707" y="5986626"/>
            <a:ext cx="8417339" cy="694380"/>
            <a:chOff x="0" y="0"/>
            <a:chExt cx="4926416" cy="406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Roles</a:t>
              </a:r>
            </a:p>
          </p:txBody>
        </p:sp>
      </p:grpSp>
      <p:sp>
        <p:nvSpPr>
          <p:cNvPr name="Freeform 24" id="24"/>
          <p:cNvSpPr/>
          <p:nvPr/>
        </p:nvSpPr>
        <p:spPr>
          <a:xfrm flipH="true" flipV="false" rot="0">
            <a:off x="9760330" y="3734661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5"/>
                </a:lnTo>
                <a:lnTo>
                  <a:pt x="467126" y="467125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true" flipV="false" rot="0">
            <a:off x="9760330" y="6100253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5"/>
                </a:lnTo>
                <a:lnTo>
                  <a:pt x="467126" y="467125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581140" y="4812239"/>
            <a:ext cx="8417339" cy="694380"/>
            <a:chOff x="0" y="0"/>
            <a:chExt cx="4926416" cy="4064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Necesidad</a:t>
              </a: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676686" y="7077651"/>
            <a:ext cx="8417339" cy="694380"/>
            <a:chOff x="0" y="0"/>
            <a:chExt cx="4926416" cy="4064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Historias de Usuario y Épicas</a:t>
              </a:r>
            </a:p>
          </p:txBody>
        </p:sp>
      </p:grpSp>
      <p:sp>
        <p:nvSpPr>
          <p:cNvPr name="Freeform 32" id="32"/>
          <p:cNvSpPr/>
          <p:nvPr/>
        </p:nvSpPr>
        <p:spPr>
          <a:xfrm flipH="true" flipV="false" rot="0">
            <a:off x="825764" y="4925866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6"/>
                </a:lnTo>
                <a:lnTo>
                  <a:pt x="467125" y="467126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3" id="33"/>
          <p:cNvSpPr/>
          <p:nvPr/>
        </p:nvSpPr>
        <p:spPr>
          <a:xfrm flipH="true" flipV="false" rot="0">
            <a:off x="825764" y="7191279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9515707" y="7077651"/>
            <a:ext cx="8417339" cy="694380"/>
            <a:chOff x="0" y="0"/>
            <a:chExt cx="4926416" cy="406400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6" id="36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Roadmap</a:t>
              </a:r>
            </a:p>
          </p:txBody>
        </p:sp>
      </p:grpSp>
      <p:sp>
        <p:nvSpPr>
          <p:cNvPr name="Freeform 37" id="37"/>
          <p:cNvSpPr/>
          <p:nvPr/>
        </p:nvSpPr>
        <p:spPr>
          <a:xfrm flipH="true" flipV="false" rot="0">
            <a:off x="9760330" y="7172901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6"/>
                </a:lnTo>
                <a:lnTo>
                  <a:pt x="467126" y="467126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8" id="38"/>
          <p:cNvGrpSpPr/>
          <p:nvPr/>
        </p:nvGrpSpPr>
        <p:grpSpPr>
          <a:xfrm rot="0">
            <a:off x="9515707" y="2529687"/>
            <a:ext cx="8417339" cy="694380"/>
            <a:chOff x="0" y="0"/>
            <a:chExt cx="4926416" cy="4064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0" id="40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Arquitectura</a:t>
              </a:r>
            </a:p>
          </p:txBody>
        </p:sp>
      </p:grpSp>
      <p:sp>
        <p:nvSpPr>
          <p:cNvPr name="Freeform 41" id="41"/>
          <p:cNvSpPr/>
          <p:nvPr/>
        </p:nvSpPr>
        <p:spPr>
          <a:xfrm flipH="true" flipV="false" rot="0">
            <a:off x="9760330" y="2643314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6"/>
                </a:lnTo>
                <a:lnTo>
                  <a:pt x="467126" y="467126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2" id="42"/>
          <p:cNvGrpSpPr/>
          <p:nvPr/>
        </p:nvGrpSpPr>
        <p:grpSpPr>
          <a:xfrm rot="0">
            <a:off x="9515707" y="4805798"/>
            <a:ext cx="8417339" cy="694380"/>
            <a:chOff x="0" y="0"/>
            <a:chExt cx="4926416" cy="4064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Evidencias</a:t>
              </a:r>
            </a:p>
          </p:txBody>
        </p:sp>
      </p:grpSp>
      <p:sp>
        <p:nvSpPr>
          <p:cNvPr name="Freeform 45" id="45"/>
          <p:cNvSpPr/>
          <p:nvPr/>
        </p:nvSpPr>
        <p:spPr>
          <a:xfrm flipH="true" flipV="false" rot="0">
            <a:off x="9760330" y="4919425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6"/>
                </a:lnTo>
                <a:lnTo>
                  <a:pt x="467126" y="467126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6" id="46"/>
          <p:cNvGrpSpPr/>
          <p:nvPr/>
        </p:nvGrpSpPr>
        <p:grpSpPr>
          <a:xfrm rot="0">
            <a:off x="726661" y="8257807"/>
            <a:ext cx="8417339" cy="694380"/>
            <a:chOff x="0" y="0"/>
            <a:chExt cx="4926416" cy="4064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8" id="48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RF y RNF</a:t>
              </a:r>
            </a:p>
          </p:txBody>
        </p:sp>
      </p:grpSp>
      <p:sp>
        <p:nvSpPr>
          <p:cNvPr name="Freeform 49" id="49"/>
          <p:cNvSpPr/>
          <p:nvPr/>
        </p:nvSpPr>
        <p:spPr>
          <a:xfrm flipH="true" flipV="false" rot="0">
            <a:off x="971285" y="8353057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5" y="0"/>
                </a:moveTo>
                <a:lnTo>
                  <a:pt x="0" y="0"/>
                </a:lnTo>
                <a:lnTo>
                  <a:pt x="0" y="467125"/>
                </a:lnTo>
                <a:lnTo>
                  <a:pt x="467125" y="467125"/>
                </a:lnTo>
                <a:lnTo>
                  <a:pt x="46712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0" id="50"/>
          <p:cNvGrpSpPr/>
          <p:nvPr/>
        </p:nvGrpSpPr>
        <p:grpSpPr>
          <a:xfrm rot="0">
            <a:off x="9515707" y="8223052"/>
            <a:ext cx="8417339" cy="694380"/>
            <a:chOff x="0" y="0"/>
            <a:chExt cx="4926416" cy="4064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0" y="0"/>
              <a:ext cx="4926416" cy="406400"/>
            </a:xfrm>
            <a:custGeom>
              <a:avLst/>
              <a:gdLst/>
              <a:ahLst/>
              <a:cxnLst/>
              <a:rect r="r" b="b" t="t" l="l"/>
              <a:pathLst>
                <a:path h="406400" w="4926416">
                  <a:moveTo>
                    <a:pt x="4723216" y="0"/>
                  </a:moveTo>
                  <a:cubicBezTo>
                    <a:pt x="4835441" y="0"/>
                    <a:pt x="4926416" y="90976"/>
                    <a:pt x="4926416" y="203200"/>
                  </a:cubicBezTo>
                  <a:cubicBezTo>
                    <a:pt x="4926416" y="315424"/>
                    <a:pt x="4835441" y="406400"/>
                    <a:pt x="472321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52" id="52"/>
            <p:cNvSpPr txBox="true"/>
            <p:nvPr/>
          </p:nvSpPr>
          <p:spPr>
            <a:xfrm>
              <a:off x="0" y="-47625"/>
              <a:ext cx="4926416" cy="454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9"/>
                </a:lnSpc>
              </a:pPr>
              <a:r>
                <a:rPr lang="en-US" sz="2499">
                  <a:solidFill>
                    <a:srgbClr val="FFFFFF"/>
                  </a:solidFill>
                  <a:latin typeface="Open Sauce"/>
                  <a:ea typeface="Open Sauce"/>
                  <a:cs typeface="Open Sauce"/>
                  <a:sym typeface="Open Sauce"/>
                </a:rPr>
                <a:t>Cronograma</a:t>
              </a:r>
            </a:p>
          </p:txBody>
        </p:sp>
      </p:grpSp>
      <p:sp>
        <p:nvSpPr>
          <p:cNvPr name="Freeform 53" id="53"/>
          <p:cNvSpPr/>
          <p:nvPr/>
        </p:nvSpPr>
        <p:spPr>
          <a:xfrm flipH="true" flipV="false" rot="0">
            <a:off x="9760330" y="8318302"/>
            <a:ext cx="467125" cy="467125"/>
          </a:xfrm>
          <a:custGeom>
            <a:avLst/>
            <a:gdLst/>
            <a:ahLst/>
            <a:cxnLst/>
            <a:rect r="r" b="b" t="t" l="l"/>
            <a:pathLst>
              <a:path h="467125" w="467125">
                <a:moveTo>
                  <a:pt x="467126" y="0"/>
                </a:moveTo>
                <a:lnTo>
                  <a:pt x="0" y="0"/>
                </a:lnTo>
                <a:lnTo>
                  <a:pt x="0" y="467125"/>
                </a:lnTo>
                <a:lnTo>
                  <a:pt x="467126" y="467125"/>
                </a:lnTo>
                <a:lnTo>
                  <a:pt x="46712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4" id="54"/>
          <p:cNvSpPr/>
          <p:nvPr/>
        </p:nvSpPr>
        <p:spPr>
          <a:xfrm flipH="false" flipV="false" rot="0">
            <a:off x="14548030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8141" y="1028700"/>
            <a:ext cx="8421447" cy="8934806"/>
            <a:chOff x="0" y="0"/>
            <a:chExt cx="11228596" cy="1191307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8601" t="0" r="18601" b="0"/>
            <a:stretch>
              <a:fillRect/>
            </a:stretch>
          </p:blipFill>
          <p:spPr>
            <a:xfrm flipH="false" flipV="false">
              <a:off x="0" y="0"/>
              <a:ext cx="11228596" cy="1191307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600190" y="446388"/>
            <a:ext cx="17125720" cy="582312"/>
            <a:chOff x="0" y="0"/>
            <a:chExt cx="4510478" cy="1533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1028700" y="565141"/>
            <a:ext cx="636951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519072" y="1222579"/>
            <a:ext cx="3789287" cy="10382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Contexto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64206" y="2687737"/>
            <a:ext cx="6699019" cy="4596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Duoc UC es una institución con más de 50 años de historia en la Educación Técnico Profesional, con acreditación institucional máxima por 7 años.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9 escuelas y más de 70 carreras vigentes.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18 sedes en la Región Metropolitana, Valparaíso, Biobío, La Araucanía y Los Lagos.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028700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257011" y="1133475"/>
            <a:ext cx="377397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Problema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10757"/>
            <a:ext cx="8684050" cy="50153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 2017 (20,3%) a 2023 (17,1%) → caída de 3,2 puntos porcentuales en matriculas.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Esto representa aproximadamente una baja del 15,7 % en su participación de matrículas en la región.</a:t>
            </a:r>
          </a:p>
          <a:p>
            <a:pPr algn="just">
              <a:lnSpc>
                <a:spcPts val="3359"/>
              </a:lnSpc>
            </a:pP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Duoc UC muestra una tendencia a la baja sostenida desde 2017 hasta 2023, con una leve recuperación en 2024. En números relativos, perdió más de 3 puntos de participación en el mercado regional de matrículas en menos de 7 años.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4410716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pic>
        <p:nvPicPr>
          <p:cNvPr name="Picture 9" id="9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10715787" y="2057400"/>
            <a:ext cx="6172200" cy="6172200"/>
          </a:xfrm>
          <a:prstGeom prst="rect">
            <a:avLst/>
          </a:prstGeom>
        </p:spPr>
      </p:pic>
      <p:sp>
        <p:nvSpPr>
          <p:cNvPr name="TextBox 10" id="10"/>
          <p:cNvSpPr txBox="true"/>
          <p:nvPr/>
        </p:nvSpPr>
        <p:spPr>
          <a:xfrm rot="0">
            <a:off x="10298440" y="7859001"/>
            <a:ext cx="7622232" cy="349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b="true" sz="20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Perdida de matriculas en 7 años para la región de Valparaíso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269263" y="9229725"/>
            <a:ext cx="8202924" cy="264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  <a:spcBef>
                <a:spcPct val="0"/>
              </a:spcBef>
            </a:pPr>
            <a:r>
              <a:rPr lang="en-US" b="true" sz="16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*Información basada en los datos abiertos del Mineduc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388141" y="1028700"/>
            <a:ext cx="8421447" cy="8934806"/>
            <a:chOff x="0" y="0"/>
            <a:chExt cx="11228596" cy="11913075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14654" t="0" r="14654" b="0"/>
            <a:stretch>
              <a:fillRect/>
            </a:stretch>
          </p:blipFill>
          <p:spPr>
            <a:xfrm flipH="false" flipV="false">
              <a:off x="0" y="0"/>
              <a:ext cx="11228596" cy="11913075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1028700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8" id="8"/>
          <p:cNvSpPr txBox="true"/>
          <p:nvPr/>
        </p:nvSpPr>
        <p:spPr>
          <a:xfrm rot="0">
            <a:off x="1038225" y="565141"/>
            <a:ext cx="636951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77924" y="1699913"/>
            <a:ext cx="4237202" cy="100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5"/>
              </a:lnSpc>
            </a:pPr>
            <a:r>
              <a:rPr lang="en-US" b="true" sz="5925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Necesidad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94893" y="3587113"/>
            <a:ext cx="6403263" cy="3339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4423" indent="-257211" lvl="1">
              <a:lnSpc>
                <a:spcPts val="3335"/>
              </a:lnSpc>
              <a:buFont typeface="Arial"/>
              <a:buChar char="•"/>
            </a:pP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</a:t>
            </a: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instituto profesional Duoc UC enfrenta una alta competencia por captar estudiantes.</a:t>
            </a:r>
          </a:p>
          <a:p>
            <a:pPr algn="l">
              <a:lnSpc>
                <a:spcPts val="3335"/>
              </a:lnSpc>
            </a:pPr>
          </a:p>
          <a:p>
            <a:pPr algn="just" marL="514423" indent="-257211" lvl="1">
              <a:lnSpc>
                <a:spcPts val="3335"/>
              </a:lnSpc>
              <a:buFont typeface="Arial"/>
              <a:buChar char="•"/>
            </a:pPr>
            <a:r>
              <a:rPr lang="en-US" sz="238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 este escenario, el área de admisión requiere información confiable y actualizada que le permita diseñar estrategias efectivas de captación.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3886695" y="8881717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10703167" y="2515282"/>
            <a:ext cx="4876036" cy="5256436"/>
          </a:xfrm>
          <a:custGeom>
            <a:avLst/>
            <a:gdLst/>
            <a:ahLst/>
            <a:cxnLst/>
            <a:rect r="r" b="b" t="t" l="l"/>
            <a:pathLst>
              <a:path h="5256436" w="4876036">
                <a:moveTo>
                  <a:pt x="0" y="0"/>
                </a:moveTo>
                <a:lnTo>
                  <a:pt x="4876036" y="0"/>
                </a:lnTo>
                <a:lnTo>
                  <a:pt x="4876036" y="5256436"/>
                </a:lnTo>
                <a:lnTo>
                  <a:pt x="0" y="52564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67568" y="1282065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Solución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26582" y="2296207"/>
            <a:ext cx="6676342" cy="7244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5160"/>
              </a:lnSpc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PLATAFORMA WEB QUE CUENTE CON:</a:t>
            </a:r>
          </a:p>
          <a:p>
            <a:pPr algn="just" marL="518162" indent="-259081" lvl="1">
              <a:lnSpc>
                <a:spcPts val="51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INTEGRACIÓN DE DATOS: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Unific</a:t>
            </a: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ación y procesamiento de información abierta del Mineduc en un repositorio central.</a:t>
            </a:r>
          </a:p>
          <a:p>
            <a:pPr algn="just">
              <a:lnSpc>
                <a:spcPts val="3360"/>
              </a:lnSpc>
            </a:pPr>
          </a:p>
          <a:p>
            <a:pPr algn="just" marL="518162" indent="-259081" lvl="1">
              <a:lnSpc>
                <a:spcPts val="51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GESTIÓN DE INFORMACIÓN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Limpiez</a:t>
            </a: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a, transformación y almacenamiento en un Data Warehouse accesible y confiable.</a:t>
            </a:r>
          </a:p>
          <a:p>
            <a:pPr algn="just">
              <a:lnSpc>
                <a:spcPts val="3360"/>
              </a:lnSpc>
            </a:pPr>
          </a:p>
          <a:p>
            <a:pPr algn="just" marL="518162" indent="-259081" lvl="1">
              <a:lnSpc>
                <a:spcPts val="5160"/>
              </a:lnSpc>
              <a:buFont typeface="Arial"/>
              <a:buChar char="•"/>
            </a:pPr>
            <a:r>
              <a:rPr lang="en-US" b="true" sz="240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ANÁLISIS ESTRATÉGICO </a:t>
            </a:r>
          </a:p>
          <a:p>
            <a:pPr algn="l">
              <a:lnSpc>
                <a:spcPts val="3360"/>
              </a:lnSpc>
            </a:pP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Dashb</a:t>
            </a:r>
            <a:r>
              <a:rPr lang="en-US" sz="24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oards interactivos con indicadores clave que apoyan decisiones de admisión y captación.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477579" y="1143000"/>
            <a:ext cx="9332841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HISTORIAS DE USUARIO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4433204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5" y="0"/>
                </a:lnTo>
                <a:lnTo>
                  <a:pt x="3385015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8" id="8"/>
          <p:cNvGraphicFramePr/>
          <p:nvPr/>
        </p:nvGraphicFramePr>
        <p:xfrm>
          <a:off x="469781" y="2228334"/>
          <a:ext cx="3848100" cy="2238375"/>
        </p:xfrm>
        <a:graphic>
          <a:graphicData uri="http://schemas.openxmlformats.org/presentationml/2006/ole">
            <p:oleObj imgW="4610100" imgH="30099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81140" y="2316001"/>
            <a:ext cx="5447603" cy="6720394"/>
            <a:chOff x="0" y="0"/>
            <a:chExt cx="1434760" cy="176998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434760" cy="1769980"/>
            </a:xfrm>
            <a:custGeom>
              <a:avLst/>
              <a:gdLst/>
              <a:ahLst/>
              <a:cxnLst/>
              <a:rect r="r" b="b" t="t" l="l"/>
              <a:pathLst>
                <a:path h="1769980" w="1434760">
                  <a:moveTo>
                    <a:pt x="72479" y="0"/>
                  </a:moveTo>
                  <a:lnTo>
                    <a:pt x="1362280" y="0"/>
                  </a:lnTo>
                  <a:cubicBezTo>
                    <a:pt x="1381503" y="0"/>
                    <a:pt x="1399938" y="7636"/>
                    <a:pt x="1413531" y="21229"/>
                  </a:cubicBezTo>
                  <a:cubicBezTo>
                    <a:pt x="1427123" y="34821"/>
                    <a:pt x="1434760" y="53257"/>
                    <a:pt x="1434760" y="72479"/>
                  </a:cubicBezTo>
                  <a:lnTo>
                    <a:pt x="1434760" y="1697501"/>
                  </a:lnTo>
                  <a:cubicBezTo>
                    <a:pt x="1434760" y="1737530"/>
                    <a:pt x="1402310" y="1769980"/>
                    <a:pt x="1362280" y="1769980"/>
                  </a:cubicBezTo>
                  <a:lnTo>
                    <a:pt x="72479" y="1769980"/>
                  </a:lnTo>
                  <a:cubicBezTo>
                    <a:pt x="53257" y="1769980"/>
                    <a:pt x="34821" y="1762344"/>
                    <a:pt x="21229" y="1748752"/>
                  </a:cubicBezTo>
                  <a:cubicBezTo>
                    <a:pt x="7636" y="1735159"/>
                    <a:pt x="0" y="1716724"/>
                    <a:pt x="0" y="1697501"/>
                  </a:cubicBezTo>
                  <a:lnTo>
                    <a:pt x="0" y="72479"/>
                  </a:lnTo>
                  <a:cubicBezTo>
                    <a:pt x="0" y="53257"/>
                    <a:pt x="7636" y="34821"/>
                    <a:pt x="21229" y="21229"/>
                  </a:cubicBezTo>
                  <a:cubicBezTo>
                    <a:pt x="34821" y="7636"/>
                    <a:pt x="53257" y="0"/>
                    <a:pt x="72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434760" cy="181760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420199" y="2306476"/>
            <a:ext cx="5447603" cy="6729919"/>
            <a:chOff x="0" y="0"/>
            <a:chExt cx="1434760" cy="177248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434760" cy="1772489"/>
            </a:xfrm>
            <a:custGeom>
              <a:avLst/>
              <a:gdLst/>
              <a:ahLst/>
              <a:cxnLst/>
              <a:rect r="r" b="b" t="t" l="l"/>
              <a:pathLst>
                <a:path h="1772489" w="1434760">
                  <a:moveTo>
                    <a:pt x="72479" y="0"/>
                  </a:moveTo>
                  <a:lnTo>
                    <a:pt x="1362280" y="0"/>
                  </a:lnTo>
                  <a:cubicBezTo>
                    <a:pt x="1381503" y="0"/>
                    <a:pt x="1399938" y="7636"/>
                    <a:pt x="1413531" y="21229"/>
                  </a:cubicBezTo>
                  <a:cubicBezTo>
                    <a:pt x="1427123" y="34821"/>
                    <a:pt x="1434760" y="53257"/>
                    <a:pt x="1434760" y="72479"/>
                  </a:cubicBezTo>
                  <a:lnTo>
                    <a:pt x="1434760" y="1700010"/>
                  </a:lnTo>
                  <a:cubicBezTo>
                    <a:pt x="1434760" y="1719232"/>
                    <a:pt x="1427123" y="1737668"/>
                    <a:pt x="1413531" y="1751260"/>
                  </a:cubicBezTo>
                  <a:cubicBezTo>
                    <a:pt x="1399938" y="1764853"/>
                    <a:pt x="1381503" y="1772489"/>
                    <a:pt x="1362280" y="1772489"/>
                  </a:cubicBezTo>
                  <a:lnTo>
                    <a:pt x="72479" y="1772489"/>
                  </a:lnTo>
                  <a:cubicBezTo>
                    <a:pt x="32450" y="1772489"/>
                    <a:pt x="0" y="1740039"/>
                    <a:pt x="0" y="1700010"/>
                  </a:cubicBezTo>
                  <a:lnTo>
                    <a:pt x="0" y="72479"/>
                  </a:lnTo>
                  <a:cubicBezTo>
                    <a:pt x="0" y="53257"/>
                    <a:pt x="7636" y="34821"/>
                    <a:pt x="21229" y="21229"/>
                  </a:cubicBezTo>
                  <a:cubicBezTo>
                    <a:pt x="34821" y="7636"/>
                    <a:pt x="53257" y="0"/>
                    <a:pt x="72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434760" cy="1820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259257" y="2306476"/>
            <a:ext cx="5447603" cy="6729919"/>
            <a:chOff x="0" y="0"/>
            <a:chExt cx="1434760" cy="177248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434760" cy="1772489"/>
            </a:xfrm>
            <a:custGeom>
              <a:avLst/>
              <a:gdLst/>
              <a:ahLst/>
              <a:cxnLst/>
              <a:rect r="r" b="b" t="t" l="l"/>
              <a:pathLst>
                <a:path h="1772489" w="1434760">
                  <a:moveTo>
                    <a:pt x="72479" y="0"/>
                  </a:moveTo>
                  <a:lnTo>
                    <a:pt x="1362280" y="0"/>
                  </a:lnTo>
                  <a:cubicBezTo>
                    <a:pt x="1381503" y="0"/>
                    <a:pt x="1399938" y="7636"/>
                    <a:pt x="1413531" y="21229"/>
                  </a:cubicBezTo>
                  <a:cubicBezTo>
                    <a:pt x="1427123" y="34821"/>
                    <a:pt x="1434760" y="53257"/>
                    <a:pt x="1434760" y="72479"/>
                  </a:cubicBezTo>
                  <a:lnTo>
                    <a:pt x="1434760" y="1700010"/>
                  </a:lnTo>
                  <a:cubicBezTo>
                    <a:pt x="1434760" y="1719232"/>
                    <a:pt x="1427123" y="1737668"/>
                    <a:pt x="1413531" y="1751260"/>
                  </a:cubicBezTo>
                  <a:cubicBezTo>
                    <a:pt x="1399938" y="1764853"/>
                    <a:pt x="1381503" y="1772489"/>
                    <a:pt x="1362280" y="1772489"/>
                  </a:cubicBezTo>
                  <a:lnTo>
                    <a:pt x="72479" y="1772489"/>
                  </a:lnTo>
                  <a:cubicBezTo>
                    <a:pt x="32450" y="1772489"/>
                    <a:pt x="0" y="1740039"/>
                    <a:pt x="0" y="1700010"/>
                  </a:cubicBezTo>
                  <a:lnTo>
                    <a:pt x="0" y="72479"/>
                  </a:lnTo>
                  <a:cubicBezTo>
                    <a:pt x="0" y="53257"/>
                    <a:pt x="7636" y="34821"/>
                    <a:pt x="21229" y="21229"/>
                  </a:cubicBezTo>
                  <a:cubicBezTo>
                    <a:pt x="34821" y="7636"/>
                    <a:pt x="53257" y="0"/>
                    <a:pt x="724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1434760" cy="1820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AutoShape 14" id="14"/>
          <p:cNvSpPr/>
          <p:nvPr/>
        </p:nvSpPr>
        <p:spPr>
          <a:xfrm>
            <a:off x="1875333" y="8067099"/>
            <a:ext cx="274047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5" id="15"/>
          <p:cNvSpPr txBox="true"/>
          <p:nvPr/>
        </p:nvSpPr>
        <p:spPr>
          <a:xfrm rot="0">
            <a:off x="7033573" y="4802075"/>
            <a:ext cx="4629499" cy="3168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Gestión y administración de usuarios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Filtros y personalización por tipo de establecimiento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Generación y exportación de reportes personalizados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Seguimiento de visitas y conversión</a:t>
            </a:r>
          </a:p>
          <a:p>
            <a:pPr algn="l">
              <a:lnSpc>
                <a:spcPts val="2800"/>
              </a:lnSpc>
            </a:pPr>
          </a:p>
        </p:txBody>
      </p:sp>
      <p:sp>
        <p:nvSpPr>
          <p:cNvPr name="AutoShape 16" id="16"/>
          <p:cNvSpPr/>
          <p:nvPr/>
        </p:nvSpPr>
        <p:spPr>
          <a:xfrm>
            <a:off x="7773761" y="8067099"/>
            <a:ext cx="274047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7" id="17"/>
          <p:cNvSpPr/>
          <p:nvPr/>
        </p:nvSpPr>
        <p:spPr>
          <a:xfrm>
            <a:off x="13612819" y="8028999"/>
            <a:ext cx="2740479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4444206" y="2616996"/>
            <a:ext cx="1132912" cy="1756453"/>
          </a:xfrm>
          <a:custGeom>
            <a:avLst/>
            <a:gdLst/>
            <a:ahLst/>
            <a:cxnLst/>
            <a:rect r="r" b="b" t="t" l="l"/>
            <a:pathLst>
              <a:path h="1756453" w="1132912">
                <a:moveTo>
                  <a:pt x="0" y="0"/>
                </a:moveTo>
                <a:lnTo>
                  <a:pt x="1132912" y="0"/>
                </a:lnTo>
                <a:lnTo>
                  <a:pt x="1132912" y="1756454"/>
                </a:lnTo>
                <a:lnTo>
                  <a:pt x="0" y="17564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8577544" y="2616996"/>
            <a:ext cx="1132912" cy="1756453"/>
          </a:xfrm>
          <a:custGeom>
            <a:avLst/>
            <a:gdLst/>
            <a:ahLst/>
            <a:cxnLst/>
            <a:rect r="r" b="b" t="t" l="l"/>
            <a:pathLst>
              <a:path h="1756453" w="1132912">
                <a:moveTo>
                  <a:pt x="0" y="0"/>
                </a:moveTo>
                <a:lnTo>
                  <a:pt x="1132912" y="0"/>
                </a:lnTo>
                <a:lnTo>
                  <a:pt x="1132912" y="1756454"/>
                </a:lnTo>
                <a:lnTo>
                  <a:pt x="0" y="175645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679116" y="2616996"/>
            <a:ext cx="1132912" cy="1756453"/>
          </a:xfrm>
          <a:custGeom>
            <a:avLst/>
            <a:gdLst/>
            <a:ahLst/>
            <a:cxnLst/>
            <a:rect r="r" b="b" t="t" l="l"/>
            <a:pathLst>
              <a:path h="1756453" w="1132912">
                <a:moveTo>
                  <a:pt x="0" y="0"/>
                </a:moveTo>
                <a:lnTo>
                  <a:pt x="1132913" y="0"/>
                </a:lnTo>
                <a:lnTo>
                  <a:pt x="1132913" y="1756454"/>
                </a:lnTo>
                <a:lnTo>
                  <a:pt x="0" y="17564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28700" y="4956853"/>
            <a:ext cx="4629499" cy="2111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Análisis y visualización histórica de matrículas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Segmentación académica y geográfica de estudiantes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Transformación y preparación de datos educativos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875333" y="8189359"/>
            <a:ext cx="2740479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Prioridad Alta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773761" y="8189359"/>
            <a:ext cx="2740479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Prioridad Media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68026" y="8189359"/>
            <a:ext cx="2685271" cy="3492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Prioridad Baja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5146815" y="1342545"/>
            <a:ext cx="7994369" cy="802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Épicas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2667901" y="4956853"/>
            <a:ext cx="4629499" cy="2816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Gestión de permisos y niveles de acceso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Análisis del rendimiento académico por colegio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Monitoreo y trazabilidad del pipeline de datos</a:t>
            </a:r>
          </a:p>
          <a:p>
            <a:pPr algn="l" marL="431804" indent="-215902" lvl="1">
              <a:lnSpc>
                <a:spcPts val="2800"/>
              </a:lnSpc>
              <a:buFont typeface="Arial"/>
              <a:buChar char="•"/>
            </a:pPr>
            <a:r>
              <a:rPr lang="en-US" sz="2000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Documentación integral del pipeline de datos</a:t>
            </a:r>
          </a:p>
        </p:txBody>
      </p:sp>
      <p:sp>
        <p:nvSpPr>
          <p:cNvPr name="Freeform 28" id="28"/>
          <p:cNvSpPr/>
          <p:nvPr/>
        </p:nvSpPr>
        <p:spPr>
          <a:xfrm flipH="false" flipV="false" rot="0">
            <a:off x="14444206" y="919832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BF8B16">
                <a:alpha val="100000"/>
              </a:srgbClr>
            </a:gs>
          </a:gsLst>
          <a:lin ang="162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581140" y="446388"/>
            <a:ext cx="17125720" cy="582312"/>
            <a:chOff x="0" y="0"/>
            <a:chExt cx="4510478" cy="15336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510478" cy="153366"/>
            </a:xfrm>
            <a:custGeom>
              <a:avLst/>
              <a:gdLst/>
              <a:ahLst/>
              <a:cxnLst/>
              <a:rect r="r" b="b" t="t" l="l"/>
              <a:pathLst>
                <a:path h="153366" w="4510478">
                  <a:moveTo>
                    <a:pt x="7233" y="0"/>
                  </a:moveTo>
                  <a:lnTo>
                    <a:pt x="4503245" y="0"/>
                  </a:lnTo>
                  <a:cubicBezTo>
                    <a:pt x="4505163" y="0"/>
                    <a:pt x="4507003" y="762"/>
                    <a:pt x="4508359" y="2119"/>
                  </a:cubicBezTo>
                  <a:cubicBezTo>
                    <a:pt x="4509716" y="3475"/>
                    <a:pt x="4510478" y="5315"/>
                    <a:pt x="4510478" y="7233"/>
                  </a:cubicBezTo>
                  <a:lnTo>
                    <a:pt x="4510478" y="146133"/>
                  </a:lnTo>
                  <a:cubicBezTo>
                    <a:pt x="4510478" y="148051"/>
                    <a:pt x="4509716" y="149891"/>
                    <a:pt x="4508359" y="151248"/>
                  </a:cubicBezTo>
                  <a:cubicBezTo>
                    <a:pt x="4507003" y="152604"/>
                    <a:pt x="4505163" y="153366"/>
                    <a:pt x="4503245" y="153366"/>
                  </a:cubicBezTo>
                  <a:lnTo>
                    <a:pt x="7233" y="153366"/>
                  </a:lnTo>
                  <a:cubicBezTo>
                    <a:pt x="5315" y="153366"/>
                    <a:pt x="3475" y="152604"/>
                    <a:pt x="2119" y="151248"/>
                  </a:cubicBezTo>
                  <a:cubicBezTo>
                    <a:pt x="762" y="149891"/>
                    <a:pt x="0" y="148051"/>
                    <a:pt x="0" y="146133"/>
                  </a:cubicBezTo>
                  <a:lnTo>
                    <a:pt x="0" y="7233"/>
                  </a:lnTo>
                  <a:cubicBezTo>
                    <a:pt x="0" y="5315"/>
                    <a:pt x="762" y="3475"/>
                    <a:pt x="2119" y="2119"/>
                  </a:cubicBezTo>
                  <a:cubicBezTo>
                    <a:pt x="3475" y="762"/>
                    <a:pt x="5315" y="0"/>
                    <a:pt x="72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510478" cy="2009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00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4548489" y="9258300"/>
            <a:ext cx="3385016" cy="753166"/>
          </a:xfrm>
          <a:custGeom>
            <a:avLst/>
            <a:gdLst/>
            <a:ahLst/>
            <a:cxnLst/>
            <a:rect r="r" b="b" t="t" l="l"/>
            <a:pathLst>
              <a:path h="753166" w="3385016">
                <a:moveTo>
                  <a:pt x="0" y="0"/>
                </a:moveTo>
                <a:lnTo>
                  <a:pt x="3385016" y="0"/>
                </a:lnTo>
                <a:lnTo>
                  <a:pt x="3385016" y="753166"/>
                </a:lnTo>
                <a:lnTo>
                  <a:pt x="0" y="7531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aphicFrame>
        <p:nvGraphicFramePr>
          <p:cNvPr name="Object 6" id="6"/>
          <p:cNvGraphicFramePr/>
          <p:nvPr/>
        </p:nvGraphicFramePr>
        <p:xfrm>
          <a:off x="236121" y="2780857"/>
          <a:ext cx="7586157" cy="4274588"/>
        </p:xfrm>
        <a:graphic>
          <a:graphicData uri="http://schemas.openxmlformats.org/presentationml/2006/ole">
            <p:oleObj imgW="9105900" imgH="5791200" r:id="rId4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565141"/>
            <a:ext cx="7174224" cy="306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b="true" sz="1800" spc="230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CAPSTONE 2025 - ADMISSION ANALYTICS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928848" y="1419145"/>
            <a:ext cx="10430303" cy="8019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60"/>
              </a:lnSpc>
            </a:pPr>
            <a:r>
              <a:rPr lang="en-US" sz="6000" b="true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Requerimiento Funcional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DAGw7wl2Z-Y</dc:identifier>
  <dcterms:modified xsi:type="dcterms:W3CDTF">2011-08-01T06:04:30Z</dcterms:modified>
  <cp:revision>1</cp:revision>
  <dc:title>Presentación Capstone</dc:title>
</cp:coreProperties>
</file>