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0.png" ContentType="image/png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6.jpeg" ContentType="image/jpeg"/>
  <Override PartName="/ppt/media/image10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8.png" ContentType="image/png"/>
  <Override PartName="/ppt/media/image7.jpeg" ContentType="image/jpe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8316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56000" y="4239360"/>
            <a:ext cx="8316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1732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17320" y="423936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56000" y="423936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8316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56000" y="1949040"/>
            <a:ext cx="8316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6480" y="194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6480" y="194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56000" y="1949040"/>
            <a:ext cx="8316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8316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4057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17320" y="1949040"/>
            <a:ext cx="4057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0000" y="589320"/>
            <a:ext cx="864000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56000" y="423936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17320" y="1949040"/>
            <a:ext cx="4057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56000" y="1949040"/>
            <a:ext cx="8316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4057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1732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17320" y="423936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1732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56000" y="4239360"/>
            <a:ext cx="8316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8316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56000" y="4239360"/>
            <a:ext cx="8316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1732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17320" y="423936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56000" y="423936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8316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56000" y="1949040"/>
            <a:ext cx="8316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6480" y="194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6480" y="194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8316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4057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17320" y="1949040"/>
            <a:ext cx="4057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589320"/>
            <a:ext cx="864000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56000" y="423936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17320" y="1949040"/>
            <a:ext cx="4057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4057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1732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17320" y="423936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17320" y="1949040"/>
            <a:ext cx="4057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56000" y="4239360"/>
            <a:ext cx="8316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A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A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s-A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A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D18F4F0-94DF-40A2-9384-DF6980B4BFED}" type="slidenum">
              <a:rPr lang="es-A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A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1949040"/>
            <a:ext cx="8316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AR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8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4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00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20000" y="6383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s-A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383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A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011360" y="6383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364D1B8-F888-4118-88EE-38487E787722}" type="slidenum">
              <a:rPr lang="es-A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080000" y="1836000"/>
            <a:ext cx="792000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lang="es-AR" sz="3600" u="sng">
                <a:latin typeface="Arial"/>
              </a:rPr>
              <a:t>ESTUDIANTINA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2196000" y="3037680"/>
            <a:ext cx="576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>
                <a:latin typeface="Arial"/>
              </a:rPr>
              <a:t>Software de gestión de Netbooks Conectar Igualdad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456000" y="1080000"/>
            <a:ext cx="6840000" cy="6022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096000" y="1584000"/>
            <a:ext cx="5688000" cy="25574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AR" sz="2400" u="sng">
                <a:latin typeface="Arial"/>
              </a:rPr>
              <a:t>Algunas Acciones que puede Hacer:</a:t>
            </a:r>
            <a:endParaRPr/>
          </a:p>
          <a:p>
            <a:r>
              <a:rPr lang="es-AR" sz="2400">
                <a:latin typeface="Arial"/>
              </a:rPr>
              <a:t>Solicitar Servicio Técnico</a:t>
            </a:r>
            <a:endParaRPr/>
          </a:p>
          <a:p>
            <a:r>
              <a:rPr lang="es-AR" sz="2400">
                <a:latin typeface="Arial"/>
              </a:rPr>
              <a:t>Pedir Certificado  de Alumno Regular</a:t>
            </a:r>
            <a:endParaRPr/>
          </a:p>
          <a:p>
            <a:r>
              <a:rPr lang="es-AR" sz="2400">
                <a:latin typeface="Arial"/>
              </a:rPr>
              <a:t>Pedir Tramite de migración</a:t>
            </a:r>
            <a:endParaRPr/>
          </a:p>
          <a:p>
            <a:r>
              <a:rPr lang="es-AR" sz="2400">
                <a:latin typeface="Arial"/>
              </a:rPr>
              <a:t>Pedir Netbook Prestada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0640" y="2808000"/>
            <a:ext cx="2007360" cy="151200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2664000" y="2808000"/>
            <a:ext cx="3672000" cy="1080000"/>
          </a:xfrm>
          <a:prstGeom prst="rightArrow">
            <a:avLst>
              <a:gd name="adj1" fmla="val 16200"/>
              <a:gd name="adj2" fmla="val 5400"/>
            </a:avLst>
          </a:prstGeom>
          <a:gradFill>
            <a:gsLst>
              <a:gs pos="0">
                <a:srgbClr val="fce94f"/>
              </a:gs>
              <a:gs pos="100000">
                <a:srgbClr val="c4a000"/>
              </a:gs>
            </a:gsLst>
            <a:lin ang="3600000"/>
          </a:gra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s-AR" sz="2400">
                <a:latin typeface="Arial"/>
              </a:rPr>
              <a:t>Ingreso en el sistema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08000" y="2448000"/>
            <a:ext cx="201600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>
                <p:childTnLst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str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5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freeze">
                      <p:stCondLst>
                        <p:cond delay="indefinite"/>
                      </p:stCondLst>
                      <p:childTnLst>
                        <p:par>
                          <p:cTn id="53" fill="freeze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8640" y="648000"/>
            <a:ext cx="2007360" cy="151200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 rot="2114400">
            <a:off x="6423840" y="4520520"/>
            <a:ext cx="648000" cy="1200960"/>
          </a:xfrm>
          <a:prstGeom prst="downArrow">
            <a:avLst>
              <a:gd name="adj1" fmla="val 16887"/>
              <a:gd name="adj2" fmla="val 5744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12" name="CustomShape 2"/>
          <p:cNvSpPr/>
          <p:nvPr/>
        </p:nvSpPr>
        <p:spPr>
          <a:xfrm rot="19557600">
            <a:off x="4668480" y="4322520"/>
            <a:ext cx="648000" cy="1255680"/>
          </a:xfrm>
          <a:prstGeom prst="downArrow">
            <a:avLst>
              <a:gd name="adj1" fmla="val 16887"/>
              <a:gd name="adj2" fmla="val 5744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13" name="CustomShape 3"/>
          <p:cNvSpPr/>
          <p:nvPr/>
        </p:nvSpPr>
        <p:spPr>
          <a:xfrm rot="2629200">
            <a:off x="2934360" y="4543200"/>
            <a:ext cx="648000" cy="1042200"/>
          </a:xfrm>
          <a:prstGeom prst="downArrow">
            <a:avLst>
              <a:gd name="adj1" fmla="val 16887"/>
              <a:gd name="adj2" fmla="val 5744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14" name="CustomShape 4"/>
          <p:cNvSpPr/>
          <p:nvPr/>
        </p:nvSpPr>
        <p:spPr>
          <a:xfrm rot="2917200">
            <a:off x="6031800" y="2288880"/>
            <a:ext cx="1063800" cy="648000"/>
          </a:xfrm>
          <a:prstGeom prst="leftRightArrow">
            <a:avLst>
              <a:gd name="adj1" fmla="val 43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15" name="CustomShape 5"/>
          <p:cNvSpPr/>
          <p:nvPr/>
        </p:nvSpPr>
        <p:spPr>
          <a:xfrm rot="18712800">
            <a:off x="3771000" y="2261880"/>
            <a:ext cx="1075680" cy="576000"/>
          </a:xfrm>
          <a:prstGeom prst="leftRightArrow">
            <a:avLst>
              <a:gd name="adj1" fmla="val 43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59" dur="indefinite" restart="never" nodeType="tmRoot">
          <p:childTnLst>
            <p:seq>
              <p:cTn id="60" nodeType="mainSeq">
                <p:childTnLst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str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freeze">
                      <p:stCondLst>
                        <p:cond delay="indefinite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71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freeze">
                      <p:stCondLst>
                        <p:cond delay="indefinite"/>
                      </p:stCondLst>
                      <p:childTnLst>
                        <p:par>
                          <p:cTn id="73" fill="freeze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7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freeze">
                      <p:stCondLst>
                        <p:cond delay="indefinite"/>
                      </p:stCondLst>
                      <p:childTnLst>
                        <p:par>
                          <p:cTn id="78" fill="freeze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8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freeze">
                      <p:stCondLst>
                        <p:cond delay="indefinite"/>
                      </p:stCondLst>
                      <p:childTnLst>
                        <p:par>
                          <p:cTn id="83" fill="freeze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freeze">
                      <p:stCondLst>
                        <p:cond delay="indefinite"/>
                      </p:stCondLst>
                      <p:childTnLst>
                        <p:par>
                          <p:cTn id="93" fill="freeze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9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freeze">
                      <p:stCondLst>
                        <p:cond delay="indefinite"/>
                      </p:stCondLst>
                      <p:childTnLst>
                        <p:par>
                          <p:cTn id="98" fill="freeze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freeze">
                      <p:stCondLst>
                        <p:cond delay="indefinite"/>
                      </p:stCondLst>
                      <p:childTnLst>
                        <p:par>
                          <p:cTn id="103" fill="freeze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freeze">
                      <p:stCondLst>
                        <p:cond delay="indefinite"/>
                      </p:stCondLst>
                      <p:childTnLst>
                        <p:par>
                          <p:cTn id="108" fill="freeze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freeze">
                      <p:stCondLst>
                        <p:cond delay="indefinite"/>
                      </p:stCondLst>
                      <p:childTnLst>
                        <p:par>
                          <p:cTn id="113" fill="freeze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456000" y="908640"/>
            <a:ext cx="3456000" cy="4593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AR" sz="2600" u="sng">
                <a:latin typeface="Arial"/>
              </a:rPr>
              <a:t>SERVICIO TECNICO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000" y="1584000"/>
            <a:ext cx="1152000" cy="129600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2376000" y="2088000"/>
            <a:ext cx="1152000" cy="504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95240" y="1616760"/>
            <a:ext cx="1152000" cy="136800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4680000" y="2088000"/>
            <a:ext cx="1296000" cy="432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pic>
        <p:nvPicPr>
          <p:cNvPr id="1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04000" y="1800000"/>
            <a:ext cx="1008000" cy="11520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80000" y="1794960"/>
            <a:ext cx="936000" cy="11570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989400" y="1794960"/>
            <a:ext cx="930600" cy="122400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6552000" y="3384000"/>
            <a:ext cx="1152000" cy="1080000"/>
          </a:xfrm>
          <a:prstGeom prst="diamond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5" name="CustomShape 5"/>
          <p:cNvSpPr/>
          <p:nvPr/>
        </p:nvSpPr>
        <p:spPr>
          <a:xfrm>
            <a:off x="6912000" y="2664000"/>
            <a:ext cx="432000" cy="720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pic>
        <p:nvPicPr>
          <p:cNvPr id="126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344000" y="4680000"/>
            <a:ext cx="2088000" cy="1512000"/>
          </a:xfrm>
          <a:prstGeom prst="rect">
            <a:avLst/>
          </a:prstGeom>
          <a:ln>
            <a:noFill/>
          </a:ln>
        </p:spPr>
      </p:pic>
      <p:sp>
        <p:nvSpPr>
          <p:cNvPr id="127" name="CustomShape 6"/>
          <p:cNvSpPr/>
          <p:nvPr/>
        </p:nvSpPr>
        <p:spPr>
          <a:xfrm rot="2922600">
            <a:off x="7304040" y="4266720"/>
            <a:ext cx="720000" cy="432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8" name="CustomShape 7"/>
          <p:cNvSpPr/>
          <p:nvPr/>
        </p:nvSpPr>
        <p:spPr>
          <a:xfrm rot="954600">
            <a:off x="5857560" y="3537360"/>
            <a:ext cx="864000" cy="43200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9" name="TextShape 8"/>
          <p:cNvSpPr txBox="1"/>
          <p:nvPr/>
        </p:nvSpPr>
        <p:spPr>
          <a:xfrm>
            <a:off x="7344000" y="6192000"/>
            <a:ext cx="216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>
                <a:latin typeface="Arial"/>
              </a:rPr>
              <a:t>CERRADO</a:t>
            </a:r>
            <a:endParaRPr/>
          </a:p>
        </p:txBody>
      </p:sp>
      <p:sp>
        <p:nvSpPr>
          <p:cNvPr id="130" name="TextShape 9"/>
          <p:cNvSpPr txBox="1"/>
          <p:nvPr/>
        </p:nvSpPr>
        <p:spPr>
          <a:xfrm>
            <a:off x="3600000" y="2880000"/>
            <a:ext cx="1656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>
                <a:latin typeface="Arial"/>
              </a:rPr>
              <a:t>SOLICITADO</a:t>
            </a:r>
            <a:endParaRPr/>
          </a:p>
        </p:txBody>
      </p:sp>
      <p:sp>
        <p:nvSpPr>
          <p:cNvPr id="131" name="TextShape 10"/>
          <p:cNvSpPr txBox="1"/>
          <p:nvPr/>
        </p:nvSpPr>
        <p:spPr>
          <a:xfrm>
            <a:off x="6336000" y="1512000"/>
            <a:ext cx="1584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>
                <a:latin typeface="Arial"/>
              </a:rPr>
              <a:t>ACEPTADO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536000" y="2984760"/>
            <a:ext cx="1440000" cy="11520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224000" y="4008240"/>
            <a:ext cx="1288080" cy="887760"/>
          </a:xfrm>
          <a:prstGeom prst="rect">
            <a:avLst/>
          </a:prstGeom>
          <a:ln>
            <a:noFill/>
          </a:ln>
        </p:spPr>
      </p:pic>
      <p:sp>
        <p:nvSpPr>
          <p:cNvPr id="134" name="CustomShape 11"/>
          <p:cNvSpPr/>
          <p:nvPr/>
        </p:nvSpPr>
        <p:spPr>
          <a:xfrm rot="20512200">
            <a:off x="2646720" y="3800880"/>
            <a:ext cx="2016000" cy="43200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5" name="TextShape 12"/>
          <p:cNvSpPr txBox="1"/>
          <p:nvPr/>
        </p:nvSpPr>
        <p:spPr>
          <a:xfrm>
            <a:off x="4752000" y="4136760"/>
            <a:ext cx="1368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>
                <a:latin typeface="Arial"/>
              </a:rPr>
              <a:t>ENVIADO</a:t>
            </a:r>
            <a:endParaRPr/>
          </a:p>
        </p:txBody>
      </p:sp>
      <p:sp>
        <p:nvSpPr>
          <p:cNvPr id="136" name="TextShape 13"/>
          <p:cNvSpPr txBox="1"/>
          <p:nvPr/>
        </p:nvSpPr>
        <p:spPr>
          <a:xfrm>
            <a:off x="1296000" y="4968000"/>
            <a:ext cx="1368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>
                <a:latin typeface="Arial"/>
              </a:rPr>
              <a:t>RECIBIDO</a:t>
            </a:r>
            <a:endParaRPr/>
          </a:p>
        </p:txBody>
      </p:sp>
      <p:sp>
        <p:nvSpPr>
          <p:cNvPr id="137" name="CustomShape 14"/>
          <p:cNvSpPr/>
          <p:nvPr/>
        </p:nvSpPr>
        <p:spPr>
          <a:xfrm rot="7593600">
            <a:off x="6092640" y="4479120"/>
            <a:ext cx="936000" cy="360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pic>
        <p:nvPicPr>
          <p:cNvPr id="138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968000" y="4320000"/>
            <a:ext cx="1086840" cy="1086840"/>
          </a:xfrm>
          <a:prstGeom prst="rect">
            <a:avLst/>
          </a:prstGeom>
          <a:ln>
            <a:noFill/>
          </a:ln>
        </p:spPr>
      </p:pic>
      <p:sp>
        <p:nvSpPr>
          <p:cNvPr id="139" name="CustomShape 15"/>
          <p:cNvSpPr/>
          <p:nvPr/>
        </p:nvSpPr>
        <p:spPr>
          <a:xfrm rot="1495200">
            <a:off x="6264000" y="5459760"/>
            <a:ext cx="1080000" cy="504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0" name="TextShape 16"/>
          <p:cNvSpPr txBox="1"/>
          <p:nvPr/>
        </p:nvSpPr>
        <p:spPr>
          <a:xfrm>
            <a:off x="4752000" y="5197680"/>
            <a:ext cx="1584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>
                <a:latin typeface="Arial"/>
              </a:rPr>
              <a:t>REPARADO</a:t>
            </a:r>
            <a:endParaRPr/>
          </a:p>
        </p:txBody>
      </p:sp>
      <p:sp>
        <p:nvSpPr>
          <p:cNvPr id="141" name="CustomShape 17"/>
          <p:cNvSpPr/>
          <p:nvPr/>
        </p:nvSpPr>
        <p:spPr>
          <a:xfrm rot="574800">
            <a:off x="2629440" y="4381200"/>
            <a:ext cx="2341800" cy="648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2" name="CustomShape 18"/>
          <p:cNvSpPr/>
          <p:nvPr/>
        </p:nvSpPr>
        <p:spPr>
          <a:xfrm rot="615600">
            <a:off x="2561040" y="5373360"/>
            <a:ext cx="4456800" cy="432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3" name="TextShape 19"/>
          <p:cNvSpPr txBox="1"/>
          <p:nvPr/>
        </p:nvSpPr>
        <p:spPr>
          <a:xfrm>
            <a:off x="936000" y="2773800"/>
            <a:ext cx="20880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>
                <a:latin typeface="Arial"/>
              </a:rPr>
              <a:t>Alumno solicita servicio Técnico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>
                <p:childTnLst>
                  <p:par>
                    <p:cTn id="119" fill="freeze">
                      <p:stCondLst>
                        <p:cond delay="indefinite"/>
                      </p:stCondLst>
                      <p:childTnLst>
                        <p:par>
                          <p:cTn id="120" fill="freeze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freeze">
                      <p:stCondLst>
                        <p:cond delay="indefinite"/>
                      </p:stCondLst>
                      <p:childTnLst>
                        <p:par>
                          <p:cTn id="128" fill="freeze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freeze">
                      <p:stCondLst>
                        <p:cond delay="indefinite"/>
                      </p:stCondLst>
                      <p:childTnLst>
                        <p:par>
                          <p:cTn id="133" fill="freeze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3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3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freeze">
                      <p:stCondLst>
                        <p:cond delay="indefinite"/>
                      </p:stCondLst>
                      <p:childTnLst>
                        <p:par>
                          <p:cTn id="141" fill="freeze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freeze">
                      <p:stCondLst>
                        <p:cond delay="indefinite"/>
                      </p:stCondLst>
                      <p:childTnLst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freeze">
                      <p:stCondLst>
                        <p:cond delay="indefinite"/>
                      </p:stCondLst>
                      <p:childTnLst>
                        <p:par>
                          <p:cTn id="160" fill="freeze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freeze">
                      <p:stCondLst>
                        <p:cond delay="indefinite"/>
                      </p:stCondLst>
                      <p:childTnLst>
                        <p:par>
                          <p:cTn id="177" fill="freeze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out">
                                      <p:cBhvr additive="repl">
                                        <p:cTn id="1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freeze">
                      <p:stCondLst>
                        <p:cond delay="indefinite"/>
                      </p:stCondLst>
                      <p:childTnLst>
                        <p:par>
                          <p:cTn id="182" fill="freeze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freeze">
                      <p:stCondLst>
                        <p:cond delay="indefinite"/>
                      </p:stCondLst>
                      <p:childTnLst>
                        <p:par>
                          <p:cTn id="186" fill="freeze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freeze">
                      <p:stCondLst>
                        <p:cond delay="indefinite"/>
                      </p:stCondLst>
                      <p:childTnLst>
                        <p:par>
                          <p:cTn id="190" fill="freeze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freeze">
                      <p:stCondLst>
                        <p:cond delay="indefinite"/>
                      </p:stCondLst>
                      <p:childTnLst>
                        <p:par>
                          <p:cTn id="194" fill="freeze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9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freeze">
                      <p:stCondLst>
                        <p:cond delay="indefinite"/>
                      </p:stCondLst>
                      <p:childTnLst>
                        <p:par>
                          <p:cTn id="199" fill="freeze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02" dur="500"/>
                                        <p:tgtEl>
                                          <p:spTgt spid="140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freeze">
                      <p:stCondLst>
                        <p:cond delay="indefinite"/>
                      </p:stCondLst>
                      <p:childTnLst>
                        <p:par>
                          <p:cTn id="204" fill="freeze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0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freeze">
                      <p:stCondLst>
                        <p:cond delay="indefinite"/>
                      </p:stCondLst>
                      <p:childTnLst>
                        <p:par>
                          <p:cTn id="209" fill="freeze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freeze">
                      <p:stCondLst>
                        <p:cond delay="indefinite"/>
                      </p:stCondLst>
                      <p:childTnLst>
                        <p:par>
                          <p:cTn id="214" fill="freeze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7" dur="500"/>
                                        <p:tgtEl>
                                          <p:spTgt spid="13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freeze">
                      <p:stCondLst>
                        <p:cond delay="indefinite"/>
                      </p:stCondLst>
                      <p:childTnLst>
                        <p:par>
                          <p:cTn id="219" fill="freeze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2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freeze">
                      <p:stCondLst>
                        <p:cond delay="indefinite"/>
                      </p:stCondLst>
                      <p:childTnLst>
                        <p:par>
                          <p:cTn id="224" fill="freeze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freeze">
                      <p:stCondLst>
                        <p:cond delay="indefinite"/>
                      </p:stCondLst>
                      <p:childTnLst>
                        <p:par>
                          <p:cTn id="229" fill="freeze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2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080000" y="936000"/>
            <a:ext cx="7632000" cy="5461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AR" sz="3200">
                <a:latin typeface="Arial"/>
              </a:rPr>
              <a:t>Posibilidades de Crecimiento a futuro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160000" y="3168000"/>
            <a:ext cx="6264000" cy="8614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AR" sz="4400">
                <a:latin typeface="Century Schoolbook L"/>
              </a:rPr>
              <a:t>Inicio Del Proyecto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36000" y="805680"/>
            <a:ext cx="73440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 sz="3600">
                <a:latin typeface="Arial"/>
              </a:rPr>
              <a:t>Objetivo principal del Software: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792000" y="1440000"/>
            <a:ext cx="8208000" cy="715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 sz="2200">
                <a:latin typeface="Arial"/>
              </a:rPr>
              <a:t>Gestionar de manera eficiente Las Netbooks que “regala” el estado</a:t>
            </a:r>
            <a:r>
              <a:rPr lang="es-AR">
                <a:latin typeface="Arial"/>
              </a:rPr>
              <a:t> 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 rot="722400">
            <a:off x="5249160" y="2218320"/>
            <a:ext cx="4185720" cy="3139560"/>
          </a:xfrm>
          <a:prstGeom prst="rect">
            <a:avLst/>
          </a:prstGeom>
          <a:ln>
            <a:noFill/>
          </a:ln>
        </p:spPr>
      </p:pic>
      <p:sp>
        <p:nvSpPr>
          <p:cNvPr id="84" name="TextShape 3"/>
          <p:cNvSpPr txBox="1"/>
          <p:nvPr/>
        </p:nvSpPr>
        <p:spPr>
          <a:xfrm>
            <a:off x="792000" y="2402640"/>
            <a:ext cx="4032000" cy="11973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AR" sz="2600">
                <a:latin typeface="Arial"/>
              </a:rPr>
              <a:t>-Optimizar las Reparaciones </a:t>
            </a:r>
            <a:endParaRPr/>
          </a:p>
          <a:p>
            <a:r>
              <a:rPr b="1" lang="es-AR" sz="2600">
                <a:latin typeface="Arial"/>
              </a:rPr>
              <a:t>de las instituciones</a:t>
            </a:r>
            <a:endParaRPr/>
          </a:p>
        </p:txBody>
      </p:sp>
      <p:sp>
        <p:nvSpPr>
          <p:cNvPr id="85" name="TextShape 4"/>
          <p:cNvSpPr txBox="1"/>
          <p:nvPr/>
        </p:nvSpPr>
        <p:spPr>
          <a:xfrm>
            <a:off x="648000" y="5290920"/>
            <a:ext cx="6264000" cy="16210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AR" sz="2600">
                <a:latin typeface="Arial"/>
              </a:rPr>
              <a:t>-Gestionar los tramites internos de las Netbooks y entre instituciones escolares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36000" y="805680"/>
            <a:ext cx="57600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 sz="3600">
                <a:latin typeface="Arial"/>
              </a:rPr>
              <a:t>Objetivo del Software: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 rot="722400">
            <a:off x="5249160" y="2218320"/>
            <a:ext cx="4185720" cy="313956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720000" y="1872000"/>
            <a:ext cx="4490640" cy="18820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s-AR">
                <a:latin typeface="Arial"/>
              </a:rPr>
              <a:t>Creación de un registro local de Netbooks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AR">
                <a:latin typeface="Arial"/>
              </a:rPr>
              <a:t>Seguimiento en tiempo real de reparaciones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AR">
                <a:latin typeface="Arial"/>
              </a:rPr>
              <a:t>Centralización de la información.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AR">
                <a:latin typeface="Arial"/>
              </a:rPr>
              <a:t>Facilitación de comunicación entre instituciones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88000" y="-504000"/>
            <a:ext cx="10728000" cy="8640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48000" y="3168000"/>
            <a:ext cx="525600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AR" sz="3600">
                <a:latin typeface="Arial"/>
              </a:rPr>
              <a:t>Tecnologías Utilizadas</a:t>
            </a:r>
            <a:endParaRPr/>
          </a:p>
          <a:p>
            <a:r>
              <a:rPr b="1" lang="es-AR" sz="3600">
                <a:latin typeface="Arial"/>
              </a:rPr>
              <a:t>	</a:t>
            </a:r>
            <a:r>
              <a:rPr b="1" lang="es-AR" sz="3600">
                <a:latin typeface="Arial"/>
              </a:rPr>
              <a:t>	</a:t>
            </a:r>
            <a:r>
              <a:rPr b="1" lang="es-AR" sz="3600">
                <a:latin typeface="Arial"/>
              </a:rPr>
              <a:t>En el proyecto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12760" y="2729520"/>
            <a:ext cx="3819240" cy="15904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36880" y="878400"/>
            <a:ext cx="2607120" cy="17856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1880" y="6155640"/>
            <a:ext cx="4038120" cy="8283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8000" y="576000"/>
            <a:ext cx="2529000" cy="15390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48000" y="2304000"/>
            <a:ext cx="3571560" cy="12380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20000" y="3600000"/>
            <a:ext cx="3744000" cy="9709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761240" y="4983480"/>
            <a:ext cx="1670760" cy="20005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48000" y="4752000"/>
            <a:ext cx="4468680" cy="9777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578760" y="576000"/>
            <a:ext cx="2685240" cy="17550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10"/>
          <a:srcRect l="0" t="0" r="1720689" b="388888"/>
          <a:stretch>
            <a:fillRect/>
          </a:stretch>
        </p:blipFill>
        <p:spPr>
          <a:xfrm>
            <a:off x="4708440" y="6034320"/>
            <a:ext cx="3052800" cy="8776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880000" y="2808000"/>
            <a:ext cx="4188600" cy="14925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AR" sz="8000">
                <a:latin typeface="Century Schoolbook L"/>
              </a:rPr>
              <a:t>ROLES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7416000" y="2808000"/>
            <a:ext cx="1440000" cy="1440000"/>
          </a:xfrm>
          <a:prstGeom prst="flowChartSummingJunction">
            <a:avLst/>
          </a:prstGeom>
          <a:gradFill>
            <a:gsLst>
              <a:gs pos="0">
                <a:srgbClr val="a40000"/>
              </a:gs>
              <a:gs pos="100000">
                <a:srgbClr val="ef2929"/>
              </a:gs>
            </a:gsLst>
            <a:path path="circle"/>
          </a:gradFill>
          <a:ln w="144000">
            <a:solidFill>
              <a:srgbClr val="000000"/>
            </a:solidFill>
            <a:round/>
          </a:ln>
        </p:spPr>
      </p:sp>
      <p:sp>
        <p:nvSpPr>
          <p:cNvPr id="103" name="TextShape 3"/>
          <p:cNvSpPr txBox="1"/>
          <p:nvPr/>
        </p:nvSpPr>
        <p:spPr>
          <a:xfrm>
            <a:off x="3096000" y="2317680"/>
            <a:ext cx="360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AR">
                <a:latin typeface="Arial"/>
              </a:rPr>
              <a:t>Usuarios que ingresan al sistema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freeze">
                      <p:stCondLst>
                        <p:cond delay="indefinite"/>
                      </p:stCondLst>
                      <p:childTnLst>
                        <p:par>
                          <p:cTn id="15" fill="freeze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freeze">
                      <p:stCondLst>
                        <p:cond delay="indefinite"/>
                      </p:stCondLst>
                      <p:childTnLst>
                        <p:par>
                          <p:cTn id="25" fill="freeze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freeze">
                      <p:stCondLst>
                        <p:cond delay="indefinite"/>
                      </p:stCondLst>
                      <p:childTnLst>
                        <p:par>
                          <p:cTn id="35" fill="freeze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152000" y="1258560"/>
            <a:ext cx="5688000" cy="4302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AR" sz="2400" u="sng">
                <a:latin typeface="Arial"/>
              </a:rPr>
              <a:t>Algunas Acciones que puede Hacer: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