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545"/>
    <a:srgbClr val="134074"/>
    <a:srgbClr val="EEF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1208DD-2244-40FD-88D3-3B7D4F0C3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09A9642-F572-4B2A-81D4-D3FA3BDBB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503460-4924-4D02-BA1B-CF5400A4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1DE2-FB1F-4475-AD77-3CE0931DD97F}" type="datetimeFigureOut">
              <a:rPr lang="pl-PL" smtClean="0"/>
              <a:t>08.05.2022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A45745-026D-4794-AD9E-C16D27FB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FF5447C-4BF8-45FE-A472-83EC0011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2B6B-5DA2-4C65-9DF7-9A80449DA1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859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C1B5EA-CBFD-49D8-A68B-B0CF5C15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24E6A82-F728-42CE-9971-12273DA23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C22C75-83C4-4C4F-B0A4-B041C81E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1DE2-FB1F-4475-AD77-3CE0931DD97F}" type="datetimeFigureOut">
              <a:rPr lang="pl-PL" smtClean="0"/>
              <a:t>08.05.2022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1666305-F55E-4A7D-9C10-1F104F47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0D342C3-B9BB-4BCF-9EEC-B6208649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2B6B-5DA2-4C65-9DF7-9A80449DA1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769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7C6C6CD-9DFB-49C8-960D-E9926DF1A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C1E1259-AA69-4905-B511-1DBAFD811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83C0C51-BCD4-4D6B-83AA-55B9CA4D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1DE2-FB1F-4475-AD77-3CE0931DD97F}" type="datetimeFigureOut">
              <a:rPr lang="pl-PL" smtClean="0"/>
              <a:t>08.05.2022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BFA01CB-48EC-469A-8FFB-DF628852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7598371-747C-4069-BAB3-52DBA5B3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2B6B-5DA2-4C65-9DF7-9A80449DA1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743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A54831-FA2F-4744-BF3D-07EA703A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C1AB11-7C99-4C58-A640-ECAD2A6D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4EE8ED0-1760-49A4-A661-B6E9FD93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1DE2-FB1F-4475-AD77-3CE0931DD97F}" type="datetimeFigureOut">
              <a:rPr lang="pl-PL" smtClean="0"/>
              <a:t>08.05.2022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6652B7-CBBF-463A-988E-EF234A5D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4D8065-6D4F-499B-9B30-FC2C4971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2B6B-5DA2-4C65-9DF7-9A80449DA1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41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1996FC-4342-4098-8CB0-773100AF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3077157-BDFA-43EC-878D-7C0F53ABD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E315F3B-4D86-43C8-A839-92A2FA6D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1DE2-FB1F-4475-AD77-3CE0931DD97F}" type="datetimeFigureOut">
              <a:rPr lang="pl-PL" smtClean="0"/>
              <a:t>08.05.2022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53D365-2520-42B7-93BC-FA1800C2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076C2AF-E86D-493B-831A-54FD7473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2B6B-5DA2-4C65-9DF7-9A80449DA1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018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ED804B-885C-4FB8-AA3C-E0D25FB9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CF26A8-B5EF-49D1-8055-D1BDC93B9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62B6B07-6986-4271-B477-5CEA15C3A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2C10F79-D4C8-4353-9BC6-683E173E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1DE2-FB1F-4475-AD77-3CE0931DD97F}" type="datetimeFigureOut">
              <a:rPr lang="pl-PL" smtClean="0"/>
              <a:t>08.05.2022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A973D-5E65-486B-9E82-736E8EBD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02A4E4F-506E-447D-9B9B-4C837FA8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2B6B-5DA2-4C65-9DF7-9A80449DA1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626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E3EF24-3364-4757-A769-CBD07922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0571F3C-9815-4CD6-9572-044B54377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862A2CD-EE8D-49FF-A33A-6D8ADCCF4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1E71695-B6FD-4122-A6B4-D60EB6172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DAFA7EB-CEF5-475A-A262-DDC1770BF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94E7806-C41F-4906-A599-EF31CC94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1DE2-FB1F-4475-AD77-3CE0931DD97F}" type="datetimeFigureOut">
              <a:rPr lang="pl-PL" smtClean="0"/>
              <a:t>08.05.2022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ED29F58-DDD0-43ED-8A74-CA83A4EB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0C4FC14-CBD6-4499-BD8C-9BBEACEC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2B6B-5DA2-4C65-9DF7-9A80449DA1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124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2664C7-87AC-4342-9B71-D70550EA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9518A3E-B3D1-46F5-8146-5266188F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1DE2-FB1F-4475-AD77-3CE0931DD97F}" type="datetimeFigureOut">
              <a:rPr lang="pl-PL" smtClean="0"/>
              <a:t>08.05.2022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7107D1D-F3FF-41F1-80B1-CCD58EFD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639E414-6595-4D04-A1D2-9EA879B7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2B6B-5DA2-4C65-9DF7-9A80449DA1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111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C83E947-6395-40E0-8204-FB861EE9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1DE2-FB1F-4475-AD77-3CE0931DD97F}" type="datetimeFigureOut">
              <a:rPr lang="pl-PL" smtClean="0"/>
              <a:t>08.05.2022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7FABD51-C70A-4E51-AE99-6135B6C5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B1294FD-A149-48A0-A0D6-21F5212F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2B6B-5DA2-4C65-9DF7-9A80449DA1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848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D12CE0-5F0C-4EDD-8D2C-29B9AE3C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9DEE1D-AD31-409D-A7F9-7F35BB5AB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89C9A8-9D03-4513-A3BF-C6B0F4639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981C106-9175-4106-AF1B-6A672069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1DE2-FB1F-4475-AD77-3CE0931DD97F}" type="datetimeFigureOut">
              <a:rPr lang="pl-PL" smtClean="0"/>
              <a:t>08.05.2022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CCDDF10-AEE3-4636-B123-B512E6E7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98CFF7B-C90D-4777-8825-907698FB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2B6B-5DA2-4C65-9DF7-9A80449DA1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410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C05DB8-912A-424D-A5F3-183582AC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0BFDEB4-4C8F-4CCF-B0EE-CB2D0AE22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FB4FCED-B7C7-4221-A4DA-F03319F55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DC372B1-1281-4910-9E83-B5AB5D16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1DE2-FB1F-4475-AD77-3CE0931DD97F}" type="datetimeFigureOut">
              <a:rPr lang="pl-PL" smtClean="0"/>
              <a:t>08.05.2022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BD33F01-878A-496D-95EF-E21AC9C5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93C194C-0615-497C-A258-7F0F79D9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2B6B-5DA2-4C65-9DF7-9A80449DA1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621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FEF7183-E04D-4516-9CE2-5C0BC7D2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E82BA71-CCFE-49A2-809F-0A774B7D7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2AABDF6-36B3-4419-B3FD-3F374CFDF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D1DE2-FB1F-4475-AD77-3CE0931DD97F}" type="datetimeFigureOut">
              <a:rPr lang="pl-PL" smtClean="0"/>
              <a:t>08.05.2022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3ABF34-BA02-4820-B427-F3A2BCF11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BB9ECE-B02B-4057-9987-5FB8306DC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C2B6B-5DA2-4C65-9DF7-9A80449DA1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575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2B471B7-67B6-49CD-B1D3-23A7CB49C461}"/>
              </a:ext>
            </a:extLst>
          </p:cNvPr>
          <p:cNvSpPr/>
          <p:nvPr/>
        </p:nvSpPr>
        <p:spPr>
          <a:xfrm>
            <a:off x="0" y="242118"/>
            <a:ext cx="9739618" cy="1055361"/>
          </a:xfrm>
          <a:prstGeom prst="rect">
            <a:avLst/>
          </a:prstGeom>
          <a:solidFill>
            <a:srgbClr val="13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142533F-24A6-4706-BF04-DCEEC2EA3874}"/>
              </a:ext>
            </a:extLst>
          </p:cNvPr>
          <p:cNvSpPr txBox="1"/>
          <p:nvPr/>
        </p:nvSpPr>
        <p:spPr>
          <a:xfrm>
            <a:off x="833132" y="354299"/>
            <a:ext cx="5553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err="1">
                <a:solidFill>
                  <a:srgbClr val="EEF4ED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LabVIEW</a:t>
            </a:r>
            <a:r>
              <a:rPr lang="pl-PL" sz="4800" dirty="0">
                <a:solidFill>
                  <a:srgbClr val="EEF4ED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 OPP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43B2D495-15D7-4F6B-B9CA-98C51757FECC}"/>
              </a:ext>
            </a:extLst>
          </p:cNvPr>
          <p:cNvSpPr/>
          <p:nvPr/>
        </p:nvSpPr>
        <p:spPr>
          <a:xfrm>
            <a:off x="-1" y="6247665"/>
            <a:ext cx="12125325" cy="610336"/>
          </a:xfrm>
          <a:prstGeom prst="rect">
            <a:avLst/>
          </a:prstGeom>
          <a:solidFill>
            <a:srgbClr val="13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DC13069-82D8-4657-924B-199DC5648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" y="6296798"/>
            <a:ext cx="527190" cy="512069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23786BE-12C9-4319-883B-D41D0588DAC2}"/>
              </a:ext>
            </a:extLst>
          </p:cNvPr>
          <p:cNvSpPr txBox="1"/>
          <p:nvPr/>
        </p:nvSpPr>
        <p:spPr>
          <a:xfrm>
            <a:off x="906011" y="2058271"/>
            <a:ext cx="9429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OOP – </a:t>
            </a:r>
            <a:r>
              <a:rPr lang="pl-PL" sz="3200" b="1" dirty="0" err="1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ang.Object-oriented</a:t>
            </a:r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 </a:t>
            </a:r>
            <a:r>
              <a:rPr lang="pl-PL" sz="3200" b="1" dirty="0" err="1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programming</a:t>
            </a:r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 – programowanie obiektowe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666E9B99-F092-C578-F766-C2DF21308891}"/>
              </a:ext>
            </a:extLst>
          </p:cNvPr>
          <p:cNvSpPr txBox="1"/>
          <p:nvPr/>
        </p:nvSpPr>
        <p:spPr>
          <a:xfrm>
            <a:off x="833132" y="3473870"/>
            <a:ext cx="94292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W programowaniu obiektowym, konstruujemy programy korzystając z wartości i </a:t>
            </a:r>
            <a:r>
              <a:rPr lang="pl-PL" sz="3200" b="1" dirty="0" err="1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zachowań</a:t>
            </a:r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 zdefiniowanych przez nas obiektów </a:t>
            </a:r>
          </a:p>
        </p:txBody>
      </p:sp>
    </p:spTree>
    <p:extLst>
      <p:ext uri="{BB962C8B-B14F-4D97-AF65-F5344CB8AC3E}">
        <p14:creationId xmlns:p14="http://schemas.microsoft.com/office/powerpoint/2010/main" val="71394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47C7168F-CB3E-987E-DC65-8052162B2C14}"/>
              </a:ext>
            </a:extLst>
          </p:cNvPr>
          <p:cNvSpPr/>
          <p:nvPr/>
        </p:nvSpPr>
        <p:spPr>
          <a:xfrm>
            <a:off x="3820831" y="1889540"/>
            <a:ext cx="2308725" cy="22230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9" name="Grafika 8" descr="Monitor">
            <a:extLst>
              <a:ext uri="{FF2B5EF4-FFF2-40B4-BE49-F238E27FC236}">
                <a16:creationId xmlns:a16="http://schemas.microsoft.com/office/drawing/2014/main" id="{3F6AC1D7-48DF-3BFD-D438-1E26352FE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8862" y="1572014"/>
            <a:ext cx="3358497" cy="2929783"/>
          </a:xfrm>
          <a:prstGeom prst="rect">
            <a:avLst/>
          </a:prstGeo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52B471B7-67B6-49CD-B1D3-23A7CB49C461}"/>
              </a:ext>
            </a:extLst>
          </p:cNvPr>
          <p:cNvSpPr/>
          <p:nvPr/>
        </p:nvSpPr>
        <p:spPr>
          <a:xfrm>
            <a:off x="0" y="242118"/>
            <a:ext cx="9739618" cy="1055361"/>
          </a:xfrm>
          <a:prstGeom prst="rect">
            <a:avLst/>
          </a:prstGeom>
          <a:solidFill>
            <a:srgbClr val="13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142533F-24A6-4706-BF04-DCEEC2EA3874}"/>
              </a:ext>
            </a:extLst>
          </p:cNvPr>
          <p:cNvSpPr txBox="1"/>
          <p:nvPr/>
        </p:nvSpPr>
        <p:spPr>
          <a:xfrm>
            <a:off x="833132" y="354299"/>
            <a:ext cx="5553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>
                <a:solidFill>
                  <a:srgbClr val="EEF4ED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OBIEKT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43B2D495-15D7-4F6B-B9CA-98C51757FECC}"/>
              </a:ext>
            </a:extLst>
          </p:cNvPr>
          <p:cNvSpPr/>
          <p:nvPr/>
        </p:nvSpPr>
        <p:spPr>
          <a:xfrm>
            <a:off x="-1" y="6247665"/>
            <a:ext cx="12125325" cy="610336"/>
          </a:xfrm>
          <a:prstGeom prst="rect">
            <a:avLst/>
          </a:prstGeom>
          <a:solidFill>
            <a:srgbClr val="13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DC13069-82D8-4657-924B-199DC5648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" y="6296798"/>
            <a:ext cx="527190" cy="512069"/>
          </a:xfrm>
          <a:prstGeom prst="rect">
            <a:avLst/>
          </a:prstGeom>
        </p:spPr>
      </p:pic>
      <p:pic>
        <p:nvPicPr>
          <p:cNvPr id="6" name="Grafika 5" descr="Samochód">
            <a:extLst>
              <a:ext uri="{FF2B5EF4-FFF2-40B4-BE49-F238E27FC236}">
                <a16:creationId xmlns:a16="http://schemas.microsoft.com/office/drawing/2014/main" id="{462AC037-845A-045A-F7A6-9BCD0CA65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831" y="912647"/>
            <a:ext cx="4082558" cy="4082558"/>
          </a:xfrm>
          <a:prstGeom prst="rect">
            <a:avLst/>
          </a:prstGeom>
        </p:spPr>
      </p:pic>
      <p:pic>
        <p:nvPicPr>
          <p:cNvPr id="13" name="Grafika 12" descr="Atom">
            <a:extLst>
              <a:ext uri="{FF2B5EF4-FFF2-40B4-BE49-F238E27FC236}">
                <a16:creationId xmlns:a16="http://schemas.microsoft.com/office/drawing/2014/main" id="{B21C71DF-410E-C3E2-8BF4-73F0B14D75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88212" y="1062761"/>
            <a:ext cx="4271177" cy="4271177"/>
          </a:xfrm>
          <a:prstGeom prst="rect">
            <a:avLst/>
          </a:prstGeom>
        </p:spPr>
      </p:pic>
      <p:pic>
        <p:nvPicPr>
          <p:cNvPr id="15" name="Grafika 14" descr="Czat (od prawej do lewej)">
            <a:extLst>
              <a:ext uri="{FF2B5EF4-FFF2-40B4-BE49-F238E27FC236}">
                <a16:creationId xmlns:a16="http://schemas.microsoft.com/office/drawing/2014/main" id="{49F2A195-358A-5143-1AC1-93F338020E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14020" y="1252192"/>
            <a:ext cx="4176868" cy="4176868"/>
          </a:xfrm>
          <a:prstGeom prst="rect">
            <a:avLst/>
          </a:prstGeo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29B26826-B07B-F6D0-13D6-3FA28C127D2B}"/>
              </a:ext>
            </a:extLst>
          </p:cNvPr>
          <p:cNvSpPr txBox="1"/>
          <p:nvPr/>
        </p:nvSpPr>
        <p:spPr>
          <a:xfrm>
            <a:off x="974378" y="5107402"/>
            <a:ext cx="9429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Obiekt – wszystko co możemy w jakiś sposób zdefiniować!</a:t>
            </a:r>
          </a:p>
        </p:txBody>
      </p:sp>
    </p:spTree>
    <p:extLst>
      <p:ext uri="{BB962C8B-B14F-4D97-AF65-F5344CB8AC3E}">
        <p14:creationId xmlns:p14="http://schemas.microsoft.com/office/powerpoint/2010/main" val="130804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2B471B7-67B6-49CD-B1D3-23A7CB49C461}"/>
              </a:ext>
            </a:extLst>
          </p:cNvPr>
          <p:cNvSpPr/>
          <p:nvPr/>
        </p:nvSpPr>
        <p:spPr>
          <a:xfrm>
            <a:off x="0" y="242118"/>
            <a:ext cx="9739618" cy="1055361"/>
          </a:xfrm>
          <a:prstGeom prst="rect">
            <a:avLst/>
          </a:prstGeom>
          <a:solidFill>
            <a:srgbClr val="13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142533F-24A6-4706-BF04-DCEEC2EA3874}"/>
              </a:ext>
            </a:extLst>
          </p:cNvPr>
          <p:cNvSpPr txBox="1"/>
          <p:nvPr/>
        </p:nvSpPr>
        <p:spPr>
          <a:xfrm>
            <a:off x="833132" y="354299"/>
            <a:ext cx="5553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>
                <a:solidFill>
                  <a:srgbClr val="EEF4ED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KLASA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43B2D495-15D7-4F6B-B9CA-98C51757FECC}"/>
              </a:ext>
            </a:extLst>
          </p:cNvPr>
          <p:cNvSpPr/>
          <p:nvPr/>
        </p:nvSpPr>
        <p:spPr>
          <a:xfrm>
            <a:off x="-1" y="6247665"/>
            <a:ext cx="12125325" cy="610336"/>
          </a:xfrm>
          <a:prstGeom prst="rect">
            <a:avLst/>
          </a:prstGeom>
          <a:solidFill>
            <a:srgbClr val="13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DC13069-82D8-4657-924B-199DC5648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" y="6296798"/>
            <a:ext cx="527190" cy="512069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23786BE-12C9-4319-883B-D41D0588DAC2}"/>
              </a:ext>
            </a:extLst>
          </p:cNvPr>
          <p:cNvSpPr txBox="1"/>
          <p:nvPr/>
        </p:nvSpPr>
        <p:spPr>
          <a:xfrm>
            <a:off x="593866" y="1442989"/>
            <a:ext cx="9429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KLASA TO DEFINICJA OBIEKTU</a:t>
            </a:r>
          </a:p>
        </p:txBody>
      </p:sp>
      <p:sp>
        <p:nvSpPr>
          <p:cNvPr id="2" name="Owal 1">
            <a:extLst>
              <a:ext uri="{FF2B5EF4-FFF2-40B4-BE49-F238E27FC236}">
                <a16:creationId xmlns:a16="http://schemas.microsoft.com/office/drawing/2014/main" id="{3BE4F3F7-1445-133D-96E6-B0034A094F70}"/>
              </a:ext>
            </a:extLst>
          </p:cNvPr>
          <p:cNvSpPr/>
          <p:nvPr/>
        </p:nvSpPr>
        <p:spPr>
          <a:xfrm>
            <a:off x="5019322" y="4566161"/>
            <a:ext cx="1239140" cy="12135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Owal 2">
            <a:extLst>
              <a:ext uri="{FF2B5EF4-FFF2-40B4-BE49-F238E27FC236}">
                <a16:creationId xmlns:a16="http://schemas.microsoft.com/office/drawing/2014/main" id="{2B8A3D7F-8110-BE2C-F388-AF083ED1ABCD}"/>
              </a:ext>
            </a:extLst>
          </p:cNvPr>
          <p:cNvSpPr/>
          <p:nvPr/>
        </p:nvSpPr>
        <p:spPr>
          <a:xfrm>
            <a:off x="7638511" y="3709409"/>
            <a:ext cx="2218780" cy="23378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FC4EA58-0573-6030-9906-B49F33B81F43}"/>
              </a:ext>
            </a:extLst>
          </p:cNvPr>
          <p:cNvSpPr/>
          <p:nvPr/>
        </p:nvSpPr>
        <p:spPr>
          <a:xfrm>
            <a:off x="688178" y="2941810"/>
            <a:ext cx="2914116" cy="2480008"/>
          </a:xfrm>
          <a:prstGeom prst="rect">
            <a:avLst/>
          </a:prstGeom>
          <a:noFill/>
          <a:ln w="28575">
            <a:solidFill>
              <a:srgbClr val="134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AE85DC84-1F1D-0DF5-0E3A-E57F6F222BBB}"/>
              </a:ext>
            </a:extLst>
          </p:cNvPr>
          <p:cNvSpPr txBox="1"/>
          <p:nvPr/>
        </p:nvSpPr>
        <p:spPr>
          <a:xfrm>
            <a:off x="4405474" y="3834413"/>
            <a:ext cx="2580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KOŁO MAŁE 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A46CE6AD-42BB-60FC-2E25-51191F61A9DF}"/>
              </a:ext>
            </a:extLst>
          </p:cNvPr>
          <p:cNvSpPr txBox="1"/>
          <p:nvPr/>
        </p:nvSpPr>
        <p:spPr>
          <a:xfrm>
            <a:off x="7416520" y="3066600"/>
            <a:ext cx="2662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KOŁO DUŻE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3428373D-71C5-45DA-71A0-22778BAF4DFC}"/>
              </a:ext>
            </a:extLst>
          </p:cNvPr>
          <p:cNvSpPr txBox="1"/>
          <p:nvPr/>
        </p:nvSpPr>
        <p:spPr>
          <a:xfrm>
            <a:off x="582778" y="3087320"/>
            <a:ext cx="31106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KLASA KOŁO</a:t>
            </a:r>
          </a:p>
          <a:p>
            <a:pPr algn="ctr"/>
            <a:endParaRPr lang="pl-PL" sz="3200" b="1" dirty="0">
              <a:solidFill>
                <a:srgbClr val="0B2545"/>
              </a:solidFill>
              <a:latin typeface="Cascadia Code PL SemiBold" panose="020B0609020000020004" pitchFamily="49" charset="0"/>
              <a:cs typeface="Cascadia Code PL SemiBold" panose="020B0609020000020004" pitchFamily="49" charset="0"/>
            </a:endParaRPr>
          </a:p>
          <a:p>
            <a:pPr algn="ctr"/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Promień;</a:t>
            </a:r>
          </a:p>
          <a:p>
            <a:pPr algn="ctr"/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Kolor; 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069E783-C172-4105-E47B-C847EA5BD8BB}"/>
              </a:ext>
            </a:extLst>
          </p:cNvPr>
          <p:cNvSpPr/>
          <p:nvPr/>
        </p:nvSpPr>
        <p:spPr>
          <a:xfrm>
            <a:off x="4051882" y="2123327"/>
            <a:ext cx="6551801" cy="4012155"/>
          </a:xfrm>
          <a:prstGeom prst="rect">
            <a:avLst/>
          </a:prstGeom>
          <a:noFill/>
          <a:ln>
            <a:solidFill>
              <a:srgbClr val="13407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4FD891F-9D21-83F6-AE74-229C8C2847BD}"/>
              </a:ext>
            </a:extLst>
          </p:cNvPr>
          <p:cNvSpPr txBox="1"/>
          <p:nvPr/>
        </p:nvSpPr>
        <p:spPr>
          <a:xfrm>
            <a:off x="4451089" y="2124174"/>
            <a:ext cx="5930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OBIEKTY/INSTACJE</a:t>
            </a:r>
            <a:endParaRPr lang="pl-PL" sz="3200" dirty="0">
              <a:solidFill>
                <a:srgbClr val="0B2545"/>
              </a:solidFill>
              <a:latin typeface="Cascadia Code PL SemiBold" panose="020B0609020000020004" pitchFamily="49" charset="0"/>
              <a:cs typeface="Cascadia Code PL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50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3" grpId="0" animBg="1"/>
      <p:bldP spid="6" grpId="0" animBg="1"/>
      <p:bldP spid="16" grpId="0"/>
      <p:bldP spid="17" grpId="0"/>
      <p:bldP spid="18" grpId="0"/>
      <p:bldP spid="5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2B471B7-67B6-49CD-B1D3-23A7CB49C461}"/>
              </a:ext>
            </a:extLst>
          </p:cNvPr>
          <p:cNvSpPr/>
          <p:nvPr/>
        </p:nvSpPr>
        <p:spPr>
          <a:xfrm>
            <a:off x="0" y="242118"/>
            <a:ext cx="9739618" cy="1055361"/>
          </a:xfrm>
          <a:prstGeom prst="rect">
            <a:avLst/>
          </a:prstGeom>
          <a:solidFill>
            <a:srgbClr val="13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142533F-24A6-4706-BF04-DCEEC2EA3874}"/>
              </a:ext>
            </a:extLst>
          </p:cNvPr>
          <p:cNvSpPr txBox="1"/>
          <p:nvPr/>
        </p:nvSpPr>
        <p:spPr>
          <a:xfrm>
            <a:off x="833132" y="354299"/>
            <a:ext cx="5553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>
                <a:solidFill>
                  <a:srgbClr val="EEF4ED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STRUKTURA KLASY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43B2D495-15D7-4F6B-B9CA-98C51757FECC}"/>
              </a:ext>
            </a:extLst>
          </p:cNvPr>
          <p:cNvSpPr/>
          <p:nvPr/>
        </p:nvSpPr>
        <p:spPr>
          <a:xfrm>
            <a:off x="-1" y="6247665"/>
            <a:ext cx="12125325" cy="610336"/>
          </a:xfrm>
          <a:prstGeom prst="rect">
            <a:avLst/>
          </a:prstGeom>
          <a:solidFill>
            <a:srgbClr val="13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DC13069-82D8-4657-924B-199DC5648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" y="6296798"/>
            <a:ext cx="527190" cy="512069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F85CE6-670C-D51E-CFAB-54167FAB4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32" y="2520367"/>
            <a:ext cx="3621155" cy="2160689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7772B58-7382-D418-FB4A-FE349401DE89}"/>
              </a:ext>
            </a:extLst>
          </p:cNvPr>
          <p:cNvSpPr txBox="1"/>
          <p:nvPr/>
        </p:nvSpPr>
        <p:spPr>
          <a:xfrm>
            <a:off x="4790114" y="3136612"/>
            <a:ext cx="6568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DANE/ATRYBUTY/ELEMENTY</a:t>
            </a:r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437C89A4-51F3-9E4F-6A8F-5E550E139530}"/>
              </a:ext>
            </a:extLst>
          </p:cNvPr>
          <p:cNvSpPr/>
          <p:nvPr/>
        </p:nvSpPr>
        <p:spPr>
          <a:xfrm>
            <a:off x="593866" y="2901318"/>
            <a:ext cx="2457975" cy="1055361"/>
          </a:xfrm>
          <a:prstGeom prst="ellipse">
            <a:avLst/>
          </a:prstGeom>
          <a:noFill/>
          <a:ln>
            <a:solidFill>
              <a:srgbClr val="0B2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238EC2DC-A14F-A253-CA05-9997FB7932D3}"/>
              </a:ext>
            </a:extLst>
          </p:cNvPr>
          <p:cNvCxnSpPr>
            <a:cxnSpLocks/>
          </p:cNvCxnSpPr>
          <p:nvPr/>
        </p:nvCxnSpPr>
        <p:spPr>
          <a:xfrm flipH="1">
            <a:off x="3051841" y="3428998"/>
            <a:ext cx="2140944" cy="0"/>
          </a:xfrm>
          <a:prstGeom prst="straightConnector1">
            <a:avLst/>
          </a:prstGeom>
          <a:ln w="57150">
            <a:solidFill>
              <a:srgbClr val="0B25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wal 17">
            <a:extLst>
              <a:ext uri="{FF2B5EF4-FFF2-40B4-BE49-F238E27FC236}">
                <a16:creationId xmlns:a16="http://schemas.microsoft.com/office/drawing/2014/main" id="{7571B859-C613-92B9-9759-62EAF6173A7D}"/>
              </a:ext>
            </a:extLst>
          </p:cNvPr>
          <p:cNvSpPr/>
          <p:nvPr/>
        </p:nvSpPr>
        <p:spPr>
          <a:xfrm>
            <a:off x="611821" y="4006647"/>
            <a:ext cx="3621155" cy="858664"/>
          </a:xfrm>
          <a:prstGeom prst="ellipse">
            <a:avLst/>
          </a:prstGeom>
          <a:noFill/>
          <a:ln>
            <a:solidFill>
              <a:srgbClr val="0B2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D11E403B-644C-5846-5404-425EEE33E537}"/>
              </a:ext>
            </a:extLst>
          </p:cNvPr>
          <p:cNvCxnSpPr>
            <a:cxnSpLocks/>
          </p:cNvCxnSpPr>
          <p:nvPr/>
        </p:nvCxnSpPr>
        <p:spPr>
          <a:xfrm flipH="1">
            <a:off x="4232976" y="4445464"/>
            <a:ext cx="2140944" cy="0"/>
          </a:xfrm>
          <a:prstGeom prst="straightConnector1">
            <a:avLst/>
          </a:prstGeom>
          <a:ln w="57150">
            <a:solidFill>
              <a:srgbClr val="0B25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DA58555D-CADB-6C99-10A9-194978BD6486}"/>
              </a:ext>
            </a:extLst>
          </p:cNvPr>
          <p:cNvSpPr txBox="1"/>
          <p:nvPr/>
        </p:nvSpPr>
        <p:spPr>
          <a:xfrm>
            <a:off x="6182686" y="4143591"/>
            <a:ext cx="46560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METODY/PROCEDURY</a:t>
            </a:r>
          </a:p>
          <a:p>
            <a:pPr algn="ctr"/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/FUNKCJE</a:t>
            </a:r>
          </a:p>
        </p:txBody>
      </p:sp>
    </p:spTree>
    <p:extLst>
      <p:ext uri="{BB962C8B-B14F-4D97-AF65-F5344CB8AC3E}">
        <p14:creationId xmlns:p14="http://schemas.microsoft.com/office/powerpoint/2010/main" val="382541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animBg="1"/>
      <p:bldP spid="18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2B471B7-67B6-49CD-B1D3-23A7CB49C461}"/>
              </a:ext>
            </a:extLst>
          </p:cNvPr>
          <p:cNvSpPr/>
          <p:nvPr/>
        </p:nvSpPr>
        <p:spPr>
          <a:xfrm>
            <a:off x="0" y="242118"/>
            <a:ext cx="9739618" cy="1055361"/>
          </a:xfrm>
          <a:prstGeom prst="rect">
            <a:avLst/>
          </a:prstGeom>
          <a:solidFill>
            <a:srgbClr val="13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142533F-24A6-4706-BF04-DCEEC2EA3874}"/>
              </a:ext>
            </a:extLst>
          </p:cNvPr>
          <p:cNvSpPr txBox="1"/>
          <p:nvPr/>
        </p:nvSpPr>
        <p:spPr>
          <a:xfrm>
            <a:off x="833132" y="354299"/>
            <a:ext cx="5553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>
                <a:solidFill>
                  <a:srgbClr val="EEF4ED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PARADYGMATY OOP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43B2D495-15D7-4F6B-B9CA-98C51757FECC}"/>
              </a:ext>
            </a:extLst>
          </p:cNvPr>
          <p:cNvSpPr/>
          <p:nvPr/>
        </p:nvSpPr>
        <p:spPr>
          <a:xfrm>
            <a:off x="-1" y="6247665"/>
            <a:ext cx="12125325" cy="610336"/>
          </a:xfrm>
          <a:prstGeom prst="rect">
            <a:avLst/>
          </a:prstGeom>
          <a:solidFill>
            <a:srgbClr val="13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DC13069-82D8-4657-924B-199DC5648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" y="6296798"/>
            <a:ext cx="527190" cy="512069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C2C87809-1871-C8A0-E85F-AA9C919FD306}"/>
              </a:ext>
            </a:extLst>
          </p:cNvPr>
          <p:cNvSpPr txBox="1"/>
          <p:nvPr/>
        </p:nvSpPr>
        <p:spPr>
          <a:xfrm>
            <a:off x="405841" y="1962310"/>
            <a:ext cx="5080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1. ABSTRAKCJA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F3D1D17E-E314-FCD9-27A9-D4C351AE4CA3}"/>
              </a:ext>
            </a:extLst>
          </p:cNvPr>
          <p:cNvSpPr txBox="1"/>
          <p:nvPr/>
        </p:nvSpPr>
        <p:spPr>
          <a:xfrm>
            <a:off x="405841" y="2842440"/>
            <a:ext cx="10390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2. HERMETYZACJA/ENKAPSULACJA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CFE77F4B-4DBB-8288-F01F-1F6B1FC3D8A6}"/>
              </a:ext>
            </a:extLst>
          </p:cNvPr>
          <p:cNvSpPr txBox="1"/>
          <p:nvPr/>
        </p:nvSpPr>
        <p:spPr>
          <a:xfrm>
            <a:off x="330271" y="3673437"/>
            <a:ext cx="561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3. POLIMORFIZM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32E559D8-12EA-593C-A8BC-8059E2512E8A}"/>
              </a:ext>
            </a:extLst>
          </p:cNvPr>
          <p:cNvSpPr txBox="1"/>
          <p:nvPr/>
        </p:nvSpPr>
        <p:spPr>
          <a:xfrm>
            <a:off x="330271" y="4585671"/>
            <a:ext cx="6164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4. DZIEDZICZENIE</a:t>
            </a:r>
          </a:p>
        </p:txBody>
      </p:sp>
    </p:spTree>
    <p:extLst>
      <p:ext uri="{BB962C8B-B14F-4D97-AF65-F5344CB8AC3E}">
        <p14:creationId xmlns:p14="http://schemas.microsoft.com/office/powerpoint/2010/main" val="338466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2B471B7-67B6-49CD-B1D3-23A7CB49C461}"/>
              </a:ext>
            </a:extLst>
          </p:cNvPr>
          <p:cNvSpPr/>
          <p:nvPr/>
        </p:nvSpPr>
        <p:spPr>
          <a:xfrm>
            <a:off x="0" y="242118"/>
            <a:ext cx="9739618" cy="1055361"/>
          </a:xfrm>
          <a:prstGeom prst="rect">
            <a:avLst/>
          </a:prstGeom>
          <a:solidFill>
            <a:srgbClr val="13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142533F-24A6-4706-BF04-DCEEC2EA3874}"/>
              </a:ext>
            </a:extLst>
          </p:cNvPr>
          <p:cNvSpPr txBox="1"/>
          <p:nvPr/>
        </p:nvSpPr>
        <p:spPr>
          <a:xfrm>
            <a:off x="833131" y="354299"/>
            <a:ext cx="5553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>
                <a:solidFill>
                  <a:srgbClr val="EEF4ED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ZALETY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43B2D495-15D7-4F6B-B9CA-98C51757FECC}"/>
              </a:ext>
            </a:extLst>
          </p:cNvPr>
          <p:cNvSpPr/>
          <p:nvPr/>
        </p:nvSpPr>
        <p:spPr>
          <a:xfrm>
            <a:off x="-1" y="6247665"/>
            <a:ext cx="12125325" cy="610336"/>
          </a:xfrm>
          <a:prstGeom prst="rect">
            <a:avLst/>
          </a:prstGeom>
          <a:solidFill>
            <a:srgbClr val="13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DC13069-82D8-4657-924B-199DC5648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" y="6296798"/>
            <a:ext cx="527190" cy="512069"/>
          </a:xfrm>
          <a:prstGeom prst="rect">
            <a:avLst/>
          </a:prstGeom>
        </p:spPr>
      </p:pic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58152EE6-165F-8719-C3D9-A20A7E073C5C}"/>
              </a:ext>
            </a:extLst>
          </p:cNvPr>
          <p:cNvSpPr/>
          <p:nvPr/>
        </p:nvSpPr>
        <p:spPr>
          <a:xfrm>
            <a:off x="833132" y="1912690"/>
            <a:ext cx="2348917" cy="10553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MULTIMETR </a:t>
            </a:r>
            <a:r>
              <a:rPr lang="pl-PL" b="1" dirty="0">
                <a:solidFill>
                  <a:schemeClr val="tx1"/>
                </a:solidFill>
              </a:rPr>
              <a:t>XYZ-11C</a:t>
            </a:r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6EB1308D-54DC-FF04-D778-712169321F97}"/>
              </a:ext>
            </a:extLst>
          </p:cNvPr>
          <p:cNvSpPr/>
          <p:nvPr/>
        </p:nvSpPr>
        <p:spPr>
          <a:xfrm>
            <a:off x="833131" y="3244891"/>
            <a:ext cx="2348917" cy="10553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MULTIMETR </a:t>
            </a:r>
            <a:r>
              <a:rPr lang="pl-PL" b="1" dirty="0">
                <a:solidFill>
                  <a:schemeClr val="tx1"/>
                </a:solidFill>
              </a:rPr>
              <a:t>QE-2PC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9C1F0E17-BAA0-D2FD-1889-A6C6ACD7C12F}"/>
              </a:ext>
            </a:extLst>
          </p:cNvPr>
          <p:cNvSpPr/>
          <p:nvPr/>
        </p:nvSpPr>
        <p:spPr>
          <a:xfrm>
            <a:off x="833131" y="4577092"/>
            <a:ext cx="2348917" cy="10553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WOLTOMIERZ </a:t>
            </a:r>
            <a:r>
              <a:rPr lang="pl-PL" b="1" dirty="0">
                <a:solidFill>
                  <a:schemeClr val="tx1"/>
                </a:solidFill>
              </a:rPr>
              <a:t>11DR</a:t>
            </a: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1BC9F345-B65F-C07D-C2DE-260FA7F379FE}"/>
              </a:ext>
            </a:extLst>
          </p:cNvPr>
          <p:cNvCxnSpPr>
            <a:cxnSpLocks/>
          </p:cNvCxnSpPr>
          <p:nvPr/>
        </p:nvCxnSpPr>
        <p:spPr>
          <a:xfrm>
            <a:off x="3182048" y="2483141"/>
            <a:ext cx="920169" cy="0"/>
          </a:xfrm>
          <a:prstGeom prst="straightConnector1">
            <a:avLst/>
          </a:prstGeom>
          <a:ln w="38100">
            <a:solidFill>
              <a:srgbClr val="0B25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22824D04-D54A-6562-9E95-48CE3458EA7E}"/>
              </a:ext>
            </a:extLst>
          </p:cNvPr>
          <p:cNvCxnSpPr>
            <a:cxnSpLocks/>
          </p:cNvCxnSpPr>
          <p:nvPr/>
        </p:nvCxnSpPr>
        <p:spPr>
          <a:xfrm>
            <a:off x="3182048" y="3791824"/>
            <a:ext cx="920169" cy="0"/>
          </a:xfrm>
          <a:prstGeom prst="straightConnector1">
            <a:avLst/>
          </a:prstGeom>
          <a:ln w="38100">
            <a:solidFill>
              <a:srgbClr val="0B25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F9F1CF82-6B57-6952-A01C-6C3134201B6E}"/>
              </a:ext>
            </a:extLst>
          </p:cNvPr>
          <p:cNvCxnSpPr>
            <a:cxnSpLocks/>
          </p:cNvCxnSpPr>
          <p:nvPr/>
        </p:nvCxnSpPr>
        <p:spPr>
          <a:xfrm>
            <a:off x="3182048" y="5100506"/>
            <a:ext cx="920169" cy="0"/>
          </a:xfrm>
          <a:prstGeom prst="straightConnector1">
            <a:avLst/>
          </a:prstGeom>
          <a:ln w="38100">
            <a:solidFill>
              <a:srgbClr val="0B25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stokąt 8">
            <a:extLst>
              <a:ext uri="{FF2B5EF4-FFF2-40B4-BE49-F238E27FC236}">
                <a16:creationId xmlns:a16="http://schemas.microsoft.com/office/drawing/2014/main" id="{EE03EA24-099B-0E23-C09F-42EBD93C5A14}"/>
              </a:ext>
            </a:extLst>
          </p:cNvPr>
          <p:cNvSpPr/>
          <p:nvPr/>
        </p:nvSpPr>
        <p:spPr>
          <a:xfrm>
            <a:off x="4092355" y="2134785"/>
            <a:ext cx="1887522" cy="738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rgbClr val="0B2545"/>
                </a:solidFill>
              </a:rPr>
              <a:t>PomiarNapiecia_XYZ_11C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C51C89D5-A07A-D382-BB23-DB173BB4F25C}"/>
              </a:ext>
            </a:extLst>
          </p:cNvPr>
          <p:cNvSpPr/>
          <p:nvPr/>
        </p:nvSpPr>
        <p:spPr>
          <a:xfrm>
            <a:off x="4102217" y="3422711"/>
            <a:ext cx="1887522" cy="738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rgbClr val="0B2545"/>
                </a:solidFill>
              </a:rPr>
              <a:t>PomiarNapiecia_QE-2PC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3D3A7650-21E7-AED9-19C4-420607B6551A}"/>
              </a:ext>
            </a:extLst>
          </p:cNvPr>
          <p:cNvSpPr/>
          <p:nvPr/>
        </p:nvSpPr>
        <p:spPr>
          <a:xfrm>
            <a:off x="4102217" y="4791273"/>
            <a:ext cx="1887522" cy="738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rgbClr val="0B2545"/>
                </a:solidFill>
              </a:rPr>
              <a:t>PomiarNapiecia_11DR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D65ACE87-F530-028E-4D01-DD7E32CDEF2B}"/>
              </a:ext>
            </a:extLst>
          </p:cNvPr>
          <p:cNvSpPr txBox="1"/>
          <p:nvPr/>
        </p:nvSpPr>
        <p:spPr>
          <a:xfrm rot="19687983">
            <a:off x="5848511" y="2831390"/>
            <a:ext cx="4212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PROGRAMOWANIE PROCEDURALNIE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9F4287D0-46EC-AC1E-824A-817CAB021304}"/>
              </a:ext>
            </a:extLst>
          </p:cNvPr>
          <p:cNvSpPr/>
          <p:nvPr/>
        </p:nvSpPr>
        <p:spPr>
          <a:xfrm>
            <a:off x="4092355" y="1800507"/>
            <a:ext cx="6249798" cy="39596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37EDA998-F937-5416-8A67-489E11A6EB31}"/>
              </a:ext>
            </a:extLst>
          </p:cNvPr>
          <p:cNvCxnSpPr>
            <a:cxnSpLocks/>
          </p:cNvCxnSpPr>
          <p:nvPr/>
        </p:nvCxnSpPr>
        <p:spPr>
          <a:xfrm>
            <a:off x="4102217" y="2474752"/>
            <a:ext cx="1773290" cy="1238560"/>
          </a:xfrm>
          <a:prstGeom prst="straightConnector1">
            <a:avLst/>
          </a:prstGeom>
          <a:ln w="38100">
            <a:solidFill>
              <a:srgbClr val="0B25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F7C09EFB-4E7B-C528-F0AA-DC16476F7DF3}"/>
              </a:ext>
            </a:extLst>
          </p:cNvPr>
          <p:cNvCxnSpPr>
            <a:cxnSpLocks/>
          </p:cNvCxnSpPr>
          <p:nvPr/>
        </p:nvCxnSpPr>
        <p:spPr>
          <a:xfrm flipV="1">
            <a:off x="4096089" y="3783432"/>
            <a:ext cx="1779418" cy="8390"/>
          </a:xfrm>
          <a:prstGeom prst="straightConnector1">
            <a:avLst/>
          </a:prstGeom>
          <a:ln w="38100">
            <a:solidFill>
              <a:srgbClr val="0B25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49F04FB2-D137-3F11-6020-C3719AD03254}"/>
              </a:ext>
            </a:extLst>
          </p:cNvPr>
          <p:cNvCxnSpPr>
            <a:cxnSpLocks/>
          </p:cNvCxnSpPr>
          <p:nvPr/>
        </p:nvCxnSpPr>
        <p:spPr>
          <a:xfrm flipV="1">
            <a:off x="4096089" y="3904005"/>
            <a:ext cx="1779418" cy="1188107"/>
          </a:xfrm>
          <a:prstGeom prst="straightConnector1">
            <a:avLst/>
          </a:prstGeom>
          <a:ln w="38100">
            <a:solidFill>
              <a:srgbClr val="0B25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rostokąt 29">
            <a:extLst>
              <a:ext uri="{FF2B5EF4-FFF2-40B4-BE49-F238E27FC236}">
                <a16:creationId xmlns:a16="http://schemas.microsoft.com/office/drawing/2014/main" id="{1EDA4545-2580-7BCD-160B-FE7C72789970}"/>
              </a:ext>
            </a:extLst>
          </p:cNvPr>
          <p:cNvSpPr/>
          <p:nvPr/>
        </p:nvSpPr>
        <p:spPr>
          <a:xfrm>
            <a:off x="6007195" y="3384393"/>
            <a:ext cx="1887522" cy="738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solidFill>
                  <a:srgbClr val="0B2545"/>
                </a:solidFill>
              </a:rPr>
              <a:t>PomiarNapiecia</a:t>
            </a:r>
            <a:endParaRPr lang="pl-PL" dirty="0">
              <a:solidFill>
                <a:srgbClr val="0B2545"/>
              </a:solidFill>
            </a:endParaRP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9557C215-D45A-B23C-D6E1-72B4D5AD29D2}"/>
              </a:ext>
            </a:extLst>
          </p:cNvPr>
          <p:cNvSpPr txBox="1"/>
          <p:nvPr/>
        </p:nvSpPr>
        <p:spPr>
          <a:xfrm>
            <a:off x="5114601" y="1916091"/>
            <a:ext cx="4212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PROGRAMOWANIE OBIEKTOWE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C77CE22B-B550-D9AB-E95A-2E2C9E2956F5}"/>
              </a:ext>
            </a:extLst>
          </p:cNvPr>
          <p:cNvSpPr txBox="1"/>
          <p:nvPr/>
        </p:nvSpPr>
        <p:spPr>
          <a:xfrm rot="20533018">
            <a:off x="-649136" y="1305469"/>
            <a:ext cx="7647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b="1" dirty="0">
                <a:solidFill>
                  <a:srgbClr val="0B2545"/>
                </a:solidFill>
                <a:highlight>
                  <a:srgbClr val="FFFF00"/>
                </a:highlight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ŁATWA ROZBUDOWA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A1AEC1A9-666E-774F-5B5F-59EE99B8C5FC}"/>
              </a:ext>
            </a:extLst>
          </p:cNvPr>
          <p:cNvSpPr txBox="1"/>
          <p:nvPr/>
        </p:nvSpPr>
        <p:spPr>
          <a:xfrm rot="20378615">
            <a:off x="535334" y="2506386"/>
            <a:ext cx="7647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b="1" dirty="0">
                <a:solidFill>
                  <a:srgbClr val="0B2545"/>
                </a:solidFill>
                <a:highlight>
                  <a:srgbClr val="FFFF00"/>
                </a:highlight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MODULARNOŚĆ</a:t>
            </a: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3B7C6D60-7054-7695-4FF8-06F4C8480F91}"/>
              </a:ext>
            </a:extLst>
          </p:cNvPr>
          <p:cNvSpPr txBox="1"/>
          <p:nvPr/>
        </p:nvSpPr>
        <p:spPr>
          <a:xfrm rot="20394886">
            <a:off x="1754029" y="3924168"/>
            <a:ext cx="8364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b="1" dirty="0">
                <a:solidFill>
                  <a:srgbClr val="0B2545"/>
                </a:solidFill>
                <a:highlight>
                  <a:srgbClr val="FFFF00"/>
                </a:highlight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CZYTELNOŚĆ/SPÓJNOŚĆ</a:t>
            </a:r>
          </a:p>
        </p:txBody>
      </p:sp>
    </p:spTree>
    <p:extLst>
      <p:ext uri="{BB962C8B-B14F-4D97-AF65-F5344CB8AC3E}">
        <p14:creationId xmlns:p14="http://schemas.microsoft.com/office/powerpoint/2010/main" val="318981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9" grpId="0" animBg="1"/>
      <p:bldP spid="20" grpId="0" animBg="1"/>
      <p:bldP spid="22" grpId="0" animBg="1"/>
      <p:bldP spid="23" grpId="0"/>
      <p:bldP spid="13" grpId="0" animBg="1"/>
      <p:bldP spid="30" grpId="0" animBg="1"/>
      <p:bldP spid="32" grpId="0"/>
      <p:bldP spid="33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2B471B7-67B6-49CD-B1D3-23A7CB49C461}"/>
              </a:ext>
            </a:extLst>
          </p:cNvPr>
          <p:cNvSpPr/>
          <p:nvPr/>
        </p:nvSpPr>
        <p:spPr>
          <a:xfrm>
            <a:off x="0" y="242118"/>
            <a:ext cx="9739618" cy="1055361"/>
          </a:xfrm>
          <a:prstGeom prst="rect">
            <a:avLst/>
          </a:prstGeom>
          <a:solidFill>
            <a:srgbClr val="13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142533F-24A6-4706-BF04-DCEEC2EA3874}"/>
              </a:ext>
            </a:extLst>
          </p:cNvPr>
          <p:cNvSpPr txBox="1"/>
          <p:nvPr/>
        </p:nvSpPr>
        <p:spPr>
          <a:xfrm>
            <a:off x="833132" y="354299"/>
            <a:ext cx="5553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>
                <a:solidFill>
                  <a:srgbClr val="EEF4ED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PRZYKŁAD W LV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43B2D495-15D7-4F6B-B9CA-98C51757FECC}"/>
              </a:ext>
            </a:extLst>
          </p:cNvPr>
          <p:cNvSpPr/>
          <p:nvPr/>
        </p:nvSpPr>
        <p:spPr>
          <a:xfrm>
            <a:off x="-1" y="6247665"/>
            <a:ext cx="12125325" cy="610336"/>
          </a:xfrm>
          <a:prstGeom prst="rect">
            <a:avLst/>
          </a:prstGeom>
          <a:solidFill>
            <a:srgbClr val="13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DC13069-82D8-4657-924B-199DC5648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" y="6296798"/>
            <a:ext cx="527190" cy="512069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C2C87809-1871-C8A0-E85F-AA9C919FD306}"/>
              </a:ext>
            </a:extLst>
          </p:cNvPr>
          <p:cNvSpPr txBox="1"/>
          <p:nvPr/>
        </p:nvSpPr>
        <p:spPr>
          <a:xfrm>
            <a:off x="330271" y="1794530"/>
            <a:ext cx="8645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1. JAK STWORZYĆ KLASĘ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BD3409D-35E5-E748-EC99-A3072A8FDF45}"/>
              </a:ext>
            </a:extLst>
          </p:cNvPr>
          <p:cNvSpPr txBox="1"/>
          <p:nvPr/>
        </p:nvSpPr>
        <p:spPr>
          <a:xfrm>
            <a:off x="-307328" y="2707079"/>
            <a:ext cx="9921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2. DOKUMENTACJA KLASY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100A344-0C3C-3AA8-C510-3EF82523EB5B}"/>
              </a:ext>
            </a:extLst>
          </p:cNvPr>
          <p:cNvSpPr txBox="1"/>
          <p:nvPr/>
        </p:nvSpPr>
        <p:spPr>
          <a:xfrm>
            <a:off x="-192947" y="3597459"/>
            <a:ext cx="6845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3. DANE KLASY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67E37C7B-A0A8-BC5B-DFFC-BE6BBF5C2E59}"/>
              </a:ext>
            </a:extLst>
          </p:cNvPr>
          <p:cNvSpPr txBox="1"/>
          <p:nvPr/>
        </p:nvSpPr>
        <p:spPr>
          <a:xfrm>
            <a:off x="187268" y="4482914"/>
            <a:ext cx="6845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4. METODY KLASY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F6EE668C-4698-C4B4-A745-9C5CB89315EE}"/>
              </a:ext>
            </a:extLst>
          </p:cNvPr>
          <p:cNvSpPr txBox="1"/>
          <p:nvPr/>
        </p:nvSpPr>
        <p:spPr>
          <a:xfrm>
            <a:off x="593866" y="5304485"/>
            <a:ext cx="810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>
                <a:solidFill>
                  <a:srgbClr val="0B2545"/>
                </a:solidFill>
                <a:latin typeface="Cascadia Code PL SemiBold" panose="020B0609020000020004" pitchFamily="49" charset="0"/>
                <a:cs typeface="Cascadia Code PL SemiBold" panose="020B0609020000020004" pitchFamily="49" charset="0"/>
              </a:rPr>
              <a:t>5. TWORZENIE OBIEKTÓW </a:t>
            </a:r>
          </a:p>
        </p:txBody>
      </p:sp>
    </p:spTree>
    <p:extLst>
      <p:ext uri="{BB962C8B-B14F-4D97-AF65-F5344CB8AC3E}">
        <p14:creationId xmlns:p14="http://schemas.microsoft.com/office/powerpoint/2010/main" val="32343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136</Words>
  <Application>Microsoft Office PowerPoint</Application>
  <PresentationFormat>Panoramiczny</PresentationFormat>
  <Paragraphs>42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Cascadia Code PL SemiBold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Lesiak Paweł (STUD)</dc:creator>
  <cp:lastModifiedBy>Pawel Lesiak</cp:lastModifiedBy>
  <cp:revision>8</cp:revision>
  <dcterms:created xsi:type="dcterms:W3CDTF">2021-05-22T17:05:11Z</dcterms:created>
  <dcterms:modified xsi:type="dcterms:W3CDTF">2022-05-08T14:21:46Z</dcterms:modified>
</cp:coreProperties>
</file>