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30275213" cy="21383625"/>
  <p:notesSz cx="9144000" cy="6858000"/>
  <p:defaultTextStyle>
    <a:defPPr>
      <a:defRPr lang="en-US"/>
    </a:defPPr>
    <a:lvl1pPr marL="0" algn="l" defTabSz="2479099" rtl="0" eaLnBrk="1" latinLnBrk="0" hangingPunct="1">
      <a:defRPr sz="4880" kern="1200">
        <a:solidFill>
          <a:schemeClr val="tx1"/>
        </a:solidFill>
        <a:latin typeface="+mn-lt"/>
        <a:ea typeface="+mn-ea"/>
        <a:cs typeface="+mn-cs"/>
      </a:defRPr>
    </a:lvl1pPr>
    <a:lvl2pPr marL="1239549" algn="l" defTabSz="2479099" rtl="0" eaLnBrk="1" latinLnBrk="0" hangingPunct="1">
      <a:defRPr sz="4880" kern="1200">
        <a:solidFill>
          <a:schemeClr val="tx1"/>
        </a:solidFill>
        <a:latin typeface="+mn-lt"/>
        <a:ea typeface="+mn-ea"/>
        <a:cs typeface="+mn-cs"/>
      </a:defRPr>
    </a:lvl2pPr>
    <a:lvl3pPr marL="2479099" algn="l" defTabSz="2479099" rtl="0" eaLnBrk="1" latinLnBrk="0" hangingPunct="1">
      <a:defRPr sz="4880" kern="1200">
        <a:solidFill>
          <a:schemeClr val="tx1"/>
        </a:solidFill>
        <a:latin typeface="+mn-lt"/>
        <a:ea typeface="+mn-ea"/>
        <a:cs typeface="+mn-cs"/>
      </a:defRPr>
    </a:lvl3pPr>
    <a:lvl4pPr marL="3718649" algn="l" defTabSz="2479099" rtl="0" eaLnBrk="1" latinLnBrk="0" hangingPunct="1">
      <a:defRPr sz="4880" kern="1200">
        <a:solidFill>
          <a:schemeClr val="tx1"/>
        </a:solidFill>
        <a:latin typeface="+mn-lt"/>
        <a:ea typeface="+mn-ea"/>
        <a:cs typeface="+mn-cs"/>
      </a:defRPr>
    </a:lvl4pPr>
    <a:lvl5pPr marL="4958198" algn="l" defTabSz="2479099" rtl="0" eaLnBrk="1" latinLnBrk="0" hangingPunct="1">
      <a:defRPr sz="4880" kern="1200">
        <a:solidFill>
          <a:schemeClr val="tx1"/>
        </a:solidFill>
        <a:latin typeface="+mn-lt"/>
        <a:ea typeface="+mn-ea"/>
        <a:cs typeface="+mn-cs"/>
      </a:defRPr>
    </a:lvl5pPr>
    <a:lvl6pPr marL="6197748" algn="l" defTabSz="2479099" rtl="0" eaLnBrk="1" latinLnBrk="0" hangingPunct="1">
      <a:defRPr sz="4880" kern="1200">
        <a:solidFill>
          <a:schemeClr val="tx1"/>
        </a:solidFill>
        <a:latin typeface="+mn-lt"/>
        <a:ea typeface="+mn-ea"/>
        <a:cs typeface="+mn-cs"/>
      </a:defRPr>
    </a:lvl6pPr>
    <a:lvl7pPr marL="7437297" algn="l" defTabSz="2479099" rtl="0" eaLnBrk="1" latinLnBrk="0" hangingPunct="1">
      <a:defRPr sz="4880" kern="1200">
        <a:solidFill>
          <a:schemeClr val="tx1"/>
        </a:solidFill>
        <a:latin typeface="+mn-lt"/>
        <a:ea typeface="+mn-ea"/>
        <a:cs typeface="+mn-cs"/>
      </a:defRPr>
    </a:lvl7pPr>
    <a:lvl8pPr marL="8676847" algn="l" defTabSz="2479099" rtl="0" eaLnBrk="1" latinLnBrk="0" hangingPunct="1">
      <a:defRPr sz="4880" kern="1200">
        <a:solidFill>
          <a:schemeClr val="tx1"/>
        </a:solidFill>
        <a:latin typeface="+mn-lt"/>
        <a:ea typeface="+mn-ea"/>
        <a:cs typeface="+mn-cs"/>
      </a:defRPr>
    </a:lvl8pPr>
    <a:lvl9pPr marL="9916395" algn="l" defTabSz="2479099" rtl="0" eaLnBrk="1" latinLnBrk="0" hangingPunct="1">
      <a:defRPr sz="488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68" autoAdjust="0"/>
    <p:restoredTop sz="94660"/>
  </p:normalViewPr>
  <p:slideViewPr>
    <p:cSldViewPr snapToGrid="0">
      <p:cViewPr varScale="1">
        <p:scale>
          <a:sx n="40" d="100"/>
          <a:sy n="40" d="100"/>
        </p:scale>
        <p:origin x="158" y="41"/>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F1C0B079-A316-4C9B-B165-DF9EA8325D2C}" type="datetimeFigureOut">
              <a:rPr lang="en-US" smtClean="0"/>
              <a:t>2/27/2024</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38F28AB8-57D1-494F-9851-055AD867E790}" type="datetimeFigureOut">
              <a:rPr lang="en-US" smtClean="0"/>
              <a:t>2/27/2024</a:t>
            </a:fld>
            <a:endParaRPr lang="en-US"/>
          </a:p>
        </p:txBody>
      </p:sp>
      <p:sp>
        <p:nvSpPr>
          <p:cNvPr id="4" name="Slide Image Placeholder 3"/>
          <p:cNvSpPr>
            <a:spLocks noGrp="1" noRot="1" noChangeAspect="1"/>
          </p:cNvSpPr>
          <p:nvPr>
            <p:ph type="sldImg" idx="2"/>
          </p:nvPr>
        </p:nvSpPr>
        <p:spPr>
          <a:xfrm>
            <a:off x="2933700" y="857250"/>
            <a:ext cx="32766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614856" rtl="0" eaLnBrk="1" latinLnBrk="0" hangingPunct="1">
      <a:defRPr sz="807" kern="1200">
        <a:solidFill>
          <a:schemeClr val="tx1"/>
        </a:solidFill>
        <a:latin typeface="+mn-lt"/>
        <a:ea typeface="+mn-ea"/>
        <a:cs typeface="+mn-cs"/>
      </a:defRPr>
    </a:lvl1pPr>
    <a:lvl2pPr marL="307428" algn="l" defTabSz="614856" rtl="0" eaLnBrk="1" latinLnBrk="0" hangingPunct="1">
      <a:defRPr sz="807" kern="1200">
        <a:solidFill>
          <a:schemeClr val="tx1"/>
        </a:solidFill>
        <a:latin typeface="+mn-lt"/>
        <a:ea typeface="+mn-ea"/>
        <a:cs typeface="+mn-cs"/>
      </a:defRPr>
    </a:lvl2pPr>
    <a:lvl3pPr marL="614856" algn="l" defTabSz="614856" rtl="0" eaLnBrk="1" latinLnBrk="0" hangingPunct="1">
      <a:defRPr sz="807" kern="1200">
        <a:solidFill>
          <a:schemeClr val="tx1"/>
        </a:solidFill>
        <a:latin typeface="+mn-lt"/>
        <a:ea typeface="+mn-ea"/>
        <a:cs typeface="+mn-cs"/>
      </a:defRPr>
    </a:lvl3pPr>
    <a:lvl4pPr marL="922284" algn="l" defTabSz="614856" rtl="0" eaLnBrk="1" latinLnBrk="0" hangingPunct="1">
      <a:defRPr sz="807" kern="1200">
        <a:solidFill>
          <a:schemeClr val="tx1"/>
        </a:solidFill>
        <a:latin typeface="+mn-lt"/>
        <a:ea typeface="+mn-ea"/>
        <a:cs typeface="+mn-cs"/>
      </a:defRPr>
    </a:lvl4pPr>
    <a:lvl5pPr marL="1229712" algn="l" defTabSz="614856" rtl="0" eaLnBrk="1" latinLnBrk="0" hangingPunct="1">
      <a:defRPr sz="807" kern="1200">
        <a:solidFill>
          <a:schemeClr val="tx1"/>
        </a:solidFill>
        <a:latin typeface="+mn-lt"/>
        <a:ea typeface="+mn-ea"/>
        <a:cs typeface="+mn-cs"/>
      </a:defRPr>
    </a:lvl5pPr>
    <a:lvl6pPr marL="1537140" algn="l" defTabSz="614856" rtl="0" eaLnBrk="1" latinLnBrk="0" hangingPunct="1">
      <a:defRPr sz="807" kern="1200">
        <a:solidFill>
          <a:schemeClr val="tx1"/>
        </a:solidFill>
        <a:latin typeface="+mn-lt"/>
        <a:ea typeface="+mn-ea"/>
        <a:cs typeface="+mn-cs"/>
      </a:defRPr>
    </a:lvl6pPr>
    <a:lvl7pPr marL="1844568" algn="l" defTabSz="614856" rtl="0" eaLnBrk="1" latinLnBrk="0" hangingPunct="1">
      <a:defRPr sz="807" kern="1200">
        <a:solidFill>
          <a:schemeClr val="tx1"/>
        </a:solidFill>
        <a:latin typeface="+mn-lt"/>
        <a:ea typeface="+mn-ea"/>
        <a:cs typeface="+mn-cs"/>
      </a:defRPr>
    </a:lvl7pPr>
    <a:lvl8pPr marL="2151996" algn="l" defTabSz="614856" rtl="0" eaLnBrk="1" latinLnBrk="0" hangingPunct="1">
      <a:defRPr sz="807" kern="1200">
        <a:solidFill>
          <a:schemeClr val="tx1"/>
        </a:solidFill>
        <a:latin typeface="+mn-lt"/>
        <a:ea typeface="+mn-ea"/>
        <a:cs typeface="+mn-cs"/>
      </a:defRPr>
    </a:lvl8pPr>
    <a:lvl9pPr marL="2459423" algn="l" defTabSz="614856" rtl="0" eaLnBrk="1" latinLnBrk="0" hangingPunct="1">
      <a:defRPr sz="80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4415136" y="643490"/>
            <a:ext cx="21444943" cy="1633432"/>
          </a:xfrm>
        </p:spPr>
        <p:txBody>
          <a:bodyPr/>
          <a:lstStyle/>
          <a:p>
            <a:r>
              <a:rPr lang="en-US"/>
              <a:t>Click to edit Master title style</a:t>
            </a:r>
          </a:p>
        </p:txBody>
      </p:sp>
      <p:sp>
        <p:nvSpPr>
          <p:cNvPr id="31" name="Text Placeholder 6"/>
          <p:cNvSpPr>
            <a:spLocks noGrp="1"/>
          </p:cNvSpPr>
          <p:nvPr>
            <p:ph type="body" sz="quarter" idx="36"/>
          </p:nvPr>
        </p:nvSpPr>
        <p:spPr bwMode="auto">
          <a:xfrm>
            <a:off x="4415136" y="2331139"/>
            <a:ext cx="21444943" cy="539811"/>
          </a:xfrm>
        </p:spPr>
        <p:txBody>
          <a:bodyPr>
            <a:noAutofit/>
          </a:bodyPr>
          <a:lstStyle>
            <a:lvl1pPr marL="0" indent="0">
              <a:spcBef>
                <a:spcPts val="0"/>
              </a:spcBef>
              <a:buNone/>
              <a:defRPr sz="1559">
                <a:solidFill>
                  <a:schemeClr val="bg1"/>
                </a:solidFill>
              </a:defRPr>
            </a:lvl1pPr>
            <a:lvl2pPr marL="0" indent="0">
              <a:spcBef>
                <a:spcPts val="0"/>
              </a:spcBef>
              <a:buNone/>
              <a:defRPr sz="1559">
                <a:solidFill>
                  <a:schemeClr val="bg1"/>
                </a:solidFill>
              </a:defRPr>
            </a:lvl2pPr>
            <a:lvl3pPr marL="0" indent="0">
              <a:spcBef>
                <a:spcPts val="0"/>
              </a:spcBef>
              <a:buNone/>
              <a:defRPr sz="1559">
                <a:solidFill>
                  <a:schemeClr val="bg1"/>
                </a:solidFill>
              </a:defRPr>
            </a:lvl3pPr>
            <a:lvl4pPr marL="0" indent="0">
              <a:spcBef>
                <a:spcPts val="0"/>
              </a:spcBef>
              <a:buNone/>
              <a:defRPr sz="1559">
                <a:solidFill>
                  <a:schemeClr val="bg1"/>
                </a:solidFill>
              </a:defRPr>
            </a:lvl4pPr>
            <a:lvl5pPr marL="0" indent="0">
              <a:spcBef>
                <a:spcPts val="0"/>
              </a:spcBef>
              <a:buNone/>
              <a:defRPr sz="1559">
                <a:solidFill>
                  <a:schemeClr val="bg1"/>
                </a:solidFill>
              </a:defRPr>
            </a:lvl5pPr>
            <a:lvl6pPr marL="0" indent="0">
              <a:spcBef>
                <a:spcPts val="0"/>
              </a:spcBef>
              <a:buNone/>
              <a:defRPr sz="1559">
                <a:solidFill>
                  <a:schemeClr val="bg1"/>
                </a:solidFill>
              </a:defRPr>
            </a:lvl6pPr>
            <a:lvl7pPr marL="0" indent="0">
              <a:spcBef>
                <a:spcPts val="0"/>
              </a:spcBef>
              <a:buNone/>
              <a:defRPr sz="1559">
                <a:solidFill>
                  <a:schemeClr val="bg1"/>
                </a:solidFill>
              </a:defRPr>
            </a:lvl7pPr>
            <a:lvl8pPr marL="0" indent="0">
              <a:spcBef>
                <a:spcPts val="0"/>
              </a:spcBef>
              <a:buNone/>
              <a:defRPr sz="1559">
                <a:solidFill>
                  <a:schemeClr val="bg1"/>
                </a:solidFill>
              </a:defRPr>
            </a:lvl8pPr>
            <a:lvl9pPr marL="0" indent="0">
              <a:spcBef>
                <a:spcPts val="0"/>
              </a:spcBef>
              <a:buNone/>
              <a:defRPr sz="1559">
                <a:solidFill>
                  <a:schemeClr val="bg1"/>
                </a:solidFill>
              </a:defRPr>
            </a:lvl9pPr>
          </a:lstStyle>
          <a:p>
            <a:pPr lvl="0"/>
            <a:r>
              <a:rPr lang="en-US"/>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788417" y="3801533"/>
            <a:ext cx="8830270" cy="791986"/>
          </a:xfrm>
          <a:prstGeom prst="round1Rect">
            <a:avLst/>
          </a:prstGeom>
          <a:solidFill>
            <a:schemeClr val="accent2"/>
          </a:solidFill>
        </p:spPr>
        <p:txBody>
          <a:bodyPr lIns="365760" anchor="ctr">
            <a:noAutofit/>
          </a:bodyPr>
          <a:lstStyle>
            <a:lvl1pPr marL="0" indent="0">
              <a:spcBef>
                <a:spcPts val="0"/>
              </a:spcBef>
              <a:buNone/>
              <a:defRPr sz="3898" cap="all"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788417" y="4593519"/>
            <a:ext cx="8830270" cy="4454922"/>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788417" y="9765189"/>
            <a:ext cx="8830270" cy="791986"/>
          </a:xfrm>
          <a:prstGeom prst="round1Rect">
            <a:avLst/>
          </a:prstGeom>
          <a:solidFill>
            <a:schemeClr val="accent3"/>
          </a:solidFill>
        </p:spPr>
        <p:txBody>
          <a:bodyPr lIns="365760" anchor="ctr">
            <a:noAutofit/>
          </a:bodyPr>
          <a:lstStyle>
            <a:lvl1pPr marL="0" indent="0">
              <a:spcBef>
                <a:spcPts val="0"/>
              </a:spcBef>
              <a:buNone/>
              <a:defRPr sz="3898" cap="all"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788417" y="10557175"/>
            <a:ext cx="8830270" cy="5903626"/>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788417" y="16780206"/>
            <a:ext cx="8830270" cy="791986"/>
          </a:xfrm>
          <a:prstGeom prst="round1Rect">
            <a:avLst/>
          </a:prstGeom>
          <a:solidFill>
            <a:schemeClr val="accent4"/>
          </a:solidFill>
        </p:spPr>
        <p:txBody>
          <a:bodyPr lIns="365760" anchor="ctr">
            <a:noAutofit/>
          </a:bodyPr>
          <a:lstStyle>
            <a:lvl1pPr marL="0" indent="0">
              <a:spcBef>
                <a:spcPts val="0"/>
              </a:spcBef>
              <a:buNone/>
              <a:defRPr sz="3898" cap="all"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788417" y="17576152"/>
            <a:ext cx="8830270" cy="2969948"/>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0722472" y="3801533"/>
            <a:ext cx="8830270" cy="791986"/>
          </a:xfrm>
          <a:prstGeom prst="round1Rect">
            <a:avLst/>
          </a:prstGeom>
          <a:solidFill>
            <a:schemeClr val="accent5"/>
          </a:solidFill>
        </p:spPr>
        <p:txBody>
          <a:bodyPr lIns="365760" anchor="ctr">
            <a:noAutofit/>
          </a:bodyPr>
          <a:lstStyle>
            <a:lvl1pPr marL="0" indent="0">
              <a:spcBef>
                <a:spcPts val="0"/>
              </a:spcBef>
              <a:buNone/>
              <a:defRPr sz="3898" cap="all"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0722472" y="4593519"/>
            <a:ext cx="8830270" cy="2969948"/>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0722472" y="7761464"/>
            <a:ext cx="8830270" cy="400943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0722472" y="15245733"/>
            <a:ext cx="8830270" cy="113848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0722472" y="16780206"/>
            <a:ext cx="8830270" cy="791986"/>
          </a:xfrm>
          <a:prstGeom prst="round1Rect">
            <a:avLst/>
          </a:prstGeom>
          <a:solidFill>
            <a:schemeClr val="accent6"/>
          </a:solidFill>
        </p:spPr>
        <p:txBody>
          <a:bodyPr lIns="365760" anchor="ctr">
            <a:noAutofit/>
          </a:bodyPr>
          <a:lstStyle>
            <a:lvl1pPr marL="0" indent="0">
              <a:spcBef>
                <a:spcPts val="0"/>
              </a:spcBef>
              <a:buNone/>
              <a:defRPr sz="3898" cap="all"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0722472" y="17576152"/>
            <a:ext cx="8830270" cy="2969948"/>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0624989" y="3801533"/>
            <a:ext cx="8830270" cy="791986"/>
          </a:xfrm>
          <a:prstGeom prst="round1Rect">
            <a:avLst/>
          </a:prstGeom>
          <a:solidFill>
            <a:schemeClr val="accent6"/>
          </a:solidFill>
        </p:spPr>
        <p:txBody>
          <a:bodyPr lIns="365760" anchor="ctr">
            <a:noAutofit/>
          </a:bodyPr>
          <a:lstStyle>
            <a:lvl1pPr marL="0" indent="0">
              <a:spcBef>
                <a:spcPts val="0"/>
              </a:spcBef>
              <a:buNone/>
              <a:defRPr sz="3898" cap="all"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0624989" y="4593520"/>
            <a:ext cx="8830270" cy="4751917"/>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0624989" y="10287900"/>
            <a:ext cx="8830270" cy="4751917"/>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0624989" y="16780206"/>
            <a:ext cx="8830270" cy="791986"/>
          </a:xfrm>
          <a:prstGeom prst="round1Rect">
            <a:avLst/>
          </a:prstGeom>
          <a:solidFill>
            <a:schemeClr val="accent1"/>
          </a:solidFill>
        </p:spPr>
        <p:txBody>
          <a:bodyPr lIns="365760" anchor="ctr">
            <a:noAutofit/>
          </a:bodyPr>
          <a:lstStyle>
            <a:lvl1pPr marL="0" indent="0">
              <a:spcBef>
                <a:spcPts val="0"/>
              </a:spcBef>
              <a:buNone/>
              <a:defRPr sz="3898" cap="all" baseline="0">
                <a:solidFill>
                  <a:schemeClr val="bg1"/>
                </a:solidFill>
                <a:latin typeface="+mj-lt"/>
              </a:defRPr>
            </a:lvl1pPr>
            <a:lvl2pPr marL="0" indent="0">
              <a:spcBef>
                <a:spcPts val="0"/>
              </a:spcBef>
              <a:buNone/>
              <a:defRPr sz="3898" cap="all" baseline="0">
                <a:solidFill>
                  <a:schemeClr val="bg1"/>
                </a:solidFill>
                <a:latin typeface="+mj-lt"/>
              </a:defRPr>
            </a:lvl2pPr>
            <a:lvl3pPr marL="0" indent="0">
              <a:spcBef>
                <a:spcPts val="0"/>
              </a:spcBef>
              <a:buNone/>
              <a:defRPr sz="3898" cap="all" baseline="0">
                <a:solidFill>
                  <a:schemeClr val="bg1"/>
                </a:solidFill>
                <a:latin typeface="+mj-lt"/>
              </a:defRPr>
            </a:lvl3pPr>
            <a:lvl4pPr marL="0" indent="0">
              <a:spcBef>
                <a:spcPts val="0"/>
              </a:spcBef>
              <a:buNone/>
              <a:defRPr sz="3898" cap="all" baseline="0">
                <a:solidFill>
                  <a:schemeClr val="bg1"/>
                </a:solidFill>
                <a:latin typeface="+mj-lt"/>
              </a:defRPr>
            </a:lvl4pPr>
            <a:lvl5pPr marL="0" indent="0">
              <a:spcBef>
                <a:spcPts val="0"/>
              </a:spcBef>
              <a:buNone/>
              <a:defRPr sz="3898" cap="all" baseline="0">
                <a:solidFill>
                  <a:schemeClr val="bg1"/>
                </a:solidFill>
                <a:latin typeface="+mj-lt"/>
              </a:defRPr>
            </a:lvl5pPr>
            <a:lvl6pPr marL="0" indent="0">
              <a:spcBef>
                <a:spcPts val="0"/>
              </a:spcBef>
              <a:buNone/>
              <a:defRPr sz="3898" cap="all" baseline="0">
                <a:solidFill>
                  <a:schemeClr val="bg1"/>
                </a:solidFill>
                <a:latin typeface="+mj-lt"/>
              </a:defRPr>
            </a:lvl6pPr>
            <a:lvl7pPr marL="0" indent="0">
              <a:spcBef>
                <a:spcPts val="0"/>
              </a:spcBef>
              <a:buNone/>
              <a:defRPr sz="3898" cap="all" baseline="0">
                <a:solidFill>
                  <a:schemeClr val="bg1"/>
                </a:solidFill>
                <a:latin typeface="+mj-lt"/>
              </a:defRPr>
            </a:lvl7pPr>
            <a:lvl8pPr marL="0" indent="0">
              <a:spcBef>
                <a:spcPts val="0"/>
              </a:spcBef>
              <a:buNone/>
              <a:defRPr sz="3898" cap="all" baseline="0">
                <a:solidFill>
                  <a:schemeClr val="bg1"/>
                </a:solidFill>
                <a:latin typeface="+mj-lt"/>
              </a:defRPr>
            </a:lvl8pPr>
            <a:lvl9pPr marL="0" indent="0">
              <a:spcBef>
                <a:spcPts val="0"/>
              </a:spcBef>
              <a:buNone/>
              <a:defRPr sz="3898"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0624989" y="17576152"/>
            <a:ext cx="8830270" cy="2969948"/>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30275214" y="1658220"/>
            <a:ext cx="8585861" cy="213836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8197" rIns="178197" rtlCol="0" anchor="t"/>
          <a:lstStyle/>
          <a:p>
            <a:pPr lvl="0">
              <a:spcBef>
                <a:spcPts val="780"/>
              </a:spcBef>
            </a:pPr>
            <a:r>
              <a:rPr sz="6236" dirty="0">
                <a:solidFill>
                  <a:prstClr val="white">
                    <a:lumMod val="50000"/>
                  </a:prstClr>
                </a:solidFill>
                <a:latin typeface="Calibri Light" panose="020F0302020204030204" pitchFamily="34" charset="0"/>
                <a:cs typeface="Calibri" panose="020F0502020204030204" pitchFamily="34" charset="0"/>
              </a:rPr>
              <a:t>Printing:</a:t>
            </a:r>
          </a:p>
          <a:p>
            <a:pPr lvl="0">
              <a:spcBef>
                <a:spcPts val="780"/>
              </a:spcBef>
            </a:pPr>
            <a:r>
              <a:rPr lang="en-US" sz="4287"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195"/>
              </a:spcBef>
            </a:pPr>
            <a:endParaRPr sz="3898" dirty="0">
              <a:solidFill>
                <a:prstClr val="white">
                  <a:lumMod val="50000"/>
                </a:prstClr>
              </a:solidFill>
              <a:latin typeface="Calibri Light" panose="020F0302020204030204" pitchFamily="34" charset="0"/>
              <a:cs typeface="Calibri" panose="020F0502020204030204" pitchFamily="34" charset="0"/>
            </a:endParaRPr>
          </a:p>
          <a:p>
            <a:pPr lvl="0">
              <a:spcBef>
                <a:spcPts val="780"/>
              </a:spcBef>
            </a:pPr>
            <a:r>
              <a:rPr sz="5716"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780"/>
              </a:spcBef>
            </a:pPr>
            <a:r>
              <a:rPr sz="4287"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4287" dirty="0">
                <a:solidFill>
                  <a:prstClr val="white">
                    <a:lumMod val="50000"/>
                  </a:prstClr>
                </a:solidFill>
                <a:latin typeface="Calibri Light" panose="020F0302020204030204" pitchFamily="34" charset="0"/>
                <a:cs typeface="Calibri" panose="020F0502020204030204" pitchFamily="34" charset="0"/>
              </a:rPr>
              <a:t>poster </a:t>
            </a:r>
            <a:r>
              <a:rPr sz="4287" dirty="0">
                <a:solidFill>
                  <a:prstClr val="white">
                    <a:lumMod val="50000"/>
                  </a:prstClr>
                </a:solidFill>
                <a:latin typeface="Calibri Light" panose="020F0302020204030204" pitchFamily="34" charset="0"/>
                <a:cs typeface="Calibri" panose="020F0502020204030204" pitchFamily="34" charset="0"/>
              </a:rPr>
              <a:t>are formatted for you. </a:t>
            </a:r>
            <a:r>
              <a:rPr lang="en-US" sz="4287" dirty="0">
                <a:solidFill>
                  <a:prstClr val="white">
                    <a:lumMod val="50000"/>
                  </a:prstClr>
                </a:solidFill>
                <a:latin typeface="Calibri Light" panose="020F0302020204030204" pitchFamily="34" charset="0"/>
                <a:cs typeface="Calibri" panose="020F0502020204030204" pitchFamily="34" charset="0"/>
              </a:rPr>
              <a:t>Type</a:t>
            </a:r>
            <a:r>
              <a:rPr lang="en-US" sz="4287"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4287" dirty="0">
                <a:solidFill>
                  <a:prstClr val="white">
                    <a:lumMod val="50000"/>
                  </a:prstClr>
                </a:solidFill>
                <a:latin typeface="Calibri Light" panose="020F0302020204030204" pitchFamily="34" charset="0"/>
                <a:cs typeface="Calibri" panose="020F0502020204030204" pitchFamily="34" charset="0"/>
              </a:rPr>
              <a:t>to add text, or c</a:t>
            </a:r>
            <a:r>
              <a:rPr lang="en-US" sz="4287"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559"/>
              </a:spcBef>
            </a:pPr>
            <a:r>
              <a:rPr lang="en-US" sz="4287" dirty="0">
                <a:solidFill>
                  <a:prstClr val="white">
                    <a:lumMod val="50000"/>
                  </a:prstClr>
                </a:solidFill>
                <a:latin typeface="Calibri Light" panose="020F0302020204030204" pitchFamily="34" charset="0"/>
                <a:cs typeface="Calibri" panose="020F0502020204030204" pitchFamily="34" charset="0"/>
              </a:rPr>
              <a:t>T</a:t>
            </a:r>
            <a:r>
              <a:rPr sz="4287"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1559"/>
              </a:spcBef>
            </a:pPr>
            <a:r>
              <a:rPr sz="4287"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4287" dirty="0">
                <a:solidFill>
                  <a:prstClr val="white">
                    <a:lumMod val="50000"/>
                  </a:prstClr>
                </a:solidFill>
                <a:latin typeface="Calibri Light" panose="020F0302020204030204" pitchFamily="34" charset="0"/>
                <a:cs typeface="Calibri" panose="020F0502020204030204" pitchFamily="34" charset="0"/>
              </a:rPr>
              <a:t>content</a:t>
            </a:r>
            <a:r>
              <a:rPr sz="4287"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1559"/>
              </a:spcBef>
            </a:pPr>
            <a:r>
              <a:rPr sz="4287"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4287" dirty="0">
                <a:solidFill>
                  <a:prstClr val="white">
                    <a:lumMod val="50000"/>
                  </a:prstClr>
                </a:solidFill>
                <a:latin typeface="Calibri Light" panose="020F0302020204030204" pitchFamily="34" charset="0"/>
                <a:cs typeface="Calibri" panose="020F0502020204030204" pitchFamily="34" charset="0"/>
              </a:rPr>
              <a:t>right-</a:t>
            </a:r>
            <a:r>
              <a:rPr sz="4287" dirty="0">
                <a:solidFill>
                  <a:prstClr val="white">
                    <a:lumMod val="50000"/>
                  </a:prstClr>
                </a:solidFill>
                <a:latin typeface="Calibri Light" panose="020F0302020204030204" pitchFamily="34" charset="0"/>
                <a:cs typeface="Calibri" panose="020F0502020204030204" pitchFamily="34" charset="0"/>
              </a:rPr>
              <a:t>click a picture</a:t>
            </a:r>
            <a:r>
              <a:rPr lang="en-US" sz="4287"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4287"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4287" dirty="0">
                <a:solidFill>
                  <a:prstClr val="white">
                    <a:lumMod val="50000"/>
                  </a:prstClr>
                </a:solidFill>
                <a:latin typeface="Calibri Light" panose="020F0302020204030204" pitchFamily="34" charset="0"/>
                <a:cs typeface="Calibri" panose="020F0502020204030204" pitchFamily="34" charset="0"/>
              </a:rPr>
              <a:t>esize</a:t>
            </a:r>
            <a:r>
              <a:rPr lang="en-US" sz="4287"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4287"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6324">
          <p15:clr>
            <a:srgbClr val="A4A3A4"/>
          </p15:clr>
        </p15:guide>
        <p15:guide id="2" pos="12747">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userDrawn="1"/>
        </p:nvSpPr>
        <p:spPr bwMode="invGray">
          <a:xfrm>
            <a:off x="1" y="1"/>
            <a:ext cx="30275213" cy="32669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71"/>
          </a:p>
        </p:txBody>
      </p:sp>
      <p:sp>
        <p:nvSpPr>
          <p:cNvPr id="2" name="Title Placeholder 1"/>
          <p:cNvSpPr>
            <a:spLocks noGrp="1"/>
          </p:cNvSpPr>
          <p:nvPr>
            <p:ph type="title"/>
          </p:nvPr>
        </p:nvSpPr>
        <p:spPr bwMode="auto">
          <a:xfrm>
            <a:off x="4415136" y="643490"/>
            <a:ext cx="21444943" cy="163343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415136" y="3910431"/>
            <a:ext cx="21444943" cy="15349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8418" y="20861545"/>
            <a:ext cx="6811923" cy="296995"/>
          </a:xfrm>
          <a:prstGeom prst="rect">
            <a:avLst/>
          </a:prstGeom>
        </p:spPr>
        <p:txBody>
          <a:bodyPr vert="horz" lIns="91440" tIns="45720" rIns="91440" bIns="45720" rtlCol="0" anchor="ctr"/>
          <a:lstStyle>
            <a:lvl1pPr algn="l">
              <a:defRPr sz="1039">
                <a:solidFill>
                  <a:schemeClr val="tx1">
                    <a:tint val="75000"/>
                  </a:schemeClr>
                </a:solidFill>
              </a:defRPr>
            </a:lvl1pPr>
          </a:lstStyle>
          <a:p>
            <a:fld id="{ECAA57DF-1C19-4726-AB84-014692BAD8F5}" type="datetimeFigureOut">
              <a:rPr lang="en-US" smtClean="0"/>
              <a:pPr/>
              <a:t>2/27/2024</a:t>
            </a:fld>
            <a:endParaRPr lang="en-US"/>
          </a:p>
        </p:txBody>
      </p:sp>
      <p:sp>
        <p:nvSpPr>
          <p:cNvPr id="5" name="Footer Placeholder 4"/>
          <p:cNvSpPr>
            <a:spLocks noGrp="1"/>
          </p:cNvSpPr>
          <p:nvPr>
            <p:ph type="ftr" sz="quarter" idx="3"/>
          </p:nvPr>
        </p:nvSpPr>
        <p:spPr>
          <a:xfrm>
            <a:off x="7600341" y="20861545"/>
            <a:ext cx="15074533" cy="296995"/>
          </a:xfrm>
          <a:prstGeom prst="rect">
            <a:avLst/>
          </a:prstGeom>
        </p:spPr>
        <p:txBody>
          <a:bodyPr vert="horz" lIns="91440" tIns="45720" rIns="91440" bIns="45720" rtlCol="0" anchor="ctr"/>
          <a:lstStyle>
            <a:lvl1pPr algn="ctr">
              <a:defRPr sz="103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2674874" y="20861545"/>
            <a:ext cx="6811923" cy="296995"/>
          </a:xfrm>
          <a:prstGeom prst="rect">
            <a:avLst/>
          </a:prstGeom>
        </p:spPr>
        <p:txBody>
          <a:bodyPr vert="horz" lIns="91440" tIns="45720" rIns="91440" bIns="45720" rtlCol="0" anchor="ctr"/>
          <a:lstStyle>
            <a:lvl1pPr algn="r">
              <a:defRPr sz="1039">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851172" rtl="0" eaLnBrk="1" latinLnBrk="0" hangingPunct="1">
        <a:lnSpc>
          <a:spcPct val="90000"/>
        </a:lnSpc>
        <a:spcBef>
          <a:spcPct val="0"/>
        </a:spcBef>
        <a:buNone/>
        <a:defRPr sz="5716" b="1" kern="1200">
          <a:solidFill>
            <a:schemeClr val="bg1"/>
          </a:solidFill>
          <a:latin typeface="+mj-lt"/>
          <a:ea typeface="+mj-ea"/>
          <a:cs typeface="+mj-cs"/>
        </a:defRPr>
      </a:lvl1pPr>
    </p:titleStyle>
    <p:bodyStyle>
      <a:lvl1pPr marL="296997" indent="-296997" algn="l" defTabSz="2851172" rtl="0" eaLnBrk="1" latinLnBrk="0" hangingPunct="1">
        <a:lnSpc>
          <a:spcPct val="100000"/>
        </a:lnSpc>
        <a:spcBef>
          <a:spcPts val="780"/>
        </a:spcBef>
        <a:buClr>
          <a:schemeClr val="accent2"/>
        </a:buClr>
        <a:buFont typeface="Arial" panose="020B0604020202020204" pitchFamily="34" charset="0"/>
        <a:buChar char="•"/>
        <a:defRPr sz="1819" kern="1200">
          <a:solidFill>
            <a:schemeClr val="tx1"/>
          </a:solidFill>
          <a:latin typeface="+mn-lt"/>
          <a:ea typeface="+mn-ea"/>
          <a:cs typeface="+mn-cs"/>
        </a:defRPr>
      </a:lvl1pPr>
      <a:lvl2pPr marL="712793" indent="-296997" algn="l" defTabSz="2851172" rtl="0" eaLnBrk="1" latinLnBrk="0" hangingPunct="1">
        <a:lnSpc>
          <a:spcPct val="100000"/>
        </a:lnSpc>
        <a:spcBef>
          <a:spcPts val="780"/>
        </a:spcBef>
        <a:buClr>
          <a:schemeClr val="accent2"/>
        </a:buClr>
        <a:buFont typeface="Arial" panose="020B0604020202020204" pitchFamily="34" charset="0"/>
        <a:buChar char="•"/>
        <a:defRPr sz="1559" kern="1200">
          <a:solidFill>
            <a:schemeClr val="tx1"/>
          </a:solidFill>
          <a:latin typeface="+mn-lt"/>
          <a:ea typeface="+mn-ea"/>
          <a:cs typeface="+mn-cs"/>
        </a:defRPr>
      </a:lvl2pPr>
      <a:lvl3pPr marL="712793" indent="-296997" algn="l" defTabSz="2851172" rtl="0" eaLnBrk="1" latinLnBrk="0" hangingPunct="1">
        <a:lnSpc>
          <a:spcPct val="100000"/>
        </a:lnSpc>
        <a:spcBef>
          <a:spcPts val="780"/>
        </a:spcBef>
        <a:buClr>
          <a:schemeClr val="accent2"/>
        </a:buClr>
        <a:buFont typeface="Arial" panose="020B0604020202020204" pitchFamily="34" charset="0"/>
        <a:buChar char="•"/>
        <a:defRPr sz="1559" kern="1200">
          <a:solidFill>
            <a:schemeClr val="tx1"/>
          </a:solidFill>
          <a:latin typeface="+mn-lt"/>
          <a:ea typeface="+mn-ea"/>
          <a:cs typeface="+mn-cs"/>
        </a:defRPr>
      </a:lvl3pPr>
      <a:lvl4pPr marL="712793" indent="-296997" algn="l" defTabSz="2851172" rtl="0" eaLnBrk="1" latinLnBrk="0" hangingPunct="1">
        <a:lnSpc>
          <a:spcPct val="100000"/>
        </a:lnSpc>
        <a:spcBef>
          <a:spcPts val="780"/>
        </a:spcBef>
        <a:buClr>
          <a:schemeClr val="accent2"/>
        </a:buClr>
        <a:buFont typeface="Arial" panose="020B0604020202020204" pitchFamily="34" charset="0"/>
        <a:buChar char="•"/>
        <a:defRPr sz="1559" kern="1200">
          <a:solidFill>
            <a:schemeClr val="tx1"/>
          </a:solidFill>
          <a:latin typeface="+mn-lt"/>
          <a:ea typeface="+mn-ea"/>
          <a:cs typeface="+mn-cs"/>
        </a:defRPr>
      </a:lvl4pPr>
      <a:lvl5pPr marL="712793" indent="-296997" algn="l" defTabSz="2851172" rtl="0" eaLnBrk="1" latinLnBrk="0" hangingPunct="1">
        <a:lnSpc>
          <a:spcPct val="100000"/>
        </a:lnSpc>
        <a:spcBef>
          <a:spcPts val="780"/>
        </a:spcBef>
        <a:buClr>
          <a:schemeClr val="accent2"/>
        </a:buClr>
        <a:buFont typeface="Arial" panose="020B0604020202020204" pitchFamily="34" charset="0"/>
        <a:buChar char="•"/>
        <a:defRPr sz="1559" kern="1200">
          <a:solidFill>
            <a:schemeClr val="tx1"/>
          </a:solidFill>
          <a:latin typeface="+mn-lt"/>
          <a:ea typeface="+mn-ea"/>
          <a:cs typeface="+mn-cs"/>
        </a:defRPr>
      </a:lvl5pPr>
      <a:lvl6pPr marL="712793" indent="-296997" algn="l" defTabSz="2851172" rtl="0" eaLnBrk="1" latinLnBrk="0" hangingPunct="1">
        <a:lnSpc>
          <a:spcPct val="100000"/>
        </a:lnSpc>
        <a:spcBef>
          <a:spcPts val="780"/>
        </a:spcBef>
        <a:buClr>
          <a:schemeClr val="accent2"/>
        </a:buClr>
        <a:buFont typeface="Arial" panose="020B0604020202020204" pitchFamily="34" charset="0"/>
        <a:buChar char="•"/>
        <a:defRPr sz="1559" kern="1200">
          <a:solidFill>
            <a:schemeClr val="tx1"/>
          </a:solidFill>
          <a:latin typeface="+mn-lt"/>
          <a:ea typeface="+mn-ea"/>
          <a:cs typeface="+mn-cs"/>
        </a:defRPr>
      </a:lvl6pPr>
      <a:lvl7pPr marL="712793" indent="-296997" algn="l" defTabSz="2851172" rtl="0" eaLnBrk="1" latinLnBrk="0" hangingPunct="1">
        <a:lnSpc>
          <a:spcPct val="100000"/>
        </a:lnSpc>
        <a:spcBef>
          <a:spcPts val="780"/>
        </a:spcBef>
        <a:buClr>
          <a:schemeClr val="accent2"/>
        </a:buClr>
        <a:buFont typeface="Arial" panose="020B0604020202020204" pitchFamily="34" charset="0"/>
        <a:buChar char="•"/>
        <a:defRPr sz="1559" kern="1200">
          <a:solidFill>
            <a:schemeClr val="tx1"/>
          </a:solidFill>
          <a:latin typeface="+mn-lt"/>
          <a:ea typeface="+mn-ea"/>
          <a:cs typeface="+mn-cs"/>
        </a:defRPr>
      </a:lvl7pPr>
      <a:lvl8pPr marL="712793" indent="-296997" algn="l" defTabSz="2851172" rtl="0" eaLnBrk="1" latinLnBrk="0" hangingPunct="1">
        <a:lnSpc>
          <a:spcPct val="100000"/>
        </a:lnSpc>
        <a:spcBef>
          <a:spcPts val="780"/>
        </a:spcBef>
        <a:buClr>
          <a:schemeClr val="accent2"/>
        </a:buClr>
        <a:buFont typeface="Arial" panose="020B0604020202020204" pitchFamily="34" charset="0"/>
        <a:buChar char="•"/>
        <a:defRPr sz="1559" kern="1200">
          <a:solidFill>
            <a:schemeClr val="tx1"/>
          </a:solidFill>
          <a:latin typeface="+mn-lt"/>
          <a:ea typeface="+mn-ea"/>
          <a:cs typeface="+mn-cs"/>
        </a:defRPr>
      </a:lvl8pPr>
      <a:lvl9pPr marL="712793" indent="-296997" algn="l" defTabSz="2851172" rtl="0" eaLnBrk="1" latinLnBrk="0" hangingPunct="1">
        <a:lnSpc>
          <a:spcPct val="100000"/>
        </a:lnSpc>
        <a:spcBef>
          <a:spcPts val="780"/>
        </a:spcBef>
        <a:buClr>
          <a:schemeClr val="accent2"/>
        </a:buClr>
        <a:buFont typeface="Arial" panose="020B0604020202020204" pitchFamily="34" charset="0"/>
        <a:buChar char="•"/>
        <a:defRPr sz="1559" kern="1200">
          <a:solidFill>
            <a:schemeClr val="tx1"/>
          </a:solidFill>
          <a:latin typeface="+mn-lt"/>
          <a:ea typeface="+mn-ea"/>
          <a:cs typeface="+mn-cs"/>
        </a:defRPr>
      </a:lvl9pPr>
    </p:bodyStyle>
    <p:otherStyle>
      <a:defPPr>
        <a:defRPr lang="en-US"/>
      </a:defPPr>
      <a:lvl1pPr marL="0" algn="l" defTabSz="2851172" rtl="0" eaLnBrk="1" latinLnBrk="0" hangingPunct="1">
        <a:defRPr sz="5613" kern="1200">
          <a:solidFill>
            <a:schemeClr val="tx1"/>
          </a:solidFill>
          <a:latin typeface="+mn-lt"/>
          <a:ea typeface="+mn-ea"/>
          <a:cs typeface="+mn-cs"/>
        </a:defRPr>
      </a:lvl1pPr>
      <a:lvl2pPr marL="1425586" algn="l" defTabSz="2851172" rtl="0" eaLnBrk="1" latinLnBrk="0" hangingPunct="1">
        <a:defRPr sz="5613" kern="1200">
          <a:solidFill>
            <a:schemeClr val="tx1"/>
          </a:solidFill>
          <a:latin typeface="+mn-lt"/>
          <a:ea typeface="+mn-ea"/>
          <a:cs typeface="+mn-cs"/>
        </a:defRPr>
      </a:lvl2pPr>
      <a:lvl3pPr marL="2851172" algn="l" defTabSz="2851172" rtl="0" eaLnBrk="1" latinLnBrk="0" hangingPunct="1">
        <a:defRPr sz="5613" kern="1200">
          <a:solidFill>
            <a:schemeClr val="tx1"/>
          </a:solidFill>
          <a:latin typeface="+mn-lt"/>
          <a:ea typeface="+mn-ea"/>
          <a:cs typeface="+mn-cs"/>
        </a:defRPr>
      </a:lvl3pPr>
      <a:lvl4pPr marL="4276759" algn="l" defTabSz="2851172" rtl="0" eaLnBrk="1" latinLnBrk="0" hangingPunct="1">
        <a:defRPr sz="5613" kern="1200">
          <a:solidFill>
            <a:schemeClr val="tx1"/>
          </a:solidFill>
          <a:latin typeface="+mn-lt"/>
          <a:ea typeface="+mn-ea"/>
          <a:cs typeface="+mn-cs"/>
        </a:defRPr>
      </a:lvl4pPr>
      <a:lvl5pPr marL="5702345" algn="l" defTabSz="2851172" rtl="0" eaLnBrk="1" latinLnBrk="0" hangingPunct="1">
        <a:defRPr sz="5613" kern="1200">
          <a:solidFill>
            <a:schemeClr val="tx1"/>
          </a:solidFill>
          <a:latin typeface="+mn-lt"/>
          <a:ea typeface="+mn-ea"/>
          <a:cs typeface="+mn-cs"/>
        </a:defRPr>
      </a:lvl5pPr>
      <a:lvl6pPr marL="7127931" algn="l" defTabSz="2851172" rtl="0" eaLnBrk="1" latinLnBrk="0" hangingPunct="1">
        <a:defRPr sz="5613" kern="1200">
          <a:solidFill>
            <a:schemeClr val="tx1"/>
          </a:solidFill>
          <a:latin typeface="+mn-lt"/>
          <a:ea typeface="+mn-ea"/>
          <a:cs typeface="+mn-cs"/>
        </a:defRPr>
      </a:lvl6pPr>
      <a:lvl7pPr marL="8553517" algn="l" defTabSz="2851172" rtl="0" eaLnBrk="1" latinLnBrk="0" hangingPunct="1">
        <a:defRPr sz="5613" kern="1200">
          <a:solidFill>
            <a:schemeClr val="tx1"/>
          </a:solidFill>
          <a:latin typeface="+mn-lt"/>
          <a:ea typeface="+mn-ea"/>
          <a:cs typeface="+mn-cs"/>
        </a:defRPr>
      </a:lvl7pPr>
      <a:lvl8pPr marL="9979103" algn="l" defTabSz="2851172" rtl="0" eaLnBrk="1" latinLnBrk="0" hangingPunct="1">
        <a:defRPr sz="5613" kern="1200">
          <a:solidFill>
            <a:schemeClr val="tx1"/>
          </a:solidFill>
          <a:latin typeface="+mn-lt"/>
          <a:ea typeface="+mn-ea"/>
          <a:cs typeface="+mn-cs"/>
        </a:defRPr>
      </a:lvl8pPr>
      <a:lvl9pPr marL="11404689" algn="l" defTabSz="2851172" rtl="0" eaLnBrk="1" latinLnBrk="0" hangingPunct="1">
        <a:defRPr sz="56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735">
          <p15:clr>
            <a:srgbClr val="A4A3A4"/>
          </p15:clr>
        </p15:guide>
        <p15:guide id="2" pos="497">
          <p15:clr>
            <a:srgbClr val="A4A3A4"/>
          </p15:clr>
        </p15:guide>
        <p15:guide id="3" pos="18574">
          <p15:clr>
            <a:srgbClr val="A4A3A4"/>
          </p15:clr>
        </p15:guide>
        <p15:guide id="4" pos="9536">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medium.com/cord-tech/yolov8-for-object-detection-explained-practical-example-23920f77f66a" TargetMode="External"/><Relationship Id="rId13" Type="http://schemas.microsoft.com/office/2007/relationships/hdphoto" Target="../media/hdphoto2.wdp"/><Relationship Id="rId3" Type="http://schemas.openxmlformats.org/officeDocument/2006/relationships/image" Target="../media/image2.jpg"/><Relationship Id="rId7" Type="http://schemas.openxmlformats.org/officeDocument/2006/relationships/hyperlink" Target="https://www.ncbi.nlm.nih.gov/pmc/articles/PMC9967803/" TargetMode="External"/><Relationship Id="rId12"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nasm.org/resources/calorie-calculator" TargetMode="External"/><Relationship Id="rId11" Type="http://schemas.microsoft.com/office/2007/relationships/hdphoto" Target="../media/hdphoto1.wdp"/><Relationship Id="rId5" Type="http://schemas.openxmlformats.org/officeDocument/2006/relationships/image" Target="../media/image4.jpg"/><Relationship Id="rId10" Type="http://schemas.openxmlformats.org/officeDocument/2006/relationships/image" Target="../media/image6.png"/><Relationship Id="rId4" Type="http://schemas.openxmlformats.org/officeDocument/2006/relationships/image" Target="../media/image3.jpg"/><Relationship Id="rId9" Type="http://schemas.openxmlformats.org/officeDocument/2006/relationships/image" Target="../media/image5.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alpha val="33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718353" y="566703"/>
            <a:ext cx="19850507" cy="1633432"/>
          </a:xfrm>
        </p:spPr>
        <p:txBody>
          <a:bodyPr>
            <a:noAutofit/>
          </a:bodyPr>
          <a:lstStyle/>
          <a:p>
            <a:pPr algn="ctr"/>
            <a:r>
              <a:rPr lang="en-US" sz="7000" dirty="0"/>
              <a:t>A Deep Learning-Powered Dietary Management and Food Analysis Application</a:t>
            </a:r>
            <a:endParaRPr lang="en-US" sz="7000" dirty="0">
              <a:latin typeface="Times New Roman" panose="02020603050405020304" pitchFamily="18" charset="0"/>
              <a:cs typeface="Times New Roman" panose="02020603050405020304" pitchFamily="18" charset="0"/>
            </a:endParaRPr>
          </a:p>
        </p:txBody>
      </p:sp>
      <p:sp>
        <p:nvSpPr>
          <p:cNvPr id="23" name="Text Placeholder 22"/>
          <p:cNvSpPr>
            <a:spLocks noGrp="1"/>
          </p:cNvSpPr>
          <p:nvPr>
            <p:ph type="body" sz="quarter" idx="36"/>
          </p:nvPr>
        </p:nvSpPr>
        <p:spPr>
          <a:xfrm>
            <a:off x="9612189" y="2220757"/>
            <a:ext cx="19850507" cy="1032401"/>
          </a:xfrm>
        </p:spPr>
        <p:txBody>
          <a:bodyPr/>
          <a:lstStyle/>
          <a:p>
            <a:pPr algn="ctr"/>
            <a:r>
              <a:rPr lang="en-US" sz="2800" b="1" dirty="0">
                <a:solidFill>
                  <a:schemeClr val="bg2"/>
                </a:solidFill>
                <a:latin typeface="+mj-lt"/>
                <a:cs typeface="Times New Roman" panose="02020603050405020304" pitchFamily="18" charset="0"/>
              </a:rPr>
              <a:t>Authors: Shaik Esub , Pathan Sattar Khan, </a:t>
            </a:r>
            <a:r>
              <a:rPr lang="en-US" sz="2800" b="1" dirty="0" err="1">
                <a:solidFill>
                  <a:schemeClr val="bg2"/>
                </a:solidFill>
                <a:latin typeface="+mj-lt"/>
                <a:cs typeface="Times New Roman" panose="02020603050405020304" pitchFamily="18" charset="0"/>
              </a:rPr>
              <a:t>Prathipati</a:t>
            </a:r>
            <a:r>
              <a:rPr lang="en-US" sz="2800" b="1" dirty="0">
                <a:solidFill>
                  <a:schemeClr val="bg2"/>
                </a:solidFill>
                <a:latin typeface="+mj-lt"/>
                <a:cs typeface="Times New Roman" panose="02020603050405020304" pitchFamily="18" charset="0"/>
              </a:rPr>
              <a:t> Sandeep, </a:t>
            </a:r>
            <a:r>
              <a:rPr lang="en-US" sz="2800" b="1" dirty="0" err="1">
                <a:solidFill>
                  <a:schemeClr val="bg2"/>
                </a:solidFill>
                <a:latin typeface="+mj-lt"/>
                <a:cs typeface="Times New Roman" panose="02020603050405020304" pitchFamily="18" charset="0"/>
              </a:rPr>
              <a:t>Appala</a:t>
            </a:r>
            <a:r>
              <a:rPr lang="en-US" sz="2800" b="1" dirty="0">
                <a:solidFill>
                  <a:schemeClr val="bg2"/>
                </a:solidFill>
                <a:latin typeface="+mj-lt"/>
                <a:cs typeface="Times New Roman" panose="02020603050405020304" pitchFamily="18" charset="0"/>
              </a:rPr>
              <a:t> Sai </a:t>
            </a:r>
            <a:r>
              <a:rPr lang="en-US" sz="2800" b="1" dirty="0" err="1">
                <a:solidFill>
                  <a:schemeClr val="bg2"/>
                </a:solidFill>
                <a:latin typeface="+mj-lt"/>
                <a:cs typeface="Times New Roman" panose="02020603050405020304" pitchFamily="18" charset="0"/>
              </a:rPr>
              <a:t>Srija</a:t>
            </a:r>
            <a:r>
              <a:rPr lang="en-US" sz="2800" b="1" dirty="0">
                <a:solidFill>
                  <a:schemeClr val="bg2"/>
                </a:solidFill>
                <a:latin typeface="+mj-lt"/>
                <a:cs typeface="Times New Roman" panose="02020603050405020304" pitchFamily="18" charset="0"/>
              </a:rPr>
              <a:t> 	                    Guide: Dr. V. Muralidhar</a:t>
            </a:r>
          </a:p>
          <a:p>
            <a:pPr algn="ctr"/>
            <a:r>
              <a:rPr lang="en-US" sz="2800" b="1" dirty="0">
                <a:solidFill>
                  <a:schemeClr val="bg2"/>
                </a:solidFill>
                <a:latin typeface="+mj-lt"/>
                <a:cs typeface="Times New Roman" panose="02020603050405020304" pitchFamily="18" charset="0"/>
              </a:rPr>
              <a:t>Dept. of CSE (AI &amp; ML), </a:t>
            </a:r>
            <a:r>
              <a:rPr lang="en-US" sz="2800" b="1" dirty="0" err="1">
                <a:solidFill>
                  <a:schemeClr val="bg2"/>
                </a:solidFill>
                <a:latin typeface="+mj-lt"/>
                <a:cs typeface="Times New Roman" panose="02020603050405020304" pitchFamily="18" charset="0"/>
              </a:rPr>
              <a:t>Vasireddy</a:t>
            </a:r>
            <a:r>
              <a:rPr lang="en-US" sz="2800" b="1" dirty="0">
                <a:solidFill>
                  <a:schemeClr val="bg2"/>
                </a:solidFill>
                <a:latin typeface="+mj-lt"/>
                <a:cs typeface="Times New Roman" panose="02020603050405020304" pitchFamily="18" charset="0"/>
              </a:rPr>
              <a:t> Venkatadri Institute of Technology (VVIT), </a:t>
            </a:r>
            <a:r>
              <a:rPr lang="en-US" sz="2800" b="1" dirty="0" err="1">
                <a:solidFill>
                  <a:schemeClr val="bg2"/>
                </a:solidFill>
                <a:latin typeface="+mj-lt"/>
                <a:cs typeface="Times New Roman" panose="02020603050405020304" pitchFamily="18" charset="0"/>
              </a:rPr>
              <a:t>Nambur</a:t>
            </a:r>
            <a:r>
              <a:rPr lang="en-US" sz="2800" b="1" dirty="0">
                <a:solidFill>
                  <a:schemeClr val="bg2"/>
                </a:solidFill>
                <a:latin typeface="+mj-lt"/>
                <a:cs typeface="Times New Roman" panose="02020603050405020304" pitchFamily="18" charset="0"/>
              </a:rPr>
              <a:t>, Peda </a:t>
            </a:r>
            <a:r>
              <a:rPr lang="en-US" sz="2800" b="1" dirty="0" err="1">
                <a:solidFill>
                  <a:schemeClr val="bg2"/>
                </a:solidFill>
                <a:latin typeface="+mj-lt"/>
                <a:cs typeface="Times New Roman" panose="02020603050405020304" pitchFamily="18" charset="0"/>
              </a:rPr>
              <a:t>Kakani</a:t>
            </a:r>
            <a:r>
              <a:rPr lang="en-US" sz="2800" b="1" dirty="0">
                <a:solidFill>
                  <a:schemeClr val="bg2"/>
                </a:solidFill>
                <a:latin typeface="+mj-lt"/>
                <a:cs typeface="Times New Roman" panose="02020603050405020304" pitchFamily="18" charset="0"/>
              </a:rPr>
              <a:t>, Guntur, Andhra Pradesh (522508)</a:t>
            </a:r>
          </a:p>
        </p:txBody>
      </p:sp>
      <p:sp>
        <p:nvSpPr>
          <p:cNvPr id="5" name="Text Placeholder 4"/>
          <p:cNvSpPr>
            <a:spLocks noGrp="1"/>
          </p:cNvSpPr>
          <p:nvPr>
            <p:ph type="body" sz="quarter" idx="13"/>
          </p:nvPr>
        </p:nvSpPr>
        <p:spPr>
          <a:xfrm>
            <a:off x="300506" y="3518986"/>
            <a:ext cx="9000000" cy="694800"/>
          </a:xfrm>
        </p:spPr>
        <p:txBody>
          <a:bodyPr/>
          <a:lstStyle/>
          <a:p>
            <a:r>
              <a:rPr lang="en-US" b="1" dirty="0"/>
              <a:t>introduction</a:t>
            </a:r>
          </a:p>
        </p:txBody>
      </p:sp>
      <p:sp>
        <p:nvSpPr>
          <p:cNvPr id="11" name="Content Placeholder 10"/>
          <p:cNvSpPr>
            <a:spLocks noGrp="1"/>
          </p:cNvSpPr>
          <p:nvPr>
            <p:ph sz="quarter" idx="24"/>
          </p:nvPr>
        </p:nvSpPr>
        <p:spPr>
          <a:xfrm>
            <a:off x="-3068" y="4241128"/>
            <a:ext cx="9320543" cy="5121794"/>
          </a:xfrm>
        </p:spPr>
        <p:txBody>
          <a:bodyPr>
            <a:noAutofit/>
          </a:bodyPr>
          <a:lstStyle/>
          <a:p>
            <a:pPr marL="0" indent="0" algn="just">
              <a:buNone/>
            </a:pPr>
            <a:r>
              <a:rPr lang="en-US" sz="2200" b="0" i="0" dirty="0">
                <a:effectLst/>
                <a:latin typeface="Times New Roman" panose="02020603050405020304" pitchFamily="18" charset="0"/>
                <a:cs typeface="Times New Roman" panose="02020603050405020304" pitchFamily="18" charset="0"/>
              </a:rPr>
              <a:t>The main concept is to develop an innovative and comprehensive app that aims to revolutionize dietary management through the use of Deep Learning and Natural Language Processing (NLP) techniques. The app utilizes a BERT Sentence Classifier and a custom-trained Deep Learning Model for food detection, enabling users to accurately record and monitor their food intake in a user-friendly manner. The app's diverse database provides users with detailed nutritional information, including calories, carbohydrates, fats, and proteins. It also incorporates a variety of charts and graphs to display variations in nutritional information for each food intake and perform analytics over the food data.</a:t>
            </a:r>
          </a:p>
          <a:p>
            <a:pPr marL="0" indent="0" algn="just">
              <a:buNone/>
            </a:pPr>
            <a:r>
              <a:rPr lang="en-US" sz="2200" b="0" i="0" dirty="0">
                <a:effectLst/>
                <a:latin typeface="Times New Roman" panose="02020603050405020304" pitchFamily="18" charset="0"/>
                <a:cs typeface="Times New Roman" panose="02020603050405020304" pitchFamily="18" charset="0"/>
              </a:rPr>
              <a:t> Additionally, the app offers personalized dietary recommendations, Food Allergen Alerts, Report Generation, and goal setting for weight gain and weight loss, empowering users to make informed choices about their dietary habits and health.</a:t>
            </a:r>
            <a:endParaRPr lang="en-US" sz="2200"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sz="quarter" idx="17"/>
          </p:nvPr>
        </p:nvSpPr>
        <p:spPr>
          <a:xfrm>
            <a:off x="247561" y="13374976"/>
            <a:ext cx="9000000" cy="694800"/>
          </a:xfrm>
        </p:spPr>
        <p:txBody>
          <a:bodyPr/>
          <a:lstStyle/>
          <a:p>
            <a:r>
              <a:rPr lang="en-US" b="1" dirty="0"/>
              <a:t>METHODOLOGY</a:t>
            </a:r>
          </a:p>
        </p:txBody>
      </p:sp>
      <p:sp>
        <p:nvSpPr>
          <p:cNvPr id="12" name="Content Placeholder 11"/>
          <p:cNvSpPr>
            <a:spLocks noGrp="1"/>
          </p:cNvSpPr>
          <p:nvPr>
            <p:ph sz="quarter" idx="25"/>
          </p:nvPr>
        </p:nvSpPr>
        <p:spPr>
          <a:xfrm>
            <a:off x="247561" y="14052357"/>
            <a:ext cx="9000000" cy="7106179"/>
          </a:xfrm>
        </p:spPr>
        <p:txBody>
          <a:bodyPr>
            <a:noAutofit/>
          </a:bodyPr>
          <a:lstStyle/>
          <a:p>
            <a:pPr algn="just"/>
            <a:r>
              <a:rPr lang="en-US" sz="2400" b="1" dirty="0">
                <a:latin typeface="Times New Roman" panose="02020603050405020304" pitchFamily="18" charset="0"/>
                <a:cs typeface="Times New Roman" panose="02020603050405020304" pitchFamily="18" charset="0"/>
              </a:rPr>
              <a:t>Food Logging using Image and Manual Entry:</a:t>
            </a:r>
          </a:p>
          <a:p>
            <a:pPr lvl="1"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For image recognition, we trained the YOLOv8 pre-trained model with our custom food image data for object detection. This model accurately identifies food items in images captured by the user's smartphone camera.</a:t>
            </a:r>
          </a:p>
          <a:p>
            <a:pPr lvl="1"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By the utilization of a custom-trained BERT model for sentence classification, the manual entry of food can be done using either the actual name of the food or a description. This enables users to input meal details manually through various food descriptions in terms of visibility, taste, etc. ensuring an efficient logging of dietary intake.</a:t>
            </a:r>
          </a:p>
          <a:p>
            <a:pPr algn="just"/>
            <a:r>
              <a:rPr lang="en-US" sz="2400" b="1" dirty="0">
                <a:latin typeface="Times New Roman" panose="02020603050405020304" pitchFamily="18" charset="0"/>
                <a:cs typeface="Times New Roman" panose="02020603050405020304" pitchFamily="18" charset="0"/>
              </a:rPr>
              <a:t>Personalized Dietary Recommendations:</a:t>
            </a:r>
            <a:endParaRPr lang="en-US"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 system calculates the users BMI and categorize users as Underweight, Normal, Overweight, or Obese.</a:t>
            </a:r>
          </a:p>
          <a:p>
            <a:pPr lvl="1"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Recommendations depend on BMI: </a:t>
            </a:r>
            <a:r>
              <a:rPr lang="en-US" sz="2200" b="1" dirty="0">
                <a:latin typeface="Times New Roman" panose="02020603050405020304" pitchFamily="18" charset="0"/>
                <a:cs typeface="Times New Roman" panose="02020603050405020304" pitchFamily="18" charset="0"/>
              </a:rPr>
              <a:t>Underweight</a:t>
            </a:r>
            <a:r>
              <a:rPr lang="en-US" sz="2200" dirty="0">
                <a:latin typeface="Times New Roman" panose="02020603050405020304" pitchFamily="18" charset="0"/>
                <a:cs typeface="Times New Roman" panose="02020603050405020304" pitchFamily="18" charset="0"/>
              </a:rPr>
              <a:t> suggests foods with adequate protein/carbs or higher calorie content; </a:t>
            </a:r>
            <a:r>
              <a:rPr lang="en-US" sz="2200" b="1" dirty="0">
                <a:latin typeface="Times New Roman" panose="02020603050405020304" pitchFamily="18" charset="0"/>
                <a:cs typeface="Times New Roman" panose="02020603050405020304" pitchFamily="18" charset="0"/>
              </a:rPr>
              <a:t>Normal Weight </a:t>
            </a:r>
            <a:r>
              <a:rPr lang="en-US" sz="2200" dirty="0">
                <a:latin typeface="Times New Roman" panose="02020603050405020304" pitchFamily="18" charset="0"/>
                <a:cs typeface="Times New Roman" panose="02020603050405020304" pitchFamily="18" charset="0"/>
              </a:rPr>
              <a:t>considers balance in protein/carbs, low fat, or sufficient calories; </a:t>
            </a:r>
            <a:r>
              <a:rPr lang="en-US" sz="2200" b="1" dirty="0">
                <a:latin typeface="Times New Roman" panose="02020603050405020304" pitchFamily="18" charset="0"/>
                <a:cs typeface="Times New Roman" panose="02020603050405020304" pitchFamily="18" charset="0"/>
              </a:rPr>
              <a:t>Overweight/Obese </a:t>
            </a:r>
            <a:r>
              <a:rPr lang="en-US" sz="2200" dirty="0">
                <a:latin typeface="Times New Roman" panose="02020603050405020304" pitchFamily="18" charset="0"/>
                <a:cs typeface="Times New Roman" panose="02020603050405020304" pitchFamily="18" charset="0"/>
              </a:rPr>
              <a:t>suggests foods with sufficient protein, low carbs/fat, or low calories. </a:t>
            </a:r>
          </a:p>
        </p:txBody>
      </p:sp>
      <p:sp>
        <p:nvSpPr>
          <p:cNvPr id="8" name="Text Placeholder 7"/>
          <p:cNvSpPr>
            <a:spLocks noGrp="1"/>
          </p:cNvSpPr>
          <p:nvPr>
            <p:ph type="body" sz="quarter" idx="19"/>
          </p:nvPr>
        </p:nvSpPr>
        <p:spPr>
          <a:xfrm>
            <a:off x="247561" y="9364112"/>
            <a:ext cx="9000000" cy="694800"/>
          </a:xfrm>
        </p:spPr>
        <p:txBody>
          <a:bodyPr/>
          <a:lstStyle/>
          <a:p>
            <a:r>
              <a:rPr lang="en-US" b="1" dirty="0"/>
              <a:t>objectives</a:t>
            </a:r>
          </a:p>
        </p:txBody>
      </p:sp>
      <p:sp>
        <p:nvSpPr>
          <p:cNvPr id="9" name="Text Placeholder 8"/>
          <p:cNvSpPr>
            <a:spLocks noGrp="1"/>
          </p:cNvSpPr>
          <p:nvPr>
            <p:ph type="body" sz="quarter" idx="21"/>
          </p:nvPr>
        </p:nvSpPr>
        <p:spPr>
          <a:xfrm>
            <a:off x="10038144" y="3514321"/>
            <a:ext cx="10080000" cy="694800"/>
          </a:xfrm>
        </p:spPr>
        <p:txBody>
          <a:bodyPr/>
          <a:lstStyle/>
          <a:p>
            <a:r>
              <a:rPr lang="en-US" b="1" dirty="0"/>
              <a:t>methodology</a:t>
            </a:r>
          </a:p>
        </p:txBody>
      </p:sp>
      <p:sp>
        <p:nvSpPr>
          <p:cNvPr id="14" name="Content Placeholder 13"/>
          <p:cNvSpPr>
            <a:spLocks noGrp="1"/>
          </p:cNvSpPr>
          <p:nvPr>
            <p:ph sz="quarter" idx="27"/>
          </p:nvPr>
        </p:nvSpPr>
        <p:spPr>
          <a:xfrm>
            <a:off x="10054295" y="10940392"/>
            <a:ext cx="10040336" cy="10972801"/>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Goal Setting and Tracking:</a:t>
            </a:r>
          </a:p>
          <a:p>
            <a:pPr lvl="1">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 Unique Physical Characteristics serve as crucial parameters for establishing and monitoring Diet Goals. </a:t>
            </a:r>
          </a:p>
          <a:p>
            <a:pPr lvl="1">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 Harris-Benedict equation is a method to estimate the Basal Metabolic Rate (BMR), indicative of the calories required by the body at rest. The formulas for males and females are as follows:</a:t>
            </a:r>
          </a:p>
          <a:p>
            <a:pPr marL="415796" lvl="1"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For males: </a:t>
            </a:r>
          </a:p>
          <a:p>
            <a:pPr marL="415796" lvl="1" indent="0">
              <a:buNone/>
            </a:pPr>
            <a:r>
              <a:rPr lang="en-US" sz="2200" dirty="0">
                <a:latin typeface="Times New Roman" panose="02020603050405020304" pitchFamily="18" charset="0"/>
                <a:cs typeface="Times New Roman" panose="02020603050405020304" pitchFamily="18" charset="0"/>
              </a:rPr>
              <a:t>BMR = 88.362 + (13.397 × weight) + (4.799 × height) - (5.677 × age)</a:t>
            </a:r>
          </a:p>
          <a:p>
            <a:pPr marL="415796" lvl="1" indent="0">
              <a:buNone/>
            </a:pPr>
            <a:r>
              <a:rPr lang="en-US" sz="2200" b="1" dirty="0">
                <a:latin typeface="Times New Roman" panose="02020603050405020304" pitchFamily="18" charset="0"/>
                <a:cs typeface="Times New Roman" panose="02020603050405020304" pitchFamily="18" charset="0"/>
              </a:rPr>
              <a:t>For females: </a:t>
            </a:r>
          </a:p>
          <a:p>
            <a:pPr marL="415796" lvl="1" indent="0">
              <a:buNone/>
            </a:pPr>
            <a:r>
              <a:rPr lang="en-US" sz="2200" dirty="0">
                <a:latin typeface="Times New Roman" panose="02020603050405020304" pitchFamily="18" charset="0"/>
                <a:cs typeface="Times New Roman" panose="02020603050405020304" pitchFamily="18" charset="0"/>
              </a:rPr>
              <a:t>BMR = 447.593 + (9.247 × weight) + (3.098 × height) - (4.330 × age)</a:t>
            </a:r>
          </a:p>
          <a:p>
            <a:pPr lvl="1">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The Total Calories are computed by multiplying BMR with the Activity Factors (Activity levels vary, depending on activity levels such as Sedentary, Lightly Active, Moderately Active, Very Active, and Extremely Active</a:t>
            </a:r>
            <a:r>
              <a:rPr lang="en-US" sz="2200" b="1"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Applying specific criteria, such as a 500-calorie daily deficit, aiming for a 1-pound per week loss, and considering a sedentary activity level, we can effectively set and monitor user goals for weight loss, weight gain, etc.</a:t>
            </a:r>
          </a:p>
          <a:p>
            <a:pPr marL="415796" lvl="1" indent="0">
              <a:buNone/>
            </a:pPr>
            <a:endParaRPr lang="en-US" sz="2079"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Intake History, Allergen Alerts &amp; Diet Reports:</a:t>
            </a:r>
          </a:p>
          <a:p>
            <a:pPr lvl="1">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Our application includes an Intake History feature seamlessly integrated with MongoDB, a versatile NoSQL database containing user-generated dietary information. This feature allows users to monitor and track their food intake over time, providing valuable insights into their dietary habits and patterns.</a:t>
            </a:r>
          </a:p>
          <a:p>
            <a:pPr lvl="1">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Allergen Alerts are delivered to users through Google’s Gemini API. When logging food, the system checks against the user's health issues to notify whether a particular food item is recommended or not.</a:t>
            </a:r>
          </a:p>
          <a:p>
            <a:pPr lvl="1">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Diet Reports, which include an analysis of intake history, are scheduled to be sent to users via email every week, month, and year. Additionally, users have the option to generate reports within the application itself.</a:t>
            </a:r>
          </a:p>
        </p:txBody>
      </p:sp>
      <p:sp>
        <p:nvSpPr>
          <p:cNvPr id="18" name="Text Placeholder 17"/>
          <p:cNvSpPr>
            <a:spLocks noGrp="1"/>
          </p:cNvSpPr>
          <p:nvPr>
            <p:ph type="body" sz="quarter" idx="31"/>
          </p:nvPr>
        </p:nvSpPr>
        <p:spPr>
          <a:xfrm>
            <a:off x="20639806" y="3535282"/>
            <a:ext cx="9000000" cy="748800"/>
          </a:xfrm>
        </p:spPr>
        <p:txBody>
          <a:bodyPr/>
          <a:lstStyle/>
          <a:p>
            <a:r>
              <a:rPr lang="en-US" b="1" dirty="0"/>
              <a:t>results</a:t>
            </a:r>
          </a:p>
        </p:txBody>
      </p:sp>
      <p:sp>
        <p:nvSpPr>
          <p:cNvPr id="21" name="Text Placeholder 20"/>
          <p:cNvSpPr>
            <a:spLocks noGrp="1"/>
          </p:cNvSpPr>
          <p:nvPr>
            <p:ph type="body" sz="quarter" idx="34"/>
          </p:nvPr>
        </p:nvSpPr>
        <p:spPr>
          <a:xfrm>
            <a:off x="20674228" y="15604147"/>
            <a:ext cx="9000000" cy="694800"/>
          </a:xfrm>
        </p:spPr>
        <p:txBody>
          <a:bodyPr/>
          <a:lstStyle/>
          <a:p>
            <a:r>
              <a:rPr lang="en-US" b="1" dirty="0"/>
              <a:t>conclusion</a:t>
            </a:r>
          </a:p>
        </p:txBody>
      </p:sp>
      <p:sp>
        <p:nvSpPr>
          <p:cNvPr id="22" name="Content Placeholder 21"/>
          <p:cNvSpPr>
            <a:spLocks noGrp="1"/>
          </p:cNvSpPr>
          <p:nvPr>
            <p:ph sz="quarter" idx="35"/>
          </p:nvPr>
        </p:nvSpPr>
        <p:spPr>
          <a:xfrm>
            <a:off x="20535662" y="16239558"/>
            <a:ext cx="9105699" cy="2587418"/>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Therefore, our application emerges not only as a sophisticated mobile application but as a holistic dietary companion. Its user-friendly interface, coupled with advanced technologies, empowers individuals to make informed choices about their dietary habits and overall well-being. As we continue this journey, the commitment to excellence, user satisfaction, and a healthier lifestyle remain at the core of our application’s mission. </a:t>
            </a:r>
            <a:endParaRPr lang="en-US" sz="2200" dirty="0"/>
          </a:p>
        </p:txBody>
      </p:sp>
      <p:sp>
        <p:nvSpPr>
          <p:cNvPr id="40" name="TextBox 39"/>
          <p:cNvSpPr txBox="1"/>
          <p:nvPr/>
        </p:nvSpPr>
        <p:spPr>
          <a:xfrm>
            <a:off x="21857113" y="4232821"/>
            <a:ext cx="1868592" cy="692177"/>
          </a:xfrm>
          <a:prstGeom prst="rect">
            <a:avLst/>
          </a:prstGeom>
          <a:noFill/>
        </p:spPr>
        <p:txBody>
          <a:bodyPr wrap="square" rtlCol="0">
            <a:spAutoFit/>
          </a:bodyPr>
          <a:lstStyle/>
          <a:p>
            <a:endParaRPr lang="en-US" sz="3898" dirty="0" err="1"/>
          </a:p>
        </p:txBody>
      </p:sp>
      <p:sp>
        <p:nvSpPr>
          <p:cNvPr id="63" name="Rectangle 62"/>
          <p:cNvSpPr/>
          <p:nvPr/>
        </p:nvSpPr>
        <p:spPr>
          <a:xfrm>
            <a:off x="247561" y="10120379"/>
            <a:ext cx="9046179" cy="3139321"/>
          </a:xfrm>
          <a:prstGeom prst="rect">
            <a:avLst/>
          </a:prstGeom>
        </p:spPr>
        <p:txBody>
          <a:bodyPr wrap="square">
            <a:spAutoFit/>
          </a:bodyPr>
          <a:lstStyle/>
          <a:p>
            <a:pPr marL="342900" indent="-34290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Utilize Deep Learning and NLP techniques, including a BERT Sentence Classifier and custom-trained models, for accurate food detection and user-friendly recording of food intake. Provide a diverse database with detailed nutritional information, interactive charts, and graphs to enhance user awareness of dietary habits.</a:t>
            </a:r>
          </a:p>
          <a:p>
            <a:pPr marL="342900" indent="-342900" algn="l">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Enable personalized dietary recommendations, Food Allergen Alerts, and goal setting for weight gain or loss. </a:t>
            </a:r>
          </a:p>
          <a:p>
            <a:pPr marL="342900" indent="-342900" algn="l">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Generate comprehensive reports to empower users with actionable insights, fostering informed choices for improved health and well-being.</a:t>
            </a:r>
          </a:p>
        </p:txBody>
      </p:sp>
      <p:sp>
        <p:nvSpPr>
          <p:cNvPr id="65" name="TextBox 64"/>
          <p:cNvSpPr txBox="1"/>
          <p:nvPr/>
        </p:nvSpPr>
        <p:spPr>
          <a:xfrm>
            <a:off x="21489279" y="15062051"/>
            <a:ext cx="4145304" cy="412292"/>
          </a:xfrm>
          <a:prstGeom prst="rect">
            <a:avLst/>
          </a:prstGeom>
          <a:noFill/>
        </p:spPr>
        <p:txBody>
          <a:bodyPr wrap="square" rtlCol="0">
            <a:spAutoFit/>
          </a:bodyPr>
          <a:lstStyle/>
          <a:p>
            <a:r>
              <a:rPr lang="en-US" sz="2079" dirty="0">
                <a:latin typeface="Times New Roman" panose="02020603050405020304" pitchFamily="18" charset="0"/>
                <a:cs typeface="Times New Roman" panose="02020603050405020304" pitchFamily="18" charset="0"/>
              </a:rPr>
              <a:t>Food Allergen Alerts</a:t>
            </a:r>
          </a:p>
        </p:txBody>
      </p:sp>
      <p:sp>
        <p:nvSpPr>
          <p:cNvPr id="67" name="TextBox 66"/>
          <p:cNvSpPr txBox="1"/>
          <p:nvPr/>
        </p:nvSpPr>
        <p:spPr>
          <a:xfrm>
            <a:off x="21089388" y="9231685"/>
            <a:ext cx="3166251" cy="412292"/>
          </a:xfrm>
          <a:prstGeom prst="rect">
            <a:avLst/>
          </a:prstGeom>
          <a:noFill/>
        </p:spPr>
        <p:txBody>
          <a:bodyPr wrap="none" rtlCol="0">
            <a:spAutoFit/>
          </a:bodyPr>
          <a:lstStyle/>
          <a:p>
            <a:r>
              <a:rPr lang="en-US" sz="2079" dirty="0">
                <a:latin typeface="Times New Roman" panose="02020603050405020304" pitchFamily="18" charset="0"/>
                <a:cs typeface="Times New Roman" panose="02020603050405020304" pitchFamily="18" charset="0"/>
              </a:rPr>
              <a:t>Food Logging using Picture</a:t>
            </a:r>
          </a:p>
        </p:txBody>
      </p:sp>
      <p:pic>
        <p:nvPicPr>
          <p:cNvPr id="3" name="image8.jpeg">
            <a:extLst>
              <a:ext uri="{FF2B5EF4-FFF2-40B4-BE49-F238E27FC236}">
                <a16:creationId xmlns:a16="http://schemas.microsoft.com/office/drawing/2014/main" id="{07AAAFDA-51D1-952C-8968-86CAD7FF18C3}"/>
              </a:ext>
            </a:extLst>
          </p:cNvPr>
          <p:cNvPicPr>
            <a:picLocks noChangeAspect="1"/>
          </p:cNvPicPr>
          <p:nvPr/>
        </p:nvPicPr>
        <p:blipFill>
          <a:blip r:embed="rId2" cstate="print"/>
          <a:stretch>
            <a:fillRect/>
          </a:stretch>
        </p:blipFill>
        <p:spPr>
          <a:xfrm>
            <a:off x="20674228" y="4540090"/>
            <a:ext cx="4110105" cy="4601731"/>
          </a:xfrm>
          <a:prstGeom prst="rect">
            <a:avLst/>
          </a:prstGeom>
        </p:spPr>
      </p:pic>
      <p:pic>
        <p:nvPicPr>
          <p:cNvPr id="38" name="Picture 37">
            <a:extLst>
              <a:ext uri="{FF2B5EF4-FFF2-40B4-BE49-F238E27FC236}">
                <a16:creationId xmlns:a16="http://schemas.microsoft.com/office/drawing/2014/main" id="{1707B091-73DB-517A-91BB-D98345FAD60B}"/>
              </a:ext>
            </a:extLst>
          </p:cNvPr>
          <p:cNvPicPr>
            <a:picLocks noChangeAspect="1"/>
          </p:cNvPicPr>
          <p:nvPr/>
        </p:nvPicPr>
        <p:blipFill rotWithShape="1">
          <a:blip r:embed="rId3">
            <a:extLst>
              <a:ext uri="{28A0092B-C50C-407E-A947-70E740481C1C}">
                <a14:useLocalDpi xmlns:a14="http://schemas.microsoft.com/office/drawing/2010/main" val="0"/>
              </a:ext>
            </a:extLst>
          </a:blip>
          <a:srcRect t="4200" b="42273"/>
          <a:stretch/>
        </p:blipFill>
        <p:spPr>
          <a:xfrm>
            <a:off x="20702912" y="9828691"/>
            <a:ext cx="4236942" cy="5292539"/>
          </a:xfrm>
          <a:prstGeom prst="rect">
            <a:avLst/>
          </a:prstGeom>
        </p:spPr>
      </p:pic>
      <p:pic>
        <p:nvPicPr>
          <p:cNvPr id="42" name="Picture 41">
            <a:extLst>
              <a:ext uri="{FF2B5EF4-FFF2-40B4-BE49-F238E27FC236}">
                <a16:creationId xmlns:a16="http://schemas.microsoft.com/office/drawing/2014/main" id="{C8A77D76-3BD0-75CE-E6CB-77DDCA4E19FA}"/>
              </a:ext>
            </a:extLst>
          </p:cNvPr>
          <p:cNvPicPr>
            <a:picLocks noChangeAspect="1"/>
          </p:cNvPicPr>
          <p:nvPr/>
        </p:nvPicPr>
        <p:blipFill rotWithShape="1">
          <a:blip r:embed="rId4">
            <a:extLst>
              <a:ext uri="{28A0092B-C50C-407E-A947-70E740481C1C}">
                <a14:useLocalDpi xmlns:a14="http://schemas.microsoft.com/office/drawing/2010/main" val="0"/>
              </a:ext>
            </a:extLst>
          </a:blip>
          <a:srcRect t="4000" b="40497"/>
          <a:stretch/>
        </p:blipFill>
        <p:spPr>
          <a:xfrm>
            <a:off x="25400717" y="4498377"/>
            <a:ext cx="4239087" cy="4823979"/>
          </a:xfrm>
          <a:prstGeom prst="rect">
            <a:avLst/>
          </a:prstGeom>
        </p:spPr>
      </p:pic>
      <p:sp>
        <p:nvSpPr>
          <p:cNvPr id="43" name="TextBox 42">
            <a:extLst>
              <a:ext uri="{FF2B5EF4-FFF2-40B4-BE49-F238E27FC236}">
                <a16:creationId xmlns:a16="http://schemas.microsoft.com/office/drawing/2014/main" id="{8351155F-9409-91D0-1404-F8C4F69B5B0A}"/>
              </a:ext>
            </a:extLst>
          </p:cNvPr>
          <p:cNvSpPr txBox="1"/>
          <p:nvPr/>
        </p:nvSpPr>
        <p:spPr>
          <a:xfrm>
            <a:off x="26496386" y="9238131"/>
            <a:ext cx="1997663" cy="412292"/>
          </a:xfrm>
          <a:prstGeom prst="rect">
            <a:avLst/>
          </a:prstGeom>
          <a:noFill/>
        </p:spPr>
        <p:txBody>
          <a:bodyPr wrap="none" rtlCol="0">
            <a:spAutoFit/>
          </a:bodyPr>
          <a:lstStyle/>
          <a:p>
            <a:r>
              <a:rPr lang="en-US" sz="2079" dirty="0">
                <a:latin typeface="Times New Roman" panose="02020603050405020304" pitchFamily="18" charset="0"/>
                <a:cs typeface="Times New Roman" panose="02020603050405020304" pitchFamily="18" charset="0"/>
              </a:rPr>
              <a:t>Diet Suggestions</a:t>
            </a:r>
          </a:p>
        </p:txBody>
      </p:sp>
      <p:pic>
        <p:nvPicPr>
          <p:cNvPr id="45" name="Picture 44">
            <a:extLst>
              <a:ext uri="{FF2B5EF4-FFF2-40B4-BE49-F238E27FC236}">
                <a16:creationId xmlns:a16="http://schemas.microsoft.com/office/drawing/2014/main" id="{5DEFDE8B-EF93-9416-3174-6C2B084693F7}"/>
              </a:ext>
            </a:extLst>
          </p:cNvPr>
          <p:cNvPicPr>
            <a:picLocks noChangeAspect="1"/>
          </p:cNvPicPr>
          <p:nvPr/>
        </p:nvPicPr>
        <p:blipFill rotWithShape="1">
          <a:blip r:embed="rId5">
            <a:extLst>
              <a:ext uri="{28A0092B-C50C-407E-A947-70E740481C1C}">
                <a14:useLocalDpi xmlns:a14="http://schemas.microsoft.com/office/drawing/2010/main" val="0"/>
              </a:ext>
            </a:extLst>
          </a:blip>
          <a:srcRect t="4458" b="56309"/>
          <a:stretch/>
        </p:blipFill>
        <p:spPr>
          <a:xfrm>
            <a:off x="25400717" y="9828691"/>
            <a:ext cx="4189002" cy="3652180"/>
          </a:xfrm>
          <a:prstGeom prst="rect">
            <a:avLst/>
          </a:prstGeom>
        </p:spPr>
      </p:pic>
      <p:sp>
        <p:nvSpPr>
          <p:cNvPr id="49" name="TextBox 48">
            <a:extLst>
              <a:ext uri="{FF2B5EF4-FFF2-40B4-BE49-F238E27FC236}">
                <a16:creationId xmlns:a16="http://schemas.microsoft.com/office/drawing/2014/main" id="{9E531F72-2F40-C6E0-1AEF-1E4D513CF968}"/>
              </a:ext>
            </a:extLst>
          </p:cNvPr>
          <p:cNvSpPr txBox="1"/>
          <p:nvPr/>
        </p:nvSpPr>
        <p:spPr>
          <a:xfrm>
            <a:off x="25991992" y="13574914"/>
            <a:ext cx="4145304" cy="412292"/>
          </a:xfrm>
          <a:prstGeom prst="rect">
            <a:avLst/>
          </a:prstGeom>
          <a:noFill/>
        </p:spPr>
        <p:txBody>
          <a:bodyPr wrap="square" rtlCol="0">
            <a:spAutoFit/>
          </a:bodyPr>
          <a:lstStyle/>
          <a:p>
            <a:r>
              <a:rPr lang="en-US" sz="2079" dirty="0">
                <a:latin typeface="Times New Roman" panose="02020603050405020304" pitchFamily="18" charset="0"/>
                <a:cs typeface="Times New Roman" panose="02020603050405020304" pitchFamily="18" charset="0"/>
              </a:rPr>
              <a:t>Tracking of Diet Goals</a:t>
            </a:r>
          </a:p>
        </p:txBody>
      </p:sp>
      <p:sp>
        <p:nvSpPr>
          <p:cNvPr id="52" name="Text Placeholder 7">
            <a:extLst>
              <a:ext uri="{FF2B5EF4-FFF2-40B4-BE49-F238E27FC236}">
                <a16:creationId xmlns:a16="http://schemas.microsoft.com/office/drawing/2014/main" id="{530A4425-7EAB-E34A-5C9E-F967CD04EA1A}"/>
              </a:ext>
            </a:extLst>
          </p:cNvPr>
          <p:cNvSpPr txBox="1">
            <a:spLocks/>
          </p:cNvSpPr>
          <p:nvPr/>
        </p:nvSpPr>
        <p:spPr>
          <a:xfrm>
            <a:off x="20674228" y="18608031"/>
            <a:ext cx="9000000" cy="694800"/>
          </a:xfrm>
          <a:prstGeom prst="round1Rect">
            <a:avLst/>
          </a:prstGeom>
          <a:solidFill>
            <a:schemeClr val="accent4"/>
          </a:solidFill>
        </p:spPr>
        <p:txBody>
          <a:bodyPr vert="horz" lIns="365760" tIns="45720" rIns="91440" bIns="45720" rtlCol="0" anchor="ctr">
            <a:noAutofit/>
          </a:bodyPr>
          <a:ls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a:lstStyle>
          <a:p>
            <a:r>
              <a:rPr lang="en-US" sz="3900" b="1" dirty="0">
                <a:solidFill>
                  <a:schemeClr val="bg1"/>
                </a:solidFill>
                <a:latin typeface="+mj-lt"/>
              </a:rPr>
              <a:t>REFERENCES</a:t>
            </a:r>
          </a:p>
        </p:txBody>
      </p:sp>
      <p:sp>
        <p:nvSpPr>
          <p:cNvPr id="55" name="TextBox 54">
            <a:extLst>
              <a:ext uri="{FF2B5EF4-FFF2-40B4-BE49-F238E27FC236}">
                <a16:creationId xmlns:a16="http://schemas.microsoft.com/office/drawing/2014/main" id="{E7084CAB-C9C5-7AA4-BBE6-888657C9AC24}"/>
              </a:ext>
            </a:extLst>
          </p:cNvPr>
          <p:cNvSpPr txBox="1"/>
          <p:nvPr/>
        </p:nvSpPr>
        <p:spPr>
          <a:xfrm>
            <a:off x="20688333" y="19363554"/>
            <a:ext cx="8951471" cy="1631216"/>
          </a:xfrm>
          <a:prstGeom prst="rect">
            <a:avLst/>
          </a:prstGeom>
          <a:noFill/>
        </p:spPr>
        <p:txBody>
          <a:bodyPr wrap="square">
            <a:spAutoFit/>
          </a:bodyPr>
          <a:lstStyle/>
          <a:p>
            <a:pPr marL="342900" indent="-342900" algn="just">
              <a:buFont typeface="Arial" panose="020B0604020202020204" pitchFamily="34" charset="0"/>
              <a:buChar char="•"/>
            </a:pPr>
            <a:r>
              <a:rPr lang="en-US" sz="2000" b="1" dirty="0">
                <a:solidFill>
                  <a:srgbClr val="0070C0"/>
                </a:solidFill>
                <a:hlinkClick r:id="rId6">
                  <a:extLst>
                    <a:ext uri="{A12FA001-AC4F-418D-AE19-62706E023703}">
                      <ahyp:hlinkClr xmlns:ahyp="http://schemas.microsoft.com/office/drawing/2018/hyperlinkcolor" val="tx"/>
                    </a:ext>
                  </a:extLst>
                </a:hlinkClick>
              </a:rPr>
              <a:t>Calorie Calculator :</a:t>
            </a:r>
            <a:r>
              <a:rPr lang="en-US" sz="2000" dirty="0">
                <a:solidFill>
                  <a:srgbClr val="0070C0"/>
                </a:solidFill>
                <a:hlinkClick r:id="rId6">
                  <a:extLst>
                    <a:ext uri="{A12FA001-AC4F-418D-AE19-62706E023703}">
                      <ahyp:hlinkClr xmlns:ahyp="http://schemas.microsoft.com/office/drawing/2018/hyperlinkcolor" val="tx"/>
                    </a:ext>
                  </a:extLst>
                </a:hlinkClick>
              </a:rPr>
              <a:t> https://www.nasm.org/resources/calorie-calculator</a:t>
            </a:r>
            <a:endParaRPr lang="en-US" sz="2000" dirty="0">
              <a:solidFill>
                <a:srgbClr val="0070C0"/>
              </a:solidFill>
            </a:endParaRPr>
          </a:p>
          <a:p>
            <a:pPr marL="342900" indent="-342900" algn="just">
              <a:buFont typeface="Arial" panose="020B0604020202020204" pitchFamily="34" charset="0"/>
              <a:buChar char="•"/>
            </a:pPr>
            <a:r>
              <a:rPr lang="en-US" sz="2000" b="1" dirty="0">
                <a:solidFill>
                  <a:srgbClr val="0070C0"/>
                </a:solidFill>
                <a:hlinkClick r:id="rId7">
                  <a:extLst>
                    <a:ext uri="{A12FA001-AC4F-418D-AE19-62706E023703}">
                      <ahyp:hlinkClr xmlns:ahyp="http://schemas.microsoft.com/office/drawing/2018/hyperlinkcolor" val="tx"/>
                    </a:ext>
                  </a:extLst>
                </a:hlinkClick>
              </a:rPr>
              <a:t>Revised-Harris–</a:t>
            </a:r>
            <a:r>
              <a:rPr lang="en-US" sz="2000" b="1" dirty="0" err="1">
                <a:solidFill>
                  <a:srgbClr val="0070C0"/>
                </a:solidFill>
                <a:hlinkClick r:id="rId7">
                  <a:extLst>
                    <a:ext uri="{A12FA001-AC4F-418D-AE19-62706E023703}">
                      <ahyp:hlinkClr xmlns:ahyp="http://schemas.microsoft.com/office/drawing/2018/hyperlinkcolor" val="tx"/>
                    </a:ext>
                  </a:extLst>
                </a:hlinkClick>
              </a:rPr>
              <a:t>Benedict-Equation:</a:t>
            </a:r>
            <a:r>
              <a:rPr lang="en-US" sz="2000" dirty="0" err="1">
                <a:solidFill>
                  <a:srgbClr val="0070C0"/>
                </a:solidFill>
                <a:hlinkClick r:id="rId7">
                  <a:extLst>
                    <a:ext uri="{A12FA001-AC4F-418D-AE19-62706E023703}">
                      <ahyp:hlinkClr xmlns:ahyp="http://schemas.microsoft.com/office/drawing/2018/hyperlinkcolor" val="tx"/>
                    </a:ext>
                  </a:extLst>
                </a:hlinkClick>
              </a:rPr>
              <a:t>https</a:t>
            </a:r>
            <a:r>
              <a:rPr lang="en-US" sz="2000" dirty="0">
                <a:solidFill>
                  <a:srgbClr val="0070C0"/>
                </a:solidFill>
                <a:hlinkClick r:id="rId7">
                  <a:extLst>
                    <a:ext uri="{A12FA001-AC4F-418D-AE19-62706E023703}">
                      <ahyp:hlinkClr xmlns:ahyp="http://schemas.microsoft.com/office/drawing/2018/hyperlinkcolor" val="tx"/>
                    </a:ext>
                  </a:extLst>
                </a:hlinkClick>
              </a:rPr>
              <a:t>://www.ncbi.nlm.nih.gov/pmc/</a:t>
            </a:r>
          </a:p>
          <a:p>
            <a:pPr marL="342900" indent="-342900" algn="just">
              <a:buFont typeface="Arial" panose="020B0604020202020204" pitchFamily="34" charset="0"/>
              <a:buChar char="•"/>
            </a:pPr>
            <a:r>
              <a:rPr lang="en-US" sz="2000" dirty="0">
                <a:solidFill>
                  <a:srgbClr val="0070C0"/>
                </a:solidFill>
                <a:hlinkClick r:id="rId7">
                  <a:extLst>
                    <a:ext uri="{A12FA001-AC4F-418D-AE19-62706E023703}">
                      <ahyp:hlinkClr xmlns:ahyp="http://schemas.microsoft.com/office/drawing/2018/hyperlinkcolor" val="tx"/>
                    </a:ext>
                  </a:extLst>
                </a:hlinkClick>
              </a:rPr>
              <a:t>articles/PMC9967803/</a:t>
            </a:r>
            <a:endParaRPr lang="en-US" sz="2000" dirty="0">
              <a:solidFill>
                <a:srgbClr val="0070C0"/>
              </a:solidFill>
            </a:endParaRPr>
          </a:p>
          <a:p>
            <a:pPr marL="342900" indent="-342900" algn="just">
              <a:buFont typeface="Arial" panose="020B0604020202020204" pitchFamily="34" charset="0"/>
              <a:buChar char="•"/>
            </a:pPr>
            <a:r>
              <a:rPr lang="en-US" sz="2000" b="1" dirty="0">
                <a:solidFill>
                  <a:srgbClr val="0070C0"/>
                </a:solidFill>
                <a:hlinkClick r:id="rId8">
                  <a:extLst>
                    <a:ext uri="{A12FA001-AC4F-418D-AE19-62706E023703}">
                      <ahyp:hlinkClr xmlns:ahyp="http://schemas.microsoft.com/office/drawing/2018/hyperlinkcolor" val="tx"/>
                    </a:ext>
                  </a:extLst>
                </a:hlinkClick>
              </a:rPr>
              <a:t>YOLOv8 Object Detection: </a:t>
            </a:r>
            <a:r>
              <a:rPr lang="en-US" sz="2000" dirty="0">
                <a:solidFill>
                  <a:srgbClr val="0070C0"/>
                </a:solidFill>
                <a:hlinkClick r:id="rId8">
                  <a:extLst>
                    <a:ext uri="{A12FA001-AC4F-418D-AE19-62706E023703}">
                      <ahyp:hlinkClr xmlns:ahyp="http://schemas.microsoft.com/office/drawing/2018/hyperlinkcolor" val="tx"/>
                    </a:ext>
                  </a:extLst>
                </a:hlinkClick>
              </a:rPr>
              <a:t>https://medium.com/cord-tech/yolov8-for-object-detection-explained-practical-example-23920f77f66a</a:t>
            </a:r>
            <a:endParaRPr lang="en-US" sz="2000" dirty="0">
              <a:solidFill>
                <a:srgbClr val="0070C0"/>
              </a:solidFill>
            </a:endParaRPr>
          </a:p>
        </p:txBody>
      </p:sp>
      <p:pic>
        <p:nvPicPr>
          <p:cNvPr id="57" name="Picture 56">
            <a:extLst>
              <a:ext uri="{FF2B5EF4-FFF2-40B4-BE49-F238E27FC236}">
                <a16:creationId xmlns:a16="http://schemas.microsoft.com/office/drawing/2014/main" id="{052379CF-CF51-2086-5963-DF76FCF5409A}"/>
              </a:ext>
            </a:extLst>
          </p:cNvPr>
          <p:cNvPicPr>
            <a:picLocks noChangeAspect="1"/>
          </p:cNvPicPr>
          <p:nvPr/>
        </p:nvPicPr>
        <p:blipFill>
          <a:blip r:embed="rId9"/>
          <a:stretch>
            <a:fillRect/>
          </a:stretch>
        </p:blipFill>
        <p:spPr>
          <a:xfrm>
            <a:off x="10034463" y="4284082"/>
            <a:ext cx="10080000" cy="6407730"/>
          </a:xfrm>
          <a:prstGeom prst="rect">
            <a:avLst/>
          </a:prstGeom>
        </p:spPr>
      </p:pic>
      <p:pic>
        <p:nvPicPr>
          <p:cNvPr id="25" name="Picture 24">
            <a:extLst>
              <a:ext uri="{FF2B5EF4-FFF2-40B4-BE49-F238E27FC236}">
                <a16:creationId xmlns:a16="http://schemas.microsoft.com/office/drawing/2014/main" id="{4C2E476D-ED74-BE3D-C91E-F73E1C411DA0}"/>
              </a:ext>
            </a:extLst>
          </p:cNvPr>
          <p:cNvPicPr>
            <a:picLocks noChangeAspect="1"/>
          </p:cNvPicPr>
          <p:nvPr/>
        </p:nvPicPr>
        <p:blipFill>
          <a:blip r:embed="rId10">
            <a:extLst>
              <a:ext uri="{BEBA8EAE-BF5A-486C-A8C5-ECC9F3942E4B}">
                <a14:imgProps xmlns:a14="http://schemas.microsoft.com/office/drawing/2010/main">
                  <a14:imgLayer r:embed="rId11">
                    <a14:imgEffect>
                      <a14:colorTemperature colorTemp="11500"/>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300506" y="239485"/>
            <a:ext cx="2792134" cy="2792134"/>
          </a:xfrm>
          <a:prstGeom prst="rect">
            <a:avLst/>
          </a:prstGeom>
          <a:noFill/>
        </p:spPr>
      </p:pic>
      <p:sp>
        <p:nvSpPr>
          <p:cNvPr id="26" name="TextBox 25">
            <a:extLst>
              <a:ext uri="{FF2B5EF4-FFF2-40B4-BE49-F238E27FC236}">
                <a16:creationId xmlns:a16="http://schemas.microsoft.com/office/drawing/2014/main" id="{4E89F0A3-F491-E3B6-6A98-8AFDB8A0C1DB}"/>
              </a:ext>
            </a:extLst>
          </p:cNvPr>
          <p:cNvSpPr txBox="1"/>
          <p:nvPr/>
        </p:nvSpPr>
        <p:spPr>
          <a:xfrm>
            <a:off x="3363183" y="1020099"/>
            <a:ext cx="7377608" cy="1169551"/>
          </a:xfrm>
          <a:prstGeom prst="rect">
            <a:avLst/>
          </a:prstGeom>
          <a:noFill/>
        </p:spPr>
        <p:txBody>
          <a:bodyPr wrap="square" rtlCol="0">
            <a:spAutoFit/>
          </a:bodyPr>
          <a:lstStyle/>
          <a:p>
            <a:r>
              <a:rPr lang="en-US" sz="7000" b="1" dirty="0">
                <a:solidFill>
                  <a:schemeClr val="bg1"/>
                </a:solidFill>
              </a:rPr>
              <a:t>DAPCom-2024</a:t>
            </a:r>
            <a:endParaRPr lang="en-IN" sz="7000" b="1" dirty="0" err="1">
              <a:solidFill>
                <a:schemeClr val="bg1"/>
              </a:solidFill>
            </a:endParaRPr>
          </a:p>
        </p:txBody>
      </p:sp>
      <p:pic>
        <p:nvPicPr>
          <p:cNvPr id="28" name="Picture 27">
            <a:extLst>
              <a:ext uri="{FF2B5EF4-FFF2-40B4-BE49-F238E27FC236}">
                <a16:creationId xmlns:a16="http://schemas.microsoft.com/office/drawing/2014/main" id="{6F8E779A-EB28-A502-C85B-DCA685805ED1}"/>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Lst>
          </a:blip>
          <a:stretch>
            <a:fillRect/>
          </a:stretch>
        </p:blipFill>
        <p:spPr>
          <a:xfrm>
            <a:off x="194555" y="221647"/>
            <a:ext cx="3013102" cy="2886953"/>
          </a:xfrm>
          <a:prstGeom prst="rect">
            <a:avLst/>
          </a:prstGeom>
        </p:spPr>
      </p:pic>
      <p:pic>
        <p:nvPicPr>
          <p:cNvPr id="1030" name="Picture 6" descr="M.V.S.R. ENGINEERING COLLEGE HYDERABAD Reviews | Address | Phone Number ...">
            <a:extLst>
              <a:ext uri="{FF2B5EF4-FFF2-40B4-BE49-F238E27FC236}">
                <a16:creationId xmlns:a16="http://schemas.microsoft.com/office/drawing/2014/main" id="{1EB65E23-0F50-4E24-AE2E-44E0731C2B7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42115" t="6824" r="39988" b="79551"/>
          <a:stretch/>
        </p:blipFill>
        <p:spPr bwMode="auto">
          <a:xfrm>
            <a:off x="1422500" y="426496"/>
            <a:ext cx="548146" cy="389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ustom 1">
      <a:dk1>
        <a:sysClr val="windowText" lastClr="000000"/>
      </a:dk1>
      <a:lt1>
        <a:sysClr val="window" lastClr="FFFFFF"/>
      </a:lt1>
      <a:dk2>
        <a:srgbClr val="696464"/>
      </a:dk2>
      <a:lt2>
        <a:srgbClr val="E9E5DC"/>
      </a:lt2>
      <a:accent1>
        <a:srgbClr val="D34817"/>
      </a:accent1>
      <a:accent2>
        <a:srgbClr val="C00000"/>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1669414</Value>
      <Value>1669470</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2013-01-21T12:05:00+00:00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TP104001550</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AF7E4019-AE58-4CAA-B67D-559F9FEEB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110015-E380-4C53-980C-698226C61CAC}">
  <ds:schemaRefs>
    <ds:schemaRef ds:uri="http://schemas.microsoft.com/sharepoint/v3/contenttype/forms"/>
  </ds:schemaRefs>
</ds:datastoreItem>
</file>

<file path=customXml/itemProps3.xml><?xml version="1.0" encoding="utf-8"?>
<ds:datastoreItem xmlns:ds="http://schemas.openxmlformats.org/officeDocument/2006/customXml" ds:itemID="{A9F945EE-6400-432A-A9B1-179A0A2A37CE}">
  <ds:schemaRefs>
    <ds:schemaRef ds:uri="http://schemas.microsoft.com/office/infopath/2007/PartnerControls"/>
    <ds:schemaRef ds:uri="http://purl.org/dc/dcmitype/"/>
    <ds:schemaRef ds:uri="http://purl.org/dc/terms/"/>
    <ds:schemaRef ds:uri="http://schemas.openxmlformats.org/package/2006/metadata/core-properties"/>
    <ds:schemaRef ds:uri="http://schemas.microsoft.com/office/2006/documentManagement/types"/>
    <ds:schemaRef ds:uri="4873beb7-5857-4685-be1f-d57550cc96cc"/>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0</TotalTime>
  <Words>935</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Medical Poster</vt:lpstr>
      <vt:lpstr>A Deep Learning-Powered Dietary Management and Food Analysis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2018-03-12T09:27:02Z</dcterms:created>
  <dcterms:modified xsi:type="dcterms:W3CDTF">2024-02-27T05:14:36Z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