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74" r:id="rId3"/>
    <p:sldId id="276" r:id="rId4"/>
    <p:sldId id="281" r:id="rId5"/>
    <p:sldId id="278" r:id="rId6"/>
    <p:sldId id="260" r:id="rId7"/>
    <p:sldId id="262" r:id="rId8"/>
    <p:sldId id="263" r:id="rId9"/>
    <p:sldId id="264" r:id="rId10"/>
    <p:sldId id="265" r:id="rId11"/>
    <p:sldId id="269" r:id="rId12"/>
    <p:sldId id="280" r:id="rId13"/>
    <p:sldId id="261" r:id="rId14"/>
    <p:sldId id="268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E4F85-8414-7F42-B649-A7A8D358098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EA921-DC59-864B-A253-13E34756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97" b="1" i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Multimodal AI-Based Kidney Tumor Detection</a:t>
            </a:r>
            <a:endParaRPr lang="en-US" sz="3097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  <p:extLst>
      <p:ext uri="{BB962C8B-B14F-4D97-AF65-F5344CB8AC3E}">
        <p14:creationId xmlns:p14="http://schemas.microsoft.com/office/powerpoint/2010/main" val="742244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43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Comparing AI vs. Traditional Diagnosis</a:t>
            </a:r>
            <a:endParaRPr lang="en-US" sz="204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1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Traditional Diagnosis</a:t>
            </a:r>
            <a:endParaRPr lang="en-US" sz="2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1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AI-Based Diagnosis</a:t>
            </a:r>
            <a:endParaRPr lang="en-US" sz="2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1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Future Potential</a:t>
            </a:r>
            <a:endParaRPr lang="en-US" sz="2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CT and MRI scans analyzed by radiologists, time-consuming and prone to human error.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Ensemble learning ensures automated detection, improving speed and accuracy.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AI can enhance real-time diagnostics and integrate with healthcare systems seamlessly.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340" b="1" i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Ethical Considerations in AI Diagnosis</a:t>
            </a:r>
            <a:endParaRPr lang="en-US" sz="234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 flipV="1">
            <a:off x="8223420" y="4556779"/>
            <a:ext cx="488885" cy="461212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3914244" y="1647587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291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033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888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056A3C-D2C9-AA44-A353-D65CEAA384D3}"/>
              </a:ext>
            </a:extLst>
          </p:cNvPr>
          <p:cNvSpPr txBox="1"/>
          <p:nvPr/>
        </p:nvSpPr>
        <p:spPr>
          <a:xfrm>
            <a:off x="3807371" y="999346"/>
            <a:ext cx="5051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Fairness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must be trained on diverse datasets to prevent biases that could disproportionately affect specific demographic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fairness in AI-driven medical diagnoses by avoiding racial, gender, and socioeconomic biases.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professionals must be able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and trust AI-generated decisions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accurate patient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techniques like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(Shapley Additive Explanations)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(Local Interpretable Model-Agnostic Explanations)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improve AI decision-making transparency.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should be an assistive tool rather than a replacement for healthcare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oversight is essential to ensure AI does not make unchallenged critical medical decisions.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AC74F7-314D-DC92-E8B4-4520D0EE1371}"/>
              </a:ext>
            </a:extLst>
          </p:cNvPr>
          <p:cNvSpPr/>
          <p:nvPr/>
        </p:nvSpPr>
        <p:spPr>
          <a:xfrm>
            <a:off x="443132" y="144139"/>
            <a:ext cx="7702062" cy="48552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1B3730-75B7-5CB5-5ED0-A14B43397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42880"/>
              </p:ext>
            </p:extLst>
          </p:nvPr>
        </p:nvGraphicFramePr>
        <p:xfrm>
          <a:off x="1153305" y="544250"/>
          <a:ext cx="6281715" cy="4462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628">
                  <a:extLst>
                    <a:ext uri="{9D8B030D-6E8A-4147-A177-3AD203B41FA5}">
                      <a16:colId xmlns:a16="http://schemas.microsoft.com/office/drawing/2014/main" val="1557946968"/>
                    </a:ext>
                  </a:extLst>
                </a:gridCol>
                <a:gridCol w="735420">
                  <a:extLst>
                    <a:ext uri="{9D8B030D-6E8A-4147-A177-3AD203B41FA5}">
                      <a16:colId xmlns:a16="http://schemas.microsoft.com/office/drawing/2014/main" val="2033779629"/>
                    </a:ext>
                  </a:extLst>
                </a:gridCol>
                <a:gridCol w="1326517">
                  <a:extLst>
                    <a:ext uri="{9D8B030D-6E8A-4147-A177-3AD203B41FA5}">
                      <a16:colId xmlns:a16="http://schemas.microsoft.com/office/drawing/2014/main" val="2418530807"/>
                    </a:ext>
                  </a:extLst>
                </a:gridCol>
                <a:gridCol w="1599844">
                  <a:extLst>
                    <a:ext uri="{9D8B030D-6E8A-4147-A177-3AD203B41FA5}">
                      <a16:colId xmlns:a16="http://schemas.microsoft.com/office/drawing/2014/main" val="1308876507"/>
                    </a:ext>
                  </a:extLst>
                </a:gridCol>
                <a:gridCol w="1302306">
                  <a:extLst>
                    <a:ext uri="{9D8B030D-6E8A-4147-A177-3AD203B41FA5}">
                      <a16:colId xmlns:a16="http://schemas.microsoft.com/office/drawing/2014/main" val="3956610583"/>
                    </a:ext>
                  </a:extLst>
                </a:gridCol>
              </a:tblGrid>
              <a:tr h="34504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Model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Strengths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Weaknesses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</a:rPr>
                        <a:t>Use Case in Project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2621706626"/>
                  </a:ext>
                </a:extLst>
              </a:tr>
              <a:tr h="92034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CNN (Convolutional Neural Network)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effectLst/>
                        </a:rPr>
                        <a:t>Deep Learning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effectLst/>
                        </a:rPr>
                        <a:t>Great for image feature extraction, spatial hierarchies, automatic pattern recognition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Requires large datasets, computationally expensive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Tumor classification from CT/MRI scans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2419706729"/>
                  </a:ext>
                </a:extLst>
              </a:tr>
              <a:tr h="8393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ResNet-50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effectLst/>
                        </a:rPr>
                        <a:t>Deep Learning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Handles deep networks well using residual learning, reduces vanishing gradients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More complex, higher computation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Advanced feature extraction for tumor detection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1867706342"/>
                  </a:ext>
                </a:extLst>
              </a:tr>
              <a:tr h="67227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Random</a:t>
                      </a:r>
                      <a:r>
                        <a:rPr lang="en-IN" sz="1100" b="0" u="none" strike="noStrike" dirty="0">
                          <a:effectLst/>
                        </a:rPr>
                        <a:t> </a:t>
                      </a:r>
                      <a:r>
                        <a:rPr lang="en-IN" sz="1100" b="1" u="none" strike="noStrike" dirty="0">
                          <a:effectLst/>
                        </a:rPr>
                        <a:t>Forest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effectLst/>
                        </a:rPr>
                        <a:t>Ensemble Learning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effectLst/>
                        </a:rPr>
                        <a:t>Handles tabular data well, interpretable, resistant to overfitting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Not ideal for unstructured data (e.g., images), can be slow with many trees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effectLst/>
                        </a:rPr>
                        <a:t>Clinical parameter classification (age, BMI, serum creatinine, etc.)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2698116461"/>
                  </a:ext>
                </a:extLst>
              </a:tr>
              <a:tr h="8393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Gradient Boosting (XGBoost, LightGBM)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>
                          <a:effectLst/>
                        </a:rPr>
                        <a:t>Ensemble Learning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effectLst/>
                        </a:rPr>
                        <a:t>High predictive accuracy, handles missing values, effective for small datasets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effectLst/>
                        </a:rPr>
                        <a:t>Computationally expensive, sensitive to hyperparameters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Clinical data-based tumor risk prediction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1007387576"/>
                  </a:ext>
                </a:extLst>
              </a:tr>
              <a:tr h="83865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</a:rPr>
                        <a:t>Soft-Voting Ensemble (CNN + ResNet-50 + Random Forest + Gradient Boosting)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u="none" strike="noStrike" dirty="0">
                          <a:effectLst/>
                        </a:rPr>
                        <a:t>Hybrid Model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Combines the strengths of multiple models, improves generalization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>
                          <a:effectLst/>
                        </a:rPr>
                        <a:t>Increased complexity, requires careful tuning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effectLst/>
                        </a:rPr>
                        <a:t>Final decision-making for tumor classification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29" marR="3829" marT="3829" marB="0" anchor="ctr"/>
                </a:tc>
                <a:extLst>
                  <a:ext uri="{0D108BD9-81ED-4DB2-BD59-A6C34878D82A}">
                    <a16:rowId xmlns:a16="http://schemas.microsoft.com/office/drawing/2014/main" val="34872140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B170FA-C6B7-B20E-5F80-03015FC4A96C}"/>
              </a:ext>
            </a:extLst>
          </p:cNvPr>
          <p:cNvSpPr txBox="1"/>
          <p:nvPr/>
        </p:nvSpPr>
        <p:spPr>
          <a:xfrm>
            <a:off x="2395935" y="129381"/>
            <a:ext cx="4352129" cy="407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other models</a:t>
            </a:r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taticPath">
            <a:extLst>
              <a:ext uri="{FF2B5EF4-FFF2-40B4-BE49-F238E27FC236}">
                <a16:creationId xmlns:a16="http://schemas.microsoft.com/office/drawing/2014/main" id="{73866E3F-F79E-07C9-25B2-5D56075AD0A7}"/>
              </a:ext>
            </a:extLst>
          </p:cNvPr>
          <p:cNvSpPr/>
          <p:nvPr/>
        </p:nvSpPr>
        <p:spPr>
          <a:xfrm>
            <a:off x="7646467" y="-782182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StaticPath">
            <a:extLst>
              <a:ext uri="{FF2B5EF4-FFF2-40B4-BE49-F238E27FC236}">
                <a16:creationId xmlns:a16="http://schemas.microsoft.com/office/drawing/2014/main" id="{56CC17DE-1B55-FD54-462E-3D272A80D758}"/>
              </a:ext>
            </a:extLst>
          </p:cNvPr>
          <p:cNvSpPr/>
          <p:nvPr/>
        </p:nvSpPr>
        <p:spPr>
          <a:xfrm>
            <a:off x="195285" y="4396428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</p:spTree>
    <p:extLst>
      <p:ext uri="{BB962C8B-B14F-4D97-AF65-F5344CB8AC3E}">
        <p14:creationId xmlns:p14="http://schemas.microsoft.com/office/powerpoint/2010/main" val="36834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34" b="1" i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Conclusion &amp; Future Directions</a:t>
            </a:r>
            <a:endParaRPr lang="en-US" sz="2634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8138637" y="4284452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1214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877" dirty="0"/>
          </a:p>
        </p:txBody>
      </p:sp>
      <p:sp>
        <p:nvSpPr>
          <p:cNvPr id="9" name="Question"/>
          <p:cNvSpPr/>
          <p:nvPr/>
        </p:nvSpPr>
        <p:spPr>
          <a:xfrm>
            <a:off x="3820438" y="404289"/>
            <a:ext cx="5038145" cy="49590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kidney Tumor Detection System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learning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demonstrated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diagnostic accuracy (96.8%)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enhancing early detection and reducing diagnostic errors.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Light GBM classifiers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shown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performance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traditional single-model approaches.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and imaging data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diagnosis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the system's reliability in real-world applications.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(Synthetic Minority Over-Sampling Technique)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 handles class imbalance, ensuring fair and unbiased predictions.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diagnostics have the potential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burden on radiologists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facilitate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medical decision-making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ctr">
              <a:buNone/>
            </a:pPr>
            <a:endParaRPr lang="en-US" sz="10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26" b="1" i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Future Research Directions</a:t>
            </a:r>
            <a:endParaRPr lang="en-US" sz="24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4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Enhancing deep learning for improved accuracy</a:t>
            </a:r>
            <a:endParaRPr lang="en-US" sz="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4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Expanding multimodal datasets</a:t>
            </a:r>
            <a:endParaRPr lang="en-US" sz="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4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Improving real-time deployment in hospitals</a:t>
            </a:r>
            <a:endParaRPr lang="en-US" sz="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4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Integrating AI models with electronic health records</a:t>
            </a:r>
            <a:endParaRPr lang="en-US" sz="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64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Advancing explainable AI for clinical trust</a:t>
            </a:r>
            <a:endParaRPr lang="en-US" sz="116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280" y="2586085"/>
            <a:ext cx="2525268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5733" b="1" i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Thank You</a:t>
            </a:r>
            <a:endParaRPr lang="en-US" sz="5733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079237"/>
            <a:ext cx="2302794" cy="1302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86" b="1" i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Overview of AI-Based Kidney Tumor Detection</a:t>
            </a:r>
            <a:endParaRPr lang="en-US" sz="188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7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Uses ensemble learning with Random Forest and Light GBM</a:t>
            </a:r>
            <a:endParaRPr lang="en-US" sz="11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7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Processes both clinical and imaging data</a:t>
            </a:r>
            <a:endParaRPr lang="en-US" sz="11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7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Achieves high accuracy (96.8%)</a:t>
            </a:r>
            <a:endParaRPr lang="en-US" sz="11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7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Employs SMOTE for class imbalance handling</a:t>
            </a:r>
            <a:endParaRPr lang="en-US" sz="11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97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Supports real-time diagnostic applications</a:t>
            </a:r>
            <a:endParaRPr lang="en-US" sz="119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1" descr="preencoded.png">
            <a:extLst>
              <a:ext uri="{FF2B5EF4-FFF2-40B4-BE49-F238E27FC236}">
                <a16:creationId xmlns:a16="http://schemas.microsoft.com/office/drawing/2014/main" id="{6937629A-63AF-DE1E-96A8-5997D3F9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40748"/>
          <a:stretch/>
        </p:blipFill>
        <p:spPr>
          <a:xfrm>
            <a:off x="6431564" y="2381250"/>
            <a:ext cx="2525268" cy="267286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002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7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Introduction to Kidney Tumor Detection</a:t>
            </a:r>
            <a:endParaRPr lang="en-US" sz="16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619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Importance of Early Detection</a:t>
            </a:r>
            <a:endParaRPr lang="en-US" sz="12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928688"/>
            <a:ext cx="5238750" cy="20716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Renal Cell Carcinoma (RCC) is a leading cause of cancer-related mortality. Early detection significantly improves treatment outcomes and reduces medical costs.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1190625"/>
            <a:ext cx="5238750" cy="2762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Challenges in Traditional Diagnosis</a:t>
            </a:r>
            <a:endParaRPr lang="en-US" sz="12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665798" y="1088462"/>
            <a:ext cx="5238750" cy="3959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Current methods such as CT and MRI scans rely heavily on radiologists, leading to time-consuming and error-prone diagnoses. Manual identification can result in delayed treatments.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690087" y="3064899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AI in Medical Diagnosis</a:t>
            </a:r>
            <a:endParaRPr lang="en-US" sz="12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3102538"/>
            <a:ext cx="5238750" cy="23267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AI-driven solutions improve diagnostic accuracy, reduce workload for healthcare professionals, and enable faster, automated detection of kidney tumors.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3233920D-1268-96BF-47D2-BD02C7479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02" y="931879"/>
            <a:ext cx="3003234" cy="2762250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6028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9DB1F5-7E8E-AD7E-C563-B315C89B5FA6}"/>
              </a:ext>
            </a:extLst>
          </p:cNvPr>
          <p:cNvSpPr/>
          <p:nvPr/>
        </p:nvSpPr>
        <p:spPr>
          <a:xfrm>
            <a:off x="175261" y="144139"/>
            <a:ext cx="8882953" cy="485522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StaticPath">
            <a:extLst>
              <a:ext uri="{FF2B5EF4-FFF2-40B4-BE49-F238E27FC236}">
                <a16:creationId xmlns:a16="http://schemas.microsoft.com/office/drawing/2014/main" id="{887BFFC5-198E-AA2E-F03B-A677193F7505}"/>
              </a:ext>
            </a:extLst>
          </p:cNvPr>
          <p:cNvSpPr/>
          <p:nvPr/>
        </p:nvSpPr>
        <p:spPr>
          <a:xfrm>
            <a:off x="691819" y="1253778"/>
            <a:ext cx="3062422" cy="1937813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4D11EE-9963-65B0-0AA2-272623C2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133323" y="0"/>
            <a:ext cx="3537922" cy="5143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73A525-8076-35F4-AF0D-4D1B0D06F5FC}"/>
              </a:ext>
            </a:extLst>
          </p:cNvPr>
          <p:cNvSpPr txBox="1"/>
          <p:nvPr/>
        </p:nvSpPr>
        <p:spPr>
          <a:xfrm>
            <a:off x="768445" y="1961074"/>
            <a:ext cx="3234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b="1" dirty="0"/>
              <a:t> </a:t>
            </a:r>
            <a:r>
              <a:rPr lang="en-GB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GB" sz="2800" b="1" dirty="0"/>
              <a:t> </a:t>
            </a:r>
            <a:endParaRPr lang="en-IN" sz="2800" b="1" i="1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74EFF7A7-1209-9C9E-6FD1-9EEDE7BDB00D}"/>
              </a:ext>
            </a:extLst>
          </p:cNvPr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3" name="StaticPath">
            <a:extLst>
              <a:ext uri="{FF2B5EF4-FFF2-40B4-BE49-F238E27FC236}">
                <a16:creationId xmlns:a16="http://schemas.microsoft.com/office/drawing/2014/main" id="{69D6E01F-DBFD-2787-113A-D729EA63D263}"/>
              </a:ext>
            </a:extLst>
          </p:cNvPr>
          <p:cNvSpPr/>
          <p:nvPr/>
        </p:nvSpPr>
        <p:spPr>
          <a:xfrm>
            <a:off x="1641059" y="4341992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5" name="StaticPath">
            <a:extLst>
              <a:ext uri="{FF2B5EF4-FFF2-40B4-BE49-F238E27FC236}">
                <a16:creationId xmlns:a16="http://schemas.microsoft.com/office/drawing/2014/main" id="{10662BBA-7F41-9A69-806A-FFA2DEE36032}"/>
              </a:ext>
            </a:extLst>
          </p:cNvPr>
          <p:cNvSpPr/>
          <p:nvPr/>
        </p:nvSpPr>
        <p:spPr>
          <a:xfrm>
            <a:off x="1318841" y="4341992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DA841C15-317B-D4E4-3EBA-2702F40913E8}"/>
              </a:ext>
            </a:extLst>
          </p:cNvPr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19" name="StaticPath">
            <a:extLst>
              <a:ext uri="{FF2B5EF4-FFF2-40B4-BE49-F238E27FC236}">
                <a16:creationId xmlns:a16="http://schemas.microsoft.com/office/drawing/2014/main" id="{EB1252DD-4B1F-3F30-0241-9F583B3604D8}"/>
              </a:ext>
            </a:extLst>
          </p:cNvPr>
          <p:cNvSpPr/>
          <p:nvPr/>
        </p:nvSpPr>
        <p:spPr>
          <a:xfrm>
            <a:off x="8148161" y="4003522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238177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10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Methodology of AI-Based Detection</a:t>
            </a:r>
            <a:endParaRPr lang="en-US" sz="18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-215909"/>
            <a:ext cx="5238750" cy="28352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Data Collection</a:t>
            </a:r>
            <a:endParaRPr lang="en-US" sz="14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427674" y="1071563"/>
            <a:ext cx="3226358" cy="14702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Utilizes a dataset of 10,000 patient records including clinical indicators and imaging features to train and validate AI models.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1117591"/>
            <a:ext cx="2615579" cy="28352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Machine Learning Models</a:t>
            </a:r>
            <a:endParaRPr lang="en-US" sz="14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397778" y="1920263"/>
            <a:ext cx="3266059" cy="242967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Employs Random Forest and Light GBM classifiers in an ensemble framework to enhance predictive performance.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5408" y="2935019"/>
            <a:ext cx="5238750" cy="2194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4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Model Evaluation</a:t>
            </a:r>
            <a:endParaRPr lang="en-US" sz="144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427673" y="3998903"/>
            <a:ext cx="4035627" cy="101826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Performance is assessed using accuracy (96.8%), precision (94.5%), recall (95.2%), and F1-score (94.8%) metrics.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27DED-5801-EE0F-0E47-90CCF870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656" y="883122"/>
            <a:ext cx="5487644" cy="3084701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778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Results &amp; Performance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204788"/>
            <a:ext cx="5238750" cy="24145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AI Model Accuracy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687706"/>
            <a:ext cx="5238750" cy="23126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The ensemble learning approach achieved an overall accuracy of 96.8%, outperforming traditional single-model methods.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1170623"/>
            <a:ext cx="5238750" cy="27822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Handling Class Imbalance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1743383"/>
            <a:ext cx="5238750" cy="25904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SMOTE was employed to address dataset imbalance, ensuring fair and unbiased predictions.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2633663"/>
            <a:ext cx="5238750" cy="24145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Clinical Implications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3192135"/>
            <a:ext cx="5238750" cy="22371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4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The AI system provides reliable early detection of kidney tumors, assisting healthcare professionals in making timely decisions.</a:t>
            </a:r>
            <a:endParaRPr lang="en-US" sz="134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436" y="1333499"/>
            <a:ext cx="2905639" cy="261937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Ensemble Learning Approach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357188"/>
            <a:ext cx="5238750" cy="22621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Random Forest Classifier</a:t>
            </a:r>
            <a:endParaRPr lang="en-US" sz="14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809626"/>
            <a:ext cx="5238750" cy="2190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6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 robust machine learning algorithm that generates multiple decision trees to improve prediction accuracy.</a:t>
            </a:r>
            <a:endParaRPr lang="en-US" sz="13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1236050"/>
            <a:ext cx="5238750" cy="271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Light GBM Classifier</a:t>
            </a:r>
            <a:endParaRPr lang="en-US" sz="14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1771056"/>
            <a:ext cx="5238750" cy="25628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6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An optimized gradient boosting model known for high-speed processing and better handling of large-scale datasets.</a:t>
            </a:r>
            <a:endParaRPr lang="en-US" sz="13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2485433"/>
            <a:ext cx="5238750" cy="25628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1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Combining Strengths</a:t>
            </a:r>
            <a:endParaRPr lang="en-US" sz="14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3071813"/>
            <a:ext cx="5238750" cy="2357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67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The ensemble method leverages both classifiers to enhance the reliability and efficiency of tumor detection.</a:t>
            </a:r>
            <a:endParaRPr lang="en-US" sz="13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660" y="1333499"/>
            <a:ext cx="2868742" cy="2619375"/>
          </a:xfrm>
          <a:prstGeom prst="rect">
            <a:avLst/>
          </a:prstGeom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Dataset and Preprocessing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1"/>
          <p:cNvSpPr/>
          <p:nvPr/>
        </p:nvSpPr>
        <p:spPr>
          <a:xfrm>
            <a:off x="714375" y="461213"/>
            <a:ext cx="5238750" cy="21581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Clinical Data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Paragraph 1"/>
          <p:cNvSpPr/>
          <p:nvPr/>
        </p:nvSpPr>
        <p:spPr>
          <a:xfrm>
            <a:off x="714375" y="842214"/>
            <a:ext cx="5238750" cy="215816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28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Includes patient demographics, renal function indicators, and tumor-specific attributes.</a:t>
            </a:r>
            <a:endParaRPr lang="en-US" sz="13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/>
          <p:nvPr/>
        </p:nvSpPr>
        <p:spPr>
          <a:xfrm>
            <a:off x="714375" y="1440240"/>
            <a:ext cx="5238750" cy="2512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Imaging Data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graph 2"/>
          <p:cNvSpPr/>
          <p:nvPr/>
        </p:nvSpPr>
        <p:spPr>
          <a:xfrm>
            <a:off x="714375" y="1821240"/>
            <a:ext cx="5238750" cy="2512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28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Consists of MRI and CT scans, processed for feature extraction and classification.</a:t>
            </a:r>
            <a:endParaRPr lang="en-US" sz="13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3"/>
          <p:cNvSpPr/>
          <p:nvPr/>
        </p:nvSpPr>
        <p:spPr>
          <a:xfrm>
            <a:off x="714375" y="2723400"/>
            <a:ext cx="5238750" cy="232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/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Data Balancing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graph 3"/>
          <p:cNvSpPr/>
          <p:nvPr/>
        </p:nvSpPr>
        <p:spPr>
          <a:xfrm>
            <a:off x="714375" y="3595688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28" dirty="0">
                <a:solidFill>
                  <a:srgbClr val="000000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Synthetic Minority Over-Sampling Technique (SMOTE) is used to handle class imbalance, ensuring equal representation of all tumor categories.</a:t>
            </a:r>
            <a:endParaRPr lang="en-US" sz="132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30" y="1189928"/>
            <a:ext cx="2822621" cy="2620072"/>
          </a:xfrm>
          <a:prstGeom prst="rect">
            <a:avLst/>
          </a:prstGeo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26" b="1" i="1" dirty="0">
                <a:solidFill>
                  <a:srgbClr val="333333"/>
                </a:solidFill>
                <a:latin typeface="Times New Roman" panose="02020603050405020304" pitchFamily="18" charset="0"/>
                <a:ea typeface="OpenSans-Bold" pitchFamily="34" charset="-122"/>
                <a:cs typeface="Times New Roman" panose="02020603050405020304" pitchFamily="18" charset="0"/>
              </a:rPr>
              <a:t>Key AI Performance Metrics</a:t>
            </a:r>
            <a:endParaRPr lang="en-US" sz="2426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Times New Roman" panose="02020603050405020304" pitchFamily="18" charset="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5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Accuracy: 96.8%</a:t>
            </a:r>
            <a:endParaRPr lang="en-US" sz="19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5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Precision: 94.5%</a:t>
            </a:r>
            <a:endParaRPr lang="en-US" sz="19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5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Recall: 95.2%</a:t>
            </a:r>
            <a:endParaRPr lang="en-US" sz="19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5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F1-Score: 94.8%</a:t>
            </a:r>
            <a:endParaRPr lang="en-US" sz="19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301479" cy="6526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65" dirty="0">
                <a:solidFill>
                  <a:srgbClr val="333333"/>
                </a:solidFill>
                <a:latin typeface="Times New Roman" panose="02020603050405020304" pitchFamily="18" charset="0"/>
                <a:ea typeface="OpenSans-Regular" pitchFamily="34" charset="-122"/>
                <a:cs typeface="Times New Roman" panose="02020603050405020304" pitchFamily="18" charset="0"/>
              </a:rPr>
              <a:t>ROC-AUC Score: High predictive reliability</a:t>
            </a:r>
            <a:endParaRPr lang="en-US" sz="19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08" y="2093595"/>
            <a:ext cx="2766440" cy="287612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930</Words>
  <Application>Microsoft Office PowerPoint</Application>
  <PresentationFormat>On-screen Show (16:9)</PresentationFormat>
  <Paragraphs>146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Esuru Pooja.C</cp:lastModifiedBy>
  <cp:revision>13</cp:revision>
  <dcterms:created xsi:type="dcterms:W3CDTF">2025-03-16T08:02:33Z</dcterms:created>
  <dcterms:modified xsi:type="dcterms:W3CDTF">2025-03-16T13:52:22Z</dcterms:modified>
</cp:coreProperties>
</file>