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90" d="100"/>
          <a:sy n="90" d="100"/>
        </p:scale>
        <p:origin x="398" y="53"/>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38300" y="1053736"/>
            <a:ext cx="8915400" cy="3777622"/>
          </a:xfrm>
        </p:spPr>
        <p:txBody>
          <a:bodyPr>
            <a:normAutofit fontScale="92500"/>
          </a:bodyPr>
          <a:lstStyle/>
          <a:p>
            <a:pPr algn="ctr">
              <a:lnSpc>
                <a:spcPct val="150000"/>
              </a:lnSpc>
            </a:pPr>
            <a:r>
              <a:rPr lang="es-ES" sz="4300" b="1" dirty="0"/>
              <a:t>Taller de IA “Proyecto Agrícola” </a:t>
            </a:r>
          </a:p>
          <a:p>
            <a:pPr algn="ctr">
              <a:lnSpc>
                <a:spcPct val="150000"/>
              </a:lnSpc>
            </a:pPr>
            <a:endParaRPr lang="es-ES" sz="4300" b="1" dirty="0"/>
          </a:p>
          <a:p>
            <a:pPr algn="just">
              <a:lnSpc>
                <a:spcPct val="150000"/>
              </a:lnSpc>
            </a:pPr>
            <a:r>
              <a:rPr lang="es-ES" sz="2200" dirty="0"/>
              <a:t>BENEFICIOS QUE APORTA  NUESTRO PROGRAMA PARA AYUDAR A LA AGRICULTURA Y CONTRIBUIR A LA RENTABILIDAD DE SUS OPERACIONES</a:t>
            </a:r>
          </a:p>
        </p:txBody>
      </p:sp>
    </p:spTree>
    <p:extLst>
      <p:ext uri="{BB962C8B-B14F-4D97-AF65-F5344CB8AC3E}">
        <p14:creationId xmlns:p14="http://schemas.microsoft.com/office/powerpoint/2010/main" val="141951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127887" y="161799"/>
            <a:ext cx="5936224" cy="1079440"/>
          </a:xfrm>
        </p:spPr>
        <p:txBody>
          <a:bodyPr/>
          <a:lstStyle/>
          <a:p>
            <a:r>
              <a:rPr lang="es-ES" b="1" dirty="0"/>
              <a:t>  PROBLEMÁTICA</a:t>
            </a:r>
          </a:p>
        </p:txBody>
      </p:sp>
      <p:sp>
        <p:nvSpPr>
          <p:cNvPr id="4" name="Rectángulo redondeado 3"/>
          <p:cNvSpPr/>
          <p:nvPr/>
        </p:nvSpPr>
        <p:spPr>
          <a:xfrm>
            <a:off x="1212273" y="1541302"/>
            <a:ext cx="9767453" cy="4639363"/>
          </a:xfrm>
          <a:prstGeom prst="roundRect">
            <a:avLst/>
          </a:prstGeom>
          <a:solidFill>
            <a:schemeClr val="accent2">
              <a:lumMod val="40000"/>
              <a:lumOff val="60000"/>
            </a:schemeClr>
          </a:solidFill>
          <a:effectLst>
            <a:outerShdw blurRad="50800" dist="38100" dir="8100000" algn="tr"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s-ES" sz="1600" dirty="0">
                <a:solidFill>
                  <a:schemeClr val="tx1">
                    <a:lumMod val="85000"/>
                    <a:lumOff val="15000"/>
                  </a:schemeClr>
                </a:solidFill>
              </a:rPr>
              <a:t>Una empresa o trabajador agrícola que gestiona múltiples parcelas de terreno en la región, cultiva una variedad de productos agrícolas y busca optimizar el uso de sus recursos para maximizar la producción y minimizar los costos. Actualmente, enfrenta varios desafíos: Asignación Ineficiente de Recursos: Los insumos (fertilizantes, agua, etc.) no se distribuyen de manera óptima entre las parcelas, lo que resulta en una producción subóptima. Selección de Parcelas para Nuevos Cultivos: Se necesita decidir en qué parcelas plantar nuevos cultivos para obtener la mejor producción posible, considerando la fertilidad del suelo y otros factores. Identificación de Parcelas de Alta Productividad: Es crucial identificar las parcelas que tienen el mayor potencial de producción para cada tipo de cultivo. El código proporcionado utiliza el algoritmo K-</a:t>
            </a:r>
            <a:r>
              <a:rPr lang="es-ES" sz="1600" dirty="0" err="1">
                <a:solidFill>
                  <a:schemeClr val="tx1">
                    <a:lumMod val="85000"/>
                    <a:lumOff val="15000"/>
                  </a:schemeClr>
                </a:solidFill>
              </a:rPr>
              <a:t>Means</a:t>
            </a:r>
            <a:r>
              <a:rPr lang="es-ES" sz="1600" dirty="0">
                <a:solidFill>
                  <a:schemeClr val="tx1">
                    <a:lumMod val="85000"/>
                    <a:lumOff val="15000"/>
                  </a:schemeClr>
                </a:solidFill>
              </a:rPr>
              <a:t> para agrupar las parcelas según sus características (insumos y producción esperada) y proporciona una interfaz gráfica para visualizar las recomendaciones. </a:t>
            </a:r>
          </a:p>
        </p:txBody>
      </p:sp>
    </p:spTree>
    <p:extLst>
      <p:ext uri="{BB962C8B-B14F-4D97-AF65-F5344CB8AC3E}">
        <p14:creationId xmlns:p14="http://schemas.microsoft.com/office/powerpoint/2010/main" val="657156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40156" y="1033170"/>
            <a:ext cx="8911687" cy="1280890"/>
          </a:xfrm>
        </p:spPr>
        <p:txBody>
          <a:bodyPr>
            <a:normAutofit fontScale="90000"/>
          </a:bodyPr>
          <a:lstStyle/>
          <a:p>
            <a:r>
              <a:rPr lang="es-ES" sz="5400" b="1" dirty="0"/>
              <a:t>MODELO COMPUTACIONAL</a:t>
            </a:r>
          </a:p>
        </p:txBody>
      </p:sp>
      <p:sp>
        <p:nvSpPr>
          <p:cNvPr id="3" name="Marcador de contenido 2"/>
          <p:cNvSpPr>
            <a:spLocks noGrp="1"/>
          </p:cNvSpPr>
          <p:nvPr>
            <p:ph idx="1"/>
          </p:nvPr>
        </p:nvSpPr>
        <p:spPr>
          <a:xfrm>
            <a:off x="838225" y="3156578"/>
            <a:ext cx="10515548" cy="3777622"/>
          </a:xfrm>
        </p:spPr>
        <p:txBody>
          <a:bodyPr>
            <a:normAutofit/>
          </a:bodyPr>
          <a:lstStyle/>
          <a:p>
            <a:pPr algn="ctr"/>
            <a:r>
              <a:rPr lang="es-ES" sz="3200" b="1" dirty="0"/>
              <a:t>Se ha utilizado un modelo de clustering no supervisado, específicamente el algoritmo K-</a:t>
            </a:r>
            <a:r>
              <a:rPr lang="es-ES" sz="3200" b="1" dirty="0" err="1"/>
              <a:t>Means</a:t>
            </a:r>
            <a:r>
              <a:rPr lang="es-ES" sz="3200" b="1" dirty="0"/>
              <a:t>.</a:t>
            </a:r>
          </a:p>
        </p:txBody>
      </p:sp>
    </p:spTree>
    <p:extLst>
      <p:ext uri="{BB962C8B-B14F-4D97-AF65-F5344CB8AC3E}">
        <p14:creationId xmlns:p14="http://schemas.microsoft.com/office/powerpoint/2010/main" val="187329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2703" y="486912"/>
            <a:ext cx="10306594" cy="1646688"/>
          </a:xfrm>
        </p:spPr>
        <p:txBody>
          <a:bodyPr>
            <a:noAutofit/>
          </a:bodyPr>
          <a:lstStyle/>
          <a:p>
            <a:pPr algn="ctr"/>
            <a:r>
              <a:rPr lang="es-ES" sz="5200" b="1" dirty="0"/>
              <a:t>BENEFICIO PARA LOS AGRICULTORES</a:t>
            </a:r>
          </a:p>
        </p:txBody>
      </p:sp>
      <p:sp>
        <p:nvSpPr>
          <p:cNvPr id="3" name="Marcador de contenido 2"/>
          <p:cNvSpPr>
            <a:spLocks noGrp="1"/>
          </p:cNvSpPr>
          <p:nvPr>
            <p:ph idx="1"/>
          </p:nvPr>
        </p:nvSpPr>
        <p:spPr>
          <a:xfrm>
            <a:off x="1638300" y="3201388"/>
            <a:ext cx="8915400" cy="3777622"/>
          </a:xfrm>
        </p:spPr>
        <p:txBody>
          <a:bodyPr/>
          <a:lstStyle/>
          <a:p>
            <a:pPr algn="ctr"/>
            <a:r>
              <a:rPr lang="es-ES" sz="2800" b="1" dirty="0">
                <a:latin typeface="Arial" panose="020B0604020202020204" pitchFamily="34" charset="0"/>
                <a:cs typeface="Arial" panose="020B0604020202020204" pitchFamily="34" charset="0"/>
              </a:rPr>
              <a:t>Optimización De Recursos</a:t>
            </a:r>
          </a:p>
          <a:p>
            <a:pPr algn="ctr"/>
            <a:r>
              <a:rPr lang="es-ES" sz="2800" b="1" dirty="0">
                <a:latin typeface="Arial" panose="020B0604020202020204" pitchFamily="34" charset="0"/>
                <a:cs typeface="Arial" panose="020B0604020202020204" pitchFamily="34" charset="0"/>
              </a:rPr>
              <a:t>Toma de Decisiones Informada</a:t>
            </a:r>
          </a:p>
          <a:p>
            <a:pPr algn="ctr"/>
            <a:r>
              <a:rPr lang="es-ES" sz="2800" b="1" dirty="0">
                <a:latin typeface="Arial" panose="020B0604020202020204" pitchFamily="34" charset="0"/>
                <a:cs typeface="Arial" panose="020B0604020202020204" pitchFamily="34" charset="0"/>
              </a:rPr>
              <a:t>Mejoras en la Planificación Agrícola</a:t>
            </a:r>
          </a:p>
          <a:p>
            <a:pPr algn="ctr"/>
            <a:r>
              <a:rPr lang="es-ES" sz="2800" b="1" dirty="0">
                <a:latin typeface="Arial" panose="020B0604020202020204" pitchFamily="34" charset="0"/>
                <a:cs typeface="Arial" panose="020B0604020202020204" pitchFamily="34" charset="0"/>
              </a:rPr>
              <a:t>Aumento de la Rentabilidad</a:t>
            </a:r>
          </a:p>
          <a:p>
            <a:endParaRPr lang="es-ES" dirty="0"/>
          </a:p>
        </p:txBody>
      </p:sp>
    </p:spTree>
    <p:extLst>
      <p:ext uri="{BB962C8B-B14F-4D97-AF65-F5344CB8AC3E}">
        <p14:creationId xmlns:p14="http://schemas.microsoft.com/office/powerpoint/2010/main" val="42125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4861" y="778933"/>
            <a:ext cx="10542278" cy="6197600"/>
          </a:xfrm>
        </p:spPr>
        <p:txBody>
          <a:bodyPr>
            <a:noAutofit/>
          </a:bodyPr>
          <a:lstStyle/>
          <a:p>
            <a:pPr algn="ctr"/>
            <a:r>
              <a:rPr lang="es-ES" sz="1400" i="1" dirty="0">
                <a:solidFill>
                  <a:schemeClr val="tx1">
                    <a:lumMod val="85000"/>
                    <a:lumOff val="15000"/>
                  </a:schemeClr>
                </a:solidFill>
                <a:latin typeface="Arial Narrow" panose="020B0606020202030204" pitchFamily="34" charset="0"/>
                <a:cs typeface="Arial" panose="020B0604020202020204" pitchFamily="34" charset="0"/>
              </a:rPr>
              <a:t>A continuación, se detallan los ejemplos de cómo este código puede solucionar los problemas mencionados:</a:t>
            </a:r>
          </a:p>
          <a:p>
            <a:pPr algn="ctr"/>
            <a:endParaRPr lang="es-ES" sz="1400" i="1" dirty="0">
              <a:solidFill>
                <a:schemeClr val="tx1">
                  <a:lumMod val="85000"/>
                  <a:lumOff val="15000"/>
                </a:schemeClr>
              </a:solidFill>
              <a:latin typeface="Arial Narrow" panose="020B0606020202030204" pitchFamily="34" charset="0"/>
              <a:cs typeface="Arial" panose="020B0604020202020204" pitchFamily="34" charset="0"/>
            </a:endParaRPr>
          </a:p>
          <a:p>
            <a:pPr algn="just"/>
            <a:r>
              <a:rPr lang="es-ES" sz="1200" b="1" dirty="0">
                <a:solidFill>
                  <a:schemeClr val="tx1">
                    <a:lumMod val="85000"/>
                    <a:lumOff val="15000"/>
                  </a:schemeClr>
                </a:solidFill>
                <a:latin typeface="Arial" panose="020B0604020202020204" pitchFamily="34" charset="0"/>
                <a:cs typeface="Arial" panose="020B0604020202020204" pitchFamily="34" charset="0"/>
              </a:rPr>
              <a:t>1. Asignación Eficiente de Recursos:</a:t>
            </a:r>
          </a:p>
          <a:p>
            <a:pPr algn="just"/>
            <a:r>
              <a:rPr lang="es-ES" sz="1200" dirty="0">
                <a:solidFill>
                  <a:schemeClr val="tx1">
                    <a:lumMod val="85000"/>
                    <a:lumOff val="15000"/>
                  </a:schemeClr>
                </a:solidFill>
                <a:latin typeface="Arial" panose="020B0604020202020204" pitchFamily="34" charset="0"/>
                <a:cs typeface="Arial" panose="020B0604020202020204" pitchFamily="34" charset="0"/>
              </a:rPr>
              <a:t>Problema: un nuevo lote de fertilizantes y necesita decidir cómo distribuirlo entre las parcelas.</a:t>
            </a:r>
          </a:p>
          <a:p>
            <a:pPr algn="just"/>
            <a:r>
              <a:rPr lang="es-ES" sz="1200" dirty="0">
                <a:solidFill>
                  <a:schemeClr val="tx1">
                    <a:lumMod val="85000"/>
                    <a:lumOff val="15000"/>
                  </a:schemeClr>
                </a:solidFill>
                <a:latin typeface="Arial" panose="020B0604020202020204" pitchFamily="34" charset="0"/>
                <a:cs typeface="Arial" panose="020B0604020202020204" pitchFamily="34" charset="0"/>
              </a:rPr>
              <a:t>Solución: Utilizando la función obtener_recomendaciones, se puede identificar las parcelas que pertenecen al mismo clúster que un cultivo específico. Esto permite asignar los recursos de manera más eficiente, asegurando que las parcelas con características similares reciban una cantidad adecuada de insumos.</a:t>
            </a:r>
          </a:p>
          <a:p>
            <a:pPr algn="just"/>
            <a:r>
              <a:rPr lang="es-ES" sz="1200" b="1" dirty="0">
                <a:solidFill>
                  <a:schemeClr val="tx1">
                    <a:lumMod val="85000"/>
                    <a:lumOff val="15000"/>
                  </a:schemeClr>
                </a:solidFill>
                <a:latin typeface="Arial" panose="020B0604020202020204" pitchFamily="34" charset="0"/>
                <a:cs typeface="Arial" panose="020B0604020202020204" pitchFamily="34" charset="0"/>
              </a:rPr>
              <a:t>2. Selección de Parcelas para Nuevos Cultivos:</a:t>
            </a:r>
          </a:p>
          <a:p>
            <a:pPr algn="just"/>
            <a:r>
              <a:rPr lang="es-ES" sz="1200" dirty="0">
                <a:solidFill>
                  <a:schemeClr val="tx1">
                    <a:lumMod val="85000"/>
                    <a:lumOff val="15000"/>
                  </a:schemeClr>
                </a:solidFill>
                <a:latin typeface="Arial" panose="020B0604020202020204" pitchFamily="34" charset="0"/>
                <a:cs typeface="Arial" panose="020B0604020202020204" pitchFamily="34" charset="0"/>
              </a:rPr>
              <a:t>Problema: Se quiere plantar maíz en una nueva parcela, pero no está seguro de cuál sería la mejor opción.</a:t>
            </a:r>
          </a:p>
          <a:p>
            <a:pPr algn="just"/>
            <a:r>
              <a:rPr lang="es-ES" sz="1200" dirty="0">
                <a:solidFill>
                  <a:schemeClr val="tx1">
                    <a:lumMod val="85000"/>
                    <a:lumOff val="15000"/>
                  </a:schemeClr>
                </a:solidFill>
                <a:latin typeface="Arial" panose="020B0604020202020204" pitchFamily="34" charset="0"/>
                <a:cs typeface="Arial" panose="020B0604020202020204" pitchFamily="34" charset="0"/>
              </a:rPr>
              <a:t>Solución: La función </a:t>
            </a:r>
            <a:r>
              <a:rPr lang="es-ES" sz="1200" dirty="0" err="1">
                <a:solidFill>
                  <a:schemeClr val="tx1">
                    <a:lumMod val="85000"/>
                    <a:lumOff val="15000"/>
                  </a:schemeClr>
                </a:solidFill>
                <a:latin typeface="Arial" panose="020B0604020202020204" pitchFamily="34" charset="0"/>
                <a:cs typeface="Arial" panose="020B0604020202020204" pitchFamily="34" charset="0"/>
              </a:rPr>
              <a:t>encontrar_mejor_parcela</a:t>
            </a:r>
            <a:r>
              <a:rPr lang="es-ES" sz="1200" dirty="0">
                <a:solidFill>
                  <a:schemeClr val="tx1">
                    <a:lumMod val="85000"/>
                    <a:lumOff val="15000"/>
                  </a:schemeClr>
                </a:solidFill>
                <a:latin typeface="Arial" panose="020B0604020202020204" pitchFamily="34" charset="0"/>
                <a:cs typeface="Arial" panose="020B0604020202020204" pitchFamily="34" charset="0"/>
              </a:rPr>
              <a:t> permite identificar la mejor parcela fértil para plantar maíz, basada en la producción esperada. Esto asegura que el nuevo cultivo se plante en la parcela más adecuada, maximizando la producción.</a:t>
            </a:r>
          </a:p>
          <a:p>
            <a:pPr algn="just"/>
            <a:r>
              <a:rPr lang="es-ES" sz="1200" b="1" dirty="0">
                <a:solidFill>
                  <a:schemeClr val="tx1">
                    <a:lumMod val="85000"/>
                    <a:lumOff val="15000"/>
                  </a:schemeClr>
                </a:solidFill>
                <a:latin typeface="Arial" panose="020B0604020202020204" pitchFamily="34" charset="0"/>
                <a:cs typeface="Arial" panose="020B0604020202020204" pitchFamily="34" charset="0"/>
              </a:rPr>
              <a:t>3. Identificación de Parcelas de Alta Productividad:</a:t>
            </a:r>
          </a:p>
          <a:p>
            <a:pPr algn="just"/>
            <a:r>
              <a:rPr lang="es-ES" sz="1200" dirty="0">
                <a:solidFill>
                  <a:schemeClr val="tx1">
                    <a:lumMod val="85000"/>
                    <a:lumOff val="15000"/>
                  </a:schemeClr>
                </a:solidFill>
                <a:latin typeface="Arial" panose="020B0604020202020204" pitchFamily="34" charset="0"/>
                <a:cs typeface="Arial" panose="020B0604020202020204" pitchFamily="34" charset="0"/>
              </a:rPr>
              <a:t>Problema: Necesitan identificar las parcelas con mayor potencial de producción para cada tipo de cultivo.</a:t>
            </a:r>
          </a:p>
          <a:p>
            <a:pPr algn="just"/>
            <a:r>
              <a:rPr lang="es-ES" sz="1200" dirty="0">
                <a:solidFill>
                  <a:schemeClr val="tx1">
                    <a:lumMod val="85000"/>
                    <a:lumOff val="15000"/>
                  </a:schemeClr>
                </a:solidFill>
                <a:latin typeface="Arial" panose="020B0604020202020204" pitchFamily="34" charset="0"/>
                <a:cs typeface="Arial" panose="020B0604020202020204" pitchFamily="34" charset="0"/>
              </a:rPr>
              <a:t>Solución: La función </a:t>
            </a:r>
            <a:r>
              <a:rPr lang="es-ES" sz="1200" dirty="0" err="1">
                <a:solidFill>
                  <a:schemeClr val="tx1">
                    <a:lumMod val="85000"/>
                    <a:lumOff val="15000"/>
                  </a:schemeClr>
                </a:solidFill>
                <a:latin typeface="Arial" panose="020B0604020202020204" pitchFamily="34" charset="0"/>
                <a:cs typeface="Arial" panose="020B0604020202020204" pitchFamily="34" charset="0"/>
              </a:rPr>
              <a:t>mejor_parcela_para_cada_producto</a:t>
            </a:r>
            <a:r>
              <a:rPr lang="es-ES" sz="1200" dirty="0">
                <a:solidFill>
                  <a:schemeClr val="tx1">
                    <a:lumMod val="85000"/>
                    <a:lumOff val="15000"/>
                  </a:schemeClr>
                </a:solidFill>
                <a:latin typeface="Arial" panose="020B0604020202020204" pitchFamily="34" charset="0"/>
                <a:cs typeface="Arial" panose="020B0604020202020204" pitchFamily="34" charset="0"/>
              </a:rPr>
              <a:t> proporciona una lista de las mejores parcelas para cada cultivo. Esto permite planificar mejor las actividades agrícolas y enfocarse en las parcelas con mayor potencial de producción.</a:t>
            </a:r>
          </a:p>
          <a:p>
            <a:pPr algn="just"/>
            <a:r>
              <a:rPr lang="es-ES" sz="1200" b="1" dirty="0">
                <a:solidFill>
                  <a:schemeClr val="tx1">
                    <a:lumMod val="85000"/>
                    <a:lumOff val="15000"/>
                  </a:schemeClr>
                </a:solidFill>
                <a:latin typeface="Arial" panose="020B0604020202020204" pitchFamily="34" charset="0"/>
                <a:cs typeface="Arial" panose="020B0604020202020204" pitchFamily="34" charset="0"/>
              </a:rPr>
              <a:t>Interfaz Gráfica para Facilitar la Toma de Decisiones:</a:t>
            </a:r>
          </a:p>
          <a:p>
            <a:pPr algn="just"/>
            <a:r>
              <a:rPr lang="es-ES" sz="1200" dirty="0">
                <a:solidFill>
                  <a:schemeClr val="tx1">
                    <a:lumMod val="85000"/>
                    <a:lumOff val="15000"/>
                  </a:schemeClr>
                </a:solidFill>
                <a:latin typeface="Arial" panose="020B0604020202020204" pitchFamily="34" charset="0"/>
                <a:cs typeface="Arial" panose="020B0604020202020204" pitchFamily="34" charset="0"/>
              </a:rPr>
              <a:t>La interfaz gráfica creada con </a:t>
            </a:r>
            <a:r>
              <a:rPr lang="es-ES" sz="1200" dirty="0" err="1">
                <a:solidFill>
                  <a:schemeClr val="tx1">
                    <a:lumMod val="85000"/>
                    <a:lumOff val="15000"/>
                  </a:schemeClr>
                </a:solidFill>
                <a:latin typeface="Arial" panose="020B0604020202020204" pitchFamily="34" charset="0"/>
                <a:cs typeface="Arial" panose="020B0604020202020204" pitchFamily="34" charset="0"/>
              </a:rPr>
              <a:t>tkinter</a:t>
            </a:r>
            <a:r>
              <a:rPr lang="es-ES" sz="1200" dirty="0">
                <a:solidFill>
                  <a:schemeClr val="tx1">
                    <a:lumMod val="85000"/>
                    <a:lumOff val="15000"/>
                  </a:schemeClr>
                </a:solidFill>
                <a:latin typeface="Arial" panose="020B0604020202020204" pitchFamily="34" charset="0"/>
                <a:cs typeface="Arial" panose="020B0604020202020204" pitchFamily="34" charset="0"/>
              </a:rPr>
              <a:t> permite a los usuarios interactuar fácilmente con el sistema y obtener recomendaciones personalizadas. Los beneficiarios pueden seleccionar un cultivo y obtener información detallada sobre las mejores parcelas, la productividad de los </a:t>
            </a:r>
            <a:r>
              <a:rPr lang="es-ES" sz="1200" dirty="0" err="1">
                <a:solidFill>
                  <a:schemeClr val="tx1">
                    <a:lumMod val="85000"/>
                    <a:lumOff val="15000"/>
                  </a:schemeClr>
                </a:solidFill>
                <a:latin typeface="Arial" panose="020B0604020202020204" pitchFamily="34" charset="0"/>
                <a:cs typeface="Arial" panose="020B0604020202020204" pitchFamily="34" charset="0"/>
              </a:rPr>
              <a:t>clústers</a:t>
            </a:r>
            <a:r>
              <a:rPr lang="es-ES" sz="1200" dirty="0">
                <a:solidFill>
                  <a:schemeClr val="tx1">
                    <a:lumMod val="85000"/>
                    <a:lumOff val="15000"/>
                  </a:schemeClr>
                </a:solidFill>
                <a:latin typeface="Arial" panose="020B0604020202020204" pitchFamily="34" charset="0"/>
                <a:cs typeface="Arial" panose="020B0604020202020204" pitchFamily="34" charset="0"/>
              </a:rPr>
              <a:t> y las recomendaciones específicas para cada producto.</a:t>
            </a:r>
          </a:p>
        </p:txBody>
      </p:sp>
    </p:spTree>
    <p:extLst>
      <p:ext uri="{BB962C8B-B14F-4D97-AF65-F5344CB8AC3E}">
        <p14:creationId xmlns:p14="http://schemas.microsoft.com/office/powerpoint/2010/main" val="422050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55682E-CDF3-D94A-5747-F9F2FACEEB99}"/>
              </a:ext>
            </a:extLst>
          </p:cNvPr>
          <p:cNvSpPr>
            <a:spLocks noGrp="1"/>
          </p:cNvSpPr>
          <p:nvPr>
            <p:ph type="title"/>
          </p:nvPr>
        </p:nvSpPr>
        <p:spPr>
          <a:xfrm>
            <a:off x="4600046" y="989111"/>
            <a:ext cx="2991905" cy="806757"/>
          </a:xfrm>
        </p:spPr>
        <p:txBody>
          <a:bodyPr>
            <a:normAutofit fontScale="90000"/>
          </a:bodyPr>
          <a:lstStyle/>
          <a:p>
            <a:r>
              <a:rPr lang="es-ES" sz="3600" b="1" dirty="0">
                <a:solidFill>
                  <a:schemeClr val="tx1">
                    <a:lumMod val="85000"/>
                    <a:lumOff val="15000"/>
                  </a:schemeClr>
                </a:solidFill>
                <a:cs typeface="Arial" panose="020B0604020202020204" pitchFamily="34" charset="0"/>
              </a:rPr>
              <a:t>CONCLUSIÓN:</a:t>
            </a:r>
            <a:endParaRPr lang="es-MX" b="1" dirty="0"/>
          </a:p>
        </p:txBody>
      </p:sp>
      <p:sp>
        <p:nvSpPr>
          <p:cNvPr id="3" name="Marcador de contenido 2">
            <a:extLst>
              <a:ext uri="{FF2B5EF4-FFF2-40B4-BE49-F238E27FC236}">
                <a16:creationId xmlns:a16="http://schemas.microsoft.com/office/drawing/2014/main" id="{019F972F-65D3-84AA-B258-B9EB1D4546DF}"/>
              </a:ext>
            </a:extLst>
          </p:cNvPr>
          <p:cNvSpPr>
            <a:spLocks noGrp="1"/>
          </p:cNvSpPr>
          <p:nvPr>
            <p:ph idx="1"/>
          </p:nvPr>
        </p:nvSpPr>
        <p:spPr>
          <a:xfrm>
            <a:off x="1638299" y="2133600"/>
            <a:ext cx="8915400" cy="3429000"/>
          </a:xfrm>
        </p:spPr>
        <p:txBody>
          <a:bodyPr>
            <a:normAutofit/>
          </a:bodyPr>
          <a:lstStyle/>
          <a:p>
            <a:pPr algn="just">
              <a:lnSpc>
                <a:spcPct val="150000"/>
              </a:lnSpc>
            </a:pPr>
            <a:r>
              <a:rPr lang="es-ES" sz="2000" dirty="0">
                <a:solidFill>
                  <a:schemeClr val="tx1">
                    <a:lumMod val="85000"/>
                    <a:lumOff val="15000"/>
                  </a:schemeClr>
                </a:solidFill>
                <a:latin typeface="Arial" panose="020B0604020202020204" pitchFamily="34" charset="0"/>
                <a:cs typeface="Arial" panose="020B0604020202020204" pitchFamily="34" charset="0"/>
              </a:rPr>
              <a:t>El código proporciona una solución integral para optimizar la gestión de parcelas agrícolas en la región deseada. Al utilizar técnicas de clustering y una interfaz gráfica intuitiva, la empresa puede mejorar la asignación de recursos, seleccionar las mejores parcelas para nuevos cultivos y maximizar la producción. </a:t>
            </a:r>
          </a:p>
          <a:p>
            <a:pPr marL="0" indent="0" algn="just">
              <a:lnSpc>
                <a:spcPct val="150000"/>
              </a:lnSpc>
              <a:buNone/>
            </a:pPr>
            <a:br>
              <a:rPr lang="es-ES" sz="2000" dirty="0">
                <a:solidFill>
                  <a:schemeClr val="tx1">
                    <a:lumMod val="85000"/>
                    <a:lumOff val="15000"/>
                  </a:schemeClr>
                </a:solidFill>
                <a:latin typeface="Arial" panose="020B0604020202020204" pitchFamily="34" charset="0"/>
                <a:cs typeface="Arial" panose="020B0604020202020204" pitchFamily="34" charset="0"/>
              </a:rPr>
            </a:br>
            <a:endParaRPr lang="es-MX" sz="2000" dirty="0"/>
          </a:p>
        </p:txBody>
      </p:sp>
    </p:spTree>
    <p:extLst>
      <p:ext uri="{BB962C8B-B14F-4D97-AF65-F5344CB8AC3E}">
        <p14:creationId xmlns:p14="http://schemas.microsoft.com/office/powerpoint/2010/main" val="1313534136"/>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448</TotalTime>
  <Words>567</Words>
  <Application>Microsoft Office PowerPoint</Application>
  <PresentationFormat>Panorámica</PresentationFormat>
  <Paragraphs>28</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Arial Narrow</vt:lpstr>
      <vt:lpstr>Century Gothic</vt:lpstr>
      <vt:lpstr>Wingdings 3</vt:lpstr>
      <vt:lpstr>Espiral</vt:lpstr>
      <vt:lpstr>Presentación de PowerPoint</vt:lpstr>
      <vt:lpstr>  PROBLEMÁTICA</vt:lpstr>
      <vt:lpstr>MODELO COMPUTACIONAL</vt:lpstr>
      <vt:lpstr>BENEFICIO PARA LOS AGRICULTORES</vt:lpstr>
      <vt:lpstr>Presentación de PowerPoint</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PROBLEMATICA</dc:title>
  <dc:creator>R&amp;R</dc:creator>
  <cp:lastModifiedBy>Ernesto Javier Valdés Díaz</cp:lastModifiedBy>
  <cp:revision>12</cp:revision>
  <dcterms:created xsi:type="dcterms:W3CDTF">2024-07-09T16:07:37Z</dcterms:created>
  <dcterms:modified xsi:type="dcterms:W3CDTF">2024-07-12T22:17:34Z</dcterms:modified>
</cp:coreProperties>
</file>