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7" r:id="rId9"/>
    <p:sldId id="262"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9AE7-7CBE-4D45-8C87-7DBD066CDB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894C83-3FB3-4CD0-A0E8-3A8E5F37F2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06DCB7-76FA-4DD1-A3AE-AE6719ED41CE}"/>
              </a:ext>
            </a:extLst>
          </p:cNvPr>
          <p:cNvSpPr>
            <a:spLocks noGrp="1"/>
          </p:cNvSpPr>
          <p:nvPr>
            <p:ph type="dt" sz="half" idx="10"/>
          </p:nvPr>
        </p:nvSpPr>
        <p:spPr/>
        <p:txBody>
          <a:bodyPr/>
          <a:lstStyle/>
          <a:p>
            <a:fld id="{4292150A-9B50-4B34-B227-0013E7C9E9BA}" type="datetimeFigureOut">
              <a:rPr lang="en-IN" smtClean="0"/>
              <a:t>24-08-2020</a:t>
            </a:fld>
            <a:endParaRPr lang="en-IN"/>
          </a:p>
        </p:txBody>
      </p:sp>
      <p:sp>
        <p:nvSpPr>
          <p:cNvPr id="5" name="Footer Placeholder 4">
            <a:extLst>
              <a:ext uri="{FF2B5EF4-FFF2-40B4-BE49-F238E27FC236}">
                <a16:creationId xmlns:a16="http://schemas.microsoft.com/office/drawing/2014/main" id="{33AFC0DE-3BA4-4594-AE8D-49E1CCAEB3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CDBF31-CA42-4AAF-8E58-46B6115B220C}"/>
              </a:ext>
            </a:extLst>
          </p:cNvPr>
          <p:cNvSpPr>
            <a:spLocks noGrp="1"/>
          </p:cNvSpPr>
          <p:nvPr>
            <p:ph type="sldNum" sz="quarter" idx="12"/>
          </p:nvPr>
        </p:nvSpPr>
        <p:spPr/>
        <p:txBody>
          <a:bodyPr/>
          <a:lstStyle/>
          <a:p>
            <a:fld id="{D6D61FED-B4DB-482B-89F4-63E10188B9DA}" type="slidenum">
              <a:rPr lang="en-IN" smtClean="0"/>
              <a:t>‹#›</a:t>
            </a:fld>
            <a:endParaRPr lang="en-IN"/>
          </a:p>
        </p:txBody>
      </p:sp>
    </p:spTree>
    <p:extLst>
      <p:ext uri="{BB962C8B-B14F-4D97-AF65-F5344CB8AC3E}">
        <p14:creationId xmlns:p14="http://schemas.microsoft.com/office/powerpoint/2010/main" val="78495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9FC4-5F69-4435-8E3E-3AB63DE4BB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98FFEC-794E-4814-B685-670E40E397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AE422E-A660-4A0D-8E96-14626668B705}"/>
              </a:ext>
            </a:extLst>
          </p:cNvPr>
          <p:cNvSpPr>
            <a:spLocks noGrp="1"/>
          </p:cNvSpPr>
          <p:nvPr>
            <p:ph type="dt" sz="half" idx="10"/>
          </p:nvPr>
        </p:nvSpPr>
        <p:spPr/>
        <p:txBody>
          <a:bodyPr/>
          <a:lstStyle/>
          <a:p>
            <a:fld id="{4292150A-9B50-4B34-B227-0013E7C9E9BA}" type="datetimeFigureOut">
              <a:rPr lang="en-IN" smtClean="0"/>
              <a:t>24-08-2020</a:t>
            </a:fld>
            <a:endParaRPr lang="en-IN"/>
          </a:p>
        </p:txBody>
      </p:sp>
      <p:sp>
        <p:nvSpPr>
          <p:cNvPr id="5" name="Footer Placeholder 4">
            <a:extLst>
              <a:ext uri="{FF2B5EF4-FFF2-40B4-BE49-F238E27FC236}">
                <a16:creationId xmlns:a16="http://schemas.microsoft.com/office/drawing/2014/main" id="{21A7CF74-34FB-49C2-918E-5C5292FD84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655339-3F8E-4692-AAC7-8AA936930CCF}"/>
              </a:ext>
            </a:extLst>
          </p:cNvPr>
          <p:cNvSpPr>
            <a:spLocks noGrp="1"/>
          </p:cNvSpPr>
          <p:nvPr>
            <p:ph type="sldNum" sz="quarter" idx="12"/>
          </p:nvPr>
        </p:nvSpPr>
        <p:spPr/>
        <p:txBody>
          <a:bodyPr/>
          <a:lstStyle/>
          <a:p>
            <a:fld id="{D6D61FED-B4DB-482B-89F4-63E10188B9DA}" type="slidenum">
              <a:rPr lang="en-IN" smtClean="0"/>
              <a:t>‹#›</a:t>
            </a:fld>
            <a:endParaRPr lang="en-IN"/>
          </a:p>
        </p:txBody>
      </p:sp>
    </p:spTree>
    <p:extLst>
      <p:ext uri="{BB962C8B-B14F-4D97-AF65-F5344CB8AC3E}">
        <p14:creationId xmlns:p14="http://schemas.microsoft.com/office/powerpoint/2010/main" val="249664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6416FF-DBD4-45AD-A4DC-1B5F14E829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100911-A8A4-4BF0-8082-7FF47D368F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C2FFB9-3699-4793-9EEE-FCD6EAA3036A}"/>
              </a:ext>
            </a:extLst>
          </p:cNvPr>
          <p:cNvSpPr>
            <a:spLocks noGrp="1"/>
          </p:cNvSpPr>
          <p:nvPr>
            <p:ph type="dt" sz="half" idx="10"/>
          </p:nvPr>
        </p:nvSpPr>
        <p:spPr/>
        <p:txBody>
          <a:bodyPr/>
          <a:lstStyle/>
          <a:p>
            <a:fld id="{4292150A-9B50-4B34-B227-0013E7C9E9BA}" type="datetimeFigureOut">
              <a:rPr lang="en-IN" smtClean="0"/>
              <a:t>24-08-2020</a:t>
            </a:fld>
            <a:endParaRPr lang="en-IN"/>
          </a:p>
        </p:txBody>
      </p:sp>
      <p:sp>
        <p:nvSpPr>
          <p:cNvPr id="5" name="Footer Placeholder 4">
            <a:extLst>
              <a:ext uri="{FF2B5EF4-FFF2-40B4-BE49-F238E27FC236}">
                <a16:creationId xmlns:a16="http://schemas.microsoft.com/office/drawing/2014/main" id="{608EF902-0F7A-45DB-99F5-8E566CDC2A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710CDB-82DF-4074-A417-7DEC6FCADCF5}"/>
              </a:ext>
            </a:extLst>
          </p:cNvPr>
          <p:cNvSpPr>
            <a:spLocks noGrp="1"/>
          </p:cNvSpPr>
          <p:nvPr>
            <p:ph type="sldNum" sz="quarter" idx="12"/>
          </p:nvPr>
        </p:nvSpPr>
        <p:spPr/>
        <p:txBody>
          <a:bodyPr/>
          <a:lstStyle/>
          <a:p>
            <a:fld id="{D6D61FED-B4DB-482B-89F4-63E10188B9DA}" type="slidenum">
              <a:rPr lang="en-IN" smtClean="0"/>
              <a:t>‹#›</a:t>
            </a:fld>
            <a:endParaRPr lang="en-IN"/>
          </a:p>
        </p:txBody>
      </p:sp>
    </p:spTree>
    <p:extLst>
      <p:ext uri="{BB962C8B-B14F-4D97-AF65-F5344CB8AC3E}">
        <p14:creationId xmlns:p14="http://schemas.microsoft.com/office/powerpoint/2010/main" val="104088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DFCF-CDA9-4D67-925E-C5FBB7E68A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38F476-B290-4C15-AFC8-5C28F0672F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BBDCD-C0CC-459B-9975-4488B5891B8F}"/>
              </a:ext>
            </a:extLst>
          </p:cNvPr>
          <p:cNvSpPr>
            <a:spLocks noGrp="1"/>
          </p:cNvSpPr>
          <p:nvPr>
            <p:ph type="dt" sz="half" idx="10"/>
          </p:nvPr>
        </p:nvSpPr>
        <p:spPr/>
        <p:txBody>
          <a:bodyPr/>
          <a:lstStyle/>
          <a:p>
            <a:fld id="{4292150A-9B50-4B34-B227-0013E7C9E9BA}" type="datetimeFigureOut">
              <a:rPr lang="en-IN" smtClean="0"/>
              <a:t>24-08-2020</a:t>
            </a:fld>
            <a:endParaRPr lang="en-IN"/>
          </a:p>
        </p:txBody>
      </p:sp>
      <p:sp>
        <p:nvSpPr>
          <p:cNvPr id="5" name="Footer Placeholder 4">
            <a:extLst>
              <a:ext uri="{FF2B5EF4-FFF2-40B4-BE49-F238E27FC236}">
                <a16:creationId xmlns:a16="http://schemas.microsoft.com/office/drawing/2014/main" id="{9841B64F-A636-4BFB-97ED-5B09CE217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A9AF33-B9FD-41BD-A888-81DC0DC92629}"/>
              </a:ext>
            </a:extLst>
          </p:cNvPr>
          <p:cNvSpPr>
            <a:spLocks noGrp="1"/>
          </p:cNvSpPr>
          <p:nvPr>
            <p:ph type="sldNum" sz="quarter" idx="12"/>
          </p:nvPr>
        </p:nvSpPr>
        <p:spPr/>
        <p:txBody>
          <a:bodyPr/>
          <a:lstStyle/>
          <a:p>
            <a:fld id="{D6D61FED-B4DB-482B-89F4-63E10188B9DA}" type="slidenum">
              <a:rPr lang="en-IN" smtClean="0"/>
              <a:t>‹#›</a:t>
            </a:fld>
            <a:endParaRPr lang="en-IN"/>
          </a:p>
        </p:txBody>
      </p:sp>
    </p:spTree>
    <p:extLst>
      <p:ext uri="{BB962C8B-B14F-4D97-AF65-F5344CB8AC3E}">
        <p14:creationId xmlns:p14="http://schemas.microsoft.com/office/powerpoint/2010/main" val="179711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B62A-E5CC-496D-9B01-D7BE701A9E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E145F1-D0BC-4BD0-A515-AE5EDFBB52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F97AEB-D76F-4828-AE05-BAECE5BB490C}"/>
              </a:ext>
            </a:extLst>
          </p:cNvPr>
          <p:cNvSpPr>
            <a:spLocks noGrp="1"/>
          </p:cNvSpPr>
          <p:nvPr>
            <p:ph type="dt" sz="half" idx="10"/>
          </p:nvPr>
        </p:nvSpPr>
        <p:spPr/>
        <p:txBody>
          <a:bodyPr/>
          <a:lstStyle/>
          <a:p>
            <a:fld id="{4292150A-9B50-4B34-B227-0013E7C9E9BA}" type="datetimeFigureOut">
              <a:rPr lang="en-IN" smtClean="0"/>
              <a:t>24-08-2020</a:t>
            </a:fld>
            <a:endParaRPr lang="en-IN"/>
          </a:p>
        </p:txBody>
      </p:sp>
      <p:sp>
        <p:nvSpPr>
          <p:cNvPr id="5" name="Footer Placeholder 4">
            <a:extLst>
              <a:ext uri="{FF2B5EF4-FFF2-40B4-BE49-F238E27FC236}">
                <a16:creationId xmlns:a16="http://schemas.microsoft.com/office/drawing/2014/main" id="{C7D4ABD2-F6F2-420E-B1D3-D4D845EFFD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58B1BD-247B-4D4D-8029-67823211D93E}"/>
              </a:ext>
            </a:extLst>
          </p:cNvPr>
          <p:cNvSpPr>
            <a:spLocks noGrp="1"/>
          </p:cNvSpPr>
          <p:nvPr>
            <p:ph type="sldNum" sz="quarter" idx="12"/>
          </p:nvPr>
        </p:nvSpPr>
        <p:spPr/>
        <p:txBody>
          <a:bodyPr/>
          <a:lstStyle/>
          <a:p>
            <a:fld id="{D6D61FED-B4DB-482B-89F4-63E10188B9DA}" type="slidenum">
              <a:rPr lang="en-IN" smtClean="0"/>
              <a:t>‹#›</a:t>
            </a:fld>
            <a:endParaRPr lang="en-IN"/>
          </a:p>
        </p:txBody>
      </p:sp>
    </p:spTree>
    <p:extLst>
      <p:ext uri="{BB962C8B-B14F-4D97-AF65-F5344CB8AC3E}">
        <p14:creationId xmlns:p14="http://schemas.microsoft.com/office/powerpoint/2010/main" val="2958353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2EDA-C419-4884-9AB8-F57246C449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1F3340-18F6-4164-8CEB-F54FE0DBEF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0592-3964-4DA7-BE9D-D3F5113AC8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5A2A51-FF43-40F7-AE63-31A32294BC1B}"/>
              </a:ext>
            </a:extLst>
          </p:cNvPr>
          <p:cNvSpPr>
            <a:spLocks noGrp="1"/>
          </p:cNvSpPr>
          <p:nvPr>
            <p:ph type="dt" sz="half" idx="10"/>
          </p:nvPr>
        </p:nvSpPr>
        <p:spPr/>
        <p:txBody>
          <a:bodyPr/>
          <a:lstStyle/>
          <a:p>
            <a:fld id="{4292150A-9B50-4B34-B227-0013E7C9E9BA}" type="datetimeFigureOut">
              <a:rPr lang="en-IN" smtClean="0"/>
              <a:t>24-08-2020</a:t>
            </a:fld>
            <a:endParaRPr lang="en-IN"/>
          </a:p>
        </p:txBody>
      </p:sp>
      <p:sp>
        <p:nvSpPr>
          <p:cNvPr id="6" name="Footer Placeholder 5">
            <a:extLst>
              <a:ext uri="{FF2B5EF4-FFF2-40B4-BE49-F238E27FC236}">
                <a16:creationId xmlns:a16="http://schemas.microsoft.com/office/drawing/2014/main" id="{463AD372-6FDB-4FEB-9B54-A3B5FF08CF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81DB2E-66E7-42F8-97A8-F36533CBCE0A}"/>
              </a:ext>
            </a:extLst>
          </p:cNvPr>
          <p:cNvSpPr>
            <a:spLocks noGrp="1"/>
          </p:cNvSpPr>
          <p:nvPr>
            <p:ph type="sldNum" sz="quarter" idx="12"/>
          </p:nvPr>
        </p:nvSpPr>
        <p:spPr/>
        <p:txBody>
          <a:bodyPr/>
          <a:lstStyle/>
          <a:p>
            <a:fld id="{D6D61FED-B4DB-482B-89F4-63E10188B9DA}" type="slidenum">
              <a:rPr lang="en-IN" smtClean="0"/>
              <a:t>‹#›</a:t>
            </a:fld>
            <a:endParaRPr lang="en-IN"/>
          </a:p>
        </p:txBody>
      </p:sp>
    </p:spTree>
    <p:extLst>
      <p:ext uri="{BB962C8B-B14F-4D97-AF65-F5344CB8AC3E}">
        <p14:creationId xmlns:p14="http://schemas.microsoft.com/office/powerpoint/2010/main" val="2205978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0F71-000A-4A94-A59F-EC537A415A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E2F458-322F-4841-A8A7-738B89403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D798D3-5A6F-4A10-8FE6-61AE83DCF0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6CA80E-AD86-4DA8-BF94-E907682F9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F58BD2-C037-4C3B-B5DF-B1143F4EC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B57A33-D34B-4D35-9ED9-46B19B1E3F14}"/>
              </a:ext>
            </a:extLst>
          </p:cNvPr>
          <p:cNvSpPr>
            <a:spLocks noGrp="1"/>
          </p:cNvSpPr>
          <p:nvPr>
            <p:ph type="dt" sz="half" idx="10"/>
          </p:nvPr>
        </p:nvSpPr>
        <p:spPr/>
        <p:txBody>
          <a:bodyPr/>
          <a:lstStyle/>
          <a:p>
            <a:fld id="{4292150A-9B50-4B34-B227-0013E7C9E9BA}" type="datetimeFigureOut">
              <a:rPr lang="en-IN" smtClean="0"/>
              <a:t>24-08-2020</a:t>
            </a:fld>
            <a:endParaRPr lang="en-IN"/>
          </a:p>
        </p:txBody>
      </p:sp>
      <p:sp>
        <p:nvSpPr>
          <p:cNvPr id="8" name="Footer Placeholder 7">
            <a:extLst>
              <a:ext uri="{FF2B5EF4-FFF2-40B4-BE49-F238E27FC236}">
                <a16:creationId xmlns:a16="http://schemas.microsoft.com/office/drawing/2014/main" id="{A2BC7816-656A-4B72-ADD5-A3F9AA9D5B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3C3338-6A6B-4C86-B5D8-FFC9F8DB8761}"/>
              </a:ext>
            </a:extLst>
          </p:cNvPr>
          <p:cNvSpPr>
            <a:spLocks noGrp="1"/>
          </p:cNvSpPr>
          <p:nvPr>
            <p:ph type="sldNum" sz="quarter" idx="12"/>
          </p:nvPr>
        </p:nvSpPr>
        <p:spPr/>
        <p:txBody>
          <a:bodyPr/>
          <a:lstStyle/>
          <a:p>
            <a:fld id="{D6D61FED-B4DB-482B-89F4-63E10188B9DA}" type="slidenum">
              <a:rPr lang="en-IN" smtClean="0"/>
              <a:t>‹#›</a:t>
            </a:fld>
            <a:endParaRPr lang="en-IN"/>
          </a:p>
        </p:txBody>
      </p:sp>
    </p:spTree>
    <p:extLst>
      <p:ext uri="{BB962C8B-B14F-4D97-AF65-F5344CB8AC3E}">
        <p14:creationId xmlns:p14="http://schemas.microsoft.com/office/powerpoint/2010/main" val="400322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8B67-EF65-4199-9641-DD4C18BB3F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FFE01B-BD27-4BA1-B36C-535C5DCCE77C}"/>
              </a:ext>
            </a:extLst>
          </p:cNvPr>
          <p:cNvSpPr>
            <a:spLocks noGrp="1"/>
          </p:cNvSpPr>
          <p:nvPr>
            <p:ph type="dt" sz="half" idx="10"/>
          </p:nvPr>
        </p:nvSpPr>
        <p:spPr/>
        <p:txBody>
          <a:bodyPr/>
          <a:lstStyle/>
          <a:p>
            <a:fld id="{4292150A-9B50-4B34-B227-0013E7C9E9BA}" type="datetimeFigureOut">
              <a:rPr lang="en-IN" smtClean="0"/>
              <a:t>24-08-2020</a:t>
            </a:fld>
            <a:endParaRPr lang="en-IN"/>
          </a:p>
        </p:txBody>
      </p:sp>
      <p:sp>
        <p:nvSpPr>
          <p:cNvPr id="4" name="Footer Placeholder 3">
            <a:extLst>
              <a:ext uri="{FF2B5EF4-FFF2-40B4-BE49-F238E27FC236}">
                <a16:creationId xmlns:a16="http://schemas.microsoft.com/office/drawing/2014/main" id="{216FE5C3-C009-4CFC-A34E-DE55917BB0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F9237B-DBFC-417E-AF04-BB59642AD77C}"/>
              </a:ext>
            </a:extLst>
          </p:cNvPr>
          <p:cNvSpPr>
            <a:spLocks noGrp="1"/>
          </p:cNvSpPr>
          <p:nvPr>
            <p:ph type="sldNum" sz="quarter" idx="12"/>
          </p:nvPr>
        </p:nvSpPr>
        <p:spPr/>
        <p:txBody>
          <a:bodyPr/>
          <a:lstStyle/>
          <a:p>
            <a:fld id="{D6D61FED-B4DB-482B-89F4-63E10188B9DA}" type="slidenum">
              <a:rPr lang="en-IN" smtClean="0"/>
              <a:t>‹#›</a:t>
            </a:fld>
            <a:endParaRPr lang="en-IN"/>
          </a:p>
        </p:txBody>
      </p:sp>
    </p:spTree>
    <p:extLst>
      <p:ext uri="{BB962C8B-B14F-4D97-AF65-F5344CB8AC3E}">
        <p14:creationId xmlns:p14="http://schemas.microsoft.com/office/powerpoint/2010/main" val="178154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E667B4-4CD3-4796-81F1-70CBD09B0DBF}"/>
              </a:ext>
            </a:extLst>
          </p:cNvPr>
          <p:cNvSpPr>
            <a:spLocks noGrp="1"/>
          </p:cNvSpPr>
          <p:nvPr>
            <p:ph type="dt" sz="half" idx="10"/>
          </p:nvPr>
        </p:nvSpPr>
        <p:spPr/>
        <p:txBody>
          <a:bodyPr/>
          <a:lstStyle/>
          <a:p>
            <a:fld id="{4292150A-9B50-4B34-B227-0013E7C9E9BA}" type="datetimeFigureOut">
              <a:rPr lang="en-IN" smtClean="0"/>
              <a:t>24-08-2020</a:t>
            </a:fld>
            <a:endParaRPr lang="en-IN"/>
          </a:p>
        </p:txBody>
      </p:sp>
      <p:sp>
        <p:nvSpPr>
          <p:cNvPr id="3" name="Footer Placeholder 2">
            <a:extLst>
              <a:ext uri="{FF2B5EF4-FFF2-40B4-BE49-F238E27FC236}">
                <a16:creationId xmlns:a16="http://schemas.microsoft.com/office/drawing/2014/main" id="{20E9C743-DBF9-4457-A115-63191FDF2C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977837-82C2-44C8-BD19-FDDA526E3DAB}"/>
              </a:ext>
            </a:extLst>
          </p:cNvPr>
          <p:cNvSpPr>
            <a:spLocks noGrp="1"/>
          </p:cNvSpPr>
          <p:nvPr>
            <p:ph type="sldNum" sz="quarter" idx="12"/>
          </p:nvPr>
        </p:nvSpPr>
        <p:spPr/>
        <p:txBody>
          <a:bodyPr/>
          <a:lstStyle/>
          <a:p>
            <a:fld id="{D6D61FED-B4DB-482B-89F4-63E10188B9DA}" type="slidenum">
              <a:rPr lang="en-IN" smtClean="0"/>
              <a:t>‹#›</a:t>
            </a:fld>
            <a:endParaRPr lang="en-IN"/>
          </a:p>
        </p:txBody>
      </p:sp>
    </p:spTree>
    <p:extLst>
      <p:ext uri="{BB962C8B-B14F-4D97-AF65-F5344CB8AC3E}">
        <p14:creationId xmlns:p14="http://schemas.microsoft.com/office/powerpoint/2010/main" val="871582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4073-B4A5-4671-BD82-F7F312EC14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947B96-6EA1-4C4C-B6A7-BDDAD30C6F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609F50-A337-487C-898C-82411FB9A4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88427-8DAC-4796-970F-E33EEC784420}"/>
              </a:ext>
            </a:extLst>
          </p:cNvPr>
          <p:cNvSpPr>
            <a:spLocks noGrp="1"/>
          </p:cNvSpPr>
          <p:nvPr>
            <p:ph type="dt" sz="half" idx="10"/>
          </p:nvPr>
        </p:nvSpPr>
        <p:spPr/>
        <p:txBody>
          <a:bodyPr/>
          <a:lstStyle/>
          <a:p>
            <a:fld id="{4292150A-9B50-4B34-B227-0013E7C9E9BA}" type="datetimeFigureOut">
              <a:rPr lang="en-IN" smtClean="0"/>
              <a:t>24-08-2020</a:t>
            </a:fld>
            <a:endParaRPr lang="en-IN"/>
          </a:p>
        </p:txBody>
      </p:sp>
      <p:sp>
        <p:nvSpPr>
          <p:cNvPr id="6" name="Footer Placeholder 5">
            <a:extLst>
              <a:ext uri="{FF2B5EF4-FFF2-40B4-BE49-F238E27FC236}">
                <a16:creationId xmlns:a16="http://schemas.microsoft.com/office/drawing/2014/main" id="{4772BC78-6DCB-4804-89F8-65093CC6CF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80BCE2-F5BB-415D-B80B-CA18AB0B96A7}"/>
              </a:ext>
            </a:extLst>
          </p:cNvPr>
          <p:cNvSpPr>
            <a:spLocks noGrp="1"/>
          </p:cNvSpPr>
          <p:nvPr>
            <p:ph type="sldNum" sz="quarter" idx="12"/>
          </p:nvPr>
        </p:nvSpPr>
        <p:spPr/>
        <p:txBody>
          <a:bodyPr/>
          <a:lstStyle/>
          <a:p>
            <a:fld id="{D6D61FED-B4DB-482B-89F4-63E10188B9DA}" type="slidenum">
              <a:rPr lang="en-IN" smtClean="0"/>
              <a:t>‹#›</a:t>
            </a:fld>
            <a:endParaRPr lang="en-IN"/>
          </a:p>
        </p:txBody>
      </p:sp>
    </p:spTree>
    <p:extLst>
      <p:ext uri="{BB962C8B-B14F-4D97-AF65-F5344CB8AC3E}">
        <p14:creationId xmlns:p14="http://schemas.microsoft.com/office/powerpoint/2010/main" val="370045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B8C1-CDCA-4564-84BF-E28858D6C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497D97-F445-4571-BE23-B7A8F7847B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490E4C-E79F-43CB-9996-BDBDD0FE5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5BAB76-5C43-42A5-80AF-D2D5ABF72616}"/>
              </a:ext>
            </a:extLst>
          </p:cNvPr>
          <p:cNvSpPr>
            <a:spLocks noGrp="1"/>
          </p:cNvSpPr>
          <p:nvPr>
            <p:ph type="dt" sz="half" idx="10"/>
          </p:nvPr>
        </p:nvSpPr>
        <p:spPr/>
        <p:txBody>
          <a:bodyPr/>
          <a:lstStyle/>
          <a:p>
            <a:fld id="{4292150A-9B50-4B34-B227-0013E7C9E9BA}" type="datetimeFigureOut">
              <a:rPr lang="en-IN" smtClean="0"/>
              <a:t>24-08-2020</a:t>
            </a:fld>
            <a:endParaRPr lang="en-IN"/>
          </a:p>
        </p:txBody>
      </p:sp>
      <p:sp>
        <p:nvSpPr>
          <p:cNvPr id="6" name="Footer Placeholder 5">
            <a:extLst>
              <a:ext uri="{FF2B5EF4-FFF2-40B4-BE49-F238E27FC236}">
                <a16:creationId xmlns:a16="http://schemas.microsoft.com/office/drawing/2014/main" id="{2B3FADF8-255C-46CF-BB1B-3D41296530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86B0A4-EB38-4155-A973-22684EF93C61}"/>
              </a:ext>
            </a:extLst>
          </p:cNvPr>
          <p:cNvSpPr>
            <a:spLocks noGrp="1"/>
          </p:cNvSpPr>
          <p:nvPr>
            <p:ph type="sldNum" sz="quarter" idx="12"/>
          </p:nvPr>
        </p:nvSpPr>
        <p:spPr/>
        <p:txBody>
          <a:bodyPr/>
          <a:lstStyle/>
          <a:p>
            <a:fld id="{D6D61FED-B4DB-482B-89F4-63E10188B9DA}" type="slidenum">
              <a:rPr lang="en-IN" smtClean="0"/>
              <a:t>‹#›</a:t>
            </a:fld>
            <a:endParaRPr lang="en-IN"/>
          </a:p>
        </p:txBody>
      </p:sp>
    </p:spTree>
    <p:extLst>
      <p:ext uri="{BB962C8B-B14F-4D97-AF65-F5344CB8AC3E}">
        <p14:creationId xmlns:p14="http://schemas.microsoft.com/office/powerpoint/2010/main" val="248014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918D02-A9DC-4766-B1DC-AD96945F4E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8C6EEF-197E-4621-B43D-0282F0AA9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115E4-BAE7-4198-A9F6-B2D3DDCE0C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2150A-9B50-4B34-B227-0013E7C9E9BA}" type="datetimeFigureOut">
              <a:rPr lang="en-IN" smtClean="0"/>
              <a:t>24-08-2020</a:t>
            </a:fld>
            <a:endParaRPr lang="en-IN"/>
          </a:p>
        </p:txBody>
      </p:sp>
      <p:sp>
        <p:nvSpPr>
          <p:cNvPr id="5" name="Footer Placeholder 4">
            <a:extLst>
              <a:ext uri="{FF2B5EF4-FFF2-40B4-BE49-F238E27FC236}">
                <a16:creationId xmlns:a16="http://schemas.microsoft.com/office/drawing/2014/main" id="{FCC5E2DC-4E61-477A-93AD-DCE6FF749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ADC423-FE32-4E16-B68F-7E60F59DC9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D61FED-B4DB-482B-89F4-63E10188B9DA}" type="slidenum">
              <a:rPr lang="en-IN" smtClean="0"/>
              <a:t>‹#›</a:t>
            </a:fld>
            <a:endParaRPr lang="en-IN"/>
          </a:p>
        </p:txBody>
      </p:sp>
    </p:spTree>
    <p:extLst>
      <p:ext uri="{BB962C8B-B14F-4D97-AF65-F5344CB8AC3E}">
        <p14:creationId xmlns:p14="http://schemas.microsoft.com/office/powerpoint/2010/main" val="340807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lectronics.stackexchange.com/questions/26677/3bit-gray-counter-using-d-flip-flops-and-logic-gates" TargetMode="External"/><Relationship Id="rId2" Type="http://schemas.openxmlformats.org/officeDocument/2006/relationships/hyperlink" Target="https://www.chegg.com/homework-help/questions-and-answers/1-design-3-bit-synchronous-gray-code-counter-enable-preset-outputs-follow-reflected-gray-c-q4223238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2DFB-309B-430F-B1CC-2A9552E39A63}"/>
              </a:ext>
            </a:extLst>
          </p:cNvPr>
          <p:cNvSpPr>
            <a:spLocks noGrp="1"/>
          </p:cNvSpPr>
          <p:nvPr>
            <p:ph type="ctrTitle"/>
          </p:nvPr>
        </p:nvSpPr>
        <p:spPr>
          <a:xfrm>
            <a:off x="1524000" y="525294"/>
            <a:ext cx="9144000" cy="2984669"/>
          </a:xfrm>
        </p:spPr>
        <p:txBody>
          <a:bodyPr/>
          <a:lstStyle/>
          <a:p>
            <a:r>
              <a:rPr lang="en-IN" dirty="0"/>
              <a:t> </a:t>
            </a:r>
          </a:p>
        </p:txBody>
      </p:sp>
      <p:sp>
        <p:nvSpPr>
          <p:cNvPr id="3" name="Subtitle 2">
            <a:extLst>
              <a:ext uri="{FF2B5EF4-FFF2-40B4-BE49-F238E27FC236}">
                <a16:creationId xmlns:a16="http://schemas.microsoft.com/office/drawing/2014/main" id="{6B6438B1-FD39-4392-9156-952628B463B0}"/>
              </a:ext>
            </a:extLst>
          </p:cNvPr>
          <p:cNvSpPr>
            <a:spLocks noGrp="1"/>
          </p:cNvSpPr>
          <p:nvPr>
            <p:ph type="subTitle" idx="1"/>
          </p:nvPr>
        </p:nvSpPr>
        <p:spPr/>
        <p:txBody>
          <a:bodyPr/>
          <a:lstStyle/>
          <a:p>
            <a:r>
              <a:rPr lang="en-IN" dirty="0"/>
              <a:t> </a:t>
            </a:r>
          </a:p>
        </p:txBody>
      </p:sp>
      <p:sp>
        <p:nvSpPr>
          <p:cNvPr id="7" name="Title 1">
            <a:extLst>
              <a:ext uri="{FF2B5EF4-FFF2-40B4-BE49-F238E27FC236}">
                <a16:creationId xmlns:a16="http://schemas.microsoft.com/office/drawing/2014/main" id="{78D1FDF3-6079-4109-964E-3930D9576D7C}"/>
              </a:ext>
            </a:extLst>
          </p:cNvPr>
          <p:cNvSpPr txBox="1">
            <a:spLocks/>
          </p:cNvSpPr>
          <p:nvPr/>
        </p:nvSpPr>
        <p:spPr>
          <a:xfrm>
            <a:off x="1524000" y="756127"/>
            <a:ext cx="9144000" cy="2387600"/>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000" b="1" dirty="0">
                <a:latin typeface="Times New Roman" panose="02020603050405020304" pitchFamily="18" charset="0"/>
                <a:cs typeface="Times New Roman" panose="02020603050405020304" pitchFamily="18" charset="0"/>
              </a:rPr>
              <a:t>MINOR-2</a:t>
            </a:r>
            <a:r>
              <a:rPr lang="en-IN" sz="2000" dirty="0">
                <a:latin typeface="Times New Roman" panose="02020603050405020304" pitchFamily="18" charset="0"/>
                <a:cs typeface="Times New Roman" panose="02020603050405020304" pitchFamily="18" charset="0"/>
              </a:rPr>
              <a:t> PROJECT REPORT ON</a:t>
            </a:r>
            <a:br>
              <a:rPr lang="en-IN" dirty="0">
                <a:latin typeface="Times New Roman" panose="02020603050405020304" pitchFamily="18" charset="0"/>
                <a:cs typeface="Times New Roman" panose="02020603050405020304" pitchFamily="18" charset="0"/>
              </a:rPr>
            </a:br>
            <a:r>
              <a:rPr lang="en-IN"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4-BIT GRAY CODE COUNTER</a:t>
            </a:r>
            <a:br>
              <a:rPr lang="en-IN"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USING VHDL</a:t>
            </a:r>
          </a:p>
        </p:txBody>
      </p:sp>
      <p:sp>
        <p:nvSpPr>
          <p:cNvPr id="8" name="Subtitle 2">
            <a:extLst>
              <a:ext uri="{FF2B5EF4-FFF2-40B4-BE49-F238E27FC236}">
                <a16:creationId xmlns:a16="http://schemas.microsoft.com/office/drawing/2014/main" id="{5163145C-7A11-40A9-81ED-1156F18988E6}"/>
              </a:ext>
            </a:extLst>
          </p:cNvPr>
          <p:cNvSpPr txBox="1">
            <a:spLocks/>
          </p:cNvSpPr>
          <p:nvPr/>
        </p:nvSpPr>
        <p:spPr>
          <a:xfrm>
            <a:off x="1524000" y="3246539"/>
            <a:ext cx="9144000" cy="20112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t>by</a:t>
            </a:r>
          </a:p>
          <a:p>
            <a:r>
              <a:rPr lang="en-IN" dirty="0">
                <a:latin typeface="Times New Roman" panose="02020603050405020304" pitchFamily="18" charset="0"/>
                <a:cs typeface="Times New Roman" panose="02020603050405020304" pitchFamily="18" charset="0"/>
              </a:rPr>
              <a:t>BATCH-16</a:t>
            </a:r>
          </a:p>
          <a:p>
            <a:endParaRPr lang="en-IN" dirty="0">
              <a:latin typeface="Times New Roman" panose="02020603050405020304" pitchFamily="18" charset="0"/>
              <a:cs typeface="Times New Roman" panose="02020603050405020304" pitchFamily="18" charset="0"/>
            </a:endParaRPr>
          </a:p>
          <a:p>
            <a:endParaRPr lang="en-IN" dirty="0"/>
          </a:p>
        </p:txBody>
      </p:sp>
      <p:graphicFrame>
        <p:nvGraphicFramePr>
          <p:cNvPr id="9" name="Table 4">
            <a:extLst>
              <a:ext uri="{FF2B5EF4-FFF2-40B4-BE49-F238E27FC236}">
                <a16:creationId xmlns:a16="http://schemas.microsoft.com/office/drawing/2014/main" id="{6BC36051-09EB-43E2-B9DA-A5EE5E537B13}"/>
              </a:ext>
            </a:extLst>
          </p:cNvPr>
          <p:cNvGraphicFramePr>
            <a:graphicFrameLocks noGrp="1"/>
          </p:cNvGraphicFramePr>
          <p:nvPr>
            <p:extLst>
              <p:ext uri="{D42A27DB-BD31-4B8C-83A1-F6EECF244321}">
                <p14:modId xmlns:p14="http://schemas.microsoft.com/office/powerpoint/2010/main" val="661434489"/>
              </p:ext>
            </p:extLst>
          </p:nvPr>
        </p:nvGraphicFramePr>
        <p:xfrm>
          <a:off x="2283669" y="4317324"/>
          <a:ext cx="8128000" cy="1478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27322047"/>
                    </a:ext>
                  </a:extLst>
                </a:gridCol>
                <a:gridCol w="4064000">
                  <a:extLst>
                    <a:ext uri="{9D8B030D-6E8A-4147-A177-3AD203B41FA5}">
                      <a16:colId xmlns:a16="http://schemas.microsoft.com/office/drawing/2014/main" val="778509448"/>
                    </a:ext>
                  </a:extLst>
                </a:gridCol>
              </a:tblGrid>
              <a:tr h="0">
                <a:tc>
                  <a:txBody>
                    <a:bodyPr/>
                    <a:lstStyle/>
                    <a:p>
                      <a:r>
                        <a:rPr lang="en-IN" dirty="0"/>
                        <a:t>                       NAME </a:t>
                      </a:r>
                    </a:p>
                  </a:txBody>
                  <a:tcPr/>
                </a:tc>
                <a:tc>
                  <a:txBody>
                    <a:bodyPr/>
                    <a:lstStyle/>
                    <a:p>
                      <a:r>
                        <a:rPr lang="en-IN" dirty="0"/>
                        <a:t>                              ID NO</a:t>
                      </a:r>
                    </a:p>
                  </a:txBody>
                  <a:tcPr/>
                </a:tc>
                <a:extLst>
                  <a:ext uri="{0D108BD9-81ED-4DB2-BD59-A6C34878D82A}">
                    <a16:rowId xmlns:a16="http://schemas.microsoft.com/office/drawing/2014/main" val="2843950943"/>
                  </a:ext>
                </a:extLst>
              </a:tr>
              <a:tr h="370840">
                <a:tc>
                  <a:txBody>
                    <a:bodyPr/>
                    <a:lstStyle/>
                    <a:p>
                      <a:r>
                        <a:rPr lang="pt-BR" dirty="0">
                          <a:latin typeface="Times New Roman" panose="02020603050405020304" pitchFamily="18" charset="0"/>
                          <a:cs typeface="Times New Roman" panose="02020603050405020304" pitchFamily="18" charset="0"/>
                        </a:rPr>
                        <a:t>N.E S W A R </a:t>
                      </a:r>
                      <a:endParaRPr lang="en-IN" dirty="0">
                        <a:latin typeface="Times New Roman" panose="02020603050405020304" pitchFamily="18" charset="0"/>
                        <a:cs typeface="Times New Roman" panose="02020603050405020304" pitchFamily="18" charset="0"/>
                      </a:endParaRPr>
                    </a:p>
                  </a:txBody>
                  <a:tcPr/>
                </a:tc>
                <a:tc>
                  <a:txBody>
                    <a:bodyPr/>
                    <a:lstStyle/>
                    <a:p>
                      <a:r>
                        <a:rPr lang="pt-BR" dirty="0"/>
                        <a:t> 180040256</a:t>
                      </a:r>
                      <a:endParaRPr lang="en-IN" dirty="0"/>
                    </a:p>
                  </a:txBody>
                  <a:tcPr/>
                </a:tc>
                <a:extLst>
                  <a:ext uri="{0D108BD9-81ED-4DB2-BD59-A6C34878D82A}">
                    <a16:rowId xmlns:a16="http://schemas.microsoft.com/office/drawing/2014/main" val="1160958198"/>
                  </a:ext>
                </a:extLst>
              </a:tr>
              <a:tr h="370840">
                <a:tc>
                  <a:txBody>
                    <a:bodyPr/>
                    <a:lstStyle/>
                    <a:p>
                      <a:r>
                        <a:rPr lang="en-IN" dirty="0">
                          <a:latin typeface="Times New Roman" panose="02020603050405020304" pitchFamily="18" charset="0"/>
                          <a:cs typeface="Times New Roman" panose="02020603050405020304" pitchFamily="18" charset="0"/>
                        </a:rPr>
                        <a:t>K.YOGANANDA SAGAR </a:t>
                      </a:r>
                    </a:p>
                  </a:txBody>
                  <a:tcPr/>
                </a:tc>
                <a:tc>
                  <a:txBody>
                    <a:bodyPr/>
                    <a:lstStyle/>
                    <a:p>
                      <a:r>
                        <a:rPr lang="en-IN" dirty="0"/>
                        <a:t>180040257</a:t>
                      </a:r>
                    </a:p>
                  </a:txBody>
                  <a:tcPr/>
                </a:tc>
                <a:extLst>
                  <a:ext uri="{0D108BD9-81ED-4DB2-BD59-A6C34878D82A}">
                    <a16:rowId xmlns:a16="http://schemas.microsoft.com/office/drawing/2014/main" val="1891633293"/>
                  </a:ext>
                </a:extLst>
              </a:tr>
              <a:tr h="370840">
                <a:tc>
                  <a:txBody>
                    <a:bodyPr/>
                    <a:lstStyle/>
                    <a:p>
                      <a:r>
                        <a:rPr lang="en-IN" dirty="0">
                          <a:latin typeface="Times New Roman" panose="02020603050405020304" pitchFamily="18" charset="0"/>
                          <a:cs typeface="Times New Roman" panose="02020603050405020304" pitchFamily="18" charset="0"/>
                        </a:rPr>
                        <a:t>P.SRIVIDYA</a:t>
                      </a:r>
                    </a:p>
                  </a:txBody>
                  <a:tcPr/>
                </a:tc>
                <a:tc>
                  <a:txBody>
                    <a:bodyPr/>
                    <a:lstStyle/>
                    <a:p>
                      <a:r>
                        <a:rPr lang="en-IN" dirty="0"/>
                        <a:t>180040263</a:t>
                      </a:r>
                    </a:p>
                  </a:txBody>
                  <a:tcPr/>
                </a:tc>
                <a:extLst>
                  <a:ext uri="{0D108BD9-81ED-4DB2-BD59-A6C34878D82A}">
                    <a16:rowId xmlns:a16="http://schemas.microsoft.com/office/drawing/2014/main" val="3741625063"/>
                  </a:ext>
                </a:extLst>
              </a:tr>
            </a:tbl>
          </a:graphicData>
        </a:graphic>
      </p:graphicFrame>
    </p:spTree>
    <p:extLst>
      <p:ext uri="{BB962C8B-B14F-4D97-AF65-F5344CB8AC3E}">
        <p14:creationId xmlns:p14="http://schemas.microsoft.com/office/powerpoint/2010/main" val="55966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3D628-2F10-4BFB-8557-0BF46375220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641CCA2-BB1B-4A03-8309-EF746E2E191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From this project we have learned how to design 4-bit grey coder using counter and using test bench.</a:t>
            </a:r>
          </a:p>
        </p:txBody>
      </p:sp>
    </p:spTree>
    <p:extLst>
      <p:ext uri="{BB962C8B-B14F-4D97-AF65-F5344CB8AC3E}">
        <p14:creationId xmlns:p14="http://schemas.microsoft.com/office/powerpoint/2010/main" val="266466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A5B2-92CA-4AF0-80B5-C91ED2BFA90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A6C3266-DC02-4E67-AA64-62028CB4B372}"/>
              </a:ext>
            </a:extLst>
          </p:cNvPr>
          <p:cNvSpPr>
            <a:spLocks noGrp="1"/>
          </p:cNvSpPr>
          <p:nvPr>
            <p:ph idx="1"/>
          </p:nvPr>
        </p:nvSpPr>
        <p:spPr/>
        <p:txBody>
          <a:bodyPr/>
          <a:lstStyle/>
          <a:p>
            <a:r>
              <a:rPr lang="en-IN" dirty="0">
                <a:hlinkClick r:id="rId2"/>
              </a:rPr>
              <a:t>https://www.chegg.com/homework-help/questions-and-answers/1-design-3-bit-synchronous-gray-code-counter-enable-preset-outputs-follow-reflected-gray-c-q42232381</a:t>
            </a:r>
            <a:endParaRPr lang="en-IN" dirty="0"/>
          </a:p>
          <a:p>
            <a:r>
              <a:rPr lang="en-IN" dirty="0">
                <a:hlinkClick r:id="rId3"/>
              </a:rPr>
              <a:t>https://electronics.stackexchange.com/questions/26677/3bit-gray-counter-using-d-flip-flops-and-logic-gates</a:t>
            </a:r>
            <a:endParaRPr lang="en-IN" dirty="0"/>
          </a:p>
        </p:txBody>
      </p:sp>
    </p:spTree>
    <p:extLst>
      <p:ext uri="{BB962C8B-B14F-4D97-AF65-F5344CB8AC3E}">
        <p14:creationId xmlns:p14="http://schemas.microsoft.com/office/powerpoint/2010/main" val="81066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E458-EB27-4E40-8B4A-88D6E38A486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0B870513-4624-4D2D-B7EB-CC7850C25BDA}"/>
              </a:ext>
            </a:extLst>
          </p:cNvPr>
          <p:cNvSpPr>
            <a:spLocks noGrp="1"/>
          </p:cNvSpPr>
          <p:nvPr>
            <p:ph idx="1"/>
          </p:nvPr>
        </p:nvSpPr>
        <p:spPr/>
        <p:txBody>
          <a:bodyPr>
            <a:normAutofit fontScale="77500" lnSpcReduction="20000"/>
          </a:bodyPr>
          <a:lstStyle/>
          <a:p>
            <a:pPr algn="just"/>
            <a:r>
              <a:rPr lang="en-IN" dirty="0">
                <a:latin typeface="Times New Roman" panose="02020603050405020304" pitchFamily="18" charset="0"/>
                <a:cs typeface="Times New Roman" panose="02020603050405020304" pitchFamily="18" charset="0"/>
              </a:rPr>
              <a:t>A Gray code counter which has an iterative and relatively simple structure is described. </a:t>
            </a:r>
          </a:p>
          <a:p>
            <a:pPr algn="just"/>
            <a:r>
              <a:rPr lang="en-IN" dirty="0">
                <a:latin typeface="Times New Roman" panose="02020603050405020304" pitchFamily="18" charset="0"/>
                <a:cs typeface="Times New Roman" panose="02020603050405020304" pitchFamily="18" charset="0"/>
              </a:rPr>
              <a:t>The code is shown to be the reflected binary Gray code, implying simple conversion of the count into binary code.</a:t>
            </a:r>
          </a:p>
          <a:p>
            <a:pPr algn="just"/>
            <a:r>
              <a:rPr lang="en-IN" dirty="0">
                <a:latin typeface="Times New Roman" panose="02020603050405020304" pitchFamily="18" charset="0"/>
                <a:cs typeface="Times New Roman" panose="02020603050405020304" pitchFamily="18" charset="0"/>
              </a:rPr>
              <a:t>A Gray Code is an encoding of integers as sequences of bits with the property that the representations of adjacent integers differ in exactly one binary position.</a:t>
            </a:r>
          </a:p>
          <a:p>
            <a:pPr algn="just"/>
            <a:r>
              <a:rPr lang="en-IN" dirty="0">
                <a:latin typeface="Times New Roman" panose="02020603050405020304" pitchFamily="18" charset="0"/>
                <a:cs typeface="Times New Roman" panose="02020603050405020304" pitchFamily="18" charset="0"/>
              </a:rPr>
              <a:t> Gray Codes have many practical applications that go beyond research interests. </a:t>
            </a:r>
          </a:p>
          <a:p>
            <a:pPr algn="just"/>
            <a:r>
              <a:rPr lang="en-IN" b="0" i="0" dirty="0">
                <a:solidFill>
                  <a:srgbClr val="222222"/>
                </a:solidFill>
                <a:effectLst/>
                <a:latin typeface="Times New Roman" panose="02020603050405020304" pitchFamily="18" charset="0"/>
                <a:cs typeface="Times New Roman" panose="02020603050405020304" pitchFamily="18" charset="0"/>
              </a:rPr>
              <a:t>Counter is a digital device and the </a:t>
            </a:r>
            <a:r>
              <a:rPr lang="en-IN" i="0" dirty="0">
                <a:solidFill>
                  <a:srgbClr val="222222"/>
                </a:solidFill>
                <a:effectLst/>
                <a:latin typeface="Times New Roman" panose="02020603050405020304" pitchFamily="18" charset="0"/>
                <a:cs typeface="Times New Roman" panose="02020603050405020304" pitchFamily="18" charset="0"/>
              </a:rPr>
              <a:t>output</a:t>
            </a:r>
            <a:r>
              <a:rPr lang="en-IN" b="0" i="0" dirty="0">
                <a:solidFill>
                  <a:srgbClr val="222222"/>
                </a:solidFill>
                <a:effectLst/>
                <a:latin typeface="Times New Roman" panose="02020603050405020304" pitchFamily="18" charset="0"/>
                <a:cs typeface="Times New Roman" panose="02020603050405020304" pitchFamily="18" charset="0"/>
              </a:rPr>
              <a:t> of the counter includes a predefined state based on the clock pulse applications. </a:t>
            </a:r>
          </a:p>
          <a:p>
            <a:pPr algn="just"/>
            <a:r>
              <a:rPr lang="en-IN" b="0" i="0" dirty="0">
                <a:solidFill>
                  <a:srgbClr val="222222"/>
                </a:solidFill>
                <a:effectLst/>
                <a:latin typeface="Times New Roman" panose="02020603050405020304" pitchFamily="18" charset="0"/>
                <a:cs typeface="Times New Roman" panose="02020603050405020304" pitchFamily="18" charset="0"/>
              </a:rPr>
              <a:t>The </a:t>
            </a:r>
            <a:r>
              <a:rPr lang="en-IN" i="0" dirty="0">
                <a:solidFill>
                  <a:srgbClr val="222222"/>
                </a:solidFill>
                <a:effectLst/>
                <a:latin typeface="Times New Roman" panose="02020603050405020304" pitchFamily="18" charset="0"/>
                <a:cs typeface="Times New Roman" panose="02020603050405020304" pitchFamily="18" charset="0"/>
              </a:rPr>
              <a:t>output</a:t>
            </a:r>
            <a:r>
              <a:rPr lang="en-IN" b="0" i="0" dirty="0">
                <a:solidFill>
                  <a:srgbClr val="222222"/>
                </a:solidFill>
                <a:effectLst/>
                <a:latin typeface="Times New Roman" panose="02020603050405020304" pitchFamily="18" charset="0"/>
                <a:cs typeface="Times New Roman" panose="02020603050405020304" pitchFamily="18" charset="0"/>
              </a:rPr>
              <a:t> of the counter can be used to count the number of pulses. Generally, counters consist of a flip-flop arrangement which can be synchronous counter or asynchronous counter.</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Counters have a primary function of producing a specified output sequence and are thus sometimes referred to as pattern generators.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188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97266-B2E5-44A3-AB64-D07E1081D2C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00525487-EE3D-4A53-9815-C2ABE11B5F8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Introduction </a:t>
            </a:r>
          </a:p>
          <a:p>
            <a:r>
              <a:rPr lang="en-IN" dirty="0">
                <a:latin typeface="Times New Roman" panose="02020603050405020304" pitchFamily="18" charset="0"/>
                <a:cs typeface="Times New Roman" panose="02020603050405020304" pitchFamily="18" charset="0"/>
              </a:rPr>
              <a:t>Methodology </a:t>
            </a:r>
          </a:p>
          <a:p>
            <a:r>
              <a:rPr lang="en-IN" dirty="0">
                <a:latin typeface="Times New Roman" panose="02020603050405020304" pitchFamily="18" charset="0"/>
                <a:cs typeface="Times New Roman" panose="02020603050405020304" pitchFamily="18" charset="0"/>
              </a:rPr>
              <a:t>Implementation </a:t>
            </a:r>
          </a:p>
          <a:p>
            <a:r>
              <a:rPr lang="en-IN" dirty="0">
                <a:latin typeface="Times New Roman" panose="02020603050405020304" pitchFamily="18" charset="0"/>
                <a:cs typeface="Times New Roman" panose="02020603050405020304" pitchFamily="18" charset="0"/>
              </a:rPr>
              <a:t>Results</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References</a:t>
            </a:r>
            <a:endParaRPr lang="en-IN" dirty="0"/>
          </a:p>
        </p:txBody>
      </p:sp>
    </p:spTree>
    <p:extLst>
      <p:ext uri="{BB962C8B-B14F-4D97-AF65-F5344CB8AC3E}">
        <p14:creationId xmlns:p14="http://schemas.microsoft.com/office/powerpoint/2010/main" val="2851377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50C4-9C7A-4F96-B105-1717E6DBB83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DB7B090-A220-4E07-BB8A-66D3D6499189}"/>
              </a:ext>
            </a:extLst>
          </p:cNvPr>
          <p:cNvSpPr>
            <a:spLocks noGrp="1"/>
          </p:cNvSpPr>
          <p:nvPr>
            <p:ph idx="1"/>
          </p:nvPr>
        </p:nvSpPr>
        <p:spPr/>
        <p:txBody>
          <a:bodyPr>
            <a:normAutofit fontScale="92500"/>
          </a:bodyPr>
          <a:lstStyle/>
          <a:p>
            <a:r>
              <a:rPr lang="en-IN" dirty="0">
                <a:latin typeface="Times New Roman" panose="02020603050405020304" pitchFamily="18" charset="0"/>
                <a:cs typeface="Times New Roman" panose="02020603050405020304" pitchFamily="18" charset="0"/>
              </a:rPr>
              <a:t>Gray code was invented by Frank Gray of Bell Labs in 1947. He called his code as reflected binary code. Later others started calling it as Gray code. </a:t>
            </a:r>
          </a:p>
          <a:p>
            <a:r>
              <a:rPr lang="en-IN" dirty="0">
                <a:latin typeface="Times New Roman" panose="02020603050405020304" pitchFamily="18" charset="0"/>
                <a:cs typeface="Times New Roman" panose="02020603050405020304" pitchFamily="18" charset="0"/>
              </a:rPr>
              <a:t>This code has also come to be known as mirror code. Both the names, viz., reflected binary code and mirror code, stem from its mirror-reflection property. The main features of the Gray code are: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 It is a binary code just like to the conventional binary code.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 The code can be constructed using its mirror-reflecting property.</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 Adjacent numbers of the code differ in one bit-position only. </a:t>
            </a:r>
          </a:p>
          <a:p>
            <a:r>
              <a:rPr lang="en-IN" b="0" i="0" dirty="0">
                <a:solidFill>
                  <a:srgbClr val="000000"/>
                </a:solidFill>
                <a:effectLst/>
                <a:latin typeface="Times New Roman" panose="02020603050405020304" pitchFamily="18" charset="0"/>
                <a:cs typeface="Times New Roman" panose="02020603050405020304" pitchFamily="18" charset="0"/>
              </a:rPr>
              <a:t>Gray code is not weighted that means it does not depends on positional value of digit. This cyclic variable code that means every transition from one value to the next value involves only one bit change.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9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0059-0AB7-4515-999D-8B711EAD6BB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METHODOLGY</a:t>
            </a:r>
          </a:p>
        </p:txBody>
      </p:sp>
      <p:sp>
        <p:nvSpPr>
          <p:cNvPr id="5" name="Content Placeholder 4">
            <a:extLst>
              <a:ext uri="{FF2B5EF4-FFF2-40B4-BE49-F238E27FC236}">
                <a16:creationId xmlns:a16="http://schemas.microsoft.com/office/drawing/2014/main" id="{096F5E99-4B36-41BB-B46C-D3C21F7CD7F8}"/>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r>
              <a:rPr lang="en-IN" b="0" i="0" dirty="0">
                <a:solidFill>
                  <a:srgbClr val="000000"/>
                </a:solidFill>
                <a:effectLst/>
                <a:latin typeface="Times New Roman" panose="02020603050405020304" pitchFamily="18" charset="0"/>
                <a:cs typeface="Times New Roman" panose="02020603050405020304" pitchFamily="18" charset="0"/>
              </a:rPr>
              <a:t>In a Gray code only one bit changes at a one time. This design code has two inputs clock and reset signals and one four bit output that will generate Gray code.</a:t>
            </a:r>
            <a:endParaRPr lang="en-IN" dirty="0">
              <a:latin typeface="Times New Roman" panose="02020603050405020304" pitchFamily="18" charset="0"/>
              <a:cs typeface="Times New Roman" panose="02020603050405020304" pitchFamily="18" charset="0"/>
            </a:endParaRPr>
          </a:p>
        </p:txBody>
      </p:sp>
      <p:pic>
        <p:nvPicPr>
          <p:cNvPr id="1032" name="Picture 8" descr="VLSICoding: Design Gray Counter using VHDL Coding and Verify with Test Bench">
            <a:extLst>
              <a:ext uri="{FF2B5EF4-FFF2-40B4-BE49-F238E27FC236}">
                <a16:creationId xmlns:a16="http://schemas.microsoft.com/office/drawing/2014/main" id="{175D9446-C203-4A23-8B84-2CEC8B9D3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850" y="1585518"/>
            <a:ext cx="4133850" cy="2751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387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7269-CDEF-4C40-B1ED-7D3089DE0B8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METHODOLGY(CONT..)</a:t>
            </a:r>
          </a:p>
        </p:txBody>
      </p:sp>
      <p:sp>
        <p:nvSpPr>
          <p:cNvPr id="3" name="Content Placeholder 2">
            <a:extLst>
              <a:ext uri="{FF2B5EF4-FFF2-40B4-BE49-F238E27FC236}">
                <a16:creationId xmlns:a16="http://schemas.microsoft.com/office/drawing/2014/main" id="{5020FE63-B35B-40C1-A685-DC17A2A5F145}"/>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In the first if rst signal is high then output will be zero .</a:t>
            </a:r>
          </a:p>
          <a:p>
            <a:r>
              <a:rPr lang="en-IN" sz="2400" dirty="0">
                <a:latin typeface="Times New Roman" panose="02020603050405020304" pitchFamily="18" charset="0"/>
                <a:cs typeface="Times New Roman" panose="02020603050405020304" pitchFamily="18" charset="0"/>
              </a:rPr>
              <a:t>As soon as rst will go low, on the rising edge of clk, design will generate four bit Gray code and continue to generate at every rising edge of clk signal.</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No            4 bit binary code        </a:t>
            </a:r>
            <a:r>
              <a:rPr lang="en-IN" dirty="0" err="1">
                <a:latin typeface="Times New Roman" panose="02020603050405020304" pitchFamily="18" charset="0"/>
                <a:cs typeface="Times New Roman" panose="02020603050405020304" pitchFamily="18" charset="0"/>
              </a:rPr>
              <a:t>greycode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0                       0000                         0000</a:t>
            </a:r>
          </a:p>
          <a:p>
            <a:r>
              <a:rPr lang="en-IN" dirty="0">
                <a:latin typeface="Times New Roman" panose="02020603050405020304" pitchFamily="18" charset="0"/>
                <a:cs typeface="Times New Roman" panose="02020603050405020304" pitchFamily="18" charset="0"/>
              </a:rPr>
              <a:t>1                       0001                         0001</a:t>
            </a:r>
          </a:p>
          <a:p>
            <a:r>
              <a:rPr lang="en-IN" dirty="0">
                <a:latin typeface="Times New Roman" panose="02020603050405020304" pitchFamily="18" charset="0"/>
                <a:cs typeface="Times New Roman" panose="02020603050405020304" pitchFamily="18" charset="0"/>
              </a:rPr>
              <a:t>2                       0010                         0011    ……. So on</a:t>
            </a:r>
          </a:p>
        </p:txBody>
      </p:sp>
    </p:spTree>
    <p:extLst>
      <p:ext uri="{BB962C8B-B14F-4D97-AF65-F5344CB8AC3E}">
        <p14:creationId xmlns:p14="http://schemas.microsoft.com/office/powerpoint/2010/main" val="254575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50EF-0085-469C-B6AD-40697C2E4A1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IMPLIMENTATION</a:t>
            </a:r>
          </a:p>
        </p:txBody>
      </p:sp>
      <p:pic>
        <p:nvPicPr>
          <p:cNvPr id="5" name="Content Placeholder 4">
            <a:extLst>
              <a:ext uri="{FF2B5EF4-FFF2-40B4-BE49-F238E27FC236}">
                <a16:creationId xmlns:a16="http://schemas.microsoft.com/office/drawing/2014/main" id="{EB5F789C-7977-4E34-AB88-5E0D8CCB2B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248" y="1825625"/>
            <a:ext cx="7866608" cy="4351338"/>
          </a:xfrm>
        </p:spPr>
      </p:pic>
    </p:spTree>
    <p:extLst>
      <p:ext uri="{BB962C8B-B14F-4D97-AF65-F5344CB8AC3E}">
        <p14:creationId xmlns:p14="http://schemas.microsoft.com/office/powerpoint/2010/main" val="160147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7505-A413-4A07-A3AE-DD514DF40422}"/>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IMPLIMENTATION</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TESTBENCH</a:t>
            </a:r>
          </a:p>
        </p:txBody>
      </p:sp>
      <p:pic>
        <p:nvPicPr>
          <p:cNvPr id="5" name="Content Placeholder 4">
            <a:extLst>
              <a:ext uri="{FF2B5EF4-FFF2-40B4-BE49-F238E27FC236}">
                <a16:creationId xmlns:a16="http://schemas.microsoft.com/office/drawing/2014/main" id="{5561B2D9-57E0-44DD-8CD2-5601BB2BB0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0470" y="1825625"/>
            <a:ext cx="7883386" cy="4351338"/>
          </a:xfrm>
        </p:spPr>
      </p:pic>
    </p:spTree>
    <p:extLst>
      <p:ext uri="{BB962C8B-B14F-4D97-AF65-F5344CB8AC3E}">
        <p14:creationId xmlns:p14="http://schemas.microsoft.com/office/powerpoint/2010/main" val="202584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B7D1-AEFA-4372-8B1D-8F8750570DF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RESULTS</a:t>
            </a:r>
          </a:p>
        </p:txBody>
      </p:sp>
      <p:pic>
        <p:nvPicPr>
          <p:cNvPr id="9" name="Content Placeholder 8">
            <a:extLst>
              <a:ext uri="{FF2B5EF4-FFF2-40B4-BE49-F238E27FC236}">
                <a16:creationId xmlns:a16="http://schemas.microsoft.com/office/drawing/2014/main" id="{3CEAAB52-7DAB-4F20-B7DF-FE85F99FB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045" y="1912127"/>
            <a:ext cx="6712334" cy="4351338"/>
          </a:xfrm>
        </p:spPr>
      </p:pic>
      <p:pic>
        <p:nvPicPr>
          <p:cNvPr id="11" name="Picture 10">
            <a:extLst>
              <a:ext uri="{FF2B5EF4-FFF2-40B4-BE49-F238E27FC236}">
                <a16:creationId xmlns:a16="http://schemas.microsoft.com/office/drawing/2014/main" id="{5D63B6BE-4F6B-42BF-9BEB-AF9E43DE6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8379" y="1974025"/>
            <a:ext cx="4927576" cy="4289440"/>
          </a:xfrm>
          <a:prstGeom prst="rect">
            <a:avLst/>
          </a:prstGeom>
        </p:spPr>
      </p:pic>
    </p:spTree>
    <p:extLst>
      <p:ext uri="{BB962C8B-B14F-4D97-AF65-F5344CB8AC3E}">
        <p14:creationId xmlns:p14="http://schemas.microsoft.com/office/powerpoint/2010/main" val="2140532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 </vt:lpstr>
      <vt:lpstr>ABSTRACT</vt:lpstr>
      <vt:lpstr>CONTENTS</vt:lpstr>
      <vt:lpstr>INTRODUCTION</vt:lpstr>
      <vt:lpstr>METHODOLGY</vt:lpstr>
      <vt:lpstr>METHODOLGY(CONT..)</vt:lpstr>
      <vt:lpstr>IMPLIMENTATION</vt:lpstr>
      <vt:lpstr>IMPLIMENTATION  TESTBENCH</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sri vidya</dc:creator>
  <cp:lastModifiedBy>sri vidya</cp:lastModifiedBy>
  <cp:revision>16</cp:revision>
  <dcterms:created xsi:type="dcterms:W3CDTF">2020-08-23T06:31:37Z</dcterms:created>
  <dcterms:modified xsi:type="dcterms:W3CDTF">2020-08-24T04:53:43Z</dcterms:modified>
</cp:coreProperties>
</file>