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6" r:id="rId6"/>
    <p:sldId id="261" r:id="rId7"/>
    <p:sldId id="277" r:id="rId8"/>
    <p:sldId id="278" r:id="rId9"/>
    <p:sldId id="280" r:id="rId10"/>
    <p:sldId id="279" r:id="rId11"/>
    <p:sldId id="281" r:id="rId12"/>
    <p:sldId id="282" r:id="rId13"/>
    <p:sldId id="283" r:id="rId14"/>
    <p:sldId id="262" r:id="rId15"/>
    <p:sldId id="285" r:id="rId16"/>
    <p:sldId id="263" r:id="rId17"/>
    <p:sldId id="264" r:id="rId18"/>
    <p:sldId id="284" r:id="rId19"/>
  </p:sldIdLst>
  <p:sldSz cx="18288000" cy="10287000"/>
  <p:notesSz cx="6858000" cy="9144000"/>
  <p:embeddedFontLst>
    <p:embeddedFont>
      <p:font typeface="Agrandir"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8" d="100"/>
          <a:sy n="38" d="100"/>
        </p:scale>
        <p:origin x="96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2.gif"/></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gif"/></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gif"/></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gif"/><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4" name="TextBox 4"/>
          <p:cNvSpPr txBox="1"/>
          <p:nvPr/>
        </p:nvSpPr>
        <p:spPr>
          <a:xfrm>
            <a:off x="3000870" y="4267308"/>
            <a:ext cx="12286259" cy="1080360"/>
          </a:xfrm>
          <a:prstGeom prst="rect">
            <a:avLst/>
          </a:prstGeom>
        </p:spPr>
        <p:txBody>
          <a:bodyPr lIns="0" tIns="0" rIns="0" bIns="0" rtlCol="0" anchor="t">
            <a:spAutoFit/>
          </a:bodyPr>
          <a:lstStyle/>
          <a:p>
            <a:pPr algn="ctr">
              <a:lnSpc>
                <a:spcPts val="4208"/>
              </a:lnSpc>
            </a:pPr>
            <a:r>
              <a:rPr lang="en-US" sz="4000" b="1" dirty="0">
                <a:solidFill>
                  <a:srgbClr val="2B2B2B"/>
                </a:solidFill>
                <a:latin typeface="Agrandir"/>
                <a:ea typeface="Agrandir"/>
                <a:cs typeface="Agrandir"/>
                <a:sym typeface="Agrandir"/>
              </a:rPr>
              <a:t>CMOS Analog-to-Digital Converter Using Voltage-Controlled Oscillator and D Flip-Flop</a:t>
            </a:r>
          </a:p>
        </p:txBody>
      </p:sp>
      <p:pic>
        <p:nvPicPr>
          <p:cNvPr id="6" name="Picture 6"/>
          <p:cNvPicPr>
            <a:picLocks noChangeAspect="1"/>
          </p:cNvPicPr>
          <p:nvPr/>
        </p:nvPicPr>
        <p:blipFill>
          <a:blip r:embed="rId2">
            <a:alphaModFix amt="50000"/>
          </a:blip>
          <a:srcRect/>
          <a:stretch>
            <a:fillRect/>
          </a:stretch>
        </p:blipFill>
        <p:spPr>
          <a:xfrm>
            <a:off x="8544987" y="0"/>
            <a:ext cx="9743013" cy="1709948"/>
          </a:xfrm>
          <a:prstGeom prst="rect">
            <a:avLst/>
          </a:prstGeom>
        </p:spPr>
      </p:pic>
      <p:pic>
        <p:nvPicPr>
          <p:cNvPr id="7" name="Picture 7"/>
          <p:cNvPicPr>
            <a:picLocks noChangeAspect="1"/>
          </p:cNvPicPr>
          <p:nvPr/>
        </p:nvPicPr>
        <p:blipFill>
          <a:blip r:embed="rId3">
            <a:alphaModFix amt="25000"/>
          </a:blip>
          <a:srcRect/>
          <a:stretch>
            <a:fillRect/>
          </a:stretch>
        </p:blipFill>
        <p:spPr>
          <a:xfrm rot="-7199120">
            <a:off x="-2697359" y="207500"/>
            <a:ext cx="4788732" cy="4872598"/>
          </a:xfrm>
          <a:prstGeom prst="rect">
            <a:avLst/>
          </a:prstGeom>
        </p:spPr>
      </p:pic>
      <p:sp>
        <p:nvSpPr>
          <p:cNvPr id="8" name="TextBox 7">
            <a:extLst>
              <a:ext uri="{FF2B5EF4-FFF2-40B4-BE49-F238E27FC236}">
                <a16:creationId xmlns:a16="http://schemas.microsoft.com/office/drawing/2014/main" id="{9CEFCE00-4C06-3E44-B8A7-471494AD39E6}"/>
              </a:ext>
            </a:extLst>
          </p:cNvPr>
          <p:cNvSpPr txBox="1"/>
          <p:nvPr/>
        </p:nvSpPr>
        <p:spPr>
          <a:xfrm>
            <a:off x="11963400" y="7901886"/>
            <a:ext cx="8077200" cy="1938992"/>
          </a:xfrm>
          <a:prstGeom prst="rect">
            <a:avLst/>
          </a:prstGeom>
          <a:noFill/>
        </p:spPr>
        <p:txBody>
          <a:bodyPr wrap="square" rtlCol="0">
            <a:spAutoFit/>
          </a:bodyPr>
          <a:lstStyle/>
          <a:p>
            <a:r>
              <a:rPr lang="en-US" sz="3200" b="1" dirty="0">
                <a:solidFill>
                  <a:srgbClr val="2B2B2B"/>
                </a:solidFill>
                <a:latin typeface="Agrandir"/>
                <a:ea typeface="Agrandir"/>
                <a:cs typeface="Agrandir"/>
                <a:sym typeface="Agrandir"/>
              </a:rPr>
              <a:t>Presented By:</a:t>
            </a:r>
          </a:p>
          <a:p>
            <a:r>
              <a:rPr lang="en-US" sz="2800" dirty="0">
                <a:solidFill>
                  <a:srgbClr val="2B2B2B"/>
                </a:solidFill>
                <a:latin typeface="Agrandir"/>
                <a:sym typeface="Agrandir"/>
              </a:rPr>
              <a:t>K. Eswar Adithya (12311440)</a:t>
            </a:r>
          </a:p>
          <a:p>
            <a:r>
              <a:rPr lang="en-US" sz="2800" dirty="0">
                <a:solidFill>
                  <a:srgbClr val="2B2B2B"/>
                </a:solidFill>
                <a:latin typeface="Agrandir"/>
                <a:sym typeface="Agrandir"/>
              </a:rPr>
              <a:t>Sarath Kumar Suda(12312393)</a:t>
            </a:r>
          </a:p>
          <a:p>
            <a:endParaRPr lang="en-IN" sz="3200"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F294254D-5614-1086-DA62-1DC756A8135A}"/>
              </a:ext>
            </a:extLst>
          </p:cNvPr>
          <p:cNvPicPr>
            <a:picLocks noChangeAspect="1"/>
          </p:cNvPicPr>
          <p:nvPr/>
        </p:nvPicPr>
        <p:blipFill>
          <a:blip r:embed="rId2">
            <a:alphaModFix amt="25000"/>
          </a:blip>
          <a:srcRect/>
          <a:stretch>
            <a:fillRect/>
          </a:stretch>
        </p:blipFill>
        <p:spPr>
          <a:xfrm>
            <a:off x="-4495800" y="1588762"/>
            <a:ext cx="9621431" cy="9789932"/>
          </a:xfrm>
          <a:prstGeom prst="rect">
            <a:avLst/>
          </a:prstGeom>
        </p:spPr>
      </p:pic>
      <p:pic>
        <p:nvPicPr>
          <p:cNvPr id="3" name="Picture 5">
            <a:extLst>
              <a:ext uri="{FF2B5EF4-FFF2-40B4-BE49-F238E27FC236}">
                <a16:creationId xmlns:a16="http://schemas.microsoft.com/office/drawing/2014/main" id="{3874EA80-E962-A640-3367-213AAD56E374}"/>
              </a:ext>
            </a:extLst>
          </p:cNvPr>
          <p:cNvPicPr>
            <a:picLocks noChangeAspect="1"/>
          </p:cNvPicPr>
          <p:nvPr/>
        </p:nvPicPr>
        <p:blipFill>
          <a:blip r:embed="rId3">
            <a:alphaModFix amt="50000"/>
          </a:blip>
          <a:srcRect/>
          <a:stretch>
            <a:fillRect/>
          </a:stretch>
        </p:blipFill>
        <p:spPr>
          <a:xfrm rot="9720163">
            <a:off x="12600387" y="-3298660"/>
            <a:ext cx="8670039" cy="8654721"/>
          </a:xfrm>
          <a:prstGeom prst="rect">
            <a:avLst/>
          </a:prstGeom>
        </p:spPr>
      </p:pic>
      <p:sp>
        <p:nvSpPr>
          <p:cNvPr id="4" name="TextBox 3">
            <a:extLst>
              <a:ext uri="{FF2B5EF4-FFF2-40B4-BE49-F238E27FC236}">
                <a16:creationId xmlns:a16="http://schemas.microsoft.com/office/drawing/2014/main" id="{5F01412C-70BE-51B7-07B8-ED2270CD8033}"/>
              </a:ext>
            </a:extLst>
          </p:cNvPr>
          <p:cNvSpPr txBox="1"/>
          <p:nvPr/>
        </p:nvSpPr>
        <p:spPr>
          <a:xfrm>
            <a:off x="457200" y="571500"/>
            <a:ext cx="17068800" cy="769441"/>
          </a:xfrm>
          <a:prstGeom prst="rect">
            <a:avLst/>
          </a:prstGeom>
          <a:noFill/>
        </p:spPr>
        <p:txBody>
          <a:bodyPr wrap="square" rtlCol="0">
            <a:spAutoFit/>
          </a:bodyPr>
          <a:lstStyle/>
          <a:p>
            <a:r>
              <a:rPr lang="en-IN" sz="4400" b="1" dirty="0">
                <a:latin typeface="Agrandir" panose="020B0604020202020204" charset="0"/>
              </a:rPr>
              <a:t>ADC Using VCO</a:t>
            </a:r>
          </a:p>
        </p:txBody>
      </p:sp>
      <p:pic>
        <p:nvPicPr>
          <p:cNvPr id="6" name="Picture 5">
            <a:extLst>
              <a:ext uri="{FF2B5EF4-FFF2-40B4-BE49-F238E27FC236}">
                <a16:creationId xmlns:a16="http://schemas.microsoft.com/office/drawing/2014/main" id="{3DEE7E72-ADC0-4DCC-A46F-1565D4BC50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46744" y="1858434"/>
            <a:ext cx="16279256" cy="6810171"/>
          </a:xfrm>
          <a:prstGeom prst="rect">
            <a:avLst/>
          </a:prstGeom>
          <a:noFill/>
          <a:ln>
            <a:noFill/>
          </a:ln>
        </p:spPr>
      </p:pic>
    </p:spTree>
    <p:extLst>
      <p:ext uri="{BB962C8B-B14F-4D97-AF65-F5344CB8AC3E}">
        <p14:creationId xmlns:p14="http://schemas.microsoft.com/office/powerpoint/2010/main" val="21122040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A7FAA69-A93A-7C76-CF4E-A5B5083FB54F}"/>
              </a:ext>
            </a:extLst>
          </p:cNvPr>
          <p:cNvPicPr>
            <a:picLocks noChangeAspect="1"/>
          </p:cNvPicPr>
          <p:nvPr/>
        </p:nvPicPr>
        <p:blipFill>
          <a:blip r:embed="rId2">
            <a:alphaModFix amt="25000"/>
          </a:blip>
          <a:srcRect/>
          <a:stretch>
            <a:fillRect/>
          </a:stretch>
        </p:blipFill>
        <p:spPr>
          <a:xfrm>
            <a:off x="-2511451" y="1028700"/>
            <a:ext cx="19770751" cy="18262535"/>
          </a:xfrm>
          <a:prstGeom prst="rect">
            <a:avLst/>
          </a:prstGeom>
        </p:spPr>
      </p:pic>
      <p:pic>
        <p:nvPicPr>
          <p:cNvPr id="3" name="Picture 6">
            <a:extLst>
              <a:ext uri="{FF2B5EF4-FFF2-40B4-BE49-F238E27FC236}">
                <a16:creationId xmlns:a16="http://schemas.microsoft.com/office/drawing/2014/main" id="{6B93F818-1D3C-95D3-0ED2-7D6584147C34}"/>
              </a:ext>
            </a:extLst>
          </p:cNvPr>
          <p:cNvPicPr>
            <a:picLocks noChangeAspect="1"/>
          </p:cNvPicPr>
          <p:nvPr/>
        </p:nvPicPr>
        <p:blipFill>
          <a:blip r:embed="rId3">
            <a:alphaModFix amt="25000"/>
          </a:blip>
          <a:srcRect/>
          <a:stretch>
            <a:fillRect/>
          </a:stretch>
        </p:blipFill>
        <p:spPr>
          <a:xfrm rot="17617040">
            <a:off x="13745551" y="-3705176"/>
            <a:ext cx="5352514" cy="7410352"/>
          </a:xfrm>
          <a:prstGeom prst="rect">
            <a:avLst/>
          </a:prstGeom>
        </p:spPr>
      </p:pic>
      <p:pic>
        <p:nvPicPr>
          <p:cNvPr id="4" name="Picture 7">
            <a:extLst>
              <a:ext uri="{FF2B5EF4-FFF2-40B4-BE49-F238E27FC236}">
                <a16:creationId xmlns:a16="http://schemas.microsoft.com/office/drawing/2014/main" id="{E6ECF423-898C-82FD-2625-8C579E5DA9B7}"/>
              </a:ext>
            </a:extLst>
          </p:cNvPr>
          <p:cNvPicPr>
            <a:picLocks noChangeAspect="1"/>
          </p:cNvPicPr>
          <p:nvPr/>
        </p:nvPicPr>
        <p:blipFill>
          <a:blip r:embed="rId4">
            <a:alphaModFix amt="25000"/>
          </a:blip>
          <a:srcRect/>
          <a:stretch>
            <a:fillRect/>
          </a:stretch>
        </p:blipFill>
        <p:spPr>
          <a:xfrm rot="19955923">
            <a:off x="16162301" y="-1063836"/>
            <a:ext cx="5468057" cy="6108036"/>
          </a:xfrm>
          <a:prstGeom prst="rect">
            <a:avLst/>
          </a:prstGeom>
        </p:spPr>
      </p:pic>
      <p:sp>
        <p:nvSpPr>
          <p:cNvPr id="5" name="TextBox 4">
            <a:extLst>
              <a:ext uri="{FF2B5EF4-FFF2-40B4-BE49-F238E27FC236}">
                <a16:creationId xmlns:a16="http://schemas.microsoft.com/office/drawing/2014/main" id="{1165024B-C500-0855-295C-9AAD66632200}"/>
              </a:ext>
            </a:extLst>
          </p:cNvPr>
          <p:cNvSpPr txBox="1"/>
          <p:nvPr/>
        </p:nvSpPr>
        <p:spPr>
          <a:xfrm>
            <a:off x="533400" y="495300"/>
            <a:ext cx="17221200" cy="769441"/>
          </a:xfrm>
          <a:prstGeom prst="rect">
            <a:avLst/>
          </a:prstGeom>
          <a:noFill/>
        </p:spPr>
        <p:txBody>
          <a:bodyPr wrap="square" rtlCol="0">
            <a:spAutoFit/>
          </a:bodyPr>
          <a:lstStyle/>
          <a:p>
            <a:r>
              <a:rPr lang="en-IN" sz="4400" b="1" dirty="0">
                <a:latin typeface="Agrandir" panose="020B0604020202020204" charset="0"/>
              </a:rPr>
              <a:t>ADC Waveform (0.4V)</a:t>
            </a:r>
          </a:p>
        </p:txBody>
      </p:sp>
      <p:pic>
        <p:nvPicPr>
          <p:cNvPr id="7" name="Picture 6">
            <a:extLst>
              <a:ext uri="{FF2B5EF4-FFF2-40B4-BE49-F238E27FC236}">
                <a16:creationId xmlns:a16="http://schemas.microsoft.com/office/drawing/2014/main" id="{506272DC-68AA-6F0D-4629-E1AD57287D7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1664766"/>
            <a:ext cx="16015747" cy="7212534"/>
          </a:xfrm>
          <a:prstGeom prst="rect">
            <a:avLst/>
          </a:prstGeom>
          <a:noFill/>
          <a:ln>
            <a:noFill/>
          </a:ln>
        </p:spPr>
      </p:pic>
    </p:spTree>
    <p:extLst>
      <p:ext uri="{BB962C8B-B14F-4D97-AF65-F5344CB8AC3E}">
        <p14:creationId xmlns:p14="http://schemas.microsoft.com/office/powerpoint/2010/main" val="4245135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534A43B-1B9A-A94C-DA22-CAD746B4B1D6}"/>
              </a:ext>
            </a:extLst>
          </p:cNvPr>
          <p:cNvPicPr>
            <a:picLocks noChangeAspect="1"/>
          </p:cNvPicPr>
          <p:nvPr/>
        </p:nvPicPr>
        <p:blipFill>
          <a:blip r:embed="rId2">
            <a:alphaModFix amt="25000"/>
          </a:blip>
          <a:srcRect/>
          <a:stretch>
            <a:fillRect/>
          </a:stretch>
        </p:blipFill>
        <p:spPr>
          <a:xfrm>
            <a:off x="-2511451" y="1028700"/>
            <a:ext cx="19770751" cy="18262535"/>
          </a:xfrm>
          <a:prstGeom prst="rect">
            <a:avLst/>
          </a:prstGeom>
        </p:spPr>
      </p:pic>
      <p:pic>
        <p:nvPicPr>
          <p:cNvPr id="3" name="Picture 6">
            <a:extLst>
              <a:ext uri="{FF2B5EF4-FFF2-40B4-BE49-F238E27FC236}">
                <a16:creationId xmlns:a16="http://schemas.microsoft.com/office/drawing/2014/main" id="{281746BB-6FF6-8A97-2470-62646B0A01FC}"/>
              </a:ext>
            </a:extLst>
          </p:cNvPr>
          <p:cNvPicPr>
            <a:picLocks noChangeAspect="1"/>
          </p:cNvPicPr>
          <p:nvPr/>
        </p:nvPicPr>
        <p:blipFill>
          <a:blip r:embed="rId3">
            <a:alphaModFix amt="25000"/>
          </a:blip>
          <a:srcRect/>
          <a:stretch>
            <a:fillRect/>
          </a:stretch>
        </p:blipFill>
        <p:spPr>
          <a:xfrm rot="17617040">
            <a:off x="13745551" y="-3705176"/>
            <a:ext cx="5352514" cy="7410352"/>
          </a:xfrm>
          <a:prstGeom prst="rect">
            <a:avLst/>
          </a:prstGeom>
        </p:spPr>
      </p:pic>
      <p:pic>
        <p:nvPicPr>
          <p:cNvPr id="4" name="Picture 7">
            <a:extLst>
              <a:ext uri="{FF2B5EF4-FFF2-40B4-BE49-F238E27FC236}">
                <a16:creationId xmlns:a16="http://schemas.microsoft.com/office/drawing/2014/main" id="{E9A2B6DB-E997-7DDE-3CB0-38EBF1E0D7E6}"/>
              </a:ext>
            </a:extLst>
          </p:cNvPr>
          <p:cNvPicPr>
            <a:picLocks noChangeAspect="1"/>
          </p:cNvPicPr>
          <p:nvPr/>
        </p:nvPicPr>
        <p:blipFill>
          <a:blip r:embed="rId4">
            <a:alphaModFix amt="25000"/>
          </a:blip>
          <a:srcRect/>
          <a:stretch>
            <a:fillRect/>
          </a:stretch>
        </p:blipFill>
        <p:spPr>
          <a:xfrm rot="19955923">
            <a:off x="16162301" y="-1063836"/>
            <a:ext cx="5468057" cy="6108036"/>
          </a:xfrm>
          <a:prstGeom prst="rect">
            <a:avLst/>
          </a:prstGeom>
        </p:spPr>
      </p:pic>
      <p:sp>
        <p:nvSpPr>
          <p:cNvPr id="5" name="TextBox 4">
            <a:extLst>
              <a:ext uri="{FF2B5EF4-FFF2-40B4-BE49-F238E27FC236}">
                <a16:creationId xmlns:a16="http://schemas.microsoft.com/office/drawing/2014/main" id="{2C2B101B-FA84-107B-B5B8-4F69FDC676AF}"/>
              </a:ext>
            </a:extLst>
          </p:cNvPr>
          <p:cNvSpPr txBox="1"/>
          <p:nvPr/>
        </p:nvSpPr>
        <p:spPr>
          <a:xfrm>
            <a:off x="533400" y="495300"/>
            <a:ext cx="17221200" cy="769441"/>
          </a:xfrm>
          <a:prstGeom prst="rect">
            <a:avLst/>
          </a:prstGeom>
          <a:noFill/>
        </p:spPr>
        <p:txBody>
          <a:bodyPr wrap="square" rtlCol="0">
            <a:spAutoFit/>
          </a:bodyPr>
          <a:lstStyle/>
          <a:p>
            <a:r>
              <a:rPr lang="en-IN" sz="4400" b="1" dirty="0">
                <a:latin typeface="Agrandir" panose="020B0604020202020204" charset="0"/>
              </a:rPr>
              <a:t>ADC Waveform (0.6V)</a:t>
            </a:r>
          </a:p>
        </p:txBody>
      </p:sp>
      <p:pic>
        <p:nvPicPr>
          <p:cNvPr id="7" name="Picture 6">
            <a:extLst>
              <a:ext uri="{FF2B5EF4-FFF2-40B4-BE49-F238E27FC236}">
                <a16:creationId xmlns:a16="http://schemas.microsoft.com/office/drawing/2014/main" id="{5C778DDB-BE50-9A9A-E446-00056027DAD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436290"/>
            <a:ext cx="15597912" cy="7517209"/>
          </a:xfrm>
          <a:prstGeom prst="rect">
            <a:avLst/>
          </a:prstGeom>
          <a:noFill/>
          <a:ln>
            <a:noFill/>
          </a:ln>
        </p:spPr>
      </p:pic>
    </p:spTree>
    <p:extLst>
      <p:ext uri="{BB962C8B-B14F-4D97-AF65-F5344CB8AC3E}">
        <p14:creationId xmlns:p14="http://schemas.microsoft.com/office/powerpoint/2010/main" val="33646855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015734B-5A21-7022-C20C-9BBC781D1FE1}"/>
              </a:ext>
            </a:extLst>
          </p:cNvPr>
          <p:cNvPicPr>
            <a:picLocks noChangeAspect="1"/>
          </p:cNvPicPr>
          <p:nvPr/>
        </p:nvPicPr>
        <p:blipFill>
          <a:blip r:embed="rId2">
            <a:alphaModFix amt="25000"/>
          </a:blip>
          <a:srcRect/>
          <a:stretch>
            <a:fillRect/>
          </a:stretch>
        </p:blipFill>
        <p:spPr>
          <a:xfrm>
            <a:off x="-2511451" y="1028700"/>
            <a:ext cx="19770751" cy="18262535"/>
          </a:xfrm>
          <a:prstGeom prst="rect">
            <a:avLst/>
          </a:prstGeom>
        </p:spPr>
      </p:pic>
      <p:pic>
        <p:nvPicPr>
          <p:cNvPr id="3" name="Picture 6">
            <a:extLst>
              <a:ext uri="{FF2B5EF4-FFF2-40B4-BE49-F238E27FC236}">
                <a16:creationId xmlns:a16="http://schemas.microsoft.com/office/drawing/2014/main" id="{797F4B04-7586-1CC7-C5C3-413B8C9A5BF5}"/>
              </a:ext>
            </a:extLst>
          </p:cNvPr>
          <p:cNvPicPr>
            <a:picLocks noChangeAspect="1"/>
          </p:cNvPicPr>
          <p:nvPr/>
        </p:nvPicPr>
        <p:blipFill>
          <a:blip r:embed="rId3">
            <a:alphaModFix amt="25000"/>
          </a:blip>
          <a:srcRect/>
          <a:stretch>
            <a:fillRect/>
          </a:stretch>
        </p:blipFill>
        <p:spPr>
          <a:xfrm rot="17617040">
            <a:off x="13745551" y="-3705176"/>
            <a:ext cx="5352514" cy="7410352"/>
          </a:xfrm>
          <a:prstGeom prst="rect">
            <a:avLst/>
          </a:prstGeom>
        </p:spPr>
      </p:pic>
      <p:pic>
        <p:nvPicPr>
          <p:cNvPr id="4" name="Picture 7">
            <a:extLst>
              <a:ext uri="{FF2B5EF4-FFF2-40B4-BE49-F238E27FC236}">
                <a16:creationId xmlns:a16="http://schemas.microsoft.com/office/drawing/2014/main" id="{88190F41-8EE5-462D-8416-D72B212A1D5A}"/>
              </a:ext>
            </a:extLst>
          </p:cNvPr>
          <p:cNvPicPr>
            <a:picLocks noChangeAspect="1"/>
          </p:cNvPicPr>
          <p:nvPr/>
        </p:nvPicPr>
        <p:blipFill>
          <a:blip r:embed="rId4">
            <a:alphaModFix amt="25000"/>
          </a:blip>
          <a:srcRect/>
          <a:stretch>
            <a:fillRect/>
          </a:stretch>
        </p:blipFill>
        <p:spPr>
          <a:xfrm rot="19955923">
            <a:off x="16162301" y="-1063836"/>
            <a:ext cx="5468057" cy="6108036"/>
          </a:xfrm>
          <a:prstGeom prst="rect">
            <a:avLst/>
          </a:prstGeom>
        </p:spPr>
      </p:pic>
      <p:sp>
        <p:nvSpPr>
          <p:cNvPr id="5" name="TextBox 4">
            <a:extLst>
              <a:ext uri="{FF2B5EF4-FFF2-40B4-BE49-F238E27FC236}">
                <a16:creationId xmlns:a16="http://schemas.microsoft.com/office/drawing/2014/main" id="{8FA8DFAE-2798-558D-BFEE-8C6A41A3F8DF}"/>
              </a:ext>
            </a:extLst>
          </p:cNvPr>
          <p:cNvSpPr txBox="1"/>
          <p:nvPr/>
        </p:nvSpPr>
        <p:spPr>
          <a:xfrm>
            <a:off x="533400" y="495300"/>
            <a:ext cx="17221200" cy="769441"/>
          </a:xfrm>
          <a:prstGeom prst="rect">
            <a:avLst/>
          </a:prstGeom>
          <a:noFill/>
        </p:spPr>
        <p:txBody>
          <a:bodyPr wrap="square" rtlCol="0">
            <a:spAutoFit/>
          </a:bodyPr>
          <a:lstStyle/>
          <a:p>
            <a:r>
              <a:rPr lang="en-IN" sz="4400" b="1" dirty="0">
                <a:latin typeface="Agrandir" panose="020B0604020202020204" charset="0"/>
              </a:rPr>
              <a:t>ADC Waveform (1.0V)</a:t>
            </a:r>
          </a:p>
        </p:txBody>
      </p:sp>
      <p:pic>
        <p:nvPicPr>
          <p:cNvPr id="7" name="Picture 6">
            <a:extLst>
              <a:ext uri="{FF2B5EF4-FFF2-40B4-BE49-F238E27FC236}">
                <a16:creationId xmlns:a16="http://schemas.microsoft.com/office/drawing/2014/main" id="{D27E6F1E-F2A8-74AD-E8E4-8BDA8EB5F11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633" y="2095500"/>
            <a:ext cx="16930434" cy="6339053"/>
          </a:xfrm>
          <a:prstGeom prst="rect">
            <a:avLst/>
          </a:prstGeom>
          <a:noFill/>
          <a:ln>
            <a:noFill/>
          </a:ln>
        </p:spPr>
      </p:pic>
    </p:spTree>
    <p:extLst>
      <p:ext uri="{BB962C8B-B14F-4D97-AF65-F5344CB8AC3E}">
        <p14:creationId xmlns:p14="http://schemas.microsoft.com/office/powerpoint/2010/main" val="49566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5" name="Picture 5"/>
          <p:cNvPicPr>
            <a:picLocks noChangeAspect="1"/>
          </p:cNvPicPr>
          <p:nvPr/>
        </p:nvPicPr>
        <p:blipFill>
          <a:blip r:embed="rId2">
            <a:alphaModFix amt="50000"/>
          </a:blip>
          <a:srcRect/>
          <a:stretch>
            <a:fillRect/>
          </a:stretch>
        </p:blipFill>
        <p:spPr>
          <a:xfrm>
            <a:off x="-2868523" y="2438918"/>
            <a:ext cx="10541077" cy="10522453"/>
          </a:xfrm>
          <a:prstGeom prst="rect">
            <a:avLst/>
          </a:prstGeom>
        </p:spPr>
      </p:pic>
      <p:pic>
        <p:nvPicPr>
          <p:cNvPr id="6" name="Picture 6"/>
          <p:cNvPicPr>
            <a:picLocks noChangeAspect="1"/>
          </p:cNvPicPr>
          <p:nvPr/>
        </p:nvPicPr>
        <p:blipFill>
          <a:blip r:embed="rId3"/>
          <a:srcRect/>
          <a:stretch>
            <a:fillRect/>
          </a:stretch>
        </p:blipFill>
        <p:spPr>
          <a:xfrm>
            <a:off x="-3463659" y="-599139"/>
            <a:ext cx="5865675" cy="5231058"/>
          </a:xfrm>
          <a:prstGeom prst="rect">
            <a:avLst/>
          </a:prstGeom>
        </p:spPr>
      </p:pic>
      <p:sp>
        <p:nvSpPr>
          <p:cNvPr id="10" name="TextBox 9">
            <a:extLst>
              <a:ext uri="{FF2B5EF4-FFF2-40B4-BE49-F238E27FC236}">
                <a16:creationId xmlns:a16="http://schemas.microsoft.com/office/drawing/2014/main" id="{45B4FB5F-A1FE-A885-871E-3B76F1D91A5B}"/>
              </a:ext>
            </a:extLst>
          </p:cNvPr>
          <p:cNvSpPr txBox="1"/>
          <p:nvPr/>
        </p:nvSpPr>
        <p:spPr>
          <a:xfrm>
            <a:off x="609600" y="571500"/>
            <a:ext cx="16535400" cy="769441"/>
          </a:xfrm>
          <a:prstGeom prst="rect">
            <a:avLst/>
          </a:prstGeom>
          <a:noFill/>
        </p:spPr>
        <p:txBody>
          <a:bodyPr wrap="square" rtlCol="0">
            <a:spAutoFit/>
          </a:bodyPr>
          <a:lstStyle/>
          <a:p>
            <a:r>
              <a:rPr lang="en-IN" sz="4400" b="1" dirty="0">
                <a:latin typeface="Agrandir" panose="020B0604020202020204" charset="0"/>
              </a:rPr>
              <a:t>Power at Different Corners</a:t>
            </a:r>
          </a:p>
        </p:txBody>
      </p:sp>
      <p:graphicFrame>
        <p:nvGraphicFramePr>
          <p:cNvPr id="11" name="Table 10">
            <a:extLst>
              <a:ext uri="{FF2B5EF4-FFF2-40B4-BE49-F238E27FC236}">
                <a16:creationId xmlns:a16="http://schemas.microsoft.com/office/drawing/2014/main" id="{974CAD6F-8C7B-EDC2-5301-2865FF0D9391}"/>
              </a:ext>
            </a:extLst>
          </p:cNvPr>
          <p:cNvGraphicFramePr>
            <a:graphicFrameLocks noGrp="1"/>
          </p:cNvGraphicFramePr>
          <p:nvPr>
            <p:extLst>
              <p:ext uri="{D42A27DB-BD31-4B8C-83A1-F6EECF244321}">
                <p14:modId xmlns:p14="http://schemas.microsoft.com/office/powerpoint/2010/main" val="2728132915"/>
              </p:ext>
            </p:extLst>
          </p:nvPr>
        </p:nvGraphicFramePr>
        <p:xfrm>
          <a:off x="1524000" y="1562100"/>
          <a:ext cx="14554200" cy="7078516"/>
        </p:xfrm>
        <a:graphic>
          <a:graphicData uri="http://schemas.openxmlformats.org/drawingml/2006/table">
            <a:tbl>
              <a:tblPr firstRow="1" firstCol="1" bandRow="1">
                <a:tableStyleId>{5C22544A-7EE6-4342-B048-85BDC9FD1C3A}</a:tableStyleId>
              </a:tblPr>
              <a:tblGrid>
                <a:gridCol w="7275937">
                  <a:extLst>
                    <a:ext uri="{9D8B030D-6E8A-4147-A177-3AD203B41FA5}">
                      <a16:colId xmlns:a16="http://schemas.microsoft.com/office/drawing/2014/main" val="2369971700"/>
                    </a:ext>
                  </a:extLst>
                </a:gridCol>
                <a:gridCol w="7278263">
                  <a:extLst>
                    <a:ext uri="{9D8B030D-6E8A-4147-A177-3AD203B41FA5}">
                      <a16:colId xmlns:a16="http://schemas.microsoft.com/office/drawing/2014/main" val="4221903438"/>
                    </a:ext>
                  </a:extLst>
                </a:gridCol>
              </a:tblGrid>
              <a:tr h="1145652">
                <a:tc>
                  <a:txBody>
                    <a:bodyPr/>
                    <a:lstStyle/>
                    <a:p>
                      <a:pPr marL="29845" indent="-6350" algn="ctr">
                        <a:lnSpc>
                          <a:spcPct val="107000"/>
                        </a:lnSpc>
                        <a:spcAft>
                          <a:spcPts val="15"/>
                        </a:spcAft>
                      </a:pPr>
                      <a:r>
                        <a:rPr lang="en-IN" sz="5400" kern="100" dirty="0">
                          <a:effectLst/>
                        </a:rPr>
                        <a:t>Corners</a:t>
                      </a:r>
                      <a:r>
                        <a:rPr lang="en-IN" sz="1200" kern="100" dirty="0">
                          <a:effectLst/>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tc>
                  <a:txBody>
                    <a:bodyPr/>
                    <a:lstStyle/>
                    <a:p>
                      <a:pPr marL="33655" indent="-6350" algn="ctr">
                        <a:lnSpc>
                          <a:spcPct val="107000"/>
                        </a:lnSpc>
                        <a:spcAft>
                          <a:spcPts val="15"/>
                        </a:spcAft>
                      </a:pPr>
                      <a:r>
                        <a:rPr lang="en-IN" sz="3600" kern="100" dirty="0">
                          <a:effectLst/>
                        </a:rPr>
                        <a:t>Average Power (Watts)</a:t>
                      </a:r>
                      <a:endParaRPr lang="en-IN" sz="3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extLst>
                  <a:ext uri="{0D108BD9-81ED-4DB2-BD59-A6C34878D82A}">
                    <a16:rowId xmlns:a16="http://schemas.microsoft.com/office/drawing/2014/main" val="3094508689"/>
                  </a:ext>
                </a:extLst>
              </a:tr>
              <a:tr h="1258956">
                <a:tc>
                  <a:txBody>
                    <a:bodyPr/>
                    <a:lstStyle/>
                    <a:p>
                      <a:pPr marL="36830" indent="-6350" algn="ctr">
                        <a:lnSpc>
                          <a:spcPct val="107000"/>
                        </a:lnSpc>
                        <a:spcAft>
                          <a:spcPts val="15"/>
                        </a:spcAft>
                      </a:pPr>
                      <a:r>
                        <a:rPr lang="en-IN" sz="4000" kern="100" dirty="0">
                          <a:effectLst/>
                        </a:rPr>
                        <a:t>Typical </a:t>
                      </a:r>
                      <a:r>
                        <a:rPr lang="en-IN" sz="4000" kern="100" dirty="0" err="1">
                          <a:effectLst/>
                        </a:rPr>
                        <a:t>Typical</a:t>
                      </a:r>
                      <a:r>
                        <a:rPr lang="en-IN" sz="4000" kern="100" dirty="0">
                          <a:effectLst/>
                        </a:rPr>
                        <a:t> (TT) </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tc>
                  <a:txBody>
                    <a:bodyPr/>
                    <a:lstStyle/>
                    <a:p>
                      <a:pPr marL="35560" indent="-6350" algn="ctr">
                        <a:lnSpc>
                          <a:spcPct val="107000"/>
                        </a:lnSpc>
                        <a:spcAft>
                          <a:spcPts val="15"/>
                        </a:spcAft>
                      </a:pPr>
                      <a:r>
                        <a:rPr lang="en-IN" sz="4000" kern="100" dirty="0">
                          <a:effectLst/>
                        </a:rPr>
                        <a:t>193.2 x 10 ^ -6 W </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extLst>
                  <a:ext uri="{0D108BD9-81ED-4DB2-BD59-A6C34878D82A}">
                    <a16:rowId xmlns:a16="http://schemas.microsoft.com/office/drawing/2014/main" val="141738336"/>
                  </a:ext>
                </a:extLst>
              </a:tr>
              <a:tr h="1201044">
                <a:tc>
                  <a:txBody>
                    <a:bodyPr/>
                    <a:lstStyle/>
                    <a:p>
                      <a:pPr marL="30480" indent="-6350" algn="ctr">
                        <a:lnSpc>
                          <a:spcPct val="107000"/>
                        </a:lnSpc>
                        <a:spcAft>
                          <a:spcPts val="15"/>
                        </a:spcAft>
                      </a:pPr>
                      <a:r>
                        <a:rPr lang="en-IN" sz="4000" kern="100" dirty="0">
                          <a:effectLst/>
                        </a:rPr>
                        <a:t>Fast </a:t>
                      </a:r>
                      <a:r>
                        <a:rPr lang="en-IN" sz="4000" kern="100" dirty="0" err="1">
                          <a:effectLst/>
                        </a:rPr>
                        <a:t>Fast</a:t>
                      </a:r>
                      <a:r>
                        <a:rPr lang="en-IN" sz="4000" kern="100" dirty="0">
                          <a:effectLst/>
                        </a:rPr>
                        <a:t> (FF) </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tc>
                  <a:txBody>
                    <a:bodyPr/>
                    <a:lstStyle/>
                    <a:p>
                      <a:pPr marL="35560" indent="-6350" algn="ctr">
                        <a:lnSpc>
                          <a:spcPct val="107000"/>
                        </a:lnSpc>
                        <a:spcAft>
                          <a:spcPts val="15"/>
                        </a:spcAft>
                      </a:pPr>
                      <a:r>
                        <a:rPr lang="en-IN" sz="4000" kern="100" dirty="0">
                          <a:effectLst/>
                        </a:rPr>
                        <a:t>275.8 x 10 ^ -6 W </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extLst>
                  <a:ext uri="{0D108BD9-81ED-4DB2-BD59-A6C34878D82A}">
                    <a16:rowId xmlns:a16="http://schemas.microsoft.com/office/drawing/2014/main" val="1986290342"/>
                  </a:ext>
                </a:extLst>
              </a:tr>
              <a:tr h="1211116">
                <a:tc>
                  <a:txBody>
                    <a:bodyPr/>
                    <a:lstStyle/>
                    <a:p>
                      <a:pPr marL="31750" indent="-6350" algn="ctr">
                        <a:lnSpc>
                          <a:spcPct val="107000"/>
                        </a:lnSpc>
                        <a:spcAft>
                          <a:spcPts val="15"/>
                        </a:spcAft>
                      </a:pPr>
                      <a:r>
                        <a:rPr lang="en-IN" sz="4000" kern="100" dirty="0">
                          <a:effectLst/>
                        </a:rPr>
                        <a:t>Slow </a:t>
                      </a:r>
                      <a:r>
                        <a:rPr lang="en-IN" sz="4000" kern="100" dirty="0" err="1">
                          <a:effectLst/>
                        </a:rPr>
                        <a:t>Slow</a:t>
                      </a:r>
                      <a:r>
                        <a:rPr lang="en-IN" sz="4000" kern="100" dirty="0">
                          <a:effectLst/>
                        </a:rPr>
                        <a:t> (SS) </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tc>
                  <a:txBody>
                    <a:bodyPr/>
                    <a:lstStyle/>
                    <a:p>
                      <a:pPr marL="35560" indent="-6350" algn="ctr">
                        <a:lnSpc>
                          <a:spcPct val="107000"/>
                        </a:lnSpc>
                        <a:spcAft>
                          <a:spcPts val="15"/>
                        </a:spcAft>
                      </a:pPr>
                      <a:r>
                        <a:rPr lang="en-IN" sz="4000" kern="100" dirty="0">
                          <a:effectLst/>
                        </a:rPr>
                        <a:t>124.1 x 10 ^ -6 W </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extLst>
                  <a:ext uri="{0D108BD9-81ED-4DB2-BD59-A6C34878D82A}">
                    <a16:rowId xmlns:a16="http://schemas.microsoft.com/office/drawing/2014/main" val="609212900"/>
                  </a:ext>
                </a:extLst>
              </a:tr>
              <a:tr h="1050632">
                <a:tc>
                  <a:txBody>
                    <a:bodyPr/>
                    <a:lstStyle/>
                    <a:p>
                      <a:pPr marL="31750" indent="-6350" algn="ctr">
                        <a:lnSpc>
                          <a:spcPct val="107000"/>
                        </a:lnSpc>
                        <a:spcAft>
                          <a:spcPts val="15"/>
                        </a:spcAft>
                      </a:pPr>
                      <a:r>
                        <a:rPr lang="en-IN" sz="4000" kern="100" dirty="0">
                          <a:effectLst/>
                        </a:rPr>
                        <a:t>Fast Slow (FS) </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tc>
                  <a:txBody>
                    <a:bodyPr/>
                    <a:lstStyle/>
                    <a:p>
                      <a:pPr marL="35560" indent="-6350" algn="ctr">
                        <a:lnSpc>
                          <a:spcPct val="107000"/>
                        </a:lnSpc>
                        <a:spcAft>
                          <a:spcPts val="15"/>
                        </a:spcAft>
                      </a:pPr>
                      <a:r>
                        <a:rPr lang="en-IN" sz="4000" kern="100" dirty="0">
                          <a:effectLst/>
                        </a:rPr>
                        <a:t>220.0 x 10 ^ -6 W</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extLst>
                  <a:ext uri="{0D108BD9-81ED-4DB2-BD59-A6C34878D82A}">
                    <a16:rowId xmlns:a16="http://schemas.microsoft.com/office/drawing/2014/main" val="3819349271"/>
                  </a:ext>
                </a:extLst>
              </a:tr>
              <a:tr h="1211116">
                <a:tc>
                  <a:txBody>
                    <a:bodyPr/>
                    <a:lstStyle/>
                    <a:p>
                      <a:pPr marL="31750" indent="-6350" algn="ctr">
                        <a:lnSpc>
                          <a:spcPct val="107000"/>
                        </a:lnSpc>
                        <a:spcAft>
                          <a:spcPts val="15"/>
                        </a:spcAft>
                      </a:pPr>
                      <a:r>
                        <a:rPr lang="en-IN" sz="4000" kern="100" dirty="0">
                          <a:effectLst/>
                        </a:rPr>
                        <a:t>Slow Fast (SS) </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tc>
                  <a:txBody>
                    <a:bodyPr/>
                    <a:lstStyle/>
                    <a:p>
                      <a:pPr marL="35560" indent="-6350" algn="ctr">
                        <a:lnSpc>
                          <a:spcPct val="107000"/>
                        </a:lnSpc>
                        <a:spcAft>
                          <a:spcPts val="15"/>
                        </a:spcAft>
                      </a:pPr>
                      <a:r>
                        <a:rPr lang="en-IN" sz="4000" kern="100" dirty="0">
                          <a:effectLst/>
                        </a:rPr>
                        <a:t>155.7 x 10 ^ -6 W</a:t>
                      </a:r>
                      <a:endParaRPr lang="en-IN" sz="4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 marR="31750" marT="5715" marB="0"/>
                </a:tc>
                <a:extLst>
                  <a:ext uri="{0D108BD9-81ED-4DB2-BD59-A6C34878D82A}">
                    <a16:rowId xmlns:a16="http://schemas.microsoft.com/office/drawing/2014/main" val="3197194669"/>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E460E2B7-D30F-0429-58A8-AB3F7B230BBB}"/>
              </a:ext>
            </a:extLst>
          </p:cNvPr>
          <p:cNvPicPr>
            <a:picLocks noChangeAspect="1"/>
          </p:cNvPicPr>
          <p:nvPr/>
        </p:nvPicPr>
        <p:blipFill>
          <a:blip r:embed="rId2">
            <a:alphaModFix amt="50000"/>
          </a:blip>
          <a:srcRect/>
          <a:stretch>
            <a:fillRect/>
          </a:stretch>
        </p:blipFill>
        <p:spPr>
          <a:xfrm>
            <a:off x="-2868523" y="2438918"/>
            <a:ext cx="10541077" cy="10522453"/>
          </a:xfrm>
          <a:prstGeom prst="rect">
            <a:avLst/>
          </a:prstGeom>
        </p:spPr>
      </p:pic>
      <p:pic>
        <p:nvPicPr>
          <p:cNvPr id="3" name="Picture 6">
            <a:extLst>
              <a:ext uri="{FF2B5EF4-FFF2-40B4-BE49-F238E27FC236}">
                <a16:creationId xmlns:a16="http://schemas.microsoft.com/office/drawing/2014/main" id="{AB9BFB25-C1F3-43A9-5E9D-FCB79C1ABA83}"/>
              </a:ext>
            </a:extLst>
          </p:cNvPr>
          <p:cNvPicPr>
            <a:picLocks noChangeAspect="1"/>
          </p:cNvPicPr>
          <p:nvPr/>
        </p:nvPicPr>
        <p:blipFill>
          <a:blip r:embed="rId3"/>
          <a:srcRect/>
          <a:stretch>
            <a:fillRect/>
          </a:stretch>
        </p:blipFill>
        <p:spPr>
          <a:xfrm>
            <a:off x="-3463659" y="-599139"/>
            <a:ext cx="5865675" cy="5231058"/>
          </a:xfrm>
          <a:prstGeom prst="rect">
            <a:avLst/>
          </a:prstGeom>
        </p:spPr>
      </p:pic>
      <p:sp>
        <p:nvSpPr>
          <p:cNvPr id="4" name="TextBox 3">
            <a:extLst>
              <a:ext uri="{FF2B5EF4-FFF2-40B4-BE49-F238E27FC236}">
                <a16:creationId xmlns:a16="http://schemas.microsoft.com/office/drawing/2014/main" id="{0B42C8F0-C78D-E290-897A-65393D5FBAE3}"/>
              </a:ext>
            </a:extLst>
          </p:cNvPr>
          <p:cNvSpPr txBox="1"/>
          <p:nvPr/>
        </p:nvSpPr>
        <p:spPr>
          <a:xfrm>
            <a:off x="609600" y="571500"/>
            <a:ext cx="16535400" cy="1446550"/>
          </a:xfrm>
          <a:prstGeom prst="rect">
            <a:avLst/>
          </a:prstGeom>
          <a:noFill/>
        </p:spPr>
        <p:txBody>
          <a:bodyPr wrap="square" rtlCol="0">
            <a:spAutoFit/>
          </a:bodyPr>
          <a:lstStyle/>
          <a:p>
            <a:r>
              <a:rPr lang="en-IN" sz="4400" b="1" dirty="0">
                <a:latin typeface="Agrandir" panose="020B0604020202020204" charset="0"/>
              </a:rPr>
              <a:t>Applications</a:t>
            </a:r>
          </a:p>
          <a:p>
            <a:endParaRPr lang="en-IN" sz="4400" b="1" dirty="0">
              <a:latin typeface="Agrandir" panose="020B0604020202020204" charset="0"/>
            </a:endParaRPr>
          </a:p>
        </p:txBody>
      </p:sp>
      <p:sp>
        <p:nvSpPr>
          <p:cNvPr id="6" name="TextBox 5">
            <a:extLst>
              <a:ext uri="{FF2B5EF4-FFF2-40B4-BE49-F238E27FC236}">
                <a16:creationId xmlns:a16="http://schemas.microsoft.com/office/drawing/2014/main" id="{01C35E87-1C06-E5EF-51B7-59265CA1EC96}"/>
              </a:ext>
            </a:extLst>
          </p:cNvPr>
          <p:cNvSpPr txBox="1"/>
          <p:nvPr/>
        </p:nvSpPr>
        <p:spPr>
          <a:xfrm>
            <a:off x="609600" y="2026026"/>
            <a:ext cx="16306800" cy="6247864"/>
          </a:xfrm>
          <a:prstGeom prst="rect">
            <a:avLst/>
          </a:prstGeom>
          <a:noFill/>
        </p:spPr>
        <p:txBody>
          <a:bodyPr wrap="square" rtlCol="0">
            <a:spAutoFit/>
          </a:bodyPr>
          <a:lstStyle/>
          <a:p>
            <a:pPr marL="571500" indent="-571500">
              <a:buFont typeface="Arial" panose="020B0604020202020204" pitchFamily="34" charset="0"/>
              <a:buChar char="•"/>
            </a:pPr>
            <a:r>
              <a:rPr lang="en-US" sz="4000" b="1" dirty="0"/>
              <a:t>Communication Systems:</a:t>
            </a:r>
            <a:r>
              <a:rPr lang="en-US" sz="4000" dirty="0"/>
              <a:t> Converts analog signals into digital for wireless communication.</a:t>
            </a:r>
          </a:p>
          <a:p>
            <a:endParaRPr lang="en-US" sz="4000" dirty="0">
              <a:latin typeface="Agrandir" panose="020B0604020202020204" charset="0"/>
            </a:endParaRPr>
          </a:p>
          <a:p>
            <a:pPr marL="571500" indent="-571500">
              <a:buFont typeface="Arial" panose="020B0604020202020204" pitchFamily="34" charset="0"/>
              <a:buChar char="•"/>
            </a:pPr>
            <a:r>
              <a:rPr lang="en-US" sz="4000" b="1" dirty="0"/>
              <a:t>Medical Devices:</a:t>
            </a:r>
            <a:r>
              <a:rPr lang="en-US" sz="4000" dirty="0"/>
              <a:t> Used in ECG, pulse oximeters, and imaging systems.</a:t>
            </a:r>
          </a:p>
          <a:p>
            <a:endParaRPr lang="en-US" sz="4000" dirty="0"/>
          </a:p>
          <a:p>
            <a:pPr marL="571500" indent="-571500">
              <a:buFont typeface="Arial" panose="020B0604020202020204" pitchFamily="34" charset="0"/>
              <a:buChar char="•"/>
            </a:pPr>
            <a:r>
              <a:rPr lang="en-US" sz="4000" b="1" dirty="0"/>
              <a:t>Audio Processing:</a:t>
            </a:r>
            <a:r>
              <a:rPr lang="en-US" sz="4000" dirty="0"/>
              <a:t> Converts audio signals in microphones and sound cards.</a:t>
            </a:r>
          </a:p>
          <a:p>
            <a:endParaRPr lang="en-US" sz="4000" dirty="0"/>
          </a:p>
          <a:p>
            <a:pPr marL="571500" indent="-571500">
              <a:buFont typeface="Arial" panose="020B0604020202020204" pitchFamily="34" charset="0"/>
              <a:buChar char="•"/>
            </a:pPr>
            <a:r>
              <a:rPr lang="en-US" sz="4000" b="1" dirty="0"/>
              <a:t>Control Systems:</a:t>
            </a:r>
            <a:r>
              <a:rPr lang="en-US" sz="4000" dirty="0"/>
              <a:t> Processes analog feedback in automation and robotics.</a:t>
            </a:r>
          </a:p>
          <a:p>
            <a:endParaRPr lang="en-US" sz="4000" dirty="0"/>
          </a:p>
          <a:p>
            <a:pPr marL="571500" indent="-571500">
              <a:buFont typeface="Arial" panose="020B0604020202020204" pitchFamily="34" charset="0"/>
              <a:buChar char="•"/>
            </a:pPr>
            <a:r>
              <a:rPr lang="en-US" sz="4000" b="1" dirty="0"/>
              <a:t>Data Acquisition Systems:</a:t>
            </a:r>
            <a:r>
              <a:rPr lang="en-US" sz="4000" dirty="0"/>
              <a:t> Used for real-time data processing and storage.</a:t>
            </a:r>
            <a:endParaRPr lang="en-IN" sz="4000" dirty="0">
              <a:latin typeface="Agrandir" panose="020B0604020202020204" charset="0"/>
            </a:endParaRPr>
          </a:p>
        </p:txBody>
      </p:sp>
    </p:spTree>
    <p:extLst>
      <p:ext uri="{BB962C8B-B14F-4D97-AF65-F5344CB8AC3E}">
        <p14:creationId xmlns:p14="http://schemas.microsoft.com/office/powerpoint/2010/main" val="8588094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BEFE5"/>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45E69CB-2262-643C-946B-E067A41BB801}"/>
              </a:ext>
            </a:extLst>
          </p:cNvPr>
          <p:cNvSpPr txBox="1"/>
          <p:nvPr/>
        </p:nvSpPr>
        <p:spPr>
          <a:xfrm>
            <a:off x="457200" y="800100"/>
            <a:ext cx="17297400" cy="8262262"/>
          </a:xfrm>
          <a:prstGeom prst="rect">
            <a:avLst/>
          </a:prstGeom>
          <a:noFill/>
        </p:spPr>
        <p:txBody>
          <a:bodyPr wrap="square" rtlCol="0">
            <a:spAutoFit/>
          </a:bodyPr>
          <a:lstStyle/>
          <a:p>
            <a:r>
              <a:rPr lang="en-IN" sz="4000" b="1" dirty="0">
                <a:latin typeface="Agrandir" panose="020B0604020202020204" charset="0"/>
              </a:rPr>
              <a:t>Conclusion</a:t>
            </a:r>
          </a:p>
          <a:p>
            <a:endParaRPr lang="en-IN" sz="4000" b="1" dirty="0">
              <a:latin typeface="Agrandir" panose="020B0604020202020204" charset="0"/>
            </a:endParaRPr>
          </a:p>
          <a:p>
            <a:pPr marL="511810" indent="-457200" algn="just">
              <a:lnSpc>
                <a:spcPct val="107000"/>
              </a:lnSpc>
              <a:spcAft>
                <a:spcPts val="15"/>
              </a:spcAft>
              <a:buFont typeface="Arial" panose="020B0604020202020204" pitchFamily="34" charset="0"/>
              <a:buChar char="•"/>
            </a:pPr>
            <a:r>
              <a:rPr lang="en-IN" sz="3200" kern="100" dirty="0">
                <a:solidFill>
                  <a:srgbClr val="000000"/>
                </a:solidFill>
                <a:effectLst/>
                <a:latin typeface="Times New Roman" panose="02020603050405020304" pitchFamily="18" charset="0"/>
                <a:ea typeface="Times New Roman" panose="02020603050405020304" pitchFamily="18" charset="0"/>
              </a:rPr>
              <a:t>The analysis of the ADC system demonstrates its performance across different input voltages and process corners. The average power consumption increases with the input voltage, reflecting the higher switching activity and faster circuit operation.</a:t>
            </a:r>
          </a:p>
          <a:p>
            <a:pPr marL="60960" indent="-6350" algn="just">
              <a:lnSpc>
                <a:spcPct val="107000"/>
              </a:lnSpc>
              <a:spcAft>
                <a:spcPts val="15"/>
              </a:spcAft>
            </a:pP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511810" indent="-457200" algn="just">
              <a:lnSpc>
                <a:spcPct val="107000"/>
              </a:lnSpc>
              <a:spcAft>
                <a:spcPts val="15"/>
              </a:spcAft>
              <a:buFont typeface="Arial" panose="020B0604020202020204" pitchFamily="34" charset="0"/>
              <a:buChar char="•"/>
            </a:pPr>
            <a:r>
              <a:rPr lang="en-IN" sz="3200" kern="100" dirty="0">
                <a:solidFill>
                  <a:srgbClr val="000000"/>
                </a:solidFill>
                <a:effectLst/>
                <a:latin typeface="Times New Roman" panose="02020603050405020304" pitchFamily="18" charset="0"/>
                <a:ea typeface="Times New Roman" panose="02020603050405020304" pitchFamily="18" charset="0"/>
              </a:rPr>
              <a:t>The corner analysis provides valuable insights into the ADC's behaviour under various conditions. The minimum power consumption is observed at the SS Corner (Slow-S and Slow-S), where the system operates with slower transistors, leading to reduced power consumption. Specifically, the ADC achieves a minimum power consumption</a:t>
            </a:r>
            <a:r>
              <a:rPr lang="en-IN" sz="3200" b="1" kern="100" dirty="0">
                <a:solidFill>
                  <a:srgbClr val="000000"/>
                </a:solidFill>
                <a:effectLst/>
                <a:latin typeface="Times New Roman" panose="02020603050405020304" pitchFamily="18" charset="0"/>
                <a:ea typeface="Times New Roman" panose="02020603050405020304" pitchFamily="18" charset="0"/>
              </a:rPr>
              <a:t> </a:t>
            </a:r>
            <a:r>
              <a:rPr lang="en-IN" sz="3200" kern="100" dirty="0">
                <a:solidFill>
                  <a:srgbClr val="000000"/>
                </a:solidFill>
                <a:effectLst/>
                <a:latin typeface="Times New Roman" panose="02020603050405020304" pitchFamily="18" charset="0"/>
                <a:ea typeface="Times New Roman" panose="02020603050405020304" pitchFamily="18" charset="0"/>
              </a:rPr>
              <a:t>of</a:t>
            </a:r>
            <a:r>
              <a:rPr lang="en-IN" sz="3200" b="1" kern="100" dirty="0">
                <a:solidFill>
                  <a:srgbClr val="000000"/>
                </a:solidFill>
                <a:effectLst/>
                <a:latin typeface="Times New Roman" panose="02020603050405020304" pitchFamily="18" charset="0"/>
                <a:ea typeface="Times New Roman" panose="02020603050405020304" pitchFamily="18" charset="0"/>
              </a:rPr>
              <a:t> 124.1 × 10⁻⁶ W</a:t>
            </a:r>
            <a:r>
              <a:rPr lang="en-IN" sz="3200" kern="100" dirty="0">
                <a:solidFill>
                  <a:srgbClr val="000000"/>
                </a:solidFill>
                <a:effectLst/>
                <a:latin typeface="Times New Roman" panose="02020603050405020304" pitchFamily="18" charset="0"/>
                <a:ea typeface="Times New Roman" panose="02020603050405020304" pitchFamily="18" charset="0"/>
              </a:rPr>
              <a:t> at the </a:t>
            </a:r>
            <a:r>
              <a:rPr lang="en-IN" sz="3200" b="1" kern="100" dirty="0">
                <a:solidFill>
                  <a:srgbClr val="000000"/>
                </a:solidFill>
                <a:effectLst/>
                <a:latin typeface="Times New Roman" panose="02020603050405020304" pitchFamily="18" charset="0"/>
                <a:ea typeface="Times New Roman" panose="02020603050405020304" pitchFamily="18" charset="0"/>
              </a:rPr>
              <a:t>SS Corner</a:t>
            </a:r>
            <a:r>
              <a:rPr lang="en-IN" sz="3200" kern="100" dirty="0">
                <a:solidFill>
                  <a:srgbClr val="000000"/>
                </a:solidFill>
                <a:effectLst/>
                <a:latin typeface="Times New Roman" panose="02020603050405020304" pitchFamily="18" charset="0"/>
                <a:ea typeface="Times New Roman" panose="02020603050405020304" pitchFamily="18" charset="0"/>
              </a:rPr>
              <a:t>, indicating a balance between lower speed and reduced energy usage.</a:t>
            </a:r>
          </a:p>
          <a:p>
            <a:pPr marL="60960" indent="-6350" algn="just">
              <a:lnSpc>
                <a:spcPct val="107000"/>
              </a:lnSpc>
              <a:spcAft>
                <a:spcPts val="15"/>
              </a:spcAft>
            </a:pP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511810" indent="-457200" algn="just">
              <a:lnSpc>
                <a:spcPct val="107000"/>
              </a:lnSpc>
              <a:spcAft>
                <a:spcPts val="15"/>
              </a:spcAft>
              <a:buFont typeface="Arial" panose="020B0604020202020204" pitchFamily="34" charset="0"/>
              <a:buChar char="•"/>
            </a:pPr>
            <a:r>
              <a:rPr lang="en-IN" sz="3200" kern="100" dirty="0">
                <a:solidFill>
                  <a:srgbClr val="000000"/>
                </a:solidFill>
                <a:effectLst/>
                <a:latin typeface="Times New Roman" panose="02020603050405020304" pitchFamily="18" charset="0"/>
                <a:ea typeface="Times New Roman" panose="02020603050405020304" pitchFamily="18" charset="0"/>
              </a:rPr>
              <a:t>This study highlights the ADC's efficiency and performance under varying conditions, with the SS corner offering the most energy-efficient operation.</a:t>
            </a:r>
          </a:p>
          <a:p>
            <a:endParaRPr lang="en-IN" sz="4000" b="1" dirty="0">
              <a:latin typeface="Agrandir"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2" name="Freeform 2"/>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3" name="Picture 3"/>
          <p:cNvPicPr>
            <a:picLocks noChangeAspect="1"/>
          </p:cNvPicPr>
          <p:nvPr/>
        </p:nvPicPr>
        <p:blipFill>
          <a:blip r:embed="rId4">
            <a:alphaModFix amt="25000"/>
          </a:blip>
          <a:srcRect/>
          <a:stretch>
            <a:fillRect/>
          </a:stretch>
        </p:blipFill>
        <p:spPr>
          <a:xfrm rot="-2932469">
            <a:off x="-2458732" y="-2682360"/>
            <a:ext cx="14388035" cy="16061643"/>
          </a:xfrm>
          <a:prstGeom prst="rect">
            <a:avLst/>
          </a:prstGeom>
        </p:spPr>
      </p:pic>
      <p:sp>
        <p:nvSpPr>
          <p:cNvPr id="8" name="TextBox 7">
            <a:extLst>
              <a:ext uri="{FF2B5EF4-FFF2-40B4-BE49-F238E27FC236}">
                <a16:creationId xmlns:a16="http://schemas.microsoft.com/office/drawing/2014/main" id="{33933E85-BBFF-6DCA-8927-031A7B63A240}"/>
              </a:ext>
            </a:extLst>
          </p:cNvPr>
          <p:cNvSpPr txBox="1"/>
          <p:nvPr/>
        </p:nvSpPr>
        <p:spPr>
          <a:xfrm>
            <a:off x="304800" y="342900"/>
            <a:ext cx="17373600" cy="8025274"/>
          </a:xfrm>
          <a:prstGeom prst="rect">
            <a:avLst/>
          </a:prstGeom>
          <a:noFill/>
        </p:spPr>
        <p:txBody>
          <a:bodyPr wrap="square" rtlCol="0">
            <a:spAutoFit/>
          </a:bodyPr>
          <a:lstStyle/>
          <a:p>
            <a:r>
              <a:rPr lang="en-IN" sz="4000" b="1" dirty="0">
                <a:latin typeface="Agrandir" panose="020B0604020202020204" charset="0"/>
              </a:rPr>
              <a:t>References</a:t>
            </a:r>
          </a:p>
          <a:p>
            <a:endParaRPr lang="en-IN" sz="4000" b="1" dirty="0">
              <a:latin typeface="Agrandir" panose="020B0604020202020204" charset="0"/>
            </a:endParaRPr>
          </a:p>
          <a:p>
            <a:pPr marL="70485" indent="-6350" algn="just">
              <a:lnSpc>
                <a:spcPct val="103000"/>
              </a:lnSpc>
              <a:spcAft>
                <a:spcPts val="15"/>
              </a:spcAft>
            </a:pPr>
            <a:r>
              <a:rPr lang="en-IN" sz="3200" b="1" kern="0" dirty="0">
                <a:solidFill>
                  <a:srgbClr val="000000"/>
                </a:solidFill>
                <a:effectLst/>
                <a:latin typeface="Times New Roman" panose="02020603050405020304" pitchFamily="18" charset="0"/>
                <a:ea typeface="Times New Roman" panose="02020603050405020304" pitchFamily="18" charset="0"/>
              </a:rPr>
              <a:t>1. Liu, L., &amp; Lee, H. M. (2010).</a:t>
            </a:r>
            <a:r>
              <a:rPr lang="en-IN" sz="3200" kern="0" dirty="0">
                <a:solidFill>
                  <a:srgbClr val="000000"/>
                </a:solidFill>
                <a:effectLst/>
                <a:latin typeface="Times New Roman" panose="02020603050405020304" pitchFamily="18" charset="0"/>
                <a:ea typeface="Times New Roman" panose="02020603050405020304" pitchFamily="18" charset="0"/>
              </a:rPr>
              <a:t> "A Low-Power CMOS Analog-to-Digital Converter for High-Speed Applications." </a:t>
            </a:r>
            <a:r>
              <a:rPr lang="en-IN" sz="3200" i="1" kern="0" dirty="0">
                <a:solidFill>
                  <a:srgbClr val="000000"/>
                </a:solidFill>
                <a:effectLst/>
                <a:latin typeface="Times New Roman" panose="02020603050405020304" pitchFamily="18" charset="0"/>
                <a:ea typeface="Times New Roman" panose="02020603050405020304" pitchFamily="18" charset="0"/>
              </a:rPr>
              <a:t>IEEE Journal of Solid-State Circuits, 45</a:t>
            </a:r>
            <a:r>
              <a:rPr lang="en-IN" sz="3200" kern="0" dirty="0">
                <a:solidFill>
                  <a:srgbClr val="000000"/>
                </a:solidFill>
                <a:effectLst/>
                <a:latin typeface="Times New Roman" panose="02020603050405020304" pitchFamily="18" charset="0"/>
                <a:ea typeface="Times New Roman" panose="02020603050405020304" pitchFamily="18" charset="0"/>
              </a:rPr>
              <a:t>(6), 1153-1161.</a:t>
            </a: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70485" indent="-6350" algn="just">
              <a:lnSpc>
                <a:spcPct val="103000"/>
              </a:lnSpc>
              <a:spcAft>
                <a:spcPts val="15"/>
              </a:spcAft>
            </a:pPr>
            <a:r>
              <a:rPr lang="en-IN" sz="3200" b="1" kern="0" dirty="0">
                <a:solidFill>
                  <a:srgbClr val="000000"/>
                </a:solidFill>
                <a:effectLst/>
                <a:latin typeface="Times New Roman" panose="02020603050405020304" pitchFamily="18" charset="0"/>
                <a:ea typeface="Times New Roman" panose="02020603050405020304" pitchFamily="18" charset="0"/>
              </a:rPr>
              <a:t>2. Baker, R. J. (2008).</a:t>
            </a:r>
            <a:r>
              <a:rPr lang="en-IN" sz="3200" kern="0" dirty="0">
                <a:solidFill>
                  <a:srgbClr val="000000"/>
                </a:solidFill>
                <a:effectLst/>
                <a:latin typeface="Times New Roman" panose="02020603050405020304" pitchFamily="18" charset="0"/>
                <a:ea typeface="Times New Roman" panose="02020603050405020304" pitchFamily="18" charset="0"/>
              </a:rPr>
              <a:t> </a:t>
            </a:r>
            <a:r>
              <a:rPr lang="en-IN" sz="3200" i="1" kern="0" dirty="0">
                <a:solidFill>
                  <a:srgbClr val="000000"/>
                </a:solidFill>
                <a:effectLst/>
                <a:latin typeface="Times New Roman" panose="02020603050405020304" pitchFamily="18" charset="0"/>
                <a:ea typeface="Times New Roman" panose="02020603050405020304" pitchFamily="18" charset="0"/>
              </a:rPr>
              <a:t>CMOS: Circuit Design, Layout, and Simulation.</a:t>
            </a:r>
            <a:r>
              <a:rPr lang="en-IN" sz="3200" kern="0" dirty="0">
                <a:solidFill>
                  <a:srgbClr val="000000"/>
                </a:solidFill>
                <a:effectLst/>
                <a:latin typeface="Times New Roman" panose="02020603050405020304" pitchFamily="18" charset="0"/>
                <a:ea typeface="Times New Roman" panose="02020603050405020304" pitchFamily="18" charset="0"/>
              </a:rPr>
              <a:t> Wiley-IEEE Press.</a:t>
            </a: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70485" indent="-6350" algn="just">
              <a:lnSpc>
                <a:spcPct val="103000"/>
              </a:lnSpc>
              <a:spcAft>
                <a:spcPts val="15"/>
              </a:spcAft>
            </a:pPr>
            <a:r>
              <a:rPr lang="en-IN" sz="3200" b="1" kern="0" dirty="0">
                <a:solidFill>
                  <a:srgbClr val="000000"/>
                </a:solidFill>
                <a:effectLst/>
                <a:latin typeface="Times New Roman" panose="02020603050405020304" pitchFamily="18" charset="0"/>
                <a:ea typeface="Times New Roman" panose="02020603050405020304" pitchFamily="18" charset="0"/>
              </a:rPr>
              <a:t>3.</a:t>
            </a:r>
            <a:r>
              <a:rPr lang="en-IN" sz="3200" kern="0" dirty="0">
                <a:solidFill>
                  <a:srgbClr val="000000"/>
                </a:solidFill>
                <a:effectLst/>
                <a:latin typeface="Times New Roman" panose="02020603050405020304" pitchFamily="18" charset="0"/>
                <a:ea typeface="Times New Roman" panose="02020603050405020304" pitchFamily="18" charset="0"/>
              </a:rPr>
              <a:t> </a:t>
            </a:r>
            <a:r>
              <a:rPr lang="en-IN" sz="3200" b="1" kern="0" dirty="0">
                <a:solidFill>
                  <a:srgbClr val="000000"/>
                </a:solidFill>
                <a:effectLst/>
                <a:latin typeface="Times New Roman" panose="02020603050405020304" pitchFamily="18" charset="0"/>
                <a:ea typeface="Times New Roman" panose="02020603050405020304" pitchFamily="18" charset="0"/>
              </a:rPr>
              <a:t>Razavi, B. (2001).</a:t>
            </a:r>
            <a:r>
              <a:rPr lang="en-IN" sz="3200" kern="0" dirty="0">
                <a:solidFill>
                  <a:srgbClr val="000000"/>
                </a:solidFill>
                <a:effectLst/>
                <a:latin typeface="Times New Roman" panose="02020603050405020304" pitchFamily="18" charset="0"/>
                <a:ea typeface="Times New Roman" panose="02020603050405020304" pitchFamily="18" charset="0"/>
              </a:rPr>
              <a:t> </a:t>
            </a:r>
            <a:r>
              <a:rPr lang="en-IN" sz="3200" i="1" kern="0" dirty="0">
                <a:solidFill>
                  <a:srgbClr val="000000"/>
                </a:solidFill>
                <a:effectLst/>
                <a:latin typeface="Times New Roman" panose="02020603050405020304" pitchFamily="18" charset="0"/>
                <a:ea typeface="Times New Roman" panose="02020603050405020304" pitchFamily="18" charset="0"/>
              </a:rPr>
              <a:t>Design of Analog CMOS Integrated Circuits.</a:t>
            </a:r>
            <a:r>
              <a:rPr lang="en-IN" sz="3200" kern="0" dirty="0">
                <a:solidFill>
                  <a:srgbClr val="000000"/>
                </a:solidFill>
                <a:effectLst/>
                <a:latin typeface="Times New Roman" panose="02020603050405020304" pitchFamily="18" charset="0"/>
                <a:ea typeface="Times New Roman" panose="02020603050405020304" pitchFamily="18" charset="0"/>
              </a:rPr>
              <a:t> McGraw-Hill.</a:t>
            </a: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70485" indent="-6350" algn="just">
              <a:lnSpc>
                <a:spcPct val="103000"/>
              </a:lnSpc>
              <a:spcAft>
                <a:spcPts val="15"/>
              </a:spcAft>
            </a:pPr>
            <a:r>
              <a:rPr lang="en-IN" sz="3200" b="1" kern="0" dirty="0">
                <a:solidFill>
                  <a:srgbClr val="000000"/>
                </a:solidFill>
                <a:effectLst/>
                <a:latin typeface="Times New Roman" panose="02020603050405020304" pitchFamily="18" charset="0"/>
                <a:ea typeface="Times New Roman" panose="02020603050405020304" pitchFamily="18" charset="0"/>
              </a:rPr>
              <a:t>4. Gray, P. R., Hurst, P. J., Lewis, S. H., &amp; Meyer, R. G. (2001).</a:t>
            </a:r>
            <a:r>
              <a:rPr lang="en-IN" sz="3200" kern="0" dirty="0">
                <a:solidFill>
                  <a:srgbClr val="000000"/>
                </a:solidFill>
                <a:effectLst/>
                <a:latin typeface="Times New Roman" panose="02020603050405020304" pitchFamily="18" charset="0"/>
                <a:ea typeface="Times New Roman" panose="02020603050405020304" pitchFamily="18" charset="0"/>
              </a:rPr>
              <a:t> </a:t>
            </a:r>
            <a:r>
              <a:rPr lang="en-IN" sz="3200" i="1" kern="0" dirty="0">
                <a:solidFill>
                  <a:srgbClr val="000000"/>
                </a:solidFill>
                <a:effectLst/>
                <a:latin typeface="Times New Roman" panose="02020603050405020304" pitchFamily="18" charset="0"/>
                <a:ea typeface="Times New Roman" panose="02020603050405020304" pitchFamily="18" charset="0"/>
              </a:rPr>
              <a:t>Analysis and Design of Analog Integrated Circuits.</a:t>
            </a:r>
            <a:r>
              <a:rPr lang="en-IN" sz="3200" kern="0" dirty="0">
                <a:solidFill>
                  <a:srgbClr val="000000"/>
                </a:solidFill>
                <a:effectLst/>
                <a:latin typeface="Times New Roman" panose="02020603050405020304" pitchFamily="18" charset="0"/>
                <a:ea typeface="Times New Roman" panose="02020603050405020304" pitchFamily="18" charset="0"/>
              </a:rPr>
              <a:t> Wiley.</a:t>
            </a: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70485" indent="-6350" algn="just">
              <a:lnSpc>
                <a:spcPct val="103000"/>
              </a:lnSpc>
              <a:spcAft>
                <a:spcPts val="15"/>
              </a:spcAft>
            </a:pPr>
            <a:r>
              <a:rPr lang="en-IN" sz="3200" b="1" kern="0" dirty="0">
                <a:solidFill>
                  <a:srgbClr val="000000"/>
                </a:solidFill>
                <a:effectLst/>
                <a:latin typeface="Times New Roman" panose="02020603050405020304" pitchFamily="18" charset="0"/>
                <a:ea typeface="Times New Roman" panose="02020603050405020304" pitchFamily="18" charset="0"/>
              </a:rPr>
              <a:t>5. Sze, S. M., &amp; Ng, K. K. (2006).</a:t>
            </a:r>
            <a:r>
              <a:rPr lang="en-IN" sz="3200" kern="0" dirty="0">
                <a:solidFill>
                  <a:srgbClr val="000000"/>
                </a:solidFill>
                <a:effectLst/>
                <a:latin typeface="Times New Roman" panose="02020603050405020304" pitchFamily="18" charset="0"/>
                <a:ea typeface="Times New Roman" panose="02020603050405020304" pitchFamily="18" charset="0"/>
              </a:rPr>
              <a:t> </a:t>
            </a:r>
            <a:r>
              <a:rPr lang="en-IN" sz="3200" i="1" kern="0" dirty="0">
                <a:solidFill>
                  <a:srgbClr val="000000"/>
                </a:solidFill>
                <a:effectLst/>
                <a:latin typeface="Times New Roman" panose="02020603050405020304" pitchFamily="18" charset="0"/>
                <a:ea typeface="Times New Roman" panose="02020603050405020304" pitchFamily="18" charset="0"/>
              </a:rPr>
              <a:t>Physics of Semiconductor Devices</a:t>
            </a:r>
            <a:r>
              <a:rPr lang="en-IN" sz="3200" kern="0" dirty="0">
                <a:solidFill>
                  <a:srgbClr val="000000"/>
                </a:solidFill>
                <a:effectLst/>
                <a:latin typeface="Times New Roman" panose="02020603050405020304" pitchFamily="18" charset="0"/>
                <a:ea typeface="Times New Roman" panose="02020603050405020304" pitchFamily="18" charset="0"/>
              </a:rPr>
              <a:t> (3rd ed.). Wiley-</a:t>
            </a:r>
            <a:r>
              <a:rPr lang="en-IN" sz="3200" kern="0" dirty="0" err="1">
                <a:solidFill>
                  <a:srgbClr val="000000"/>
                </a:solidFill>
                <a:effectLst/>
                <a:latin typeface="Times New Roman" panose="02020603050405020304" pitchFamily="18" charset="0"/>
                <a:ea typeface="Times New Roman" panose="02020603050405020304" pitchFamily="18" charset="0"/>
              </a:rPr>
              <a:t>Interscience</a:t>
            </a:r>
            <a:r>
              <a:rPr lang="en-IN" sz="3200" kern="0" dirty="0">
                <a:solidFill>
                  <a:srgbClr val="000000"/>
                </a:solidFill>
                <a:effectLst/>
                <a:latin typeface="Times New Roman" panose="02020603050405020304" pitchFamily="18" charset="0"/>
                <a:ea typeface="Times New Roman" panose="02020603050405020304" pitchFamily="18" charset="0"/>
              </a:rPr>
              <a:t>.</a:t>
            </a: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70485" indent="-6350" algn="just">
              <a:lnSpc>
                <a:spcPct val="103000"/>
              </a:lnSpc>
              <a:spcAft>
                <a:spcPts val="15"/>
              </a:spcAft>
            </a:pPr>
            <a:r>
              <a:rPr lang="en-IN" sz="3200" b="1" kern="0" dirty="0">
                <a:solidFill>
                  <a:srgbClr val="000000"/>
                </a:solidFill>
                <a:effectLst/>
                <a:latin typeface="Times New Roman" panose="02020603050405020304" pitchFamily="18" charset="0"/>
                <a:ea typeface="Times New Roman" panose="02020603050405020304" pitchFamily="18" charset="0"/>
              </a:rPr>
              <a:t>6. Tee, M. K., &amp; Cheng, K. W. (2013).</a:t>
            </a:r>
            <a:r>
              <a:rPr lang="en-IN" sz="3200" kern="0" dirty="0">
                <a:solidFill>
                  <a:srgbClr val="000000"/>
                </a:solidFill>
                <a:effectLst/>
                <a:latin typeface="Times New Roman" panose="02020603050405020304" pitchFamily="18" charset="0"/>
                <a:ea typeface="Times New Roman" panose="02020603050405020304" pitchFamily="18" charset="0"/>
              </a:rPr>
              <a:t> "A 10-Bit CMOS ADC Using a Voltage-Controlled Oscillator." </a:t>
            </a:r>
            <a:r>
              <a:rPr lang="en-IN" sz="3200" i="1" kern="0" dirty="0">
                <a:solidFill>
                  <a:srgbClr val="000000"/>
                </a:solidFill>
                <a:effectLst/>
                <a:latin typeface="Times New Roman" panose="02020603050405020304" pitchFamily="18" charset="0"/>
                <a:ea typeface="Times New Roman" panose="02020603050405020304" pitchFamily="18" charset="0"/>
              </a:rPr>
              <a:t>IEEE Transactions on Circuits and Systems II: Express Briefs, 60</a:t>
            </a:r>
            <a:r>
              <a:rPr lang="en-IN" sz="3200" kern="0" dirty="0">
                <a:solidFill>
                  <a:srgbClr val="000000"/>
                </a:solidFill>
                <a:effectLst/>
                <a:latin typeface="Times New Roman" panose="02020603050405020304" pitchFamily="18" charset="0"/>
                <a:ea typeface="Times New Roman" panose="02020603050405020304" pitchFamily="18" charset="0"/>
              </a:rPr>
              <a:t>(7), 447-451.</a:t>
            </a:r>
            <a:endParaRPr lang="en-IN" sz="3200" kern="100" dirty="0">
              <a:solidFill>
                <a:srgbClr val="000000"/>
              </a:solidFill>
              <a:effectLst/>
              <a:latin typeface="Times New Roman" panose="02020603050405020304" pitchFamily="18" charset="0"/>
              <a:ea typeface="Times New Roman" panose="02020603050405020304" pitchFamily="18" charset="0"/>
            </a:endParaRPr>
          </a:p>
          <a:p>
            <a:pPr marL="70485" indent="-6350" algn="just">
              <a:lnSpc>
                <a:spcPct val="103000"/>
              </a:lnSpc>
              <a:spcAft>
                <a:spcPts val="15"/>
              </a:spcAft>
            </a:pPr>
            <a:r>
              <a:rPr lang="en-IN" sz="3200" b="1" kern="0" dirty="0">
                <a:solidFill>
                  <a:srgbClr val="000000"/>
                </a:solidFill>
                <a:effectLst/>
                <a:latin typeface="Times New Roman" panose="02020603050405020304" pitchFamily="18" charset="0"/>
                <a:ea typeface="Times New Roman" panose="02020603050405020304" pitchFamily="18" charset="0"/>
              </a:rPr>
              <a:t>7. Zhou, Y., &amp; Chen, L. (2015).</a:t>
            </a:r>
            <a:r>
              <a:rPr lang="en-IN" sz="3200" kern="0" dirty="0">
                <a:solidFill>
                  <a:srgbClr val="000000"/>
                </a:solidFill>
                <a:effectLst/>
                <a:latin typeface="Times New Roman" panose="02020603050405020304" pitchFamily="18" charset="0"/>
                <a:ea typeface="Times New Roman" panose="02020603050405020304" pitchFamily="18" charset="0"/>
              </a:rPr>
              <a:t> "A CMOS ADC with Improved Power Efficiency Using a Voltage-to-Frequency Conversion Technique." </a:t>
            </a:r>
            <a:r>
              <a:rPr lang="en-IN" sz="3200" i="1" kern="0" dirty="0">
                <a:solidFill>
                  <a:srgbClr val="000000"/>
                </a:solidFill>
                <a:effectLst/>
                <a:latin typeface="Times New Roman" panose="02020603050405020304" pitchFamily="18" charset="0"/>
                <a:ea typeface="Times New Roman" panose="02020603050405020304" pitchFamily="18" charset="0"/>
              </a:rPr>
              <a:t>IEEE Transactions on Very Large Scale Integration (VLSI) Systems, 23</a:t>
            </a:r>
            <a:r>
              <a:rPr lang="en-IN" sz="3200" kern="0" dirty="0">
                <a:solidFill>
                  <a:srgbClr val="000000"/>
                </a:solidFill>
                <a:effectLst/>
                <a:latin typeface="Times New Roman" panose="02020603050405020304" pitchFamily="18" charset="0"/>
                <a:ea typeface="Times New Roman" panose="02020603050405020304" pitchFamily="18" charset="0"/>
              </a:rPr>
              <a:t>(4), 659-668.</a:t>
            </a:r>
            <a:endParaRPr lang="en-IN" sz="3200" kern="100" dirty="0">
              <a:solidFill>
                <a:srgbClr val="000000"/>
              </a:solidFill>
              <a:effectLst/>
              <a:latin typeface="Times New Roman" panose="02020603050405020304" pitchFamily="18" charset="0"/>
              <a:ea typeface="Times New Roman" panose="02020603050405020304" pitchFamily="18" charset="0"/>
            </a:endParaRPr>
          </a:p>
          <a:p>
            <a:endParaRPr lang="en-IN" sz="4000" b="1" dirty="0">
              <a:latin typeface="Agrandir"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E76EF3BB-7A3C-36BE-DF52-50C63303DDBE}"/>
              </a:ext>
            </a:extLst>
          </p:cNvPr>
          <p:cNvPicPr>
            <a:picLocks noChangeAspect="1"/>
          </p:cNvPicPr>
          <p:nvPr/>
        </p:nvPicPr>
        <p:blipFill>
          <a:blip r:embed="rId2">
            <a:alphaModFix amt="50000"/>
          </a:blip>
          <a:srcRect/>
          <a:stretch>
            <a:fillRect/>
          </a:stretch>
        </p:blipFill>
        <p:spPr>
          <a:xfrm>
            <a:off x="8544987" y="0"/>
            <a:ext cx="9743013" cy="1709948"/>
          </a:xfrm>
          <a:prstGeom prst="rect">
            <a:avLst/>
          </a:prstGeom>
        </p:spPr>
      </p:pic>
      <p:pic>
        <p:nvPicPr>
          <p:cNvPr id="4" name="Picture 7">
            <a:extLst>
              <a:ext uri="{FF2B5EF4-FFF2-40B4-BE49-F238E27FC236}">
                <a16:creationId xmlns:a16="http://schemas.microsoft.com/office/drawing/2014/main" id="{BD2729EF-A13D-255A-D43A-1E7627DD5D2E}"/>
              </a:ext>
            </a:extLst>
          </p:cNvPr>
          <p:cNvPicPr>
            <a:picLocks noChangeAspect="1"/>
          </p:cNvPicPr>
          <p:nvPr/>
        </p:nvPicPr>
        <p:blipFill>
          <a:blip r:embed="rId3">
            <a:alphaModFix amt="25000"/>
          </a:blip>
          <a:srcRect/>
          <a:stretch>
            <a:fillRect/>
          </a:stretch>
        </p:blipFill>
        <p:spPr>
          <a:xfrm rot="14400880">
            <a:off x="-2697359" y="207500"/>
            <a:ext cx="4788732" cy="4872598"/>
          </a:xfrm>
          <a:prstGeom prst="rect">
            <a:avLst/>
          </a:prstGeom>
        </p:spPr>
      </p:pic>
      <p:sp>
        <p:nvSpPr>
          <p:cNvPr id="6" name="TextBox 5">
            <a:extLst>
              <a:ext uri="{FF2B5EF4-FFF2-40B4-BE49-F238E27FC236}">
                <a16:creationId xmlns:a16="http://schemas.microsoft.com/office/drawing/2014/main" id="{BAAD424F-14A4-486B-E165-E01F11991CF7}"/>
              </a:ext>
            </a:extLst>
          </p:cNvPr>
          <p:cNvSpPr txBox="1"/>
          <p:nvPr/>
        </p:nvSpPr>
        <p:spPr>
          <a:xfrm>
            <a:off x="3009311" y="4474853"/>
            <a:ext cx="11734800" cy="1323439"/>
          </a:xfrm>
          <a:prstGeom prst="rect">
            <a:avLst/>
          </a:prstGeom>
          <a:noFill/>
        </p:spPr>
        <p:txBody>
          <a:bodyPr wrap="square" rtlCol="0">
            <a:spAutoFit/>
          </a:bodyPr>
          <a:lstStyle/>
          <a:p>
            <a:pPr algn="ctr"/>
            <a:r>
              <a:rPr lang="en-IN" sz="8000" b="1" dirty="0">
                <a:latin typeface="Agrandir" panose="020B0604020202020204" charset="0"/>
              </a:rPr>
              <a:t>Thank You</a:t>
            </a:r>
            <a:endParaRPr lang="en-IN" sz="4400" b="1" dirty="0">
              <a:latin typeface="Agrandir" panose="020B0604020202020204" charset="0"/>
            </a:endParaRPr>
          </a:p>
        </p:txBody>
      </p:sp>
      <p:pic>
        <p:nvPicPr>
          <p:cNvPr id="7" name="Picture 7">
            <a:extLst>
              <a:ext uri="{FF2B5EF4-FFF2-40B4-BE49-F238E27FC236}">
                <a16:creationId xmlns:a16="http://schemas.microsoft.com/office/drawing/2014/main" id="{0A65675E-1932-1715-3A48-EB172BC78C8D}"/>
              </a:ext>
            </a:extLst>
          </p:cNvPr>
          <p:cNvPicPr>
            <a:picLocks noChangeAspect="1"/>
          </p:cNvPicPr>
          <p:nvPr/>
        </p:nvPicPr>
        <p:blipFill>
          <a:blip r:embed="rId4">
            <a:alphaModFix amt="25000"/>
          </a:blip>
          <a:srcRect/>
          <a:stretch>
            <a:fillRect/>
          </a:stretch>
        </p:blipFill>
        <p:spPr>
          <a:xfrm rot="19955923">
            <a:off x="11080975" y="6363908"/>
            <a:ext cx="5468057" cy="6108036"/>
          </a:xfrm>
          <a:prstGeom prst="rect">
            <a:avLst/>
          </a:prstGeom>
        </p:spPr>
      </p:pic>
    </p:spTree>
    <p:extLst>
      <p:ext uri="{BB962C8B-B14F-4D97-AF65-F5344CB8AC3E}">
        <p14:creationId xmlns:p14="http://schemas.microsoft.com/office/powerpoint/2010/main" val="14525282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E4E3"/>
        </a:solidFill>
        <a:effectLst/>
      </p:bgPr>
    </p:bg>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D0CAED40-0618-997C-7E0F-49794A68517D}"/>
              </a:ext>
            </a:extLst>
          </p:cNvPr>
          <p:cNvSpPr txBox="1"/>
          <p:nvPr/>
        </p:nvSpPr>
        <p:spPr>
          <a:xfrm>
            <a:off x="381000" y="495300"/>
            <a:ext cx="17373600" cy="7663636"/>
          </a:xfrm>
          <a:prstGeom prst="rect">
            <a:avLst/>
          </a:prstGeom>
          <a:noFill/>
        </p:spPr>
        <p:txBody>
          <a:bodyPr wrap="square" rtlCol="0">
            <a:spAutoFit/>
          </a:bodyPr>
          <a:lstStyle/>
          <a:p>
            <a:r>
              <a:rPr lang="en-IN" sz="4400" b="1" dirty="0">
                <a:latin typeface="Agrandir" panose="020B0604020202020204" charset="0"/>
              </a:rPr>
              <a:t>Introduction</a:t>
            </a:r>
          </a:p>
          <a:p>
            <a:endParaRPr lang="en-IN" sz="3200" b="1" dirty="0">
              <a:latin typeface="Agrandir" panose="020B0604020202020204" charset="0"/>
            </a:endParaRPr>
          </a:p>
          <a:p>
            <a:endParaRPr lang="en-IN" sz="3200" b="1" dirty="0">
              <a:latin typeface="Agrandir" panose="020B0604020202020204" charset="0"/>
            </a:endParaRPr>
          </a:p>
          <a:p>
            <a:pPr marL="457200" indent="-457200">
              <a:buFont typeface="Arial" panose="020B0604020202020204" pitchFamily="34" charset="0"/>
              <a:buChar char="•"/>
            </a:pPr>
            <a:r>
              <a:rPr lang="en-US" sz="3200" dirty="0"/>
              <a:t>An </a:t>
            </a:r>
            <a:r>
              <a:rPr lang="en-US" sz="3200" b="1" dirty="0"/>
              <a:t>Analog-to-Digital Converter (ADC)</a:t>
            </a:r>
            <a:r>
              <a:rPr lang="en-US" sz="3200" dirty="0"/>
              <a:t> is a vital component in modern electronics, enabling digital systems to process real-world analog signals.</a:t>
            </a:r>
          </a:p>
          <a:p>
            <a:endParaRPr lang="en-US" sz="3200" dirty="0"/>
          </a:p>
          <a:p>
            <a:r>
              <a:rPr lang="en-IN" sz="3200" b="1" dirty="0">
                <a:latin typeface="Agrandir" panose="020B0604020202020204" charset="0"/>
              </a:rPr>
              <a:t>• </a:t>
            </a:r>
            <a:r>
              <a:rPr lang="en-US" sz="3200" dirty="0"/>
              <a:t>This project focuses on designing an ADC using </a:t>
            </a:r>
            <a:r>
              <a:rPr lang="en-US" sz="3200" b="1" dirty="0"/>
              <a:t>CMOS technology</a:t>
            </a:r>
            <a:r>
              <a:rPr lang="en-US" sz="3200" dirty="0"/>
              <a:t> in a </a:t>
            </a:r>
            <a:r>
              <a:rPr lang="en-US" sz="3200" b="1" dirty="0"/>
              <a:t>90nm process</a:t>
            </a:r>
            <a:r>
              <a:rPr lang="en-US" sz="3200" dirty="0"/>
              <a:t>.</a:t>
            </a:r>
          </a:p>
          <a:p>
            <a:r>
              <a:rPr lang="en-IN" sz="3200" dirty="0">
                <a:solidFill>
                  <a:srgbClr val="000000"/>
                </a:solidFill>
                <a:latin typeface="Agrandir" panose="020B0604020202020204" charset="0"/>
              </a:rPr>
              <a:t> </a:t>
            </a:r>
            <a:r>
              <a:rPr lang="en-US" sz="3200" dirty="0"/>
              <a:t>The ADC consists of two main components:</a:t>
            </a:r>
          </a:p>
          <a:p>
            <a:r>
              <a:rPr lang="en-US" sz="3200" dirty="0"/>
              <a:t>    </a:t>
            </a:r>
            <a:r>
              <a:rPr lang="en-US" sz="3200" b="1" dirty="0"/>
              <a:t>Voltage-Controlled Oscillator (VCO):</a:t>
            </a:r>
            <a:r>
              <a:rPr lang="en-US" sz="3200" dirty="0"/>
              <a:t> Converts the input  analog voltage into a frequency signal.</a:t>
            </a:r>
          </a:p>
          <a:p>
            <a:r>
              <a:rPr lang="en-US" sz="3200" b="1" dirty="0"/>
              <a:t>    D Flip-Flops (DFFs):</a:t>
            </a:r>
            <a:r>
              <a:rPr lang="en-US" sz="3200" dirty="0"/>
              <a:t> Digitize the frequency signal into binary data.</a:t>
            </a:r>
          </a:p>
          <a:p>
            <a:endParaRPr lang="en-US" sz="3200" dirty="0"/>
          </a:p>
          <a:p>
            <a:r>
              <a:rPr lang="en-IN" sz="3200" b="1" dirty="0">
                <a:latin typeface="Agrandir" panose="020B0604020202020204" charset="0"/>
              </a:rPr>
              <a:t>• </a:t>
            </a:r>
            <a:r>
              <a:rPr lang="en-US" sz="3200" dirty="0"/>
              <a:t>The goal is to achieve a </a:t>
            </a:r>
            <a:r>
              <a:rPr lang="en-US" sz="3200" b="1" dirty="0"/>
              <a:t>low-power, high-performance ADC</a:t>
            </a:r>
            <a:r>
              <a:rPr lang="en-US" sz="3200" dirty="0"/>
              <a:t> suitable for energy-efficient applications.</a:t>
            </a:r>
          </a:p>
          <a:p>
            <a:endParaRPr lang="en-US" sz="3200" dirty="0"/>
          </a:p>
          <a:p>
            <a:r>
              <a:rPr lang="en-IN" sz="3200" b="1" dirty="0">
                <a:latin typeface="Agrandir" panose="020B0604020202020204" charset="0"/>
              </a:rPr>
              <a:t>• </a:t>
            </a:r>
            <a:r>
              <a:rPr lang="en-US" sz="3200" dirty="0"/>
              <a:t>The design has been tested using </a:t>
            </a:r>
            <a:r>
              <a:rPr lang="en-US" sz="3200" b="1" dirty="0"/>
              <a:t>Cadence Virtuoso</a:t>
            </a:r>
            <a:r>
              <a:rPr lang="en-US" sz="3200" dirty="0"/>
              <a:t> tools to validate functionality, power consumption, and process variations.</a:t>
            </a:r>
            <a:endParaRPr lang="en-IN" sz="3200" dirty="0">
              <a:latin typeface="Agrandir"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alphaModFix amt="25000"/>
          </a:blip>
          <a:srcRect/>
          <a:stretch>
            <a:fillRect/>
          </a:stretch>
        </p:blipFill>
        <p:spPr>
          <a:xfrm rot="-5741405">
            <a:off x="14136437" y="8290891"/>
            <a:ext cx="4865516" cy="6168780"/>
          </a:xfrm>
          <a:prstGeom prst="rect">
            <a:avLst/>
          </a:prstGeom>
        </p:spPr>
      </p:pic>
      <p:sp>
        <p:nvSpPr>
          <p:cNvPr id="8" name="TextBox 7">
            <a:extLst>
              <a:ext uri="{FF2B5EF4-FFF2-40B4-BE49-F238E27FC236}">
                <a16:creationId xmlns:a16="http://schemas.microsoft.com/office/drawing/2014/main" id="{EE485F29-3901-E257-1E32-1DC702D3B007}"/>
              </a:ext>
            </a:extLst>
          </p:cNvPr>
          <p:cNvSpPr txBox="1"/>
          <p:nvPr/>
        </p:nvSpPr>
        <p:spPr>
          <a:xfrm>
            <a:off x="304800" y="571500"/>
            <a:ext cx="17526000" cy="769441"/>
          </a:xfrm>
          <a:prstGeom prst="rect">
            <a:avLst/>
          </a:prstGeom>
          <a:noFill/>
        </p:spPr>
        <p:txBody>
          <a:bodyPr wrap="square" rtlCol="0">
            <a:spAutoFit/>
          </a:bodyPr>
          <a:lstStyle/>
          <a:p>
            <a:r>
              <a:rPr lang="en-IN" sz="4400" b="1" dirty="0">
                <a:latin typeface="Agrandir" panose="020B0604020202020204" charset="0"/>
              </a:rPr>
              <a:t>Block Diagram</a:t>
            </a:r>
          </a:p>
        </p:txBody>
      </p:sp>
      <p:pic>
        <p:nvPicPr>
          <p:cNvPr id="9" name="Picture 8">
            <a:extLst>
              <a:ext uri="{FF2B5EF4-FFF2-40B4-BE49-F238E27FC236}">
                <a16:creationId xmlns:a16="http://schemas.microsoft.com/office/drawing/2014/main" id="{748F75D7-86DC-93E3-8251-ABA3EB24E772}"/>
              </a:ext>
            </a:extLst>
          </p:cNvPr>
          <p:cNvPicPr>
            <a:picLocks noChangeAspect="1"/>
          </p:cNvPicPr>
          <p:nvPr/>
        </p:nvPicPr>
        <p:blipFill>
          <a:blip r:embed="rId3"/>
          <a:stretch>
            <a:fillRect/>
          </a:stretch>
        </p:blipFill>
        <p:spPr>
          <a:xfrm>
            <a:off x="3200400" y="1311729"/>
            <a:ext cx="12250118" cy="3124200"/>
          </a:xfrm>
          <a:prstGeom prst="rect">
            <a:avLst/>
          </a:prstGeom>
        </p:spPr>
      </p:pic>
      <p:pic>
        <p:nvPicPr>
          <p:cNvPr id="10" name="Picture 9">
            <a:extLst>
              <a:ext uri="{FF2B5EF4-FFF2-40B4-BE49-F238E27FC236}">
                <a16:creationId xmlns:a16="http://schemas.microsoft.com/office/drawing/2014/main" id="{747653BD-28FF-D8EF-EC20-7F90C6079C47}"/>
              </a:ext>
            </a:extLst>
          </p:cNvPr>
          <p:cNvPicPr>
            <a:picLocks noChangeAspect="1"/>
          </p:cNvPicPr>
          <p:nvPr/>
        </p:nvPicPr>
        <p:blipFill>
          <a:blip r:embed="rId4"/>
          <a:stretch>
            <a:fillRect/>
          </a:stretch>
        </p:blipFill>
        <p:spPr>
          <a:xfrm>
            <a:off x="962342" y="5829300"/>
            <a:ext cx="8820863" cy="2819400"/>
          </a:xfrm>
          <a:prstGeom prst="rect">
            <a:avLst/>
          </a:prstGeom>
        </p:spPr>
      </p:pic>
      <p:pic>
        <p:nvPicPr>
          <p:cNvPr id="11" name="Picture 10">
            <a:extLst>
              <a:ext uri="{FF2B5EF4-FFF2-40B4-BE49-F238E27FC236}">
                <a16:creationId xmlns:a16="http://schemas.microsoft.com/office/drawing/2014/main" id="{FB795A64-C056-77AC-C151-78D8F1978AB0}"/>
              </a:ext>
            </a:extLst>
          </p:cNvPr>
          <p:cNvPicPr>
            <a:picLocks noChangeAspect="1"/>
          </p:cNvPicPr>
          <p:nvPr/>
        </p:nvPicPr>
        <p:blipFill>
          <a:blip r:embed="rId5"/>
          <a:stretch>
            <a:fillRect/>
          </a:stretch>
        </p:blipFill>
        <p:spPr>
          <a:xfrm>
            <a:off x="9144000" y="5486400"/>
            <a:ext cx="8240938" cy="3124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a:blip r:embed="rId2">
            <a:alphaModFix amt="25000"/>
          </a:blip>
          <a:srcRect/>
          <a:stretch>
            <a:fillRect/>
          </a:stretch>
        </p:blipFill>
        <p:spPr>
          <a:xfrm>
            <a:off x="-4495800" y="1588762"/>
            <a:ext cx="9621431" cy="9789932"/>
          </a:xfrm>
          <a:prstGeom prst="rect">
            <a:avLst/>
          </a:prstGeom>
        </p:spPr>
      </p:pic>
      <p:pic>
        <p:nvPicPr>
          <p:cNvPr id="5" name="Picture 5"/>
          <p:cNvPicPr>
            <a:picLocks noChangeAspect="1"/>
          </p:cNvPicPr>
          <p:nvPr/>
        </p:nvPicPr>
        <p:blipFill>
          <a:blip r:embed="rId3">
            <a:alphaModFix amt="50000"/>
          </a:blip>
          <a:srcRect/>
          <a:stretch>
            <a:fillRect/>
          </a:stretch>
        </p:blipFill>
        <p:spPr>
          <a:xfrm rot="9720163">
            <a:off x="12600387" y="-3298660"/>
            <a:ext cx="8670039" cy="8654721"/>
          </a:xfrm>
          <a:prstGeom prst="rect">
            <a:avLst/>
          </a:prstGeom>
        </p:spPr>
      </p:pic>
      <p:sp>
        <p:nvSpPr>
          <p:cNvPr id="7" name="TextBox 6">
            <a:extLst>
              <a:ext uri="{FF2B5EF4-FFF2-40B4-BE49-F238E27FC236}">
                <a16:creationId xmlns:a16="http://schemas.microsoft.com/office/drawing/2014/main" id="{8069FDFF-B87F-C49B-DE62-FBA736C76645}"/>
              </a:ext>
            </a:extLst>
          </p:cNvPr>
          <p:cNvSpPr txBox="1"/>
          <p:nvPr/>
        </p:nvSpPr>
        <p:spPr>
          <a:xfrm>
            <a:off x="457200" y="571500"/>
            <a:ext cx="17068800" cy="769441"/>
          </a:xfrm>
          <a:prstGeom prst="rect">
            <a:avLst/>
          </a:prstGeom>
          <a:noFill/>
        </p:spPr>
        <p:txBody>
          <a:bodyPr wrap="square" rtlCol="0">
            <a:spAutoFit/>
          </a:bodyPr>
          <a:lstStyle/>
          <a:p>
            <a:r>
              <a:rPr lang="en-IN" sz="4400" b="1" dirty="0">
                <a:latin typeface="Agrandir" panose="020B0604020202020204" charset="0"/>
              </a:rPr>
              <a:t>VCO Schematic</a:t>
            </a:r>
          </a:p>
        </p:txBody>
      </p:sp>
      <p:pic>
        <p:nvPicPr>
          <p:cNvPr id="8" name="Picture 7">
            <a:extLst>
              <a:ext uri="{FF2B5EF4-FFF2-40B4-BE49-F238E27FC236}">
                <a16:creationId xmlns:a16="http://schemas.microsoft.com/office/drawing/2014/main" id="{32165118-2218-8235-F952-00E8F0CA4A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9079" y="1340940"/>
            <a:ext cx="15550068" cy="837456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C7B20580-7713-6609-E8FE-A98790C2D774}"/>
              </a:ext>
            </a:extLst>
          </p:cNvPr>
          <p:cNvPicPr>
            <a:picLocks noChangeAspect="1"/>
          </p:cNvPicPr>
          <p:nvPr/>
        </p:nvPicPr>
        <p:blipFill>
          <a:blip r:embed="rId2">
            <a:alphaModFix amt="25000"/>
          </a:blip>
          <a:srcRect/>
          <a:stretch>
            <a:fillRect/>
          </a:stretch>
        </p:blipFill>
        <p:spPr>
          <a:xfrm>
            <a:off x="-4495800" y="1588762"/>
            <a:ext cx="9621431" cy="9789932"/>
          </a:xfrm>
          <a:prstGeom prst="rect">
            <a:avLst/>
          </a:prstGeom>
        </p:spPr>
      </p:pic>
      <p:pic>
        <p:nvPicPr>
          <p:cNvPr id="3" name="Picture 5">
            <a:extLst>
              <a:ext uri="{FF2B5EF4-FFF2-40B4-BE49-F238E27FC236}">
                <a16:creationId xmlns:a16="http://schemas.microsoft.com/office/drawing/2014/main" id="{33CA5ACC-4242-B409-4798-8FA33414FB2D}"/>
              </a:ext>
            </a:extLst>
          </p:cNvPr>
          <p:cNvPicPr>
            <a:picLocks noChangeAspect="1"/>
          </p:cNvPicPr>
          <p:nvPr/>
        </p:nvPicPr>
        <p:blipFill>
          <a:blip r:embed="rId3">
            <a:alphaModFix amt="50000"/>
          </a:blip>
          <a:srcRect/>
          <a:stretch>
            <a:fillRect/>
          </a:stretch>
        </p:blipFill>
        <p:spPr>
          <a:xfrm rot="9720163">
            <a:off x="12600387" y="-3298660"/>
            <a:ext cx="8670039" cy="8654721"/>
          </a:xfrm>
          <a:prstGeom prst="rect">
            <a:avLst/>
          </a:prstGeom>
        </p:spPr>
      </p:pic>
      <p:sp>
        <p:nvSpPr>
          <p:cNvPr id="4" name="TextBox 3">
            <a:extLst>
              <a:ext uri="{FF2B5EF4-FFF2-40B4-BE49-F238E27FC236}">
                <a16:creationId xmlns:a16="http://schemas.microsoft.com/office/drawing/2014/main" id="{ABD4A9BE-9731-76FD-3F89-B15B11C8B6BE}"/>
              </a:ext>
            </a:extLst>
          </p:cNvPr>
          <p:cNvSpPr txBox="1"/>
          <p:nvPr/>
        </p:nvSpPr>
        <p:spPr>
          <a:xfrm>
            <a:off x="457200" y="571500"/>
            <a:ext cx="17068800" cy="769441"/>
          </a:xfrm>
          <a:prstGeom prst="rect">
            <a:avLst/>
          </a:prstGeom>
          <a:noFill/>
        </p:spPr>
        <p:txBody>
          <a:bodyPr wrap="square" rtlCol="0">
            <a:spAutoFit/>
          </a:bodyPr>
          <a:lstStyle/>
          <a:p>
            <a:r>
              <a:rPr lang="en-IN" sz="4400" b="1" dirty="0">
                <a:latin typeface="Agrandir" panose="020B0604020202020204" charset="0"/>
              </a:rPr>
              <a:t>VCO Symbol</a:t>
            </a:r>
          </a:p>
        </p:txBody>
      </p:sp>
      <p:pic>
        <p:nvPicPr>
          <p:cNvPr id="6" name="Picture 5">
            <a:extLst>
              <a:ext uri="{FF2B5EF4-FFF2-40B4-BE49-F238E27FC236}">
                <a16:creationId xmlns:a16="http://schemas.microsoft.com/office/drawing/2014/main" id="{B1397792-D041-D92C-3FFF-1F9AC79B91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1588761"/>
            <a:ext cx="13362592" cy="7948973"/>
          </a:xfrm>
          <a:prstGeom prst="rect">
            <a:avLst/>
          </a:prstGeom>
          <a:noFill/>
          <a:ln>
            <a:noFill/>
          </a:ln>
        </p:spPr>
      </p:pic>
    </p:spTree>
    <p:extLst>
      <p:ext uri="{BB962C8B-B14F-4D97-AF65-F5344CB8AC3E}">
        <p14:creationId xmlns:p14="http://schemas.microsoft.com/office/powerpoint/2010/main" val="33231726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a:stretch>
            <a:fillRect/>
          </a:stretch>
        </p:blipFill>
        <p:spPr>
          <a:xfrm>
            <a:off x="-2511451" y="1028700"/>
            <a:ext cx="19770751" cy="18262535"/>
          </a:xfrm>
          <a:prstGeom prst="rect">
            <a:avLst/>
          </a:prstGeom>
        </p:spPr>
      </p:pic>
      <p:pic>
        <p:nvPicPr>
          <p:cNvPr id="6" name="Picture 6"/>
          <p:cNvPicPr>
            <a:picLocks noChangeAspect="1"/>
          </p:cNvPicPr>
          <p:nvPr/>
        </p:nvPicPr>
        <p:blipFill>
          <a:blip r:embed="rId3">
            <a:alphaModFix amt="25000"/>
          </a:blip>
          <a:srcRect/>
          <a:stretch>
            <a:fillRect/>
          </a:stretch>
        </p:blipFill>
        <p:spPr>
          <a:xfrm rot="-3982960">
            <a:off x="13745551" y="-3705176"/>
            <a:ext cx="5352514" cy="7410352"/>
          </a:xfrm>
          <a:prstGeom prst="rect">
            <a:avLst/>
          </a:prstGeom>
        </p:spPr>
      </p:pic>
      <p:pic>
        <p:nvPicPr>
          <p:cNvPr id="7" name="Picture 7"/>
          <p:cNvPicPr>
            <a:picLocks noChangeAspect="1"/>
          </p:cNvPicPr>
          <p:nvPr/>
        </p:nvPicPr>
        <p:blipFill>
          <a:blip r:embed="rId4">
            <a:alphaModFix amt="25000"/>
          </a:blip>
          <a:srcRect/>
          <a:stretch>
            <a:fillRect/>
          </a:stretch>
        </p:blipFill>
        <p:spPr>
          <a:xfrm rot="-1644077">
            <a:off x="16162301" y="-1063836"/>
            <a:ext cx="5468057" cy="6108036"/>
          </a:xfrm>
          <a:prstGeom prst="rect">
            <a:avLst/>
          </a:prstGeom>
        </p:spPr>
      </p:pic>
      <p:sp>
        <p:nvSpPr>
          <p:cNvPr id="8" name="TextBox 7">
            <a:extLst>
              <a:ext uri="{FF2B5EF4-FFF2-40B4-BE49-F238E27FC236}">
                <a16:creationId xmlns:a16="http://schemas.microsoft.com/office/drawing/2014/main" id="{2A2E6DED-33EF-7A8F-7200-B13BCFD231EF}"/>
              </a:ext>
            </a:extLst>
          </p:cNvPr>
          <p:cNvSpPr txBox="1"/>
          <p:nvPr/>
        </p:nvSpPr>
        <p:spPr>
          <a:xfrm>
            <a:off x="533400" y="495300"/>
            <a:ext cx="17221200" cy="769441"/>
          </a:xfrm>
          <a:prstGeom prst="rect">
            <a:avLst/>
          </a:prstGeom>
          <a:noFill/>
        </p:spPr>
        <p:txBody>
          <a:bodyPr wrap="square" rtlCol="0">
            <a:spAutoFit/>
          </a:bodyPr>
          <a:lstStyle/>
          <a:p>
            <a:r>
              <a:rPr lang="en-IN" sz="4400" b="1" dirty="0">
                <a:latin typeface="Agrandir" panose="020B0604020202020204" charset="0"/>
              </a:rPr>
              <a:t>VCO Waveform</a:t>
            </a:r>
          </a:p>
        </p:txBody>
      </p:sp>
      <p:pic>
        <p:nvPicPr>
          <p:cNvPr id="9" name="Picture 8">
            <a:extLst>
              <a:ext uri="{FF2B5EF4-FFF2-40B4-BE49-F238E27FC236}">
                <a16:creationId xmlns:a16="http://schemas.microsoft.com/office/drawing/2014/main" id="{9D6870B7-2B73-C6C6-223F-3E8F74AEB98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8675" y="1635704"/>
            <a:ext cx="16332100" cy="7165396"/>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309DBB22-FF2E-6992-0A3C-2C7DD331C5CB}"/>
              </a:ext>
            </a:extLst>
          </p:cNvPr>
          <p:cNvPicPr>
            <a:picLocks noChangeAspect="1"/>
          </p:cNvPicPr>
          <p:nvPr/>
        </p:nvPicPr>
        <p:blipFill>
          <a:blip r:embed="rId2">
            <a:alphaModFix amt="25000"/>
          </a:blip>
          <a:srcRect/>
          <a:stretch>
            <a:fillRect/>
          </a:stretch>
        </p:blipFill>
        <p:spPr>
          <a:xfrm>
            <a:off x="-4495800" y="1588762"/>
            <a:ext cx="9621431" cy="9789932"/>
          </a:xfrm>
          <a:prstGeom prst="rect">
            <a:avLst/>
          </a:prstGeom>
        </p:spPr>
      </p:pic>
      <p:pic>
        <p:nvPicPr>
          <p:cNvPr id="3" name="Picture 5">
            <a:extLst>
              <a:ext uri="{FF2B5EF4-FFF2-40B4-BE49-F238E27FC236}">
                <a16:creationId xmlns:a16="http://schemas.microsoft.com/office/drawing/2014/main" id="{42D890C9-396E-BEFF-9C00-876982283659}"/>
              </a:ext>
            </a:extLst>
          </p:cNvPr>
          <p:cNvPicPr>
            <a:picLocks noChangeAspect="1"/>
          </p:cNvPicPr>
          <p:nvPr/>
        </p:nvPicPr>
        <p:blipFill>
          <a:blip r:embed="rId3">
            <a:alphaModFix amt="50000"/>
          </a:blip>
          <a:srcRect/>
          <a:stretch>
            <a:fillRect/>
          </a:stretch>
        </p:blipFill>
        <p:spPr>
          <a:xfrm rot="9720163">
            <a:off x="12600387" y="-3298660"/>
            <a:ext cx="8670039" cy="8654721"/>
          </a:xfrm>
          <a:prstGeom prst="rect">
            <a:avLst/>
          </a:prstGeom>
        </p:spPr>
      </p:pic>
      <p:sp>
        <p:nvSpPr>
          <p:cNvPr id="4" name="TextBox 3">
            <a:extLst>
              <a:ext uri="{FF2B5EF4-FFF2-40B4-BE49-F238E27FC236}">
                <a16:creationId xmlns:a16="http://schemas.microsoft.com/office/drawing/2014/main" id="{AB567A68-F74E-29BF-E425-BCA98752E216}"/>
              </a:ext>
            </a:extLst>
          </p:cNvPr>
          <p:cNvSpPr txBox="1"/>
          <p:nvPr/>
        </p:nvSpPr>
        <p:spPr>
          <a:xfrm>
            <a:off x="457200" y="571500"/>
            <a:ext cx="17068800" cy="769441"/>
          </a:xfrm>
          <a:prstGeom prst="rect">
            <a:avLst/>
          </a:prstGeom>
          <a:noFill/>
        </p:spPr>
        <p:txBody>
          <a:bodyPr wrap="square" rtlCol="0">
            <a:spAutoFit/>
          </a:bodyPr>
          <a:lstStyle/>
          <a:p>
            <a:r>
              <a:rPr lang="en-IN" sz="4400" b="1" dirty="0">
                <a:latin typeface="Agrandir" panose="020B0604020202020204" charset="0"/>
              </a:rPr>
              <a:t>D Flip-Flop Circuit</a:t>
            </a:r>
          </a:p>
        </p:txBody>
      </p:sp>
      <p:pic>
        <p:nvPicPr>
          <p:cNvPr id="6" name="Picture 5">
            <a:extLst>
              <a:ext uri="{FF2B5EF4-FFF2-40B4-BE49-F238E27FC236}">
                <a16:creationId xmlns:a16="http://schemas.microsoft.com/office/drawing/2014/main" id="{7B54E5B7-EDC8-5847-907E-19352F24D8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336708"/>
            <a:ext cx="13440694" cy="8378792"/>
          </a:xfrm>
          <a:prstGeom prst="rect">
            <a:avLst/>
          </a:prstGeom>
          <a:noFill/>
          <a:ln>
            <a:noFill/>
          </a:ln>
        </p:spPr>
      </p:pic>
    </p:spTree>
    <p:extLst>
      <p:ext uri="{BB962C8B-B14F-4D97-AF65-F5344CB8AC3E}">
        <p14:creationId xmlns:p14="http://schemas.microsoft.com/office/powerpoint/2010/main" val="38530172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232C7E1-2EE7-A237-9E32-9EF80F095D06}"/>
              </a:ext>
            </a:extLst>
          </p:cNvPr>
          <p:cNvPicPr>
            <a:picLocks noChangeAspect="1"/>
          </p:cNvPicPr>
          <p:nvPr/>
        </p:nvPicPr>
        <p:blipFill>
          <a:blip r:embed="rId2">
            <a:alphaModFix amt="25000"/>
          </a:blip>
          <a:srcRect/>
          <a:stretch>
            <a:fillRect/>
          </a:stretch>
        </p:blipFill>
        <p:spPr>
          <a:xfrm>
            <a:off x="-4495800" y="1588762"/>
            <a:ext cx="9621431" cy="9789932"/>
          </a:xfrm>
          <a:prstGeom prst="rect">
            <a:avLst/>
          </a:prstGeom>
        </p:spPr>
      </p:pic>
      <p:pic>
        <p:nvPicPr>
          <p:cNvPr id="5" name="Picture 5">
            <a:extLst>
              <a:ext uri="{FF2B5EF4-FFF2-40B4-BE49-F238E27FC236}">
                <a16:creationId xmlns:a16="http://schemas.microsoft.com/office/drawing/2014/main" id="{E059342F-8272-0C38-0FFD-8C6D5236DCBE}"/>
              </a:ext>
            </a:extLst>
          </p:cNvPr>
          <p:cNvPicPr>
            <a:picLocks noChangeAspect="1"/>
          </p:cNvPicPr>
          <p:nvPr/>
        </p:nvPicPr>
        <p:blipFill>
          <a:blip r:embed="rId3">
            <a:alphaModFix amt="50000"/>
          </a:blip>
          <a:srcRect/>
          <a:stretch>
            <a:fillRect/>
          </a:stretch>
        </p:blipFill>
        <p:spPr>
          <a:xfrm rot="9720163">
            <a:off x="12600387" y="-3298660"/>
            <a:ext cx="8670039" cy="8654721"/>
          </a:xfrm>
          <a:prstGeom prst="rect">
            <a:avLst/>
          </a:prstGeom>
        </p:spPr>
      </p:pic>
      <p:sp>
        <p:nvSpPr>
          <p:cNvPr id="6" name="TextBox 5">
            <a:extLst>
              <a:ext uri="{FF2B5EF4-FFF2-40B4-BE49-F238E27FC236}">
                <a16:creationId xmlns:a16="http://schemas.microsoft.com/office/drawing/2014/main" id="{9B8B66A5-83E3-768B-2832-CDE22BF8A27B}"/>
              </a:ext>
            </a:extLst>
          </p:cNvPr>
          <p:cNvSpPr txBox="1"/>
          <p:nvPr/>
        </p:nvSpPr>
        <p:spPr>
          <a:xfrm>
            <a:off x="457200" y="571500"/>
            <a:ext cx="17068800" cy="769441"/>
          </a:xfrm>
          <a:prstGeom prst="rect">
            <a:avLst/>
          </a:prstGeom>
          <a:noFill/>
        </p:spPr>
        <p:txBody>
          <a:bodyPr wrap="square" rtlCol="0">
            <a:spAutoFit/>
          </a:bodyPr>
          <a:lstStyle/>
          <a:p>
            <a:r>
              <a:rPr lang="en-IN" sz="4400" b="1" dirty="0">
                <a:latin typeface="Agrandir" panose="020B0604020202020204" charset="0"/>
              </a:rPr>
              <a:t>D Flip-Flop Symbol</a:t>
            </a:r>
          </a:p>
        </p:txBody>
      </p:sp>
      <p:pic>
        <p:nvPicPr>
          <p:cNvPr id="8" name="Picture 7">
            <a:extLst>
              <a:ext uri="{FF2B5EF4-FFF2-40B4-BE49-F238E27FC236}">
                <a16:creationId xmlns:a16="http://schemas.microsoft.com/office/drawing/2014/main" id="{C360FA8D-D1FE-2684-FB08-32D714C033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55272" y="1340941"/>
            <a:ext cx="13377455" cy="8750666"/>
          </a:xfrm>
          <a:prstGeom prst="rect">
            <a:avLst/>
          </a:prstGeom>
          <a:noFill/>
          <a:ln>
            <a:noFill/>
          </a:ln>
        </p:spPr>
      </p:pic>
    </p:spTree>
    <p:extLst>
      <p:ext uri="{BB962C8B-B14F-4D97-AF65-F5344CB8AC3E}">
        <p14:creationId xmlns:p14="http://schemas.microsoft.com/office/powerpoint/2010/main" val="12035386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D7F3FF3-C512-066F-6EF2-BF60992DB246}"/>
              </a:ext>
            </a:extLst>
          </p:cNvPr>
          <p:cNvPicPr>
            <a:picLocks noChangeAspect="1"/>
          </p:cNvPicPr>
          <p:nvPr/>
        </p:nvPicPr>
        <p:blipFill>
          <a:blip r:embed="rId2">
            <a:alphaModFix amt="25000"/>
          </a:blip>
          <a:srcRect/>
          <a:stretch>
            <a:fillRect/>
          </a:stretch>
        </p:blipFill>
        <p:spPr>
          <a:xfrm>
            <a:off x="-2511451" y="1028700"/>
            <a:ext cx="19770751" cy="18262535"/>
          </a:xfrm>
          <a:prstGeom prst="rect">
            <a:avLst/>
          </a:prstGeom>
        </p:spPr>
      </p:pic>
      <p:pic>
        <p:nvPicPr>
          <p:cNvPr id="3" name="Picture 6">
            <a:extLst>
              <a:ext uri="{FF2B5EF4-FFF2-40B4-BE49-F238E27FC236}">
                <a16:creationId xmlns:a16="http://schemas.microsoft.com/office/drawing/2014/main" id="{FD70077F-8272-AD7D-035F-84EF22FBFB04}"/>
              </a:ext>
            </a:extLst>
          </p:cNvPr>
          <p:cNvPicPr>
            <a:picLocks noChangeAspect="1"/>
          </p:cNvPicPr>
          <p:nvPr/>
        </p:nvPicPr>
        <p:blipFill>
          <a:blip r:embed="rId3">
            <a:alphaModFix amt="25000"/>
          </a:blip>
          <a:srcRect/>
          <a:stretch>
            <a:fillRect/>
          </a:stretch>
        </p:blipFill>
        <p:spPr>
          <a:xfrm rot="17617040">
            <a:off x="13745551" y="-3705176"/>
            <a:ext cx="5352514" cy="7410352"/>
          </a:xfrm>
          <a:prstGeom prst="rect">
            <a:avLst/>
          </a:prstGeom>
        </p:spPr>
      </p:pic>
      <p:pic>
        <p:nvPicPr>
          <p:cNvPr id="4" name="Picture 7">
            <a:extLst>
              <a:ext uri="{FF2B5EF4-FFF2-40B4-BE49-F238E27FC236}">
                <a16:creationId xmlns:a16="http://schemas.microsoft.com/office/drawing/2014/main" id="{C88FE778-94CE-B7B8-498E-372421393AA1}"/>
              </a:ext>
            </a:extLst>
          </p:cNvPr>
          <p:cNvPicPr>
            <a:picLocks noChangeAspect="1"/>
          </p:cNvPicPr>
          <p:nvPr/>
        </p:nvPicPr>
        <p:blipFill>
          <a:blip r:embed="rId4">
            <a:alphaModFix amt="25000"/>
          </a:blip>
          <a:srcRect/>
          <a:stretch>
            <a:fillRect/>
          </a:stretch>
        </p:blipFill>
        <p:spPr>
          <a:xfrm rot="19955923">
            <a:off x="16162301" y="-1063836"/>
            <a:ext cx="5468057" cy="6108036"/>
          </a:xfrm>
          <a:prstGeom prst="rect">
            <a:avLst/>
          </a:prstGeom>
        </p:spPr>
      </p:pic>
      <p:sp>
        <p:nvSpPr>
          <p:cNvPr id="5" name="TextBox 4">
            <a:extLst>
              <a:ext uri="{FF2B5EF4-FFF2-40B4-BE49-F238E27FC236}">
                <a16:creationId xmlns:a16="http://schemas.microsoft.com/office/drawing/2014/main" id="{28AFDE2D-D1C2-4C3D-D50E-A8027EDB504F}"/>
              </a:ext>
            </a:extLst>
          </p:cNvPr>
          <p:cNvSpPr txBox="1"/>
          <p:nvPr/>
        </p:nvSpPr>
        <p:spPr>
          <a:xfrm>
            <a:off x="533400" y="495300"/>
            <a:ext cx="17221200" cy="769441"/>
          </a:xfrm>
          <a:prstGeom prst="rect">
            <a:avLst/>
          </a:prstGeom>
          <a:noFill/>
        </p:spPr>
        <p:txBody>
          <a:bodyPr wrap="square" rtlCol="0">
            <a:spAutoFit/>
          </a:bodyPr>
          <a:lstStyle/>
          <a:p>
            <a:r>
              <a:rPr lang="en-IN" sz="4400" b="1" dirty="0">
                <a:latin typeface="Agrandir" panose="020B0604020202020204" charset="0"/>
              </a:rPr>
              <a:t>D Flip-Flop Waveform</a:t>
            </a:r>
          </a:p>
        </p:txBody>
      </p:sp>
      <p:pic>
        <p:nvPicPr>
          <p:cNvPr id="7" name="Picture 6">
            <a:extLst>
              <a:ext uri="{FF2B5EF4-FFF2-40B4-BE49-F238E27FC236}">
                <a16:creationId xmlns:a16="http://schemas.microsoft.com/office/drawing/2014/main" id="{B7BB3682-F8E2-F01C-0252-BF5C2C3690B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6463" y="2186262"/>
            <a:ext cx="16635074" cy="6386237"/>
          </a:xfrm>
          <a:prstGeom prst="rect">
            <a:avLst/>
          </a:prstGeom>
          <a:noFill/>
          <a:ln>
            <a:noFill/>
          </a:ln>
        </p:spPr>
      </p:pic>
    </p:spTree>
    <p:extLst>
      <p:ext uri="{BB962C8B-B14F-4D97-AF65-F5344CB8AC3E}">
        <p14:creationId xmlns:p14="http://schemas.microsoft.com/office/powerpoint/2010/main" val="32473667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678</Words>
  <Application>Microsoft Office PowerPoint</Application>
  <PresentationFormat>Custom</PresentationFormat>
  <Paragraphs>68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Agrandir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CMOS-Based Analog-to-Digital Converter Using Voltage-Controlled Oscillator</dc:title>
  <cp:lastModifiedBy>Eswar Adithya Korrapolu</cp:lastModifiedBy>
  <cp:revision>15</cp:revision>
  <dcterms:created xsi:type="dcterms:W3CDTF">2006-08-16T00:00:00Z</dcterms:created>
  <dcterms:modified xsi:type="dcterms:W3CDTF">2024-12-05T04:47:59Z</dcterms:modified>
  <dc:identifier>DAGXvKGlwRk</dc:identifier>
</cp:coreProperties>
</file>