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6" r:id="rId6"/>
    <p:sldId id="267" r:id="rId7"/>
    <p:sldId id="269" r:id="rId8"/>
    <p:sldId id="277" r:id="rId9"/>
    <p:sldId id="278" r:id="rId10"/>
    <p:sldId id="279" r:id="rId11"/>
    <p:sldId id="270" r:id="rId12"/>
    <p:sldId id="281" r:id="rId13"/>
    <p:sldId id="268" r:id="rId14"/>
    <p:sldId id="271" r:id="rId15"/>
    <p:sldId id="272" r:id="rId16"/>
    <p:sldId id="273" r:id="rId17"/>
    <p:sldId id="274" r:id="rId18"/>
    <p:sldId id="280" r:id="rId19"/>
    <p:sldId id="265" r:id="rId20"/>
  </p:sldIdLst>
  <p:sldSz cx="18288000" cy="10287000"/>
  <p:notesSz cx="6858000" cy="9144000"/>
  <p:embeddedFontLs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Cooper Hewitt Bold" panose="020B0604020202020204" charset="0"/>
      <p:regular r:id="rId25"/>
    </p:embeddedFont>
    <p:embeddedFont>
      <p:font typeface="DM Sans Bold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66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22887" y="-4247682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6253563" y="89916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71A137-A1DC-A56C-D48D-19670AF6921A}"/>
              </a:ext>
            </a:extLst>
          </p:cNvPr>
          <p:cNvSpPr txBox="1"/>
          <p:nvPr/>
        </p:nvSpPr>
        <p:spPr>
          <a:xfrm>
            <a:off x="3352800" y="4035504"/>
            <a:ext cx="115823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/>
              <a:t>ECE365: FPGA Audio Equalizer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2A3485-64E5-E772-C280-7D1A0EC4FBAC}"/>
              </a:ext>
            </a:extLst>
          </p:cNvPr>
          <p:cNvSpPr txBox="1"/>
          <p:nvPr/>
        </p:nvSpPr>
        <p:spPr>
          <a:xfrm>
            <a:off x="736600" y="7739955"/>
            <a:ext cx="8915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By </a:t>
            </a:r>
          </a:p>
          <a:p>
            <a:pPr marL="342900" indent="-342900">
              <a:buAutoNum type="arabicPeriod"/>
            </a:pPr>
            <a:r>
              <a:rPr lang="en-IN" sz="2800" dirty="0"/>
              <a:t>Eswar Adithya (12311440) – B41</a:t>
            </a:r>
          </a:p>
          <a:p>
            <a:pPr marL="342900" indent="-342900">
              <a:buFontTx/>
              <a:buAutoNum type="arabicPeriod"/>
            </a:pPr>
            <a:r>
              <a:rPr lang="en-IN" sz="2800" dirty="0"/>
              <a:t>Sarath Kumar (12312393)  – B42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333B1-5684-69F1-7574-2AFD92577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4">
            <a:extLst>
              <a:ext uri="{FF2B5EF4-FFF2-40B4-BE49-F238E27FC236}">
                <a16:creationId xmlns:a16="http://schemas.microsoft.com/office/drawing/2014/main" id="{7C4618C4-5498-2C7F-5497-BB353C60B876}"/>
              </a:ext>
            </a:extLst>
          </p:cNvPr>
          <p:cNvSpPr txBox="1"/>
          <p:nvPr/>
        </p:nvSpPr>
        <p:spPr>
          <a:xfrm>
            <a:off x="16253563" y="8991600"/>
            <a:ext cx="1005737" cy="526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 dirty="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10</a:t>
            </a:r>
          </a:p>
          <a:p>
            <a:pPr algn="r">
              <a:lnSpc>
                <a:spcPts val="2100"/>
              </a:lnSpc>
            </a:pPr>
            <a:endParaRPr lang="en-US" sz="1500" b="1" dirty="0">
              <a:solidFill>
                <a:srgbClr val="343434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84796-249A-1181-7D2D-A57DD54569FB}"/>
              </a:ext>
            </a:extLst>
          </p:cNvPr>
          <p:cNvSpPr txBox="1"/>
          <p:nvPr/>
        </p:nvSpPr>
        <p:spPr>
          <a:xfrm>
            <a:off x="533400" y="495300"/>
            <a:ext cx="1638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/>
              <a:t>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631D1B-AF93-D898-FC3F-8348863444A1}"/>
              </a:ext>
            </a:extLst>
          </p:cNvPr>
          <p:cNvSpPr txBox="1"/>
          <p:nvPr/>
        </p:nvSpPr>
        <p:spPr>
          <a:xfrm>
            <a:off x="1295400" y="2978863"/>
            <a:ext cx="7696200" cy="4452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always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posedge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clk_25mhz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divider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div_cnt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(DIVIDER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div_cnt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16'd0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sample_tick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1'b1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div_cnt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div_cnt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16'd1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sample_tick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1'b0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delay tick so we can capture BRAM output </a:t>
            </a: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(read latency = 1)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sample_tick_d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sample_tick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6F415F-277D-08AE-CFBF-EB8EF333B1D4}"/>
              </a:ext>
            </a:extLst>
          </p:cNvPr>
          <p:cNvSpPr txBox="1"/>
          <p:nvPr/>
        </p:nvSpPr>
        <p:spPr>
          <a:xfrm>
            <a:off x="8991600" y="1418630"/>
            <a:ext cx="9144000" cy="6760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increment address on the tick (one increment per sample)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sample_tick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audio_addr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16'hFFFF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audio_addr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16'h0000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audio_addr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audio_addr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16'd1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capture BRAM output one cycle after presenting address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sample_tick_d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audio_sample_reg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audio_sample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pwm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counter runs continuously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pwm_counter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pwm_counter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8'd1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pwm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output: compare running counter to captured sample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aud_pwm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pwm_counter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audio_sample_reg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aud_sd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1'b1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keep amp enabled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IN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endmodule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8392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BD8D6-626D-5B9A-3113-5450CD0FE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4">
            <a:extLst>
              <a:ext uri="{FF2B5EF4-FFF2-40B4-BE49-F238E27FC236}">
                <a16:creationId xmlns:a16="http://schemas.microsoft.com/office/drawing/2014/main" id="{DF66C239-5187-03BD-7E8F-C94364B0BD23}"/>
              </a:ext>
            </a:extLst>
          </p:cNvPr>
          <p:cNvSpPr txBox="1"/>
          <p:nvPr/>
        </p:nvSpPr>
        <p:spPr>
          <a:xfrm>
            <a:off x="16253563" y="8991600"/>
            <a:ext cx="1005737" cy="526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 dirty="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11</a:t>
            </a:r>
          </a:p>
          <a:p>
            <a:pPr algn="r">
              <a:lnSpc>
                <a:spcPts val="2100"/>
              </a:lnSpc>
            </a:pPr>
            <a:endParaRPr lang="en-US" sz="1500" b="1" dirty="0">
              <a:solidFill>
                <a:srgbClr val="343434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9F6E0F-AAAF-BE15-9DAC-EFB433DA7798}"/>
              </a:ext>
            </a:extLst>
          </p:cNvPr>
          <p:cNvSpPr txBox="1"/>
          <p:nvPr/>
        </p:nvSpPr>
        <p:spPr>
          <a:xfrm>
            <a:off x="2133600" y="820583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Conversion into .</a:t>
            </a:r>
            <a:r>
              <a:rPr lang="en-IN" sz="3600" b="1" dirty="0" err="1"/>
              <a:t>coe</a:t>
            </a:r>
            <a:r>
              <a:rPr lang="en-IN" sz="3600" b="1" dirty="0"/>
              <a:t> file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4D0205-8878-D40D-3A5D-E3ECF8ABE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85" y="723900"/>
            <a:ext cx="8810229" cy="69990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65FAFB-FA4B-A70B-F1E0-BD457AC7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0305" y="763529"/>
            <a:ext cx="6048919" cy="34598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2D4375-7215-C156-3062-F36E1EBDAA1B}"/>
              </a:ext>
            </a:extLst>
          </p:cNvPr>
          <p:cNvSpPr txBox="1"/>
          <p:nvPr/>
        </p:nvSpPr>
        <p:spPr>
          <a:xfrm>
            <a:off x="10631064" y="4301687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Memory Size for IP BRAM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F19FED1-2A74-3AB3-9281-5596743DD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5288" y="4964732"/>
            <a:ext cx="6238951" cy="28912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010561-3936-5F34-BE2B-243CF9E5AC69}"/>
              </a:ext>
            </a:extLst>
          </p:cNvPr>
          <p:cNvSpPr txBox="1"/>
          <p:nvPr/>
        </p:nvSpPr>
        <p:spPr>
          <a:xfrm>
            <a:off x="10816839" y="7944220"/>
            <a:ext cx="586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Loading .</a:t>
            </a:r>
            <a:r>
              <a:rPr lang="en-IN" sz="3200" b="1" dirty="0" err="1"/>
              <a:t>coe</a:t>
            </a:r>
            <a:r>
              <a:rPr lang="en-IN" sz="3200" b="1" dirty="0"/>
              <a:t> into 32-bit 16 - IP BRAM’s</a:t>
            </a:r>
          </a:p>
        </p:txBody>
      </p:sp>
    </p:spTree>
    <p:extLst>
      <p:ext uri="{BB962C8B-B14F-4D97-AF65-F5344CB8AC3E}">
        <p14:creationId xmlns:p14="http://schemas.microsoft.com/office/powerpoint/2010/main" val="2399878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79009-F8F6-9B9C-3184-C142269C3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4">
            <a:extLst>
              <a:ext uri="{FF2B5EF4-FFF2-40B4-BE49-F238E27FC236}">
                <a16:creationId xmlns:a16="http://schemas.microsoft.com/office/drawing/2014/main" id="{AACD652E-CCC1-E2BA-38FA-1ED11A565219}"/>
              </a:ext>
            </a:extLst>
          </p:cNvPr>
          <p:cNvSpPr txBox="1"/>
          <p:nvPr/>
        </p:nvSpPr>
        <p:spPr>
          <a:xfrm>
            <a:off x="16253563" y="8991600"/>
            <a:ext cx="1005737" cy="526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 dirty="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12</a:t>
            </a:r>
          </a:p>
          <a:p>
            <a:pPr algn="r">
              <a:lnSpc>
                <a:spcPts val="2100"/>
              </a:lnSpc>
            </a:pPr>
            <a:endParaRPr lang="en-US" sz="1500" b="1" dirty="0">
              <a:solidFill>
                <a:srgbClr val="343434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942D6D-5260-54EC-C8CE-D50D160E52A1}"/>
              </a:ext>
            </a:extLst>
          </p:cNvPr>
          <p:cNvSpPr txBox="1"/>
          <p:nvPr/>
        </p:nvSpPr>
        <p:spPr>
          <a:xfrm>
            <a:off x="6210300" y="224790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Configuration for  </a:t>
            </a:r>
            <a:r>
              <a:rPr lang="en-IN" sz="3600" b="1" dirty="0" err="1"/>
              <a:t>i</a:t>
            </a:r>
            <a:r>
              <a:rPr lang="en-IN" sz="3600" b="1" dirty="0"/>
              <a:t>/p </a:t>
            </a:r>
            <a:r>
              <a:rPr lang="en-IN" sz="3600" b="1" dirty="0" err="1"/>
              <a:t>clk_wzd</a:t>
            </a:r>
            <a:endParaRPr lang="en-IN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C68AC7-36ED-A229-0148-9A4348D91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550" y="190500"/>
            <a:ext cx="8724900" cy="171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159485-7252-3279-7471-300A3A9D5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160" y="3467100"/>
            <a:ext cx="8896350" cy="4248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AA75B7-4FCB-B730-EFC1-33B4F95E5F96}"/>
              </a:ext>
            </a:extLst>
          </p:cNvPr>
          <p:cNvSpPr txBox="1"/>
          <p:nvPr/>
        </p:nvSpPr>
        <p:spPr>
          <a:xfrm>
            <a:off x="5928052" y="8004629"/>
            <a:ext cx="6690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Configuration for  o/p </a:t>
            </a:r>
            <a:r>
              <a:rPr lang="en-IN" sz="3600" b="1" dirty="0" err="1"/>
              <a:t>clk_wzd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675309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>
            <a:extLst>
              <a:ext uri="{FF2B5EF4-FFF2-40B4-BE49-F238E27FC236}">
                <a16:creationId xmlns:a16="http://schemas.microsoft.com/office/drawing/2014/main" id="{2D0690F4-D21B-0D52-6737-CC92F6D65469}"/>
              </a:ext>
            </a:extLst>
          </p:cNvPr>
          <p:cNvSpPr txBox="1"/>
          <p:nvPr/>
        </p:nvSpPr>
        <p:spPr>
          <a:xfrm>
            <a:off x="16253563" y="8991600"/>
            <a:ext cx="1005737" cy="526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 dirty="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13</a:t>
            </a:r>
          </a:p>
          <a:p>
            <a:pPr algn="r">
              <a:lnSpc>
                <a:spcPts val="2100"/>
              </a:lnSpc>
            </a:pPr>
            <a:endParaRPr lang="en-US" sz="1500" b="1" dirty="0">
              <a:solidFill>
                <a:srgbClr val="343434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249F3D-E776-DFE4-ED7C-B22412002647}"/>
              </a:ext>
            </a:extLst>
          </p:cNvPr>
          <p:cNvSpPr txBox="1"/>
          <p:nvPr/>
        </p:nvSpPr>
        <p:spPr>
          <a:xfrm>
            <a:off x="533400" y="571500"/>
            <a:ext cx="1661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/>
              <a:t>Schematic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8D2F8D-ABBA-F39E-8731-DB90989E2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979" y="2628900"/>
            <a:ext cx="15300041" cy="531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82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A4CC4-9EE4-CC67-F004-EEF794872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>
            <a:extLst>
              <a:ext uri="{FF2B5EF4-FFF2-40B4-BE49-F238E27FC236}">
                <a16:creationId xmlns:a16="http://schemas.microsoft.com/office/drawing/2014/main" id="{123C1F41-FEF7-DEF7-E1D0-A06E41FB8EA8}"/>
              </a:ext>
            </a:extLst>
          </p:cNvPr>
          <p:cNvSpPr txBox="1"/>
          <p:nvPr/>
        </p:nvSpPr>
        <p:spPr>
          <a:xfrm>
            <a:off x="16253563" y="8991600"/>
            <a:ext cx="1005737" cy="526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 dirty="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14</a:t>
            </a:r>
          </a:p>
          <a:p>
            <a:pPr algn="r">
              <a:lnSpc>
                <a:spcPts val="2100"/>
              </a:lnSpc>
            </a:pPr>
            <a:endParaRPr lang="en-US" sz="1500" b="1" dirty="0">
              <a:solidFill>
                <a:srgbClr val="343434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5A3F69-1AEE-4111-5502-642231EB3435}"/>
              </a:ext>
            </a:extLst>
          </p:cNvPr>
          <p:cNvSpPr txBox="1"/>
          <p:nvPr/>
        </p:nvSpPr>
        <p:spPr>
          <a:xfrm>
            <a:off x="533400" y="571500"/>
            <a:ext cx="1661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/>
              <a:t>Synthesis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DEDD60-0F32-C9AB-2BDA-9CF1325BA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2381250"/>
            <a:ext cx="148209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737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9B33F-7430-EAC0-FF59-0581B010C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>
            <a:extLst>
              <a:ext uri="{FF2B5EF4-FFF2-40B4-BE49-F238E27FC236}">
                <a16:creationId xmlns:a16="http://schemas.microsoft.com/office/drawing/2014/main" id="{C6989453-A708-1FAC-4429-087E26773593}"/>
              </a:ext>
            </a:extLst>
          </p:cNvPr>
          <p:cNvSpPr txBox="1"/>
          <p:nvPr/>
        </p:nvSpPr>
        <p:spPr>
          <a:xfrm>
            <a:off x="16253563" y="8991600"/>
            <a:ext cx="1005737" cy="526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 dirty="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15</a:t>
            </a:r>
          </a:p>
          <a:p>
            <a:pPr algn="r">
              <a:lnSpc>
                <a:spcPts val="2100"/>
              </a:lnSpc>
            </a:pPr>
            <a:endParaRPr lang="en-US" sz="1500" b="1" dirty="0">
              <a:solidFill>
                <a:srgbClr val="343434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B9099-41BA-7675-11F0-DDD622B19445}"/>
              </a:ext>
            </a:extLst>
          </p:cNvPr>
          <p:cNvSpPr txBox="1"/>
          <p:nvPr/>
        </p:nvSpPr>
        <p:spPr>
          <a:xfrm>
            <a:off x="533400" y="571500"/>
            <a:ext cx="1661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/>
              <a:t>Timing 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2FDD72-8024-1DF6-D49E-D255D7929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49" y="2628900"/>
            <a:ext cx="1615338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94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8ACC3-7477-C1D1-FA14-29E85F9E0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>
            <a:extLst>
              <a:ext uri="{FF2B5EF4-FFF2-40B4-BE49-F238E27FC236}">
                <a16:creationId xmlns:a16="http://schemas.microsoft.com/office/drawing/2014/main" id="{C1FFC4D5-A109-6A35-09F8-AF8DC48E8B99}"/>
              </a:ext>
            </a:extLst>
          </p:cNvPr>
          <p:cNvSpPr txBox="1"/>
          <p:nvPr/>
        </p:nvSpPr>
        <p:spPr>
          <a:xfrm>
            <a:off x="16253563" y="8991600"/>
            <a:ext cx="1005737" cy="526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 dirty="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16</a:t>
            </a:r>
          </a:p>
          <a:p>
            <a:pPr algn="r">
              <a:lnSpc>
                <a:spcPts val="2100"/>
              </a:lnSpc>
            </a:pPr>
            <a:endParaRPr lang="en-US" sz="1500" b="1" dirty="0">
              <a:solidFill>
                <a:srgbClr val="343434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A1DFB2-6CA6-EB0D-1B0D-8B6D22DD895B}"/>
              </a:ext>
            </a:extLst>
          </p:cNvPr>
          <p:cNvSpPr txBox="1"/>
          <p:nvPr/>
        </p:nvSpPr>
        <p:spPr>
          <a:xfrm>
            <a:off x="533400" y="571500"/>
            <a:ext cx="1661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/>
              <a:t>Resource Utilization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5ECD9-899A-E839-1719-632F1D3AB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496644"/>
            <a:ext cx="7267575" cy="5048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7DA8C1-891C-A81B-BC31-33191075F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7321142"/>
            <a:ext cx="114300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66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9B62E-927C-BB9D-348E-7ABF56C2B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>
            <a:extLst>
              <a:ext uri="{FF2B5EF4-FFF2-40B4-BE49-F238E27FC236}">
                <a16:creationId xmlns:a16="http://schemas.microsoft.com/office/drawing/2014/main" id="{B11120DC-682F-EC74-9BE1-6D9FA8F6F72E}"/>
              </a:ext>
            </a:extLst>
          </p:cNvPr>
          <p:cNvSpPr txBox="1"/>
          <p:nvPr/>
        </p:nvSpPr>
        <p:spPr>
          <a:xfrm>
            <a:off x="16253563" y="8991600"/>
            <a:ext cx="1005737" cy="526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 dirty="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17</a:t>
            </a:r>
          </a:p>
          <a:p>
            <a:pPr algn="r">
              <a:lnSpc>
                <a:spcPts val="2100"/>
              </a:lnSpc>
            </a:pPr>
            <a:endParaRPr lang="en-US" sz="1500" b="1" dirty="0">
              <a:solidFill>
                <a:srgbClr val="343434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8686B6-8125-B3FE-6D84-E15196069776}"/>
              </a:ext>
            </a:extLst>
          </p:cNvPr>
          <p:cNvSpPr txBox="1"/>
          <p:nvPr/>
        </p:nvSpPr>
        <p:spPr>
          <a:xfrm>
            <a:off x="533400" y="571500"/>
            <a:ext cx="1661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/>
              <a:t>Power Usage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014002-1B10-FB76-1917-EAF75C3DF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181931"/>
            <a:ext cx="10534650" cy="592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18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C9EAB9-A3E4-40E4-F3CA-FE1A3EA13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>
            <a:extLst>
              <a:ext uri="{FF2B5EF4-FFF2-40B4-BE49-F238E27FC236}">
                <a16:creationId xmlns:a16="http://schemas.microsoft.com/office/drawing/2014/main" id="{18CDE584-93BB-932A-CF35-A3A6EEB7A326}"/>
              </a:ext>
            </a:extLst>
          </p:cNvPr>
          <p:cNvSpPr txBox="1"/>
          <p:nvPr/>
        </p:nvSpPr>
        <p:spPr>
          <a:xfrm>
            <a:off x="16253563" y="89916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 dirty="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FD568B-8304-37B8-84FF-AE1C46219E10}"/>
              </a:ext>
            </a:extLst>
          </p:cNvPr>
          <p:cNvSpPr txBox="1"/>
          <p:nvPr/>
        </p:nvSpPr>
        <p:spPr>
          <a:xfrm>
            <a:off x="533400" y="419101"/>
            <a:ext cx="16383000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5400" b="1" dirty="0">
              <a:latin typeface="+mj-lt"/>
            </a:endParaRPr>
          </a:p>
          <a:p>
            <a:r>
              <a:rPr lang="en-IN" sz="5400" b="1" dirty="0">
                <a:latin typeface="+mj-lt"/>
              </a:rPr>
              <a:t>Conclusion</a:t>
            </a:r>
            <a:endParaRPr lang="en-IN" sz="3200" dirty="0">
              <a:latin typeface="+mj-lt"/>
            </a:endParaRPr>
          </a:p>
          <a:p>
            <a:endParaRPr lang="en-IN" sz="3200" dirty="0">
              <a:latin typeface="+mj-lt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>
                <a:latin typeface="+mj-lt"/>
              </a:rPr>
              <a:t>Successfully implemented FIR and IIR digital filters on FPGA.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>
                <a:latin typeface="+mj-lt"/>
              </a:rPr>
              <a:t>Demonstrated real-time audio signal processing using MATLAB and </a:t>
            </a:r>
            <a:r>
              <a:rPr lang="en-US" altLang="en-US" sz="3200" dirty="0" err="1">
                <a:latin typeface="+mj-lt"/>
              </a:rPr>
              <a:t>Vivado</a:t>
            </a:r>
            <a:r>
              <a:rPr lang="en-US" altLang="en-US" sz="3200" dirty="0">
                <a:latin typeface="+mj-lt"/>
              </a:rPr>
              <a:t>.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>
                <a:latin typeface="+mj-lt"/>
              </a:rPr>
              <a:t>Showed complete workflow: MATLAB design → COE generation → FPGA implementation.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>
                <a:latin typeface="+mj-lt"/>
              </a:rPr>
              <a:t>Verified functionality through simulation, synthesis, and hardware testing.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>
                <a:latin typeface="+mj-lt"/>
              </a:rPr>
              <a:t>Project proves FPGA as an efficient platform for DSP applications.</a:t>
            </a:r>
          </a:p>
          <a:p>
            <a:endParaRPr lang="en-IN" sz="3200" dirty="0">
              <a:latin typeface="+mj-lt"/>
            </a:endParaRPr>
          </a:p>
          <a:p>
            <a:endParaRPr lang="en-IN" sz="3200" dirty="0">
              <a:latin typeface="+mj-lt"/>
            </a:endParaRPr>
          </a:p>
          <a:p>
            <a:endParaRPr lang="en-IN" sz="3200" dirty="0">
              <a:latin typeface="+mj-lt"/>
            </a:endParaRPr>
          </a:p>
          <a:p>
            <a:endParaRPr lang="en-IN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4890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933983" y="3152569"/>
            <a:ext cx="16420035" cy="387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108"/>
              </a:lnSpc>
            </a:pPr>
            <a:r>
              <a:rPr lang="en-US" sz="19362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THANK YOU</a:t>
            </a:r>
          </a:p>
        </p:txBody>
      </p:sp>
      <p:sp>
        <p:nvSpPr>
          <p:cNvPr id="8" name="Freeform 8"/>
          <p:cNvSpPr/>
          <p:nvPr/>
        </p:nvSpPr>
        <p:spPr>
          <a:xfrm rot="-1354446">
            <a:off x="15843106" y="2606653"/>
            <a:ext cx="1497033" cy="2339114"/>
          </a:xfrm>
          <a:custGeom>
            <a:avLst/>
            <a:gdLst/>
            <a:ahLst/>
            <a:cxnLst/>
            <a:rect l="l" t="t" r="r" b="b"/>
            <a:pathLst>
              <a:path w="1497033" h="2339114">
                <a:moveTo>
                  <a:pt x="0" y="0"/>
                </a:moveTo>
                <a:lnTo>
                  <a:pt x="1497033" y="0"/>
                </a:lnTo>
                <a:lnTo>
                  <a:pt x="1497033" y="2339115"/>
                </a:lnTo>
                <a:lnTo>
                  <a:pt x="0" y="23391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 rot="885027">
            <a:off x="5092713" y="2195823"/>
            <a:ext cx="2206219" cy="1740908"/>
          </a:xfrm>
          <a:custGeom>
            <a:avLst/>
            <a:gdLst/>
            <a:ahLst/>
            <a:cxnLst/>
            <a:rect l="l" t="t" r="r" b="b"/>
            <a:pathLst>
              <a:path w="2206219" h="1740908">
                <a:moveTo>
                  <a:pt x="0" y="0"/>
                </a:moveTo>
                <a:lnTo>
                  <a:pt x="2206220" y="0"/>
                </a:lnTo>
                <a:lnTo>
                  <a:pt x="2206220" y="1740908"/>
                </a:lnTo>
                <a:lnTo>
                  <a:pt x="0" y="17409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91839" y="8205407"/>
            <a:ext cx="4202073" cy="2521244"/>
          </a:xfrm>
          <a:custGeom>
            <a:avLst/>
            <a:gdLst/>
            <a:ahLst/>
            <a:cxnLst/>
            <a:rect l="l" t="t" r="r" b="b"/>
            <a:pathLst>
              <a:path w="4202073" h="2521244">
                <a:moveTo>
                  <a:pt x="0" y="0"/>
                </a:moveTo>
                <a:lnTo>
                  <a:pt x="4202074" y="0"/>
                </a:lnTo>
                <a:lnTo>
                  <a:pt x="4202074" y="2521245"/>
                </a:lnTo>
                <a:lnTo>
                  <a:pt x="0" y="25212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 rot="839221">
            <a:off x="9785300" y="7617346"/>
            <a:ext cx="1170380" cy="2030628"/>
          </a:xfrm>
          <a:custGeom>
            <a:avLst/>
            <a:gdLst/>
            <a:ahLst/>
            <a:cxnLst/>
            <a:rect l="l" t="t" r="r" b="b"/>
            <a:pathLst>
              <a:path w="1170380" h="2030628">
                <a:moveTo>
                  <a:pt x="0" y="0"/>
                </a:moveTo>
                <a:lnTo>
                  <a:pt x="1170381" y="0"/>
                </a:lnTo>
                <a:lnTo>
                  <a:pt x="1170381" y="2030628"/>
                </a:lnTo>
                <a:lnTo>
                  <a:pt x="0" y="20306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TextBox 17"/>
          <p:cNvSpPr txBox="1"/>
          <p:nvPr/>
        </p:nvSpPr>
        <p:spPr>
          <a:xfrm>
            <a:off x="16253563" y="89916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 dirty="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16253563" y="89916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1DAA80-F5A0-EC16-3F1D-FE661679FB11}"/>
              </a:ext>
            </a:extLst>
          </p:cNvPr>
          <p:cNvSpPr txBox="1"/>
          <p:nvPr/>
        </p:nvSpPr>
        <p:spPr>
          <a:xfrm>
            <a:off x="533400" y="419101"/>
            <a:ext cx="16383000" cy="1246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latin typeface="+mj-lt"/>
              </a:rPr>
              <a:t>Introduction</a:t>
            </a:r>
          </a:p>
          <a:p>
            <a:endParaRPr lang="en-IN" sz="1600" dirty="0">
              <a:latin typeface="+mj-lt"/>
            </a:endParaRPr>
          </a:p>
          <a:p>
            <a:endParaRPr lang="en-IN" sz="1600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600" dirty="0">
                <a:latin typeface="+mj-lt"/>
              </a:rPr>
              <a:t>This project demonstrates real-time digital signal processing using an FPGA platform.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600" dirty="0">
                <a:latin typeface="+mj-lt"/>
              </a:rPr>
              <a:t>MATLAB is used for FIR and IIR filter design, enabling precise control over filter characteristics.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600" dirty="0">
                <a:latin typeface="+mj-lt"/>
              </a:rPr>
              <a:t>The filter coefficients are exported into </a:t>
            </a:r>
            <a:r>
              <a:rPr lang="en-US" altLang="en-US" sz="1600" dirty="0">
                <a:latin typeface="+mj-lt"/>
              </a:rPr>
              <a:t>.</a:t>
            </a:r>
            <a:r>
              <a:rPr lang="en-US" altLang="en-US" sz="2800" dirty="0" err="1">
                <a:latin typeface="+mj-lt"/>
              </a:rPr>
              <a:t>coe</a:t>
            </a:r>
            <a:r>
              <a:rPr lang="en-US" altLang="en-US" sz="4000" dirty="0">
                <a:latin typeface="+mj-lt"/>
              </a:rPr>
              <a:t> format for seamless integration with FPGA design tools.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5400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600" dirty="0">
                <a:latin typeface="+mj-lt"/>
              </a:rPr>
              <a:t>The FPGA is programmed to process audio signals via the onboard audio jack interface.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600" dirty="0">
                <a:latin typeface="+mj-lt"/>
              </a:rPr>
              <a:t>The project bridges the gap between software-based filter design and hardware-level signal processing.</a:t>
            </a:r>
          </a:p>
          <a:p>
            <a:endParaRPr lang="en-IN" sz="3200" dirty="0">
              <a:latin typeface="+mj-lt"/>
            </a:endParaRPr>
          </a:p>
          <a:p>
            <a:endParaRPr lang="en-IN" sz="3200" dirty="0">
              <a:latin typeface="+mj-lt"/>
            </a:endParaRPr>
          </a:p>
          <a:p>
            <a:endParaRPr lang="en-IN" sz="3200" dirty="0">
              <a:latin typeface="+mj-lt"/>
            </a:endParaRPr>
          </a:p>
          <a:p>
            <a:endParaRPr lang="en-IN" sz="3200" dirty="0">
              <a:latin typeface="+mj-lt"/>
            </a:endParaRPr>
          </a:p>
          <a:p>
            <a:endParaRPr lang="en-IN" sz="3200" dirty="0">
              <a:latin typeface="+mj-lt"/>
            </a:endParaRPr>
          </a:p>
          <a:p>
            <a:endParaRPr lang="en-IN" sz="3200" dirty="0">
              <a:latin typeface="+mj-lt"/>
            </a:endParaRPr>
          </a:p>
          <a:p>
            <a:endParaRPr lang="en-IN" sz="3200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16253563" y="89916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33529D-8766-AADA-2C4F-93C4D3F12EDC}"/>
              </a:ext>
            </a:extLst>
          </p:cNvPr>
          <p:cNvSpPr txBox="1"/>
          <p:nvPr/>
        </p:nvSpPr>
        <p:spPr>
          <a:xfrm>
            <a:off x="685800" y="647700"/>
            <a:ext cx="1531620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/>
              <a:t>Components Required</a:t>
            </a:r>
          </a:p>
          <a:p>
            <a:endParaRPr lang="en-IN" sz="5400" b="1" dirty="0"/>
          </a:p>
          <a:p>
            <a:r>
              <a:rPr lang="en-IN" sz="3600" dirty="0"/>
              <a:t> </a:t>
            </a:r>
          </a:p>
          <a:p>
            <a:pPr marL="685800" lvl="0" indent="-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4400" dirty="0">
                <a:latin typeface="+mj-lt"/>
              </a:rPr>
              <a:t>Software:  MATLAB R2021a,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latin typeface="+mj-lt"/>
              </a:rPr>
              <a:t>			   Python 3.8.10,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latin typeface="+mj-lt"/>
              </a:rPr>
              <a:t>		          Xilinx </a:t>
            </a:r>
            <a:r>
              <a:rPr lang="en-US" altLang="en-US" sz="4400" dirty="0" err="1">
                <a:latin typeface="+mj-lt"/>
              </a:rPr>
              <a:t>Vivado</a:t>
            </a:r>
            <a:endParaRPr lang="en-US" altLang="en-US" sz="4400" dirty="0">
              <a:latin typeface="+mj-lt"/>
            </a:endParaRPr>
          </a:p>
          <a:p>
            <a:pPr marL="685800" lvl="0" indent="-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4400" dirty="0">
                <a:latin typeface="+mj-lt"/>
              </a:rPr>
              <a:t>Hardware: </a:t>
            </a:r>
            <a:r>
              <a:rPr lang="en-US" altLang="en-US" sz="4400" dirty="0" err="1">
                <a:latin typeface="+mj-lt"/>
              </a:rPr>
              <a:t>Nexys</a:t>
            </a:r>
            <a:r>
              <a:rPr lang="en-US" altLang="en-US" sz="4400" dirty="0">
                <a:latin typeface="+mj-lt"/>
              </a:rPr>
              <a:t> 4 FPGA board, 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latin typeface="+mj-lt"/>
              </a:rPr>
              <a:t> 	   audio jack interface (3.5mm)</a:t>
            </a:r>
          </a:p>
          <a:p>
            <a:endParaRPr lang="en-IN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16253563" y="89916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8FE940-6862-F051-1DA0-B82CC82B7730}"/>
              </a:ext>
            </a:extLst>
          </p:cNvPr>
          <p:cNvSpPr txBox="1"/>
          <p:nvPr/>
        </p:nvSpPr>
        <p:spPr>
          <a:xfrm>
            <a:off x="457200" y="495300"/>
            <a:ext cx="16992600" cy="886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/>
              <a:t>Idea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400" dirty="0">
                <a:latin typeface="+mj-lt"/>
              </a:rPr>
              <a:t>Design FIR/IIR filters in MATLAB.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400" dirty="0">
                <a:latin typeface="+mj-lt"/>
              </a:rPr>
              <a:t>Convert coefficients to .</a:t>
            </a:r>
            <a:r>
              <a:rPr lang="en-US" altLang="en-US" sz="4400" dirty="0" err="1">
                <a:latin typeface="+mj-lt"/>
              </a:rPr>
              <a:t>coe</a:t>
            </a:r>
            <a:r>
              <a:rPr lang="en-US" altLang="en-US" sz="4400" dirty="0">
                <a:latin typeface="+mj-lt"/>
              </a:rPr>
              <a:t> file</a:t>
            </a:r>
            <a:r>
              <a:rPr lang="en-US" altLang="en-US" sz="3200" dirty="0">
                <a:latin typeface="+mj-lt"/>
              </a:rPr>
              <a:t>.</a:t>
            </a:r>
            <a:endParaRPr lang="en-US" altLang="en-US" sz="4400" dirty="0">
              <a:latin typeface="+mj-lt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400" dirty="0">
                <a:latin typeface="+mj-lt"/>
              </a:rPr>
              <a:t>Import .</a:t>
            </a:r>
            <a:r>
              <a:rPr lang="en-US" altLang="en-US" sz="4400" dirty="0" err="1">
                <a:latin typeface="+mj-lt"/>
              </a:rPr>
              <a:t>coe</a:t>
            </a:r>
            <a:r>
              <a:rPr lang="en-US" altLang="en-US" sz="4400" dirty="0">
                <a:latin typeface="+mj-lt"/>
              </a:rPr>
              <a:t> into </a:t>
            </a:r>
            <a:r>
              <a:rPr lang="en-US" altLang="en-US" sz="4400" dirty="0" err="1">
                <a:latin typeface="+mj-lt"/>
              </a:rPr>
              <a:t>Vivado</a:t>
            </a:r>
            <a:r>
              <a:rPr lang="en-US" altLang="en-US" sz="4400" dirty="0">
                <a:latin typeface="+mj-lt"/>
              </a:rPr>
              <a:t> BRAM IP</a:t>
            </a:r>
            <a:r>
              <a:rPr lang="en-US" altLang="en-US" sz="3200" dirty="0">
                <a:latin typeface="+mj-lt"/>
              </a:rPr>
              <a:t>.</a:t>
            </a:r>
            <a:endParaRPr lang="en-US" altLang="en-US" sz="4400" dirty="0">
              <a:latin typeface="+mj-lt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400" dirty="0">
                <a:latin typeface="+mj-lt"/>
              </a:rPr>
              <a:t>Create block design with audio interfaces.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400" dirty="0">
                <a:latin typeface="+mj-lt"/>
              </a:rPr>
              <a:t>Simulate and verify in </a:t>
            </a:r>
            <a:r>
              <a:rPr lang="en-US" altLang="en-US" sz="4400" dirty="0" err="1">
                <a:latin typeface="+mj-lt"/>
              </a:rPr>
              <a:t>Vivado</a:t>
            </a:r>
            <a:r>
              <a:rPr lang="en-US" altLang="en-US" sz="4400" dirty="0">
                <a:latin typeface="+mj-lt"/>
              </a:rPr>
              <a:t>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400" dirty="0">
                <a:latin typeface="+mj-lt"/>
              </a:rPr>
              <a:t>Run synthesis, implementation, and bitstream generation.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400" dirty="0">
                <a:latin typeface="+mj-lt"/>
              </a:rPr>
              <a:t>Test real-time filtering on FPGA hardware.</a:t>
            </a:r>
          </a:p>
          <a:p>
            <a:endParaRPr lang="en-IN" sz="5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D648A-E45B-62AB-9D41-E8B5D0FD0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4">
            <a:extLst>
              <a:ext uri="{FF2B5EF4-FFF2-40B4-BE49-F238E27FC236}">
                <a16:creationId xmlns:a16="http://schemas.microsoft.com/office/drawing/2014/main" id="{08AB6435-EE8F-8CCE-2553-1CB5370ECD93}"/>
              </a:ext>
            </a:extLst>
          </p:cNvPr>
          <p:cNvSpPr txBox="1"/>
          <p:nvPr/>
        </p:nvSpPr>
        <p:spPr>
          <a:xfrm>
            <a:off x="16253563" y="8991600"/>
            <a:ext cx="1005737" cy="795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 dirty="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05</a:t>
            </a:r>
          </a:p>
          <a:p>
            <a:pPr algn="r">
              <a:lnSpc>
                <a:spcPts val="2100"/>
              </a:lnSpc>
            </a:pPr>
            <a:endParaRPr lang="en-US" sz="1500" b="1" dirty="0">
              <a:solidFill>
                <a:srgbClr val="343434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r">
              <a:lnSpc>
                <a:spcPts val="2100"/>
              </a:lnSpc>
            </a:pPr>
            <a:endParaRPr lang="en-US" sz="1500" b="1" dirty="0">
              <a:solidFill>
                <a:srgbClr val="343434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6467A-0B66-4B29-790A-75C77BFE31CC}"/>
              </a:ext>
            </a:extLst>
          </p:cNvPr>
          <p:cNvSpPr txBox="1"/>
          <p:nvPr/>
        </p:nvSpPr>
        <p:spPr>
          <a:xfrm>
            <a:off x="381000" y="419100"/>
            <a:ext cx="967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/>
              <a:t>Filtering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427252-AB12-3887-B986-FD03DE413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93" y="1342430"/>
            <a:ext cx="14207813" cy="723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023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30BBE6-DCB4-7B4C-53B4-330FC7B6D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0"/>
            <a:ext cx="9753600" cy="10020300"/>
          </a:xfrm>
          <a:prstGeom prst="rect">
            <a:avLst/>
          </a:prstGeom>
        </p:spPr>
      </p:pic>
      <p:sp>
        <p:nvSpPr>
          <p:cNvPr id="4" name="TextBox 14">
            <a:extLst>
              <a:ext uri="{FF2B5EF4-FFF2-40B4-BE49-F238E27FC236}">
                <a16:creationId xmlns:a16="http://schemas.microsoft.com/office/drawing/2014/main" id="{F122D062-C551-D764-ABC6-74604C0C6630}"/>
              </a:ext>
            </a:extLst>
          </p:cNvPr>
          <p:cNvSpPr txBox="1"/>
          <p:nvPr/>
        </p:nvSpPr>
        <p:spPr>
          <a:xfrm>
            <a:off x="16253563" y="8991600"/>
            <a:ext cx="1005737" cy="1064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 dirty="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06</a:t>
            </a:r>
          </a:p>
          <a:p>
            <a:pPr algn="r">
              <a:lnSpc>
                <a:spcPts val="2100"/>
              </a:lnSpc>
            </a:pPr>
            <a:endParaRPr lang="en-US" sz="1500" b="1" dirty="0">
              <a:solidFill>
                <a:srgbClr val="343434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r">
              <a:lnSpc>
                <a:spcPts val="2100"/>
              </a:lnSpc>
            </a:pPr>
            <a:endParaRPr lang="en-US" sz="1500" b="1" dirty="0">
              <a:solidFill>
                <a:srgbClr val="343434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r">
              <a:lnSpc>
                <a:spcPts val="2100"/>
              </a:lnSpc>
            </a:pPr>
            <a:endParaRPr lang="en-US" sz="1500" b="1" dirty="0">
              <a:solidFill>
                <a:srgbClr val="343434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63216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8D6BF-C00E-D319-1E98-E74515A32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4">
            <a:extLst>
              <a:ext uri="{FF2B5EF4-FFF2-40B4-BE49-F238E27FC236}">
                <a16:creationId xmlns:a16="http://schemas.microsoft.com/office/drawing/2014/main" id="{5AC4B7E2-B1B3-001C-BFD8-323C3F67EA4A}"/>
              </a:ext>
            </a:extLst>
          </p:cNvPr>
          <p:cNvSpPr txBox="1"/>
          <p:nvPr/>
        </p:nvSpPr>
        <p:spPr>
          <a:xfrm>
            <a:off x="16253563" y="8991600"/>
            <a:ext cx="1005737" cy="526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 dirty="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07</a:t>
            </a:r>
          </a:p>
          <a:p>
            <a:pPr algn="r">
              <a:lnSpc>
                <a:spcPts val="2100"/>
              </a:lnSpc>
            </a:pPr>
            <a:endParaRPr lang="en-US" sz="1500" b="1" dirty="0">
              <a:solidFill>
                <a:srgbClr val="343434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610600-D5A0-293D-6F69-1243C7024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0"/>
            <a:ext cx="9753600" cy="1002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7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F09C6-B859-0CD7-CA3E-624C2344D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4">
            <a:extLst>
              <a:ext uri="{FF2B5EF4-FFF2-40B4-BE49-F238E27FC236}">
                <a16:creationId xmlns:a16="http://schemas.microsoft.com/office/drawing/2014/main" id="{6CBFBFB9-DE34-9E0C-6117-C4FF5768F9A3}"/>
              </a:ext>
            </a:extLst>
          </p:cNvPr>
          <p:cNvSpPr txBox="1"/>
          <p:nvPr/>
        </p:nvSpPr>
        <p:spPr>
          <a:xfrm>
            <a:off x="16253563" y="8991600"/>
            <a:ext cx="1005737" cy="526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 dirty="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08</a:t>
            </a:r>
          </a:p>
          <a:p>
            <a:pPr algn="r">
              <a:lnSpc>
                <a:spcPts val="2100"/>
              </a:lnSpc>
            </a:pPr>
            <a:endParaRPr lang="en-US" sz="1500" b="1" dirty="0">
              <a:solidFill>
                <a:srgbClr val="343434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9D7DBE-C4CB-7691-C533-F89908182639}"/>
              </a:ext>
            </a:extLst>
          </p:cNvPr>
          <p:cNvSpPr txBox="1"/>
          <p:nvPr/>
        </p:nvSpPr>
        <p:spPr>
          <a:xfrm>
            <a:off x="533400" y="495300"/>
            <a:ext cx="1638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/>
              <a:t>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99DBEC-9FCD-FDFD-26CD-88C6ED3947FB}"/>
              </a:ext>
            </a:extLst>
          </p:cNvPr>
          <p:cNvSpPr txBox="1"/>
          <p:nvPr/>
        </p:nvSpPr>
        <p:spPr>
          <a:xfrm>
            <a:off x="4572000" y="1123700"/>
            <a:ext cx="9144000" cy="8043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top_audio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Nexys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4 100 MHz input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aud_pwm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PWM output to audio amplifier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aud_sd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amplifier enable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025"/>
              </a:lnSpc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BRAM address + sample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reg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audio_addr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16'd0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wire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audio_sample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    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raw BRAM output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reg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audio_sample_reg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8'd0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captured sample used by PWM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Clocking: use Clocking Wizard to produce 25 MHz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wire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clk_25mhz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wire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clk_locked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not used, but good to have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Divider for sample rate: 25 MHz -&gt; ~44.1 kHz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DIVIDER = floor(25_000_000 / 44100) = 567 (so tick every 567 cycles)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localparam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integer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DIVIDER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25_000_000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44100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= 567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reg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div_cnt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16'd0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reg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sample_tick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1'b0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reg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sample_tick_d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1'b0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delayed tick for read latency handling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PWM counter (8-bit)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reg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pwm_counter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8'd0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24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C59C0-958D-048C-307B-D9AAE36B9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4">
            <a:extLst>
              <a:ext uri="{FF2B5EF4-FFF2-40B4-BE49-F238E27FC236}">
                <a16:creationId xmlns:a16="http://schemas.microsoft.com/office/drawing/2014/main" id="{DDDDEE08-198C-9399-EB7E-51624475FAF4}"/>
              </a:ext>
            </a:extLst>
          </p:cNvPr>
          <p:cNvSpPr txBox="1"/>
          <p:nvPr/>
        </p:nvSpPr>
        <p:spPr>
          <a:xfrm>
            <a:off x="16253563" y="8991600"/>
            <a:ext cx="1005737" cy="526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 dirty="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9</a:t>
            </a:r>
          </a:p>
          <a:p>
            <a:pPr algn="r">
              <a:lnSpc>
                <a:spcPts val="2100"/>
              </a:lnSpc>
            </a:pPr>
            <a:endParaRPr lang="en-US" sz="1500" b="1" dirty="0">
              <a:solidFill>
                <a:srgbClr val="343434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8CF825-5B20-0B88-A0E6-AC66C19AE1DB}"/>
              </a:ext>
            </a:extLst>
          </p:cNvPr>
          <p:cNvSpPr txBox="1"/>
          <p:nvPr/>
        </p:nvSpPr>
        <p:spPr>
          <a:xfrm>
            <a:off x="533400" y="495300"/>
            <a:ext cx="1638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/>
              <a:t>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BD5EC0-D68B-A89B-803F-739D3E89B50E}"/>
              </a:ext>
            </a:extLst>
          </p:cNvPr>
          <p:cNvSpPr txBox="1"/>
          <p:nvPr/>
        </p:nvSpPr>
        <p:spPr>
          <a:xfrm>
            <a:off x="4267200" y="2404288"/>
            <a:ext cx="100584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instantiate your clock wizard IP (must be present in project)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clk_wiz_0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clk_wiz_inst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clk_in1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clk_out1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clk_25mhz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1'b0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locked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clk_locked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pPr>
              <a:lnSpc>
                <a:spcPts val="2025"/>
              </a:lnSpc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instantiate BRAM (use the name you generated: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audio_bram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BRAM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clka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must be a real clock net (clk_25mhz)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audio_bram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audio_bram_inst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clka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clk_25mhz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1'b1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wea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1'b0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addra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audio_addr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dina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8'd0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douta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audio_sample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0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pPr>
              <a:lnSpc>
                <a:spcPts val="2025"/>
              </a:lnSpc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95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935</Words>
  <Application>Microsoft Office PowerPoint</Application>
  <PresentationFormat>Custom</PresentationFormat>
  <Paragraphs>162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Consolas</vt:lpstr>
      <vt:lpstr>Calibri</vt:lpstr>
      <vt:lpstr>Arial</vt:lpstr>
      <vt:lpstr>Cooper Hewitt Bold</vt:lpstr>
      <vt:lpstr>DM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Pink and Purple Illustrative Computer Technology Presentation</dc:title>
  <cp:lastModifiedBy>Eswar Adithya Korrapolu</cp:lastModifiedBy>
  <cp:revision>28</cp:revision>
  <dcterms:created xsi:type="dcterms:W3CDTF">2006-08-16T00:00:00Z</dcterms:created>
  <dcterms:modified xsi:type="dcterms:W3CDTF">2025-09-17T06:32:44Z</dcterms:modified>
  <dc:identifier>DAGzK66Eovo</dc:identifier>
</cp:coreProperties>
</file>