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82" r:id="rId3"/>
    <p:sldId id="283" r:id="rId4"/>
    <p:sldId id="284" r:id="rId5"/>
    <p:sldId id="292" r:id="rId6"/>
    <p:sldId id="285" r:id="rId7"/>
    <p:sldId id="286" r:id="rId8"/>
    <p:sldId id="293" r:id="rId9"/>
    <p:sldId id="287" r:id="rId10"/>
    <p:sldId id="288" r:id="rId11"/>
    <p:sldId id="290" r:id="rId12"/>
    <p:sldId id="29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Imarticus\Assignments%20IMR\Assinment%201\Product%20sales%20revenue%20202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Imarticus\Assignments%20IMR\Assinment%201\Product%20sales%20revenue%20202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Imarticus\Assignments%20IMR\Assinment%201\Product%20sales%20revenue%20202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 sales revenue 2022.xlsx]Pivot Tables!PivotTable5</c:name>
    <c:fmtId val="12"/>
  </c:pivotSource>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Product wise sales by Qtr's</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38100" cap="rnd">
            <a:solidFill>
              <a:schemeClr val="accent1"/>
            </a:solidFill>
            <a:round/>
          </a:ln>
          <a:effectLst/>
        </c:spPr>
        <c:marker>
          <c:symbol val="circle"/>
          <c:size val="8"/>
          <c:spPr>
            <a:solidFill>
              <a:schemeClr val="accent1"/>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38100" cap="rnd">
            <a:solidFill>
              <a:schemeClr val="accent1"/>
            </a:solidFill>
            <a:round/>
          </a:ln>
          <a:effectLst/>
        </c:spPr>
        <c:marker>
          <c:symbol val="circle"/>
          <c:size val="8"/>
          <c:spPr>
            <a:solidFill>
              <a:schemeClr val="accent2"/>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38100" cap="rnd">
            <a:solidFill>
              <a:schemeClr val="accent1"/>
            </a:solidFill>
            <a:round/>
          </a:ln>
          <a:effectLst/>
        </c:spPr>
        <c:marker>
          <c:symbol val="circle"/>
          <c:size val="8"/>
          <c:spPr>
            <a:solidFill>
              <a:schemeClr val="accent3"/>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38100" cap="rnd">
            <a:solidFill>
              <a:schemeClr val="accent1"/>
            </a:solidFill>
            <a:round/>
          </a:ln>
          <a:effectLst/>
        </c:spPr>
        <c:marker>
          <c:symbol val="circle"/>
          <c:size val="8"/>
          <c:spPr>
            <a:solidFill>
              <a:schemeClr val="accent4"/>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38100" cap="rnd">
            <a:solidFill>
              <a:schemeClr val="accent1"/>
            </a:solidFill>
            <a:round/>
          </a:ln>
          <a:effectLst/>
        </c:spPr>
        <c:marker>
          <c:symbol val="circle"/>
          <c:size val="8"/>
          <c:spPr>
            <a:solidFill>
              <a:schemeClr val="accent1"/>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38100" cap="rnd">
            <a:solidFill>
              <a:schemeClr val="accent1"/>
            </a:solidFill>
            <a:round/>
          </a:ln>
          <a:effectLst/>
        </c:spPr>
        <c:marker>
          <c:symbol val="circle"/>
          <c:size val="8"/>
          <c:spPr>
            <a:solidFill>
              <a:schemeClr val="accent2"/>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38100" cap="rnd">
            <a:solidFill>
              <a:schemeClr val="accent1"/>
            </a:solidFill>
            <a:round/>
          </a:ln>
          <a:effectLst/>
        </c:spPr>
        <c:marker>
          <c:symbol val="circle"/>
          <c:size val="8"/>
          <c:spPr>
            <a:solidFill>
              <a:schemeClr val="accent3"/>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38100" cap="rnd">
            <a:solidFill>
              <a:schemeClr val="accent1"/>
            </a:solidFill>
            <a:round/>
          </a:ln>
          <a:effectLst/>
        </c:spPr>
        <c:marker>
          <c:symbol val="circle"/>
          <c:size val="8"/>
          <c:spPr>
            <a:solidFill>
              <a:schemeClr val="accent4"/>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38100" cap="rnd">
            <a:solidFill>
              <a:schemeClr val="accent1"/>
            </a:solidFill>
            <a:round/>
          </a:ln>
          <a:effectLst/>
        </c:spPr>
        <c:marker>
          <c:symbol val="circle"/>
          <c:size val="8"/>
          <c:spPr>
            <a:solidFill>
              <a:schemeClr val="accent1"/>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38100" cap="rnd">
            <a:solidFill>
              <a:schemeClr val="accent1"/>
            </a:solidFill>
            <a:round/>
          </a:ln>
          <a:effectLst/>
        </c:spPr>
        <c:marker>
          <c:symbol val="circle"/>
          <c:size val="8"/>
          <c:spPr>
            <a:solidFill>
              <a:schemeClr val="accent2"/>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38100" cap="rnd">
            <a:solidFill>
              <a:schemeClr val="accent1"/>
            </a:solidFill>
            <a:round/>
          </a:ln>
          <a:effectLst/>
        </c:spPr>
        <c:marker>
          <c:symbol val="circle"/>
          <c:size val="8"/>
          <c:spPr>
            <a:solidFill>
              <a:schemeClr val="accent3"/>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38100" cap="rnd">
            <a:solidFill>
              <a:schemeClr val="accent1"/>
            </a:solidFill>
            <a:round/>
          </a:ln>
          <a:effectLst/>
        </c:spPr>
        <c:marker>
          <c:symbol val="circle"/>
          <c:size val="8"/>
          <c:spPr>
            <a:solidFill>
              <a:schemeClr val="accent4"/>
            </a:solidFill>
            <a:ln w="15875">
              <a:no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Tables'!$B$15</c:f>
              <c:strCache>
                <c:ptCount val="1"/>
                <c:pt idx="0">
                  <c:v>Sum of Qtr 1</c:v>
                </c:pt>
              </c:strCache>
            </c:strRef>
          </c:tx>
          <c:spPr>
            <a:ln w="22225" cap="rnd">
              <a:solidFill>
                <a:schemeClr val="accent1"/>
              </a:solidFill>
              <a:round/>
            </a:ln>
            <a:effectLst/>
          </c:spPr>
          <c:marker>
            <c:symbol val="none"/>
          </c:marker>
          <c:cat>
            <c:strRef>
              <c:f>'Pivot Tables'!$A$16:$A$23</c:f>
              <c:strCache>
                <c:ptCount val="7"/>
                <c:pt idx="0">
                  <c:v>Product12</c:v>
                </c:pt>
                <c:pt idx="1">
                  <c:v>Product18</c:v>
                </c:pt>
                <c:pt idx="2">
                  <c:v>Product19</c:v>
                </c:pt>
                <c:pt idx="3">
                  <c:v>Product2</c:v>
                </c:pt>
                <c:pt idx="4">
                  <c:v>Product25</c:v>
                </c:pt>
                <c:pt idx="5">
                  <c:v>Product4</c:v>
                </c:pt>
                <c:pt idx="6">
                  <c:v>Product7</c:v>
                </c:pt>
              </c:strCache>
            </c:strRef>
          </c:cat>
          <c:val>
            <c:numRef>
              <c:f>'Pivot Tables'!$B$16:$B$23</c:f>
              <c:numCache>
                <c:formatCode>General</c:formatCode>
                <c:ptCount val="7"/>
                <c:pt idx="0">
                  <c:v>35350964</c:v>
                </c:pt>
                <c:pt idx="1">
                  <c:v>35781378</c:v>
                </c:pt>
                <c:pt idx="2">
                  <c:v>35485071</c:v>
                </c:pt>
                <c:pt idx="3">
                  <c:v>36150912</c:v>
                </c:pt>
                <c:pt idx="4">
                  <c:v>36396716</c:v>
                </c:pt>
                <c:pt idx="5">
                  <c:v>35165148</c:v>
                </c:pt>
                <c:pt idx="6">
                  <c:v>35729852</c:v>
                </c:pt>
              </c:numCache>
            </c:numRef>
          </c:val>
          <c:smooth val="0"/>
          <c:extLst>
            <c:ext xmlns:c16="http://schemas.microsoft.com/office/drawing/2014/chart" uri="{C3380CC4-5D6E-409C-BE32-E72D297353CC}">
              <c16:uniqueId val="{00000000-9708-41A4-95BE-EB4A711786DE}"/>
            </c:ext>
          </c:extLst>
        </c:ser>
        <c:ser>
          <c:idx val="1"/>
          <c:order val="1"/>
          <c:tx>
            <c:strRef>
              <c:f>'Pivot Tables'!$C$15</c:f>
              <c:strCache>
                <c:ptCount val="1"/>
                <c:pt idx="0">
                  <c:v>Sum of Qtr 2</c:v>
                </c:pt>
              </c:strCache>
            </c:strRef>
          </c:tx>
          <c:spPr>
            <a:ln w="22225" cap="rnd">
              <a:solidFill>
                <a:schemeClr val="accent2"/>
              </a:solidFill>
              <a:round/>
            </a:ln>
            <a:effectLst/>
          </c:spPr>
          <c:marker>
            <c:symbol val="none"/>
          </c:marker>
          <c:cat>
            <c:strRef>
              <c:f>'Pivot Tables'!$A$16:$A$23</c:f>
              <c:strCache>
                <c:ptCount val="7"/>
                <c:pt idx="0">
                  <c:v>Product12</c:v>
                </c:pt>
                <c:pt idx="1">
                  <c:v>Product18</c:v>
                </c:pt>
                <c:pt idx="2">
                  <c:v>Product19</c:v>
                </c:pt>
                <c:pt idx="3">
                  <c:v>Product2</c:v>
                </c:pt>
                <c:pt idx="4">
                  <c:v>Product25</c:v>
                </c:pt>
                <c:pt idx="5">
                  <c:v>Product4</c:v>
                </c:pt>
                <c:pt idx="6">
                  <c:v>Product7</c:v>
                </c:pt>
              </c:strCache>
            </c:strRef>
          </c:cat>
          <c:val>
            <c:numRef>
              <c:f>'Pivot Tables'!$C$16:$C$23</c:f>
              <c:numCache>
                <c:formatCode>General</c:formatCode>
                <c:ptCount val="7"/>
                <c:pt idx="0">
                  <c:v>35375607</c:v>
                </c:pt>
                <c:pt idx="1">
                  <c:v>35671059</c:v>
                </c:pt>
                <c:pt idx="2">
                  <c:v>35569439</c:v>
                </c:pt>
                <c:pt idx="3">
                  <c:v>35873154</c:v>
                </c:pt>
                <c:pt idx="4">
                  <c:v>36416925</c:v>
                </c:pt>
                <c:pt idx="5">
                  <c:v>34977736</c:v>
                </c:pt>
                <c:pt idx="6">
                  <c:v>35505145</c:v>
                </c:pt>
              </c:numCache>
            </c:numRef>
          </c:val>
          <c:smooth val="0"/>
          <c:extLst>
            <c:ext xmlns:c16="http://schemas.microsoft.com/office/drawing/2014/chart" uri="{C3380CC4-5D6E-409C-BE32-E72D297353CC}">
              <c16:uniqueId val="{00000001-9708-41A4-95BE-EB4A711786DE}"/>
            </c:ext>
          </c:extLst>
        </c:ser>
        <c:ser>
          <c:idx val="2"/>
          <c:order val="2"/>
          <c:tx>
            <c:strRef>
              <c:f>'Pivot Tables'!$D$15</c:f>
              <c:strCache>
                <c:ptCount val="1"/>
                <c:pt idx="0">
                  <c:v>Sum of Qtr 3</c:v>
                </c:pt>
              </c:strCache>
            </c:strRef>
          </c:tx>
          <c:spPr>
            <a:ln w="22225" cap="rnd">
              <a:solidFill>
                <a:schemeClr val="accent3"/>
              </a:solidFill>
              <a:round/>
            </a:ln>
            <a:effectLst/>
          </c:spPr>
          <c:marker>
            <c:symbol val="none"/>
          </c:marker>
          <c:cat>
            <c:strRef>
              <c:f>'Pivot Tables'!$A$16:$A$23</c:f>
              <c:strCache>
                <c:ptCount val="7"/>
                <c:pt idx="0">
                  <c:v>Product12</c:v>
                </c:pt>
                <c:pt idx="1">
                  <c:v>Product18</c:v>
                </c:pt>
                <c:pt idx="2">
                  <c:v>Product19</c:v>
                </c:pt>
                <c:pt idx="3">
                  <c:v>Product2</c:v>
                </c:pt>
                <c:pt idx="4">
                  <c:v>Product25</c:v>
                </c:pt>
                <c:pt idx="5">
                  <c:v>Product4</c:v>
                </c:pt>
                <c:pt idx="6">
                  <c:v>Product7</c:v>
                </c:pt>
              </c:strCache>
            </c:strRef>
          </c:cat>
          <c:val>
            <c:numRef>
              <c:f>'Pivot Tables'!$D$16:$D$23</c:f>
              <c:numCache>
                <c:formatCode>General</c:formatCode>
                <c:ptCount val="7"/>
                <c:pt idx="0">
                  <c:v>35515138</c:v>
                </c:pt>
                <c:pt idx="1">
                  <c:v>35654229</c:v>
                </c:pt>
                <c:pt idx="2">
                  <c:v>35312096</c:v>
                </c:pt>
                <c:pt idx="3">
                  <c:v>35882969</c:v>
                </c:pt>
                <c:pt idx="4">
                  <c:v>36286587</c:v>
                </c:pt>
                <c:pt idx="5">
                  <c:v>35213492</c:v>
                </c:pt>
                <c:pt idx="6">
                  <c:v>35245281</c:v>
                </c:pt>
              </c:numCache>
            </c:numRef>
          </c:val>
          <c:smooth val="0"/>
          <c:extLst>
            <c:ext xmlns:c16="http://schemas.microsoft.com/office/drawing/2014/chart" uri="{C3380CC4-5D6E-409C-BE32-E72D297353CC}">
              <c16:uniqueId val="{00000002-9708-41A4-95BE-EB4A711786DE}"/>
            </c:ext>
          </c:extLst>
        </c:ser>
        <c:ser>
          <c:idx val="3"/>
          <c:order val="3"/>
          <c:tx>
            <c:strRef>
              <c:f>'Pivot Tables'!$E$15</c:f>
              <c:strCache>
                <c:ptCount val="1"/>
                <c:pt idx="0">
                  <c:v>Sum of Qtr 4</c:v>
                </c:pt>
              </c:strCache>
            </c:strRef>
          </c:tx>
          <c:spPr>
            <a:ln w="22225" cap="rnd">
              <a:solidFill>
                <a:schemeClr val="accent4"/>
              </a:solidFill>
              <a:round/>
            </a:ln>
            <a:effectLst/>
          </c:spPr>
          <c:marker>
            <c:symbol val="none"/>
          </c:marker>
          <c:cat>
            <c:strRef>
              <c:f>'Pivot Tables'!$A$16:$A$23</c:f>
              <c:strCache>
                <c:ptCount val="7"/>
                <c:pt idx="0">
                  <c:v>Product12</c:v>
                </c:pt>
                <c:pt idx="1">
                  <c:v>Product18</c:v>
                </c:pt>
                <c:pt idx="2">
                  <c:v>Product19</c:v>
                </c:pt>
                <c:pt idx="3">
                  <c:v>Product2</c:v>
                </c:pt>
                <c:pt idx="4">
                  <c:v>Product25</c:v>
                </c:pt>
                <c:pt idx="5">
                  <c:v>Product4</c:v>
                </c:pt>
                <c:pt idx="6">
                  <c:v>Product7</c:v>
                </c:pt>
              </c:strCache>
            </c:strRef>
          </c:cat>
          <c:val>
            <c:numRef>
              <c:f>'Pivot Tables'!$E$16:$E$23</c:f>
              <c:numCache>
                <c:formatCode>General</c:formatCode>
                <c:ptCount val="7"/>
                <c:pt idx="0">
                  <c:v>35469636</c:v>
                </c:pt>
                <c:pt idx="1">
                  <c:v>35743872</c:v>
                </c:pt>
                <c:pt idx="2">
                  <c:v>35505139</c:v>
                </c:pt>
                <c:pt idx="3">
                  <c:v>36032941</c:v>
                </c:pt>
                <c:pt idx="4">
                  <c:v>36722539</c:v>
                </c:pt>
                <c:pt idx="5">
                  <c:v>34881880</c:v>
                </c:pt>
                <c:pt idx="6">
                  <c:v>35808595</c:v>
                </c:pt>
              </c:numCache>
            </c:numRef>
          </c:val>
          <c:smooth val="0"/>
          <c:extLst>
            <c:ext xmlns:c16="http://schemas.microsoft.com/office/drawing/2014/chart" uri="{C3380CC4-5D6E-409C-BE32-E72D297353CC}">
              <c16:uniqueId val="{00000003-9708-41A4-95BE-EB4A711786DE}"/>
            </c:ext>
          </c:extLst>
        </c:ser>
        <c:dLbls>
          <c:showLegendKey val="0"/>
          <c:showVal val="0"/>
          <c:showCatName val="0"/>
          <c:showSerName val="0"/>
          <c:showPercent val="0"/>
          <c:showBubbleSize val="0"/>
        </c:dLbls>
        <c:smooth val="0"/>
        <c:axId val="790112831"/>
        <c:axId val="790118591"/>
      </c:lineChart>
      <c:catAx>
        <c:axId val="790112831"/>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Product category</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790118591"/>
        <c:crosses val="autoZero"/>
        <c:auto val="1"/>
        <c:lblAlgn val="ctr"/>
        <c:lblOffset val="100"/>
        <c:noMultiLvlLbl val="0"/>
      </c:catAx>
      <c:valAx>
        <c:axId val="790118591"/>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Total sales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790112831"/>
        <c:crosses val="autoZero"/>
        <c:crossBetween val="between"/>
        <c:dispUnits>
          <c:builtInUnit val="millions"/>
          <c:dispUnitsLbl>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dispUnitsLbl>
        </c:dispUnits>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Product wise Total Sales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lgn="ctr">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cmpd="sng" algn="ctr">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cmpd="sng" algn="ctr">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cmpd="sng" algn="ctr">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cmpd="sng" algn="ctr">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8575" cap="rnd" cmpd="sng" algn="ctr">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8575" cap="rnd" cmpd="sng" algn="ctr">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8575" cap="rnd" cmpd="sng" algn="ctr">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8575" cap="rnd" cmpd="sng" algn="ctr">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8575" cap="rnd" cmpd="sng" algn="ctr">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28575" cap="rnd" cmpd="sng" algn="ctr">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28575" cap="rnd" cmpd="sng" algn="ctr">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Australia</c:v>
          </c:tx>
          <c:spPr>
            <a:ln w="22225" cap="rnd">
              <a:solidFill>
                <a:schemeClr val="accent1"/>
              </a:solidFill>
            </a:ln>
            <a:effectLst>
              <a:glow rad="139700">
                <a:schemeClr val="accent1">
                  <a:satMod val="175000"/>
                  <a:alpha val="14000"/>
                </a:schemeClr>
              </a:glow>
            </a:effectLst>
          </c:spPr>
          <c:marker>
            <c:symbol val="none"/>
          </c:marker>
          <c:errBars>
            <c:errDir val="y"/>
            <c:errBarType val="both"/>
            <c:errValType val="stdErr"/>
            <c:noEndCap val="0"/>
            <c:spPr>
              <a:noFill/>
              <a:ln w="9525">
                <a:solidFill>
                  <a:schemeClr val="lt1">
                    <a:lumMod val="50000"/>
                  </a:schemeClr>
                </a:solidFill>
                <a:round/>
              </a:ln>
              <a:effectLst/>
            </c:spPr>
          </c:errBars>
          <c:cat>
            <c:strLit>
              <c:ptCount val="7"/>
              <c:pt idx="0">
                <c:v>Product12</c:v>
              </c:pt>
              <c:pt idx="1">
                <c:v>Product18</c:v>
              </c:pt>
              <c:pt idx="2">
                <c:v>Product19</c:v>
              </c:pt>
              <c:pt idx="3">
                <c:v>Product2</c:v>
              </c:pt>
              <c:pt idx="4">
                <c:v>Product25</c:v>
              </c:pt>
              <c:pt idx="5">
                <c:v>Product4</c:v>
              </c:pt>
              <c:pt idx="6">
                <c:v>Product7</c:v>
              </c:pt>
            </c:strLit>
          </c:cat>
          <c:val>
            <c:numLit>
              <c:formatCode>General</c:formatCode>
              <c:ptCount val="7"/>
              <c:pt idx="0">
                <c:v>19944988</c:v>
              </c:pt>
              <c:pt idx="1">
                <c:v>20069402</c:v>
              </c:pt>
              <c:pt idx="2">
                <c:v>19725424</c:v>
              </c:pt>
              <c:pt idx="3">
                <c:v>20501826</c:v>
              </c:pt>
              <c:pt idx="4">
                <c:v>20416903</c:v>
              </c:pt>
              <c:pt idx="5">
                <c:v>20517199</c:v>
              </c:pt>
              <c:pt idx="6">
                <c:v>19043435</c:v>
              </c:pt>
            </c:numLit>
          </c:val>
          <c:smooth val="0"/>
          <c:extLst>
            <c:ext xmlns:c16="http://schemas.microsoft.com/office/drawing/2014/chart" uri="{C3380CC4-5D6E-409C-BE32-E72D297353CC}">
              <c16:uniqueId val="{00000000-9549-4BC0-B2DD-3C8529C14F0C}"/>
            </c:ext>
          </c:extLst>
        </c:ser>
        <c:ser>
          <c:idx val="1"/>
          <c:order val="1"/>
          <c:tx>
            <c:v>China</c:v>
          </c:tx>
          <c:spPr>
            <a:ln w="22225" cap="rnd">
              <a:solidFill>
                <a:schemeClr val="accent2"/>
              </a:solidFill>
            </a:ln>
            <a:effectLst>
              <a:glow rad="139700">
                <a:schemeClr val="accent2">
                  <a:satMod val="175000"/>
                  <a:alpha val="14000"/>
                </a:schemeClr>
              </a:glow>
            </a:effectLst>
          </c:spPr>
          <c:marker>
            <c:symbol val="none"/>
          </c:marker>
          <c:errBars>
            <c:errDir val="y"/>
            <c:errBarType val="both"/>
            <c:errValType val="stdErr"/>
            <c:noEndCap val="0"/>
            <c:spPr>
              <a:noFill/>
              <a:ln w="9525">
                <a:solidFill>
                  <a:schemeClr val="lt1">
                    <a:lumMod val="50000"/>
                  </a:schemeClr>
                </a:solidFill>
                <a:round/>
              </a:ln>
              <a:effectLst/>
            </c:spPr>
          </c:errBars>
          <c:cat>
            <c:strLit>
              <c:ptCount val="7"/>
              <c:pt idx="0">
                <c:v>Product12</c:v>
              </c:pt>
              <c:pt idx="1">
                <c:v>Product18</c:v>
              </c:pt>
              <c:pt idx="2">
                <c:v>Product19</c:v>
              </c:pt>
              <c:pt idx="3">
                <c:v>Product2</c:v>
              </c:pt>
              <c:pt idx="4">
                <c:v>Product25</c:v>
              </c:pt>
              <c:pt idx="5">
                <c:v>Product4</c:v>
              </c:pt>
              <c:pt idx="6">
                <c:v>Product7</c:v>
              </c:pt>
            </c:strLit>
          </c:cat>
          <c:val>
            <c:numLit>
              <c:formatCode>General</c:formatCode>
              <c:ptCount val="7"/>
              <c:pt idx="0">
                <c:v>19964197</c:v>
              </c:pt>
              <c:pt idx="1">
                <c:v>20409144</c:v>
              </c:pt>
              <c:pt idx="2">
                <c:v>19895938</c:v>
              </c:pt>
              <c:pt idx="3">
                <c:v>19798324</c:v>
              </c:pt>
              <c:pt idx="4">
                <c:v>21245864</c:v>
              </c:pt>
              <c:pt idx="5">
                <c:v>19919007</c:v>
              </c:pt>
              <c:pt idx="6">
                <c:v>20690755</c:v>
              </c:pt>
            </c:numLit>
          </c:val>
          <c:smooth val="0"/>
          <c:extLst>
            <c:ext xmlns:c16="http://schemas.microsoft.com/office/drawing/2014/chart" uri="{C3380CC4-5D6E-409C-BE32-E72D297353CC}">
              <c16:uniqueId val="{00000001-9549-4BC0-B2DD-3C8529C14F0C}"/>
            </c:ext>
          </c:extLst>
        </c:ser>
        <c:ser>
          <c:idx val="2"/>
          <c:order val="2"/>
          <c:tx>
            <c:v>Hong Kong</c:v>
          </c:tx>
          <c:spPr>
            <a:ln w="22225" cap="rnd">
              <a:solidFill>
                <a:schemeClr val="accent3"/>
              </a:solidFill>
            </a:ln>
            <a:effectLst>
              <a:glow rad="139700">
                <a:schemeClr val="accent3">
                  <a:satMod val="175000"/>
                  <a:alpha val="14000"/>
                </a:schemeClr>
              </a:glow>
            </a:effectLst>
          </c:spPr>
          <c:marker>
            <c:symbol val="none"/>
          </c:marker>
          <c:errBars>
            <c:errDir val="y"/>
            <c:errBarType val="both"/>
            <c:errValType val="stdErr"/>
            <c:noEndCap val="0"/>
            <c:spPr>
              <a:noFill/>
              <a:ln w="9525">
                <a:solidFill>
                  <a:schemeClr val="lt1">
                    <a:lumMod val="50000"/>
                  </a:schemeClr>
                </a:solidFill>
                <a:round/>
              </a:ln>
              <a:effectLst/>
            </c:spPr>
          </c:errBars>
          <c:cat>
            <c:strLit>
              <c:ptCount val="7"/>
              <c:pt idx="0">
                <c:v>Product12</c:v>
              </c:pt>
              <c:pt idx="1">
                <c:v>Product18</c:v>
              </c:pt>
              <c:pt idx="2">
                <c:v>Product19</c:v>
              </c:pt>
              <c:pt idx="3">
                <c:v>Product2</c:v>
              </c:pt>
              <c:pt idx="4">
                <c:v>Product25</c:v>
              </c:pt>
              <c:pt idx="5">
                <c:v>Product4</c:v>
              </c:pt>
              <c:pt idx="6">
                <c:v>Product7</c:v>
              </c:pt>
            </c:strLit>
          </c:cat>
          <c:val>
            <c:numLit>
              <c:formatCode>General</c:formatCode>
              <c:ptCount val="7"/>
              <c:pt idx="0">
                <c:v>20051038</c:v>
              </c:pt>
              <c:pt idx="1">
                <c:v>20032490</c:v>
              </c:pt>
              <c:pt idx="2">
                <c:v>20186941</c:v>
              </c:pt>
              <c:pt idx="3">
                <c:v>20283266</c:v>
              </c:pt>
              <c:pt idx="4">
                <c:v>21534347</c:v>
              </c:pt>
              <c:pt idx="5">
                <c:v>20185369</c:v>
              </c:pt>
              <c:pt idx="6">
                <c:v>20703808</c:v>
              </c:pt>
            </c:numLit>
          </c:val>
          <c:smooth val="0"/>
          <c:extLst>
            <c:ext xmlns:c16="http://schemas.microsoft.com/office/drawing/2014/chart" uri="{C3380CC4-5D6E-409C-BE32-E72D297353CC}">
              <c16:uniqueId val="{00000002-9549-4BC0-B2DD-3C8529C14F0C}"/>
            </c:ext>
          </c:extLst>
        </c:ser>
        <c:ser>
          <c:idx val="3"/>
          <c:order val="3"/>
          <c:tx>
            <c:v>India</c:v>
          </c:tx>
          <c:spPr>
            <a:ln w="22225" cap="rnd">
              <a:solidFill>
                <a:schemeClr val="accent4"/>
              </a:solidFill>
            </a:ln>
            <a:effectLst>
              <a:glow rad="139700">
                <a:schemeClr val="accent4">
                  <a:satMod val="175000"/>
                  <a:alpha val="14000"/>
                </a:schemeClr>
              </a:glow>
            </a:effectLst>
          </c:spPr>
          <c:marker>
            <c:symbol val="none"/>
          </c:marker>
          <c:errBars>
            <c:errDir val="y"/>
            <c:errBarType val="both"/>
            <c:errValType val="stdErr"/>
            <c:noEndCap val="0"/>
            <c:spPr>
              <a:noFill/>
              <a:ln w="9525">
                <a:solidFill>
                  <a:schemeClr val="lt1">
                    <a:lumMod val="50000"/>
                  </a:schemeClr>
                </a:solidFill>
                <a:round/>
              </a:ln>
              <a:effectLst/>
            </c:spPr>
          </c:errBars>
          <c:cat>
            <c:strLit>
              <c:ptCount val="7"/>
              <c:pt idx="0">
                <c:v>Product12</c:v>
              </c:pt>
              <c:pt idx="1">
                <c:v>Product18</c:v>
              </c:pt>
              <c:pt idx="2">
                <c:v>Product19</c:v>
              </c:pt>
              <c:pt idx="3">
                <c:v>Product2</c:v>
              </c:pt>
              <c:pt idx="4">
                <c:v>Product25</c:v>
              </c:pt>
              <c:pt idx="5">
                <c:v>Product4</c:v>
              </c:pt>
              <c:pt idx="6">
                <c:v>Product7</c:v>
              </c:pt>
            </c:strLit>
          </c:cat>
          <c:val>
            <c:numLit>
              <c:formatCode>General</c:formatCode>
              <c:ptCount val="7"/>
              <c:pt idx="0">
                <c:v>20713231</c:v>
              </c:pt>
              <c:pt idx="1">
                <c:v>20564464</c:v>
              </c:pt>
              <c:pt idx="2">
                <c:v>20332506</c:v>
              </c:pt>
              <c:pt idx="3">
                <c:v>20214132</c:v>
              </c:pt>
              <c:pt idx="4">
                <c:v>20377042</c:v>
              </c:pt>
              <c:pt idx="5">
                <c:v>19872525</c:v>
              </c:pt>
              <c:pt idx="6">
                <c:v>20445385</c:v>
              </c:pt>
            </c:numLit>
          </c:val>
          <c:smooth val="0"/>
          <c:extLst>
            <c:ext xmlns:c16="http://schemas.microsoft.com/office/drawing/2014/chart" uri="{C3380CC4-5D6E-409C-BE32-E72D297353CC}">
              <c16:uniqueId val="{00000003-9549-4BC0-B2DD-3C8529C14F0C}"/>
            </c:ext>
          </c:extLst>
        </c:ser>
        <c:ser>
          <c:idx val="4"/>
          <c:order val="4"/>
          <c:tx>
            <c:v>Korea</c:v>
          </c:tx>
          <c:spPr>
            <a:ln w="22225" cap="rnd">
              <a:solidFill>
                <a:schemeClr val="accent5"/>
              </a:solidFill>
            </a:ln>
            <a:effectLst>
              <a:glow rad="139700">
                <a:schemeClr val="accent5">
                  <a:satMod val="175000"/>
                  <a:alpha val="14000"/>
                </a:schemeClr>
              </a:glow>
            </a:effectLst>
          </c:spPr>
          <c:marker>
            <c:symbol val="none"/>
          </c:marker>
          <c:errBars>
            <c:errDir val="y"/>
            <c:errBarType val="both"/>
            <c:errValType val="stdErr"/>
            <c:noEndCap val="0"/>
            <c:spPr>
              <a:noFill/>
              <a:ln w="9525">
                <a:solidFill>
                  <a:schemeClr val="lt1">
                    <a:lumMod val="50000"/>
                  </a:schemeClr>
                </a:solidFill>
                <a:round/>
              </a:ln>
              <a:effectLst/>
            </c:spPr>
          </c:errBars>
          <c:cat>
            <c:strLit>
              <c:ptCount val="7"/>
              <c:pt idx="0">
                <c:v>Product12</c:v>
              </c:pt>
              <c:pt idx="1">
                <c:v>Product18</c:v>
              </c:pt>
              <c:pt idx="2">
                <c:v>Product19</c:v>
              </c:pt>
              <c:pt idx="3">
                <c:v>Product2</c:v>
              </c:pt>
              <c:pt idx="4">
                <c:v>Product25</c:v>
              </c:pt>
              <c:pt idx="5">
                <c:v>Product4</c:v>
              </c:pt>
              <c:pt idx="6">
                <c:v>Product7</c:v>
              </c:pt>
            </c:strLit>
          </c:cat>
          <c:val>
            <c:numLit>
              <c:formatCode>General</c:formatCode>
              <c:ptCount val="7"/>
              <c:pt idx="0">
                <c:v>20661701</c:v>
              </c:pt>
              <c:pt idx="1">
                <c:v>20865799</c:v>
              </c:pt>
              <c:pt idx="2">
                <c:v>20707901</c:v>
              </c:pt>
              <c:pt idx="3">
                <c:v>21392360</c:v>
              </c:pt>
              <c:pt idx="4">
                <c:v>21462019</c:v>
              </c:pt>
              <c:pt idx="5">
                <c:v>19220376</c:v>
              </c:pt>
              <c:pt idx="6">
                <c:v>20574129</c:v>
              </c:pt>
            </c:numLit>
          </c:val>
          <c:smooth val="0"/>
          <c:extLst>
            <c:ext xmlns:c16="http://schemas.microsoft.com/office/drawing/2014/chart" uri="{C3380CC4-5D6E-409C-BE32-E72D297353CC}">
              <c16:uniqueId val="{00000004-9549-4BC0-B2DD-3C8529C14F0C}"/>
            </c:ext>
          </c:extLst>
        </c:ser>
        <c:ser>
          <c:idx val="5"/>
          <c:order val="5"/>
          <c:tx>
            <c:v>UK</c:v>
          </c:tx>
          <c:spPr>
            <a:ln w="22225" cap="rnd">
              <a:solidFill>
                <a:schemeClr val="accent6"/>
              </a:solidFill>
            </a:ln>
            <a:effectLst>
              <a:glow rad="139700">
                <a:schemeClr val="accent6">
                  <a:satMod val="175000"/>
                  <a:alpha val="14000"/>
                </a:schemeClr>
              </a:glow>
            </a:effectLst>
          </c:spPr>
          <c:marker>
            <c:symbol val="none"/>
          </c:marker>
          <c:errBars>
            <c:errDir val="y"/>
            <c:errBarType val="both"/>
            <c:errValType val="stdErr"/>
            <c:noEndCap val="0"/>
            <c:spPr>
              <a:noFill/>
              <a:ln w="9525">
                <a:solidFill>
                  <a:schemeClr val="lt1">
                    <a:lumMod val="50000"/>
                  </a:schemeClr>
                </a:solidFill>
                <a:round/>
              </a:ln>
              <a:effectLst/>
            </c:spPr>
          </c:errBars>
          <c:cat>
            <c:strLit>
              <c:ptCount val="7"/>
              <c:pt idx="0">
                <c:v>Product12</c:v>
              </c:pt>
              <c:pt idx="1">
                <c:v>Product18</c:v>
              </c:pt>
              <c:pt idx="2">
                <c:v>Product19</c:v>
              </c:pt>
              <c:pt idx="3">
                <c:v>Product2</c:v>
              </c:pt>
              <c:pt idx="4">
                <c:v>Product25</c:v>
              </c:pt>
              <c:pt idx="5">
                <c:v>Product4</c:v>
              </c:pt>
              <c:pt idx="6">
                <c:v>Product7</c:v>
              </c:pt>
            </c:strLit>
          </c:cat>
          <c:val>
            <c:numLit>
              <c:formatCode>General</c:formatCode>
              <c:ptCount val="7"/>
              <c:pt idx="0">
                <c:v>20115796</c:v>
              </c:pt>
              <c:pt idx="1">
                <c:v>20969002</c:v>
              </c:pt>
              <c:pt idx="2">
                <c:v>20820166</c:v>
              </c:pt>
              <c:pt idx="3">
                <c:v>20975181</c:v>
              </c:pt>
              <c:pt idx="4">
                <c:v>19899400</c:v>
              </c:pt>
              <c:pt idx="5">
                <c:v>19795635</c:v>
              </c:pt>
              <c:pt idx="6">
                <c:v>20246265</c:v>
              </c:pt>
            </c:numLit>
          </c:val>
          <c:smooth val="0"/>
          <c:extLst>
            <c:ext xmlns:c16="http://schemas.microsoft.com/office/drawing/2014/chart" uri="{C3380CC4-5D6E-409C-BE32-E72D297353CC}">
              <c16:uniqueId val="{00000005-9549-4BC0-B2DD-3C8529C14F0C}"/>
            </c:ext>
          </c:extLst>
        </c:ser>
        <c:ser>
          <c:idx val="6"/>
          <c:order val="6"/>
          <c:tx>
            <c:v>USA</c:v>
          </c:tx>
          <c:spPr>
            <a:ln w="22225" cap="rnd">
              <a:solidFill>
                <a:schemeClr val="accent1">
                  <a:lumMod val="60000"/>
                </a:schemeClr>
              </a:solidFill>
            </a:ln>
            <a:effectLst>
              <a:glow rad="139700">
                <a:schemeClr val="accent1">
                  <a:lumMod val="60000"/>
                  <a:satMod val="175000"/>
                  <a:alpha val="14000"/>
                </a:schemeClr>
              </a:glow>
            </a:effectLst>
          </c:spPr>
          <c:marker>
            <c:symbol val="none"/>
          </c:marker>
          <c:errBars>
            <c:errDir val="y"/>
            <c:errBarType val="both"/>
            <c:errValType val="stdErr"/>
            <c:noEndCap val="0"/>
            <c:spPr>
              <a:noFill/>
              <a:ln w="9525">
                <a:solidFill>
                  <a:schemeClr val="lt1">
                    <a:lumMod val="50000"/>
                  </a:schemeClr>
                </a:solidFill>
                <a:round/>
              </a:ln>
              <a:effectLst/>
            </c:spPr>
          </c:errBars>
          <c:cat>
            <c:strLit>
              <c:ptCount val="7"/>
              <c:pt idx="0">
                <c:v>Product12</c:v>
              </c:pt>
              <c:pt idx="1">
                <c:v>Product18</c:v>
              </c:pt>
              <c:pt idx="2">
                <c:v>Product19</c:v>
              </c:pt>
              <c:pt idx="3">
                <c:v>Product2</c:v>
              </c:pt>
              <c:pt idx="4">
                <c:v>Product25</c:v>
              </c:pt>
              <c:pt idx="5">
                <c:v>Product4</c:v>
              </c:pt>
              <c:pt idx="6">
                <c:v>Product7</c:v>
              </c:pt>
            </c:strLit>
          </c:cat>
          <c:val>
            <c:numLit>
              <c:formatCode>General</c:formatCode>
              <c:ptCount val="7"/>
              <c:pt idx="0">
                <c:v>20260394</c:v>
              </c:pt>
              <c:pt idx="1">
                <c:v>19940237</c:v>
              </c:pt>
              <c:pt idx="2">
                <c:v>20202869</c:v>
              </c:pt>
              <c:pt idx="3">
                <c:v>20774887</c:v>
              </c:pt>
              <c:pt idx="4">
                <c:v>20887192</c:v>
              </c:pt>
              <c:pt idx="5">
                <c:v>20728145</c:v>
              </c:pt>
              <c:pt idx="6">
                <c:v>20585096</c:v>
              </c:pt>
            </c:numLit>
          </c:val>
          <c:smooth val="0"/>
          <c:extLst>
            <c:ext xmlns:c16="http://schemas.microsoft.com/office/drawing/2014/chart" uri="{C3380CC4-5D6E-409C-BE32-E72D297353CC}">
              <c16:uniqueId val="{00000006-9549-4BC0-B2DD-3C8529C14F0C}"/>
            </c:ext>
          </c:extLst>
        </c:ser>
        <c:dLbls>
          <c:showLegendKey val="0"/>
          <c:showVal val="0"/>
          <c:showCatName val="0"/>
          <c:showSerName val="0"/>
          <c:showPercent val="0"/>
          <c:showBubbleSize val="0"/>
        </c:dLbls>
        <c:smooth val="0"/>
        <c:axId val="1884686799"/>
        <c:axId val="1884688239"/>
      </c:lineChart>
      <c:catAx>
        <c:axId val="188468679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Product Category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84688239"/>
        <c:crosses val="autoZero"/>
        <c:auto val="1"/>
        <c:lblAlgn val="ctr"/>
        <c:lblOffset val="100"/>
        <c:noMultiLvlLbl val="0"/>
      </c:catAx>
      <c:valAx>
        <c:axId val="188468823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Total Sales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84686799"/>
        <c:crosses val="autoZero"/>
        <c:crossBetween val="between"/>
        <c:dispUnits>
          <c:builtInUnit val="millions"/>
          <c:dispUnitsLbl>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dispUnitsLbl>
        </c:dispUnits>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 sales revenue 2022.xlsx]Pivot Tables!PivotTable6</c:name>
    <c:fmtId val="10"/>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Country wise sales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Tables'!$J$38</c:f>
              <c:strCache>
                <c:ptCount val="1"/>
                <c:pt idx="0">
                  <c:v>Sum of Qtr 1</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'Pivot Tables'!$I$39:$I$46</c:f>
              <c:strCache>
                <c:ptCount val="7"/>
                <c:pt idx="0">
                  <c:v>Australia</c:v>
                </c:pt>
                <c:pt idx="1">
                  <c:v>China</c:v>
                </c:pt>
                <c:pt idx="2">
                  <c:v>Hong Kong</c:v>
                </c:pt>
                <c:pt idx="3">
                  <c:v>India</c:v>
                </c:pt>
                <c:pt idx="4">
                  <c:v>Korea</c:v>
                </c:pt>
                <c:pt idx="5">
                  <c:v>UK</c:v>
                </c:pt>
                <c:pt idx="6">
                  <c:v>USA</c:v>
                </c:pt>
              </c:strCache>
            </c:strRef>
          </c:cat>
          <c:val>
            <c:numRef>
              <c:f>'Pivot Tables'!$J$39:$J$46</c:f>
              <c:numCache>
                <c:formatCode>General</c:formatCode>
                <c:ptCount val="7"/>
                <c:pt idx="0">
                  <c:v>34926861</c:v>
                </c:pt>
                <c:pt idx="1">
                  <c:v>35622882</c:v>
                </c:pt>
                <c:pt idx="2">
                  <c:v>35551253</c:v>
                </c:pt>
                <c:pt idx="3">
                  <c:v>35580640</c:v>
                </c:pt>
                <c:pt idx="4">
                  <c:v>36468397</c:v>
                </c:pt>
                <c:pt idx="5">
                  <c:v>35663007</c:v>
                </c:pt>
                <c:pt idx="6">
                  <c:v>36247001</c:v>
                </c:pt>
              </c:numCache>
            </c:numRef>
          </c:val>
          <c:smooth val="0"/>
          <c:extLst>
            <c:ext xmlns:c16="http://schemas.microsoft.com/office/drawing/2014/chart" uri="{C3380CC4-5D6E-409C-BE32-E72D297353CC}">
              <c16:uniqueId val="{00000000-97B4-4653-ADA1-6E9965C3368C}"/>
            </c:ext>
          </c:extLst>
        </c:ser>
        <c:ser>
          <c:idx val="1"/>
          <c:order val="1"/>
          <c:tx>
            <c:strRef>
              <c:f>'Pivot Tables'!$K$38</c:f>
              <c:strCache>
                <c:ptCount val="1"/>
                <c:pt idx="0">
                  <c:v>Sum of Qtr 2</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'Pivot Tables'!$I$39:$I$46</c:f>
              <c:strCache>
                <c:ptCount val="7"/>
                <c:pt idx="0">
                  <c:v>Australia</c:v>
                </c:pt>
                <c:pt idx="1">
                  <c:v>China</c:v>
                </c:pt>
                <c:pt idx="2">
                  <c:v>Hong Kong</c:v>
                </c:pt>
                <c:pt idx="3">
                  <c:v>India</c:v>
                </c:pt>
                <c:pt idx="4">
                  <c:v>Korea</c:v>
                </c:pt>
                <c:pt idx="5">
                  <c:v>UK</c:v>
                </c:pt>
                <c:pt idx="6">
                  <c:v>USA</c:v>
                </c:pt>
              </c:strCache>
            </c:strRef>
          </c:cat>
          <c:val>
            <c:numRef>
              <c:f>'Pivot Tables'!$K$39:$K$46</c:f>
              <c:numCache>
                <c:formatCode>General</c:formatCode>
                <c:ptCount val="7"/>
                <c:pt idx="0">
                  <c:v>34945202</c:v>
                </c:pt>
                <c:pt idx="1">
                  <c:v>35334305</c:v>
                </c:pt>
                <c:pt idx="2">
                  <c:v>35873678</c:v>
                </c:pt>
                <c:pt idx="3">
                  <c:v>35776321</c:v>
                </c:pt>
                <c:pt idx="4">
                  <c:v>36010580</c:v>
                </c:pt>
                <c:pt idx="5">
                  <c:v>35700141</c:v>
                </c:pt>
                <c:pt idx="6">
                  <c:v>35748838</c:v>
                </c:pt>
              </c:numCache>
            </c:numRef>
          </c:val>
          <c:smooth val="0"/>
          <c:extLst>
            <c:ext xmlns:c16="http://schemas.microsoft.com/office/drawing/2014/chart" uri="{C3380CC4-5D6E-409C-BE32-E72D297353CC}">
              <c16:uniqueId val="{00000001-97B4-4653-ADA1-6E9965C3368C}"/>
            </c:ext>
          </c:extLst>
        </c:ser>
        <c:ser>
          <c:idx val="2"/>
          <c:order val="2"/>
          <c:tx>
            <c:strRef>
              <c:f>'Pivot Tables'!$L$38</c:f>
              <c:strCache>
                <c:ptCount val="1"/>
                <c:pt idx="0">
                  <c:v>Sum of Qtr 3</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'Pivot Tables'!$I$39:$I$46</c:f>
              <c:strCache>
                <c:ptCount val="7"/>
                <c:pt idx="0">
                  <c:v>Australia</c:v>
                </c:pt>
                <c:pt idx="1">
                  <c:v>China</c:v>
                </c:pt>
                <c:pt idx="2">
                  <c:v>Hong Kong</c:v>
                </c:pt>
                <c:pt idx="3">
                  <c:v>India</c:v>
                </c:pt>
                <c:pt idx="4">
                  <c:v>Korea</c:v>
                </c:pt>
                <c:pt idx="5">
                  <c:v>UK</c:v>
                </c:pt>
                <c:pt idx="6">
                  <c:v>USA</c:v>
                </c:pt>
              </c:strCache>
            </c:strRef>
          </c:cat>
          <c:val>
            <c:numRef>
              <c:f>'Pivot Tables'!$L$39:$L$46</c:f>
              <c:numCache>
                <c:formatCode>General</c:formatCode>
                <c:ptCount val="7"/>
                <c:pt idx="0">
                  <c:v>35127250</c:v>
                </c:pt>
                <c:pt idx="1">
                  <c:v>35488213</c:v>
                </c:pt>
                <c:pt idx="2">
                  <c:v>35618321</c:v>
                </c:pt>
                <c:pt idx="3">
                  <c:v>35490056</c:v>
                </c:pt>
                <c:pt idx="4">
                  <c:v>36086180</c:v>
                </c:pt>
                <c:pt idx="5">
                  <c:v>35612610</c:v>
                </c:pt>
                <c:pt idx="6">
                  <c:v>35687162</c:v>
                </c:pt>
              </c:numCache>
            </c:numRef>
          </c:val>
          <c:smooth val="0"/>
          <c:extLst>
            <c:ext xmlns:c16="http://schemas.microsoft.com/office/drawing/2014/chart" uri="{C3380CC4-5D6E-409C-BE32-E72D297353CC}">
              <c16:uniqueId val="{00000002-97B4-4653-ADA1-6E9965C3368C}"/>
            </c:ext>
          </c:extLst>
        </c:ser>
        <c:ser>
          <c:idx val="3"/>
          <c:order val="3"/>
          <c:tx>
            <c:strRef>
              <c:f>'Pivot Tables'!$M$38</c:f>
              <c:strCache>
                <c:ptCount val="1"/>
                <c:pt idx="0">
                  <c:v>Sum of Qtr 4</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'Pivot Tables'!$I$39:$I$46</c:f>
              <c:strCache>
                <c:ptCount val="7"/>
                <c:pt idx="0">
                  <c:v>Australia</c:v>
                </c:pt>
                <c:pt idx="1">
                  <c:v>China</c:v>
                </c:pt>
                <c:pt idx="2">
                  <c:v>Hong Kong</c:v>
                </c:pt>
                <c:pt idx="3">
                  <c:v>India</c:v>
                </c:pt>
                <c:pt idx="4">
                  <c:v>Korea</c:v>
                </c:pt>
                <c:pt idx="5">
                  <c:v>UK</c:v>
                </c:pt>
                <c:pt idx="6">
                  <c:v>USA</c:v>
                </c:pt>
              </c:strCache>
            </c:strRef>
          </c:cat>
          <c:val>
            <c:numRef>
              <c:f>'Pivot Tables'!$M$39:$M$46</c:f>
              <c:numCache>
                <c:formatCode>General</c:formatCode>
                <c:ptCount val="7"/>
                <c:pt idx="0">
                  <c:v>35219864</c:v>
                </c:pt>
                <c:pt idx="1">
                  <c:v>35477829</c:v>
                </c:pt>
                <c:pt idx="2">
                  <c:v>35934007</c:v>
                </c:pt>
                <c:pt idx="3">
                  <c:v>35672268</c:v>
                </c:pt>
                <c:pt idx="4">
                  <c:v>36319128</c:v>
                </c:pt>
                <c:pt idx="5">
                  <c:v>35845687</c:v>
                </c:pt>
                <c:pt idx="6">
                  <c:v>35695819</c:v>
                </c:pt>
              </c:numCache>
            </c:numRef>
          </c:val>
          <c:smooth val="0"/>
          <c:extLst>
            <c:ext xmlns:c16="http://schemas.microsoft.com/office/drawing/2014/chart" uri="{C3380CC4-5D6E-409C-BE32-E72D297353CC}">
              <c16:uniqueId val="{00000003-97B4-4653-ADA1-6E9965C3368C}"/>
            </c:ext>
          </c:extLst>
        </c:ser>
        <c:dLbls>
          <c:showLegendKey val="0"/>
          <c:showVal val="0"/>
          <c:showCatName val="0"/>
          <c:showSerName val="0"/>
          <c:showPercent val="0"/>
          <c:showBubbleSize val="0"/>
        </c:dLbls>
        <c:marker val="1"/>
        <c:smooth val="0"/>
        <c:axId val="790161791"/>
        <c:axId val="790133951"/>
      </c:lineChart>
      <c:catAx>
        <c:axId val="790161791"/>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countries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90133951"/>
        <c:crosses val="autoZero"/>
        <c:auto val="1"/>
        <c:lblAlgn val="ctr"/>
        <c:lblOffset val="100"/>
        <c:noMultiLvlLbl val="0"/>
      </c:catAx>
      <c:valAx>
        <c:axId val="7901339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Total sales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90161791"/>
        <c:crosses val="autoZero"/>
        <c:crossBetween val="between"/>
        <c:dispUnits>
          <c:builtInUnit val="millions"/>
          <c:dispUnitsLbl>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77CEC76-32F4-4F73-88B1-5ECB409F1D71}" type="datetimeFigureOut">
              <a:rPr lang="en-IN" smtClean="0"/>
              <a:t>14-03-2024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73610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CEC76-32F4-4F73-88B1-5ECB409F1D71}"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41702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7CEC76-32F4-4F73-88B1-5ECB409F1D71}" type="datetimeFigureOut">
              <a:rPr lang="en-IN" smtClean="0"/>
              <a:t>14-03-2024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163185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7CEC76-32F4-4F73-88B1-5ECB409F1D71}" type="datetimeFigureOut">
              <a:rPr lang="en-IN" smtClean="0"/>
              <a:t>14-03-2024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F889B81-C015-4443-B542-6187B6331B1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19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77CEC76-32F4-4F73-88B1-5ECB409F1D71}" type="datetimeFigureOut">
              <a:rPr lang="en-IN" smtClean="0"/>
              <a:t>14-03-2024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2208486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7CEC76-32F4-4F73-88B1-5ECB409F1D71}"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88572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7CEC76-32F4-4F73-88B1-5ECB409F1D71}"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1215626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CEC76-32F4-4F73-88B1-5ECB409F1D71}"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3624691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77CEC76-32F4-4F73-88B1-5ECB409F1D71}" type="datetimeFigureOut">
              <a:rPr lang="en-IN" smtClean="0"/>
              <a:t>14-03-2024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103794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CEC76-32F4-4F73-88B1-5ECB409F1D71}"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184283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77CEC76-32F4-4F73-88B1-5ECB409F1D71}" type="datetimeFigureOut">
              <a:rPr lang="en-IN" smtClean="0"/>
              <a:t>14-03-2024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230771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CEC76-32F4-4F73-88B1-5ECB409F1D71}"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296360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CEC76-32F4-4F73-88B1-5ECB409F1D71}"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22764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CEC76-32F4-4F73-88B1-5ECB409F1D71}"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346756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CEC76-32F4-4F73-88B1-5ECB409F1D71}"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271448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CEC76-32F4-4F73-88B1-5ECB409F1D71}"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416493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CEC76-32F4-4F73-88B1-5ECB409F1D71}"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889B81-C015-4443-B542-6187B6331B16}" type="slidenum">
              <a:rPr lang="en-IN" smtClean="0"/>
              <a:t>‹#›</a:t>
            </a:fld>
            <a:endParaRPr lang="en-IN"/>
          </a:p>
        </p:txBody>
      </p:sp>
    </p:spTree>
    <p:extLst>
      <p:ext uri="{BB962C8B-B14F-4D97-AF65-F5344CB8AC3E}">
        <p14:creationId xmlns:p14="http://schemas.microsoft.com/office/powerpoint/2010/main" val="28286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7CEC76-32F4-4F73-88B1-5ECB409F1D71}" type="datetimeFigureOut">
              <a:rPr lang="en-IN" smtClean="0"/>
              <a:t>14-03-2024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889B81-C015-4443-B542-6187B6331B16}" type="slidenum">
              <a:rPr lang="en-IN" smtClean="0"/>
              <a:t>‹#›</a:t>
            </a:fld>
            <a:endParaRPr lang="en-IN"/>
          </a:p>
        </p:txBody>
      </p:sp>
    </p:spTree>
    <p:extLst>
      <p:ext uri="{BB962C8B-B14F-4D97-AF65-F5344CB8AC3E}">
        <p14:creationId xmlns:p14="http://schemas.microsoft.com/office/powerpoint/2010/main" val="13739815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75072" y="2212078"/>
            <a:ext cx="10471354" cy="1216922"/>
          </a:xfrm>
        </p:spPr>
        <p:txBody>
          <a:bodyPr>
            <a:normAutofit/>
          </a:bodyPr>
          <a:lstStyle/>
          <a:p>
            <a:pPr algn="l"/>
            <a:r>
              <a:rPr lang="en-US" sz="4000" dirty="0">
                <a:latin typeface="Arial" panose="020B0604020202020204" pitchFamily="34" charset="0"/>
                <a:cs typeface="Arial" panose="020B0604020202020204" pitchFamily="34" charset="0"/>
              </a:rPr>
              <a:t>Sales Revenue Based on Different Products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5924958" y="3685985"/>
            <a:ext cx="2865081" cy="827022"/>
          </a:xfrm>
        </p:spPr>
        <p:txBody>
          <a:bodyPr>
            <a:normAutofit/>
          </a:bodyPr>
          <a:lstStyle/>
          <a:p>
            <a:pPr algn="l"/>
            <a:r>
              <a:rPr lang="en-US" sz="2300" dirty="0">
                <a:solidFill>
                  <a:schemeClr val="tx1">
                    <a:lumMod val="95000"/>
                  </a:schemeClr>
                </a:solidFill>
                <a:latin typeface="Arial" panose="020B0604020202020204" pitchFamily="34" charset="0"/>
                <a:cs typeface="Arial" panose="020B0604020202020204" pitchFamily="34" charset="0"/>
              </a:rPr>
              <a:t>Eswar Aditya</a:t>
            </a:r>
          </a:p>
          <a:p>
            <a:pPr algn="l"/>
            <a:r>
              <a:rPr lang="en-US" dirty="0">
                <a:solidFill>
                  <a:schemeClr val="tx1">
                    <a:lumMod val="95000"/>
                  </a:schemeClr>
                </a:solidFill>
                <a:latin typeface="Arial" panose="020B0604020202020204" pitchFamily="34" charset="0"/>
                <a:cs typeface="Arial" panose="020B0604020202020204" pitchFamily="34" charset="0"/>
              </a:rPr>
              <a:t>PGA 30</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0BD9-4C52-4936-8C82-0E30120A7D81}"/>
              </a:ext>
            </a:extLst>
          </p:cNvPr>
          <p:cNvSpPr>
            <a:spLocks noGrp="1"/>
          </p:cNvSpPr>
          <p:nvPr>
            <p:ph type="title"/>
          </p:nvPr>
        </p:nvSpPr>
        <p:spPr>
          <a:xfrm>
            <a:off x="3082409" y="636554"/>
            <a:ext cx="8610600" cy="1293028"/>
          </a:xfrm>
        </p:spPr>
        <p:txBody>
          <a:bodyPr/>
          <a:lstStyle/>
          <a:p>
            <a:r>
              <a:rPr lang="en-IN" dirty="0"/>
              <a:t>Top clients Based on orders</a:t>
            </a:r>
          </a:p>
        </p:txBody>
      </p:sp>
      <p:sp>
        <p:nvSpPr>
          <p:cNvPr id="3" name="Content Placeholder 2">
            <a:extLst>
              <a:ext uri="{FF2B5EF4-FFF2-40B4-BE49-F238E27FC236}">
                <a16:creationId xmlns:a16="http://schemas.microsoft.com/office/drawing/2014/main" id="{AC1B3C21-3570-47CF-99AD-6C4BD5EEA98D}"/>
              </a:ext>
            </a:extLst>
          </p:cNvPr>
          <p:cNvSpPr>
            <a:spLocks noGrp="1"/>
          </p:cNvSpPr>
          <p:nvPr>
            <p:ph idx="1"/>
          </p:nvPr>
        </p:nvSpPr>
        <p:spPr>
          <a:xfrm>
            <a:off x="803787" y="1742276"/>
            <a:ext cx="4259826" cy="4619195"/>
          </a:xfrm>
        </p:spPr>
        <p:txBody>
          <a:bodyPr/>
          <a:lstStyle/>
          <a:p>
            <a:r>
              <a:rPr lang="en-US" dirty="0"/>
              <a:t>This tables provides the information about the top performing clients based on different products sales revenue.</a:t>
            </a:r>
          </a:p>
          <a:p>
            <a:r>
              <a:rPr lang="en-US" dirty="0"/>
              <a:t>Those are the top 5 clients of each client category orders.</a:t>
            </a:r>
          </a:p>
          <a:p>
            <a:endParaRPr lang="en-IN" dirty="0"/>
          </a:p>
        </p:txBody>
      </p:sp>
      <p:pic>
        <p:nvPicPr>
          <p:cNvPr id="6" name="Picture 5">
            <a:extLst>
              <a:ext uri="{FF2B5EF4-FFF2-40B4-BE49-F238E27FC236}">
                <a16:creationId xmlns:a16="http://schemas.microsoft.com/office/drawing/2014/main" id="{B6861695-35A1-0761-502D-2ACFCF70FF7A}"/>
              </a:ext>
            </a:extLst>
          </p:cNvPr>
          <p:cNvPicPr>
            <a:picLocks noChangeAspect="1"/>
          </p:cNvPicPr>
          <p:nvPr/>
        </p:nvPicPr>
        <p:blipFill>
          <a:blip r:embed="rId2"/>
          <a:stretch>
            <a:fillRect/>
          </a:stretch>
        </p:blipFill>
        <p:spPr>
          <a:xfrm>
            <a:off x="5568752" y="1742277"/>
            <a:ext cx="6324710" cy="4516426"/>
          </a:xfrm>
          <a:prstGeom prst="rect">
            <a:avLst/>
          </a:prstGeom>
        </p:spPr>
      </p:pic>
    </p:spTree>
    <p:extLst>
      <p:ext uri="{BB962C8B-B14F-4D97-AF65-F5344CB8AC3E}">
        <p14:creationId xmlns:p14="http://schemas.microsoft.com/office/powerpoint/2010/main" val="342008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3673-029C-4473-9F7C-3B5BD1AAE235}"/>
              </a:ext>
            </a:extLst>
          </p:cNvPr>
          <p:cNvSpPr>
            <a:spLocks noGrp="1"/>
          </p:cNvSpPr>
          <p:nvPr>
            <p:ph type="title"/>
          </p:nvPr>
        </p:nvSpPr>
        <p:spPr>
          <a:xfrm>
            <a:off x="2895600" y="548064"/>
            <a:ext cx="8610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3D961F4-B7BA-4984-9709-35EAA6916A5B}"/>
              </a:ext>
            </a:extLst>
          </p:cNvPr>
          <p:cNvSpPr>
            <a:spLocks noGrp="1"/>
          </p:cNvSpPr>
          <p:nvPr>
            <p:ph idx="1"/>
          </p:nvPr>
        </p:nvSpPr>
        <p:spPr>
          <a:xfrm>
            <a:off x="913794" y="1604682"/>
            <a:ext cx="10596887" cy="4840942"/>
          </a:xfrm>
        </p:spPr>
        <p:txBody>
          <a:bodyPr>
            <a:noAutofit/>
          </a:bodyPr>
          <a:lstStyle/>
          <a:p>
            <a:pPr algn="l"/>
            <a:r>
              <a:rPr lang="en-IN" sz="1400" b="0" i="0" dirty="0">
                <a:solidFill>
                  <a:srgbClr val="ECECEC"/>
                </a:solidFill>
                <a:effectLst/>
                <a:cs typeface="Times New Roman" panose="02020603050405020304" pitchFamily="18" charset="0"/>
              </a:rPr>
              <a:t>Based on the provided sales data for various products across different clients, several conclusions can be drawn:</a:t>
            </a:r>
          </a:p>
          <a:p>
            <a:pPr marL="907200" lvl="1" indent="-457200">
              <a:buFont typeface="+mj-lt"/>
              <a:buAutoNum type="arabicPeriod"/>
            </a:pPr>
            <a:r>
              <a:rPr lang="en-IN" sz="1400" b="1" i="0" dirty="0">
                <a:solidFill>
                  <a:srgbClr val="ECECEC"/>
                </a:solidFill>
                <a:effectLst/>
                <a:cs typeface="Times New Roman" panose="02020603050405020304" pitchFamily="18" charset="0"/>
              </a:rPr>
              <a:t>Top Performing Products</a:t>
            </a:r>
            <a:r>
              <a:rPr lang="en-IN" sz="1400" b="0" i="0" dirty="0">
                <a:solidFill>
                  <a:srgbClr val="ECECEC"/>
                </a:solidFill>
                <a:effectLst/>
                <a:cs typeface="Times New Roman" panose="02020603050405020304" pitchFamily="18" charset="0"/>
              </a:rPr>
              <a:t>: Products such as Product25, Product2, and Product18 consistently generated high sales figures across multiple clients, securing top ranks in total sales. These products likely hold significant market demand or offer compelling value propositions.</a:t>
            </a:r>
          </a:p>
          <a:p>
            <a:pPr marL="907200" lvl="1" indent="-457200">
              <a:buFont typeface="+mj-lt"/>
              <a:buAutoNum type="arabicPeriod"/>
            </a:pPr>
            <a:r>
              <a:rPr lang="en-IN" sz="1400" b="1" i="0" dirty="0">
                <a:solidFill>
                  <a:srgbClr val="ECECEC"/>
                </a:solidFill>
                <a:effectLst/>
                <a:cs typeface="Times New Roman" panose="02020603050405020304" pitchFamily="18" charset="0"/>
              </a:rPr>
              <a:t>Client Engagement</a:t>
            </a:r>
            <a:r>
              <a:rPr lang="en-IN" sz="1400" b="0" i="0" dirty="0">
                <a:solidFill>
                  <a:srgbClr val="ECECEC"/>
                </a:solidFill>
                <a:effectLst/>
                <a:cs typeface="Times New Roman" panose="02020603050405020304" pitchFamily="18" charset="0"/>
              </a:rPr>
              <a:t>: Certain clients consistently appear among the top ranks across multiple products, indicating strong engagement and purchasing behaviour. Understanding the preferences and needs of these clients can help tailor marketing strategies and product offerings to maximize sales opportunities.</a:t>
            </a:r>
          </a:p>
          <a:p>
            <a:pPr marL="907200" lvl="1" indent="-457200">
              <a:buFont typeface="+mj-lt"/>
              <a:buAutoNum type="arabicPeriod"/>
            </a:pPr>
            <a:r>
              <a:rPr lang="en-IN" sz="1400" b="1" i="0" dirty="0">
                <a:solidFill>
                  <a:srgbClr val="ECECEC"/>
                </a:solidFill>
                <a:effectLst/>
                <a:cs typeface="Times New Roman" panose="02020603050405020304" pitchFamily="18" charset="0"/>
              </a:rPr>
              <a:t>Market Dynamics</a:t>
            </a:r>
            <a:r>
              <a:rPr lang="en-IN" sz="1400" b="0" i="0" dirty="0">
                <a:solidFill>
                  <a:srgbClr val="ECECEC"/>
                </a:solidFill>
                <a:effectLst/>
                <a:cs typeface="Times New Roman" panose="02020603050405020304" pitchFamily="18" charset="0"/>
              </a:rPr>
              <a:t>: Variations in sales rankings across different products and clients reflect the diverse nature of the market. Factors such as product popularity, client demographics, and competitive landscape influence sales performance. Analysing these dynamics can inform strategic decision-making and resource allocation.</a:t>
            </a:r>
          </a:p>
          <a:p>
            <a:pPr marL="907200" lvl="1" indent="-457200">
              <a:buFont typeface="+mj-lt"/>
              <a:buAutoNum type="arabicPeriod"/>
            </a:pPr>
            <a:r>
              <a:rPr lang="en-IN" sz="1400" b="1" i="0" dirty="0">
                <a:solidFill>
                  <a:srgbClr val="ECECEC"/>
                </a:solidFill>
                <a:effectLst/>
                <a:cs typeface="Times New Roman" panose="02020603050405020304" pitchFamily="18" charset="0"/>
              </a:rPr>
              <a:t>Opportunities for Growth</a:t>
            </a:r>
            <a:r>
              <a:rPr lang="en-IN" sz="1400" b="0" i="0" dirty="0">
                <a:solidFill>
                  <a:srgbClr val="ECECEC"/>
                </a:solidFill>
                <a:effectLst/>
                <a:cs typeface="Times New Roman" panose="02020603050405020304" pitchFamily="18" charset="0"/>
              </a:rPr>
              <a:t>: Identifying clients with lower sales rankings presents opportunities for targeted marketing efforts or personalized engagement to increase sales volume. Additionally, exploring product-specific trends and customer feedback can uncover areas for product enhancement or innovation to drive future growth.</a:t>
            </a:r>
          </a:p>
          <a:p>
            <a:pPr marL="907200" lvl="1" indent="-457200">
              <a:buFont typeface="+mj-lt"/>
              <a:buAutoNum type="arabicPeriod"/>
            </a:pPr>
            <a:r>
              <a:rPr lang="en-IN" sz="1400" b="1" i="0" dirty="0">
                <a:solidFill>
                  <a:srgbClr val="ECECEC"/>
                </a:solidFill>
                <a:effectLst/>
                <a:cs typeface="Times New Roman" panose="02020603050405020304" pitchFamily="18" charset="0"/>
              </a:rPr>
              <a:t>Strategic Partnerships</a:t>
            </a:r>
            <a:r>
              <a:rPr lang="en-IN" sz="1400" b="0" i="0" dirty="0">
                <a:solidFill>
                  <a:srgbClr val="ECECEC"/>
                </a:solidFill>
                <a:effectLst/>
                <a:cs typeface="Times New Roman" panose="02020603050405020304" pitchFamily="18" charset="0"/>
              </a:rPr>
              <a:t>: Collaborating with top-performing clients or leveraging insights from their purchasing patterns can strengthen partnerships and foster mutually beneficial relationships. By aligning business objectives and catering to client needs, companies can enhance market competitiveness and drive sustainable growth.</a:t>
            </a:r>
          </a:p>
          <a:p>
            <a:pPr algn="l"/>
            <a:r>
              <a:rPr lang="en-IN" sz="1400" b="0" i="0" dirty="0">
                <a:solidFill>
                  <a:srgbClr val="ECECEC"/>
                </a:solidFill>
                <a:effectLst/>
                <a:cs typeface="Times New Roman" panose="02020603050405020304" pitchFamily="18" charset="0"/>
              </a:rPr>
              <a:t>In conclusion, analysing sales data at the product-client level offers valuable insights into market dynamics, client behaviour, and growth opportunities. Leveraging these insights strategically can optimize sales performance, enhance client relationships, and position businesses for long-term success in a dynamic marketplace.</a:t>
            </a:r>
          </a:p>
        </p:txBody>
      </p:sp>
    </p:spTree>
    <p:extLst>
      <p:ext uri="{BB962C8B-B14F-4D97-AF65-F5344CB8AC3E}">
        <p14:creationId xmlns:p14="http://schemas.microsoft.com/office/powerpoint/2010/main" val="215123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55909-B335-47DD-9924-51D543A8C7B1}"/>
              </a:ext>
            </a:extLst>
          </p:cNvPr>
          <p:cNvSpPr>
            <a:spLocks noGrp="1"/>
          </p:cNvSpPr>
          <p:nvPr>
            <p:ph idx="4294967295"/>
          </p:nvPr>
        </p:nvSpPr>
        <p:spPr>
          <a:xfrm>
            <a:off x="2694038" y="2439731"/>
            <a:ext cx="10820400" cy="4024313"/>
          </a:xfrm>
        </p:spPr>
        <p:txBody>
          <a:bodyPr>
            <a:normAutofit/>
          </a:bodyPr>
          <a:lstStyle/>
          <a:p>
            <a:pPr marL="0" indent="0">
              <a:buNone/>
            </a:pPr>
            <a:r>
              <a:rPr lang="en-US" sz="9600" dirty="0"/>
              <a:t>Thank You.</a:t>
            </a:r>
          </a:p>
        </p:txBody>
      </p:sp>
    </p:spTree>
    <p:extLst>
      <p:ext uri="{BB962C8B-B14F-4D97-AF65-F5344CB8AC3E}">
        <p14:creationId xmlns:p14="http://schemas.microsoft.com/office/powerpoint/2010/main" val="244377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F017-74AA-4AB3-A5F6-978DF9D6C0EB}"/>
              </a:ext>
            </a:extLst>
          </p:cNvPr>
          <p:cNvSpPr>
            <a:spLocks noGrp="1"/>
          </p:cNvSpPr>
          <p:nvPr>
            <p:ph type="title"/>
          </p:nvPr>
        </p:nvSpPr>
        <p:spPr>
          <a:xfrm>
            <a:off x="1509251" y="557896"/>
            <a:ext cx="8610600" cy="1293028"/>
          </a:xfrm>
        </p:spPr>
        <p:txBody>
          <a:bodyPr/>
          <a:lstStyle/>
          <a:p>
            <a:pPr algn="ctr"/>
            <a:r>
              <a:rPr lang="en-US" b="1" dirty="0"/>
              <a:t>Agenda</a:t>
            </a:r>
            <a:endParaRPr lang="en-IN" b="1" dirty="0"/>
          </a:p>
        </p:txBody>
      </p:sp>
      <p:sp>
        <p:nvSpPr>
          <p:cNvPr id="3" name="Content Placeholder 2">
            <a:extLst>
              <a:ext uri="{FF2B5EF4-FFF2-40B4-BE49-F238E27FC236}">
                <a16:creationId xmlns:a16="http://schemas.microsoft.com/office/drawing/2014/main" id="{EB0C429D-3CB8-4026-B559-E824C4DE16C4}"/>
              </a:ext>
            </a:extLst>
          </p:cNvPr>
          <p:cNvSpPr>
            <a:spLocks noGrp="1"/>
          </p:cNvSpPr>
          <p:nvPr>
            <p:ph idx="1"/>
          </p:nvPr>
        </p:nvSpPr>
        <p:spPr>
          <a:xfrm>
            <a:off x="685800" y="1850924"/>
            <a:ext cx="10820400" cy="4024125"/>
          </a:xfrm>
        </p:spPr>
        <p:txBody>
          <a:bodyPr/>
          <a:lstStyle/>
          <a:p>
            <a:pPr marL="494100" indent="-457200">
              <a:buFont typeface="+mj-lt"/>
              <a:buAutoNum type="arabicPeriod"/>
            </a:pPr>
            <a:r>
              <a:rPr lang="en-US" dirty="0"/>
              <a:t>Introduction</a:t>
            </a:r>
          </a:p>
          <a:p>
            <a:pPr marL="494100" indent="-457200">
              <a:buFont typeface="+mj-lt"/>
              <a:buAutoNum type="arabicPeriod"/>
            </a:pPr>
            <a:r>
              <a:rPr lang="en-US" dirty="0"/>
              <a:t>Data Preview</a:t>
            </a:r>
          </a:p>
          <a:p>
            <a:pPr marL="494100" indent="-457200">
              <a:buFont typeface="+mj-lt"/>
              <a:buAutoNum type="arabicPeriod"/>
            </a:pPr>
            <a:r>
              <a:rPr lang="en-US" dirty="0"/>
              <a:t>Exploratory Data Analysis</a:t>
            </a:r>
          </a:p>
          <a:p>
            <a:pPr marL="494100" indent="-457200">
              <a:buFont typeface="+mj-lt"/>
              <a:buAutoNum type="arabicPeriod"/>
            </a:pPr>
            <a:r>
              <a:rPr lang="en-US" dirty="0"/>
              <a:t>Conclusion</a:t>
            </a:r>
            <a:endParaRPr lang="en-IN" dirty="0"/>
          </a:p>
        </p:txBody>
      </p:sp>
    </p:spTree>
    <p:extLst>
      <p:ext uri="{BB962C8B-B14F-4D97-AF65-F5344CB8AC3E}">
        <p14:creationId xmlns:p14="http://schemas.microsoft.com/office/powerpoint/2010/main" val="152530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CFAC-BEAE-4D9F-8B61-FE722AF79D06}"/>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63D9E8BF-4F64-4725-B590-3BC4E9B18731}"/>
              </a:ext>
            </a:extLst>
          </p:cNvPr>
          <p:cNvSpPr>
            <a:spLocks noGrp="1"/>
          </p:cNvSpPr>
          <p:nvPr>
            <p:ph idx="1"/>
          </p:nvPr>
        </p:nvSpPr>
        <p:spPr/>
        <p:txBody>
          <a:bodyPr/>
          <a:lstStyle/>
          <a:p>
            <a:r>
              <a:rPr lang="en-IN" b="0" i="0" dirty="0">
                <a:solidFill>
                  <a:srgbClr val="ECECEC"/>
                </a:solidFill>
                <a:effectLst/>
                <a:latin typeface="Söhne"/>
              </a:rPr>
              <a:t>The Data tells about the quarterly Sales Revenue of 2022 and it allows to track sales performance for different products to the client countries.</a:t>
            </a:r>
          </a:p>
          <a:p>
            <a:r>
              <a:rPr lang="en-IN" dirty="0">
                <a:solidFill>
                  <a:srgbClr val="ECECEC"/>
                </a:solidFill>
                <a:effectLst/>
                <a:latin typeface="Söhne"/>
              </a:rPr>
              <a:t>T</a:t>
            </a:r>
            <a:r>
              <a:rPr lang="en-IN" b="0" i="0" dirty="0">
                <a:solidFill>
                  <a:srgbClr val="ECECEC"/>
                </a:solidFill>
                <a:effectLst/>
                <a:latin typeface="Söhne"/>
              </a:rPr>
              <a:t>racking sales revenue on a quarterly basis offers businesses a structured framework for monitoring performance, planning finances, adapting strategies, and communicating with stakeholders, ultimately contributing to long-term success and sustainability.</a:t>
            </a:r>
            <a:endParaRPr lang="en-IN" dirty="0"/>
          </a:p>
        </p:txBody>
      </p:sp>
    </p:spTree>
    <p:extLst>
      <p:ext uri="{BB962C8B-B14F-4D97-AF65-F5344CB8AC3E}">
        <p14:creationId xmlns:p14="http://schemas.microsoft.com/office/powerpoint/2010/main" val="293367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DA50-AD5F-439C-921E-65D51ED0BFDE}"/>
              </a:ext>
            </a:extLst>
          </p:cNvPr>
          <p:cNvSpPr>
            <a:spLocks noGrp="1"/>
          </p:cNvSpPr>
          <p:nvPr>
            <p:ph type="title"/>
          </p:nvPr>
        </p:nvSpPr>
        <p:spPr/>
        <p:txBody>
          <a:bodyPr/>
          <a:lstStyle/>
          <a:p>
            <a:r>
              <a:rPr lang="en-US" b="1" dirty="0"/>
              <a:t>Data Preview</a:t>
            </a:r>
            <a:endParaRPr lang="en-IN" b="1" dirty="0"/>
          </a:p>
        </p:txBody>
      </p:sp>
      <p:sp>
        <p:nvSpPr>
          <p:cNvPr id="3" name="Content Placeholder 2">
            <a:extLst>
              <a:ext uri="{FF2B5EF4-FFF2-40B4-BE49-F238E27FC236}">
                <a16:creationId xmlns:a16="http://schemas.microsoft.com/office/drawing/2014/main" id="{9EBDD763-C64A-499E-9EF7-C935011F9BD0}"/>
              </a:ext>
            </a:extLst>
          </p:cNvPr>
          <p:cNvSpPr>
            <a:spLocks noGrp="1"/>
          </p:cNvSpPr>
          <p:nvPr>
            <p:ph idx="1"/>
          </p:nvPr>
        </p:nvSpPr>
        <p:spPr/>
        <p:txBody>
          <a:bodyPr>
            <a:normAutofit/>
          </a:bodyPr>
          <a:lstStyle/>
          <a:p>
            <a:pPr algn="l"/>
            <a:r>
              <a:rPr lang="en-IN" b="0" i="0" dirty="0">
                <a:solidFill>
                  <a:srgbClr val="ECECEC"/>
                </a:solidFill>
                <a:effectLst/>
                <a:latin typeface="Söhne"/>
              </a:rPr>
              <a:t>Dataset has the following </a:t>
            </a:r>
            <a:r>
              <a:rPr lang="en-IN" dirty="0">
                <a:solidFill>
                  <a:srgbClr val="ECECEC"/>
                </a:solidFill>
                <a:latin typeface="Söhne"/>
              </a:rPr>
              <a:t>columns</a:t>
            </a:r>
            <a:r>
              <a:rPr lang="en-IN" b="0" i="0" dirty="0">
                <a:solidFill>
                  <a:srgbClr val="ECECEC"/>
                </a:solidFill>
                <a:effectLst/>
                <a:latin typeface="Söhne"/>
              </a:rPr>
              <a:t>.</a:t>
            </a:r>
          </a:p>
          <a:p>
            <a:pPr algn="l">
              <a:buFont typeface="Arial" panose="020B0604020202020204" pitchFamily="34" charset="0"/>
              <a:buChar char="•"/>
            </a:pPr>
            <a:r>
              <a:rPr lang="en-IN" b="1" i="0" dirty="0">
                <a:solidFill>
                  <a:srgbClr val="ECECEC"/>
                </a:solidFill>
                <a:effectLst/>
                <a:latin typeface="Söhne"/>
              </a:rPr>
              <a:t>Product</a:t>
            </a:r>
            <a:r>
              <a:rPr lang="en-IN" b="0" i="0" dirty="0">
                <a:solidFill>
                  <a:srgbClr val="ECECEC"/>
                </a:solidFill>
                <a:effectLst/>
                <a:latin typeface="Söhne"/>
              </a:rPr>
              <a:t>: Name or code of the product.</a:t>
            </a:r>
          </a:p>
          <a:p>
            <a:pPr algn="l">
              <a:buFont typeface="Arial" panose="020B0604020202020204" pitchFamily="34" charset="0"/>
              <a:buChar char="•"/>
            </a:pPr>
            <a:r>
              <a:rPr lang="en-IN" b="1" i="0" dirty="0">
                <a:solidFill>
                  <a:srgbClr val="ECECEC"/>
                </a:solidFill>
                <a:effectLst/>
                <a:latin typeface="Söhne"/>
              </a:rPr>
              <a:t>Client</a:t>
            </a:r>
            <a:r>
              <a:rPr lang="en-IN" b="0" i="0" dirty="0">
                <a:solidFill>
                  <a:srgbClr val="ECECEC"/>
                </a:solidFill>
                <a:effectLst/>
                <a:latin typeface="Söhne"/>
              </a:rPr>
              <a:t>: Name of the client or customer purchasing the product.</a:t>
            </a:r>
          </a:p>
          <a:p>
            <a:pPr algn="l">
              <a:buFont typeface="Arial" panose="020B0604020202020204" pitchFamily="34" charset="0"/>
              <a:buChar char="•"/>
            </a:pPr>
            <a:r>
              <a:rPr lang="en-IN" b="1" i="0" dirty="0">
                <a:solidFill>
                  <a:srgbClr val="ECECEC"/>
                </a:solidFill>
                <a:effectLst/>
                <a:latin typeface="Söhne"/>
              </a:rPr>
              <a:t>Client Category</a:t>
            </a:r>
            <a:r>
              <a:rPr lang="en-IN" b="0" i="0" dirty="0">
                <a:solidFill>
                  <a:srgbClr val="ECECEC"/>
                </a:solidFill>
                <a:effectLst/>
                <a:latin typeface="Söhne"/>
              </a:rPr>
              <a:t>: Classification of the client (Gold, </a:t>
            </a:r>
            <a:r>
              <a:rPr lang="en-IN" dirty="0">
                <a:solidFill>
                  <a:srgbClr val="ECECEC"/>
                </a:solidFill>
                <a:latin typeface="Söhne"/>
              </a:rPr>
              <a:t>P</a:t>
            </a:r>
            <a:r>
              <a:rPr lang="en-IN" b="0" i="0" dirty="0">
                <a:solidFill>
                  <a:srgbClr val="ECECEC"/>
                </a:solidFill>
                <a:effectLst/>
                <a:latin typeface="Söhne"/>
              </a:rPr>
              <a:t>latinum, Silver, Bronze, low Priority).</a:t>
            </a:r>
          </a:p>
          <a:p>
            <a:pPr algn="l">
              <a:buFont typeface="Arial" panose="020B0604020202020204" pitchFamily="34" charset="0"/>
              <a:buChar char="•"/>
            </a:pPr>
            <a:r>
              <a:rPr lang="en-IN" b="1" i="0" dirty="0">
                <a:solidFill>
                  <a:srgbClr val="ECECEC"/>
                </a:solidFill>
                <a:effectLst/>
                <a:latin typeface="Söhne"/>
              </a:rPr>
              <a:t>Product Country</a:t>
            </a:r>
            <a:r>
              <a:rPr lang="en-IN" b="0" i="0" dirty="0">
                <a:solidFill>
                  <a:srgbClr val="ECECEC"/>
                </a:solidFill>
                <a:effectLst/>
                <a:latin typeface="Söhne"/>
              </a:rPr>
              <a:t>: Country where the product is sold or manufactured.</a:t>
            </a:r>
          </a:p>
          <a:p>
            <a:pPr marL="457200" lvl="1" indent="0">
              <a:buNone/>
            </a:pPr>
            <a:r>
              <a:rPr lang="en-IN" dirty="0">
                <a:solidFill>
                  <a:srgbClr val="ECECEC"/>
                </a:solidFill>
                <a:latin typeface="Söhne"/>
              </a:rPr>
              <a:t>(Australia, China, Hong Kong, India, UK, USA, Korea)</a:t>
            </a:r>
            <a:endParaRPr lang="en-IN" b="0" i="0" dirty="0">
              <a:solidFill>
                <a:srgbClr val="ECECEC"/>
              </a:solidFill>
              <a:effectLst/>
              <a:latin typeface="Söhne"/>
            </a:endParaRPr>
          </a:p>
          <a:p>
            <a:pPr algn="l">
              <a:buFont typeface="Arial" panose="020B0604020202020204" pitchFamily="34" charset="0"/>
              <a:buChar char="•"/>
            </a:pPr>
            <a:r>
              <a:rPr lang="en-IN" b="1" i="0" dirty="0" err="1">
                <a:solidFill>
                  <a:srgbClr val="ECECEC"/>
                </a:solidFill>
                <a:effectLst/>
                <a:latin typeface="Söhne"/>
              </a:rPr>
              <a:t>Qtr</a:t>
            </a:r>
            <a:r>
              <a:rPr lang="en-IN" b="1" i="0" dirty="0">
                <a:solidFill>
                  <a:srgbClr val="ECECEC"/>
                </a:solidFill>
                <a:effectLst/>
                <a:latin typeface="Söhne"/>
              </a:rPr>
              <a:t> 1, </a:t>
            </a:r>
            <a:r>
              <a:rPr lang="en-IN" b="1" i="0" dirty="0" err="1">
                <a:solidFill>
                  <a:srgbClr val="ECECEC"/>
                </a:solidFill>
                <a:effectLst/>
                <a:latin typeface="Söhne"/>
              </a:rPr>
              <a:t>Qtr</a:t>
            </a:r>
            <a:r>
              <a:rPr lang="en-IN" b="1" i="0" dirty="0">
                <a:solidFill>
                  <a:srgbClr val="ECECEC"/>
                </a:solidFill>
                <a:effectLst/>
                <a:latin typeface="Söhne"/>
              </a:rPr>
              <a:t> 2, </a:t>
            </a:r>
            <a:r>
              <a:rPr lang="en-IN" b="1" i="0" dirty="0" err="1">
                <a:solidFill>
                  <a:srgbClr val="ECECEC"/>
                </a:solidFill>
                <a:effectLst/>
                <a:latin typeface="Söhne"/>
              </a:rPr>
              <a:t>Qtr</a:t>
            </a:r>
            <a:r>
              <a:rPr lang="en-IN" b="1" i="0" dirty="0">
                <a:solidFill>
                  <a:srgbClr val="ECECEC"/>
                </a:solidFill>
                <a:effectLst/>
                <a:latin typeface="Söhne"/>
              </a:rPr>
              <a:t> 3, </a:t>
            </a:r>
            <a:r>
              <a:rPr lang="en-IN" b="1" i="0" dirty="0" err="1">
                <a:solidFill>
                  <a:srgbClr val="ECECEC"/>
                </a:solidFill>
                <a:effectLst/>
                <a:latin typeface="Söhne"/>
              </a:rPr>
              <a:t>Qtr</a:t>
            </a:r>
            <a:r>
              <a:rPr lang="en-IN" b="1" i="0" dirty="0">
                <a:solidFill>
                  <a:srgbClr val="ECECEC"/>
                </a:solidFill>
                <a:effectLst/>
                <a:latin typeface="Söhne"/>
              </a:rPr>
              <a:t> 4</a:t>
            </a:r>
            <a:r>
              <a:rPr lang="en-IN" b="0" i="0" dirty="0">
                <a:solidFill>
                  <a:srgbClr val="ECECEC"/>
                </a:solidFill>
                <a:effectLst/>
                <a:latin typeface="Söhne"/>
              </a:rPr>
              <a:t>: Sales or revenue figures for each quarter of the year.</a:t>
            </a:r>
          </a:p>
          <a:p>
            <a:pPr algn="l">
              <a:buFont typeface="Arial" panose="020B0604020202020204" pitchFamily="34" charset="0"/>
              <a:buChar char="•"/>
            </a:pPr>
            <a:r>
              <a:rPr lang="en-IN" b="1" i="0" dirty="0">
                <a:solidFill>
                  <a:srgbClr val="ECECEC"/>
                </a:solidFill>
                <a:effectLst/>
                <a:latin typeface="Söhne"/>
              </a:rPr>
              <a:t>Total Sales</a:t>
            </a:r>
            <a:r>
              <a:rPr lang="en-IN" b="0" i="0" dirty="0">
                <a:solidFill>
                  <a:srgbClr val="ECECEC"/>
                </a:solidFill>
                <a:effectLst/>
                <a:latin typeface="Söhne"/>
              </a:rPr>
              <a:t>: Cumulative sales or revenue for the entire year.</a:t>
            </a:r>
          </a:p>
          <a:p>
            <a:endParaRPr lang="en-IN" dirty="0"/>
          </a:p>
        </p:txBody>
      </p:sp>
    </p:spTree>
    <p:extLst>
      <p:ext uri="{BB962C8B-B14F-4D97-AF65-F5344CB8AC3E}">
        <p14:creationId xmlns:p14="http://schemas.microsoft.com/office/powerpoint/2010/main" val="126468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E5010-CA6C-437F-93E3-D18E03C7BE79}"/>
              </a:ext>
            </a:extLst>
          </p:cNvPr>
          <p:cNvSpPr>
            <a:spLocks noGrp="1"/>
          </p:cNvSpPr>
          <p:nvPr>
            <p:ph type="title"/>
          </p:nvPr>
        </p:nvSpPr>
        <p:spPr>
          <a:xfrm>
            <a:off x="3288890" y="291639"/>
            <a:ext cx="8610600" cy="1293812"/>
          </a:xfrm>
        </p:spPr>
        <p:txBody>
          <a:bodyPr/>
          <a:lstStyle/>
          <a:p>
            <a:r>
              <a:rPr lang="en-US" dirty="0"/>
              <a:t>Exploratory Data Analysis</a:t>
            </a:r>
            <a:endParaRPr lang="en-IN" dirty="0"/>
          </a:p>
        </p:txBody>
      </p:sp>
      <p:pic>
        <p:nvPicPr>
          <p:cNvPr id="5" name="Content Placeholder 4">
            <a:extLst>
              <a:ext uri="{FF2B5EF4-FFF2-40B4-BE49-F238E27FC236}">
                <a16:creationId xmlns:a16="http://schemas.microsoft.com/office/drawing/2014/main" id="{EF72985E-CDC7-E76C-7D03-6FD9B2E4DCB5}"/>
              </a:ext>
            </a:extLst>
          </p:cNvPr>
          <p:cNvPicPr>
            <a:picLocks noGrp="1" noChangeAspect="1"/>
          </p:cNvPicPr>
          <p:nvPr>
            <p:ph idx="1"/>
          </p:nvPr>
        </p:nvPicPr>
        <p:blipFill>
          <a:blip r:embed="rId2"/>
          <a:stretch>
            <a:fillRect/>
          </a:stretch>
        </p:blipFill>
        <p:spPr>
          <a:xfrm>
            <a:off x="685800" y="1516681"/>
            <a:ext cx="10820400" cy="3175708"/>
          </a:xfrm>
          <a:prstGeom prst="rect">
            <a:avLst/>
          </a:prstGeom>
        </p:spPr>
      </p:pic>
      <p:sp>
        <p:nvSpPr>
          <p:cNvPr id="6" name="TextBox 5">
            <a:extLst>
              <a:ext uri="{FF2B5EF4-FFF2-40B4-BE49-F238E27FC236}">
                <a16:creationId xmlns:a16="http://schemas.microsoft.com/office/drawing/2014/main" id="{43C80155-6F94-677C-B6F9-17959EA78DE8}"/>
              </a:ext>
            </a:extLst>
          </p:cNvPr>
          <p:cNvSpPr txBox="1"/>
          <p:nvPr/>
        </p:nvSpPr>
        <p:spPr>
          <a:xfrm>
            <a:off x="685800" y="4935794"/>
            <a:ext cx="11137985" cy="1200329"/>
          </a:xfrm>
          <a:prstGeom prst="rect">
            <a:avLst/>
          </a:prstGeom>
          <a:noFill/>
        </p:spPr>
        <p:txBody>
          <a:bodyPr wrap="none" rtlCol="0">
            <a:spAutoFit/>
          </a:bodyPr>
          <a:lstStyle/>
          <a:p>
            <a:pPr marL="285750" indent="-285750">
              <a:buFont typeface="Arial" panose="020B0604020202020204" pitchFamily="34" charset="0"/>
              <a:buChar char="•"/>
            </a:pPr>
            <a:r>
              <a:rPr lang="en-US" dirty="0"/>
              <a:t>From here we can see that we have some missing values so we impute them for better analysis.</a:t>
            </a:r>
          </a:p>
          <a:p>
            <a:pPr marL="285750" indent="-285750">
              <a:buFont typeface="Arial" panose="020B0604020202020204" pitchFamily="34" charset="0"/>
              <a:buChar char="•"/>
            </a:pPr>
            <a:r>
              <a:rPr lang="en-US" dirty="0"/>
              <a:t>We created a column as “Total Sales” to find the overall sales of the clients.</a:t>
            </a:r>
          </a:p>
          <a:p>
            <a:pPr marL="285750" indent="-285750">
              <a:buFont typeface="Arial" panose="020B0604020202020204" pitchFamily="34" charset="0"/>
              <a:buChar char="•"/>
            </a:pPr>
            <a:r>
              <a:rPr lang="en-US" dirty="0"/>
              <a:t>The above Picture Tells about the Summary of the numerical columns.</a:t>
            </a:r>
          </a:p>
          <a:p>
            <a:endParaRPr lang="en-IN" dirty="0"/>
          </a:p>
        </p:txBody>
      </p:sp>
    </p:spTree>
    <p:extLst>
      <p:ext uri="{BB962C8B-B14F-4D97-AF65-F5344CB8AC3E}">
        <p14:creationId xmlns:p14="http://schemas.microsoft.com/office/powerpoint/2010/main" val="88593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2A462-CE2A-4FD6-A47A-2A6DCE564F55}"/>
              </a:ext>
            </a:extLst>
          </p:cNvPr>
          <p:cNvSpPr>
            <a:spLocks noGrp="1"/>
          </p:cNvSpPr>
          <p:nvPr>
            <p:ph idx="1"/>
          </p:nvPr>
        </p:nvSpPr>
        <p:spPr>
          <a:xfrm>
            <a:off x="913795" y="2076450"/>
            <a:ext cx="5782840" cy="3714749"/>
          </a:xfrm>
        </p:spPr>
        <p:txBody>
          <a:bodyPr/>
          <a:lstStyle/>
          <a:p>
            <a:r>
              <a:rPr lang="en-IN" dirty="0"/>
              <a:t>Total Sales in a Year of 2022.</a:t>
            </a:r>
          </a:p>
          <a:p>
            <a:pPr algn="just"/>
            <a:r>
              <a:rPr lang="en-IN" dirty="0"/>
              <a:t>By the information in the tables, it is evident that Product 25 has the highest sales revenue when compared with other products. </a:t>
            </a:r>
          </a:p>
          <a:p>
            <a:pPr algn="just"/>
            <a:r>
              <a:rPr lang="en-IN" dirty="0"/>
              <a:t>However, it is the total sales of all the products are relatively comparable.</a:t>
            </a:r>
          </a:p>
        </p:txBody>
      </p:sp>
      <p:graphicFrame>
        <p:nvGraphicFramePr>
          <p:cNvPr id="6" name="Table 5">
            <a:extLst>
              <a:ext uri="{FF2B5EF4-FFF2-40B4-BE49-F238E27FC236}">
                <a16:creationId xmlns:a16="http://schemas.microsoft.com/office/drawing/2014/main" id="{60A8967D-6E0A-DDCB-0113-61D5AFF40436}"/>
              </a:ext>
            </a:extLst>
          </p:cNvPr>
          <p:cNvGraphicFramePr>
            <a:graphicFrameLocks noGrp="1"/>
          </p:cNvGraphicFramePr>
          <p:nvPr>
            <p:extLst>
              <p:ext uri="{D42A27DB-BD31-4B8C-83A1-F6EECF244321}">
                <p14:modId xmlns:p14="http://schemas.microsoft.com/office/powerpoint/2010/main" val="3351504316"/>
              </p:ext>
            </p:extLst>
          </p:nvPr>
        </p:nvGraphicFramePr>
        <p:xfrm>
          <a:off x="7200901" y="2270340"/>
          <a:ext cx="4305299" cy="2288625"/>
        </p:xfrm>
        <a:graphic>
          <a:graphicData uri="http://schemas.openxmlformats.org/drawingml/2006/table">
            <a:tbl>
              <a:tblPr>
                <a:tableStyleId>{5C22544A-7EE6-4342-B048-85BDC9FD1C3A}</a:tableStyleId>
              </a:tblPr>
              <a:tblGrid>
                <a:gridCol w="1208877">
                  <a:extLst>
                    <a:ext uri="{9D8B030D-6E8A-4147-A177-3AD203B41FA5}">
                      <a16:colId xmlns:a16="http://schemas.microsoft.com/office/drawing/2014/main" val="2099572945"/>
                    </a:ext>
                  </a:extLst>
                </a:gridCol>
                <a:gridCol w="2078420">
                  <a:extLst>
                    <a:ext uri="{9D8B030D-6E8A-4147-A177-3AD203B41FA5}">
                      <a16:colId xmlns:a16="http://schemas.microsoft.com/office/drawing/2014/main" val="1996029841"/>
                    </a:ext>
                  </a:extLst>
                </a:gridCol>
                <a:gridCol w="1018002">
                  <a:extLst>
                    <a:ext uri="{9D8B030D-6E8A-4147-A177-3AD203B41FA5}">
                      <a16:colId xmlns:a16="http://schemas.microsoft.com/office/drawing/2014/main" val="2547361674"/>
                    </a:ext>
                  </a:extLst>
                </a:gridCol>
              </a:tblGrid>
              <a:tr h="364705">
                <a:tc>
                  <a:txBody>
                    <a:bodyPr/>
                    <a:lstStyle/>
                    <a:p>
                      <a:pPr algn="ctr" fontAlgn="b"/>
                      <a:r>
                        <a:rPr lang="en-IN" sz="1200" b="1" u="none" strike="noStrike" dirty="0">
                          <a:effectLst/>
                        </a:rPr>
                        <a:t>Products</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dirty="0">
                          <a:effectLst/>
                        </a:rPr>
                        <a:t>Sum of Total sales</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dirty="0">
                          <a:effectLst/>
                        </a:rPr>
                        <a:t>Rank</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9676560"/>
                  </a:ext>
                </a:extLst>
              </a:tr>
              <a:tr h="272443">
                <a:tc>
                  <a:txBody>
                    <a:bodyPr/>
                    <a:lstStyle/>
                    <a:p>
                      <a:pPr algn="ctr" fontAlgn="b"/>
                      <a:r>
                        <a:rPr lang="en-IN" sz="1200" u="none" strike="noStrike" dirty="0">
                          <a:effectLst/>
                        </a:rPr>
                        <a:t>Product25</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145822767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dirty="0">
                          <a:effectLst/>
                        </a:rPr>
                        <a:t>1</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5820624"/>
                  </a:ext>
                </a:extLst>
              </a:tr>
              <a:tr h="314633">
                <a:tc>
                  <a:txBody>
                    <a:bodyPr/>
                    <a:lstStyle/>
                    <a:p>
                      <a:pPr algn="ctr" fontAlgn="b"/>
                      <a:r>
                        <a:rPr lang="en-IN" sz="1200" u="none" strike="noStrike" dirty="0">
                          <a:effectLst/>
                        </a:rPr>
                        <a:t>Product2</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143939976</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dirty="0">
                          <a:effectLst/>
                        </a:rPr>
                        <a:t>2</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1381470"/>
                  </a:ext>
                </a:extLst>
              </a:tr>
              <a:tr h="294968">
                <a:tc>
                  <a:txBody>
                    <a:bodyPr/>
                    <a:lstStyle/>
                    <a:p>
                      <a:pPr algn="ctr" fontAlgn="b"/>
                      <a:r>
                        <a:rPr lang="en-IN" sz="1200" u="none" strike="noStrike" dirty="0">
                          <a:effectLst/>
                        </a:rPr>
                        <a:t>Product18</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142850538</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dirty="0">
                          <a:effectLst/>
                        </a:rPr>
                        <a:t>3</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0285442"/>
                  </a:ext>
                </a:extLst>
              </a:tr>
              <a:tr h="274960">
                <a:tc>
                  <a:txBody>
                    <a:bodyPr/>
                    <a:lstStyle/>
                    <a:p>
                      <a:pPr algn="ctr" fontAlgn="b"/>
                      <a:r>
                        <a:rPr lang="en-IN" sz="1200" u="none" strike="noStrike">
                          <a:effectLst/>
                        </a:rPr>
                        <a:t>Product7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142288873</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0899071"/>
                  </a:ext>
                </a:extLst>
              </a:tr>
              <a:tr h="226485">
                <a:tc>
                  <a:txBody>
                    <a:bodyPr/>
                    <a:lstStyle/>
                    <a:p>
                      <a:pPr algn="ctr" fontAlgn="b"/>
                      <a:r>
                        <a:rPr lang="en-IN" sz="1200" u="none" strike="noStrike">
                          <a:effectLst/>
                        </a:rPr>
                        <a:t>Product19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141871745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1803163"/>
                  </a:ext>
                </a:extLst>
              </a:tr>
              <a:tr h="265471">
                <a:tc>
                  <a:txBody>
                    <a:bodyPr/>
                    <a:lstStyle/>
                    <a:p>
                      <a:pPr algn="ctr" fontAlgn="b"/>
                      <a:r>
                        <a:rPr lang="en-IN" sz="1200" u="none" strike="noStrike">
                          <a:effectLst/>
                        </a:rPr>
                        <a:t>Product12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141711345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5754985"/>
                  </a:ext>
                </a:extLst>
              </a:tr>
              <a:tr h="274960">
                <a:tc>
                  <a:txBody>
                    <a:bodyPr/>
                    <a:lstStyle/>
                    <a:p>
                      <a:pPr algn="ctr" fontAlgn="b"/>
                      <a:r>
                        <a:rPr lang="en-IN" sz="1200" u="none" strike="noStrike">
                          <a:effectLst/>
                        </a:rPr>
                        <a:t>Product4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140238256</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dirty="0">
                          <a:effectLst/>
                        </a:rPr>
                        <a:t>7</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1009066"/>
                  </a:ext>
                </a:extLst>
              </a:tr>
            </a:tbl>
          </a:graphicData>
        </a:graphic>
      </p:graphicFrame>
      <p:sp>
        <p:nvSpPr>
          <p:cNvPr id="8" name="Title 7">
            <a:extLst>
              <a:ext uri="{FF2B5EF4-FFF2-40B4-BE49-F238E27FC236}">
                <a16:creationId xmlns:a16="http://schemas.microsoft.com/office/drawing/2014/main" id="{2B4E4648-A7BB-0DA6-D35C-AC79657B5CFD}"/>
              </a:ext>
            </a:extLst>
          </p:cNvPr>
          <p:cNvSpPr>
            <a:spLocks noGrp="1"/>
          </p:cNvSpPr>
          <p:nvPr>
            <p:ph type="title"/>
          </p:nvPr>
        </p:nvSpPr>
        <p:spPr/>
        <p:txBody>
          <a:bodyPr/>
          <a:lstStyle/>
          <a:p>
            <a:r>
              <a:rPr lang="en-US" dirty="0"/>
              <a:t>Most Sold product</a:t>
            </a:r>
            <a:endParaRPr lang="en-IN" dirty="0"/>
          </a:p>
        </p:txBody>
      </p:sp>
    </p:spTree>
    <p:extLst>
      <p:ext uri="{BB962C8B-B14F-4D97-AF65-F5344CB8AC3E}">
        <p14:creationId xmlns:p14="http://schemas.microsoft.com/office/powerpoint/2010/main" val="411889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C387-6CC6-46CA-9C89-17CD3FDBF620}"/>
              </a:ext>
            </a:extLst>
          </p:cNvPr>
          <p:cNvSpPr>
            <a:spLocks noGrp="1"/>
          </p:cNvSpPr>
          <p:nvPr>
            <p:ph type="title"/>
          </p:nvPr>
        </p:nvSpPr>
        <p:spPr/>
        <p:txBody>
          <a:bodyPr/>
          <a:lstStyle/>
          <a:p>
            <a:r>
              <a:rPr lang="en-IN" dirty="0"/>
              <a:t>Total Sales in Quarterly</a:t>
            </a:r>
          </a:p>
        </p:txBody>
      </p:sp>
      <p:sp>
        <p:nvSpPr>
          <p:cNvPr id="3" name="Content Placeholder 2">
            <a:extLst>
              <a:ext uri="{FF2B5EF4-FFF2-40B4-BE49-F238E27FC236}">
                <a16:creationId xmlns:a16="http://schemas.microsoft.com/office/drawing/2014/main" id="{3E8B0FDC-2832-45FA-8EBF-E8A1157B61AE}"/>
              </a:ext>
            </a:extLst>
          </p:cNvPr>
          <p:cNvSpPr>
            <a:spLocks noGrp="1"/>
          </p:cNvSpPr>
          <p:nvPr>
            <p:ph idx="1"/>
          </p:nvPr>
        </p:nvSpPr>
        <p:spPr>
          <a:xfrm>
            <a:off x="184355" y="2050028"/>
            <a:ext cx="5182205" cy="3714749"/>
          </a:xfrm>
        </p:spPr>
        <p:txBody>
          <a:bodyPr>
            <a:normAutofit/>
          </a:bodyPr>
          <a:lstStyle/>
          <a:p>
            <a:pPr algn="just"/>
            <a:r>
              <a:rPr lang="en-US" dirty="0"/>
              <a:t>This chart provides the information of product wise information of products performance in different quarters. </a:t>
            </a:r>
          </a:p>
          <a:p>
            <a:pPr algn="just"/>
            <a:r>
              <a:rPr lang="en-IN" dirty="0"/>
              <a:t>As in the tables, we can understand that from all the tables Products 25 &amp; Product 2 are best performing in all the quarters.</a:t>
            </a:r>
          </a:p>
          <a:p>
            <a:endParaRPr lang="en-IN" dirty="0"/>
          </a:p>
        </p:txBody>
      </p:sp>
      <p:graphicFrame>
        <p:nvGraphicFramePr>
          <p:cNvPr id="6" name="Chart 5">
            <a:extLst>
              <a:ext uri="{FF2B5EF4-FFF2-40B4-BE49-F238E27FC236}">
                <a16:creationId xmlns:a16="http://schemas.microsoft.com/office/drawing/2014/main" id="{6916E74C-00DF-4E5B-A228-9FB336769514}"/>
              </a:ext>
            </a:extLst>
          </p:cNvPr>
          <p:cNvGraphicFramePr>
            <a:graphicFrameLocks/>
          </p:cNvGraphicFramePr>
          <p:nvPr>
            <p:extLst>
              <p:ext uri="{D42A27DB-BD31-4B8C-83A1-F6EECF244321}">
                <p14:modId xmlns:p14="http://schemas.microsoft.com/office/powerpoint/2010/main" val="2638225043"/>
              </p:ext>
            </p:extLst>
          </p:nvPr>
        </p:nvGraphicFramePr>
        <p:xfrm>
          <a:off x="5462066" y="1750142"/>
          <a:ext cx="6545579" cy="3411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965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A8B3-EE4C-6979-8B8E-E744FB2E609C}"/>
              </a:ext>
            </a:extLst>
          </p:cNvPr>
          <p:cNvSpPr>
            <a:spLocks noGrp="1"/>
          </p:cNvSpPr>
          <p:nvPr>
            <p:ph type="title"/>
          </p:nvPr>
        </p:nvSpPr>
        <p:spPr>
          <a:xfrm>
            <a:off x="2895600" y="400578"/>
            <a:ext cx="8610600" cy="1293028"/>
          </a:xfrm>
        </p:spPr>
        <p:txBody>
          <a:bodyPr/>
          <a:lstStyle/>
          <a:p>
            <a:r>
              <a:rPr lang="en-US" dirty="0"/>
              <a:t>Country wise product sales</a:t>
            </a:r>
            <a:endParaRPr lang="en-IN" dirty="0"/>
          </a:p>
        </p:txBody>
      </p:sp>
      <p:graphicFrame>
        <p:nvGraphicFramePr>
          <p:cNvPr id="4" name="Content Placeholder 3">
            <a:extLst>
              <a:ext uri="{FF2B5EF4-FFF2-40B4-BE49-F238E27FC236}">
                <a16:creationId xmlns:a16="http://schemas.microsoft.com/office/drawing/2014/main" id="{06E201F3-1B7F-4B4D-BE90-A2EE2A2F0F54}"/>
              </a:ext>
            </a:extLst>
          </p:cNvPr>
          <p:cNvGraphicFramePr>
            <a:graphicFrameLocks noGrp="1"/>
          </p:cNvGraphicFramePr>
          <p:nvPr>
            <p:ph idx="1"/>
            <p:extLst>
              <p:ext uri="{D42A27DB-BD31-4B8C-83A1-F6EECF244321}">
                <p14:modId xmlns:p14="http://schemas.microsoft.com/office/powerpoint/2010/main" val="477802568"/>
              </p:ext>
            </p:extLst>
          </p:nvPr>
        </p:nvGraphicFramePr>
        <p:xfrm>
          <a:off x="685800" y="2778611"/>
          <a:ext cx="108204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080112-3B0F-BE17-1543-DFE4D3630E90}"/>
              </a:ext>
            </a:extLst>
          </p:cNvPr>
          <p:cNvSpPr txBox="1"/>
          <p:nvPr/>
        </p:nvSpPr>
        <p:spPr>
          <a:xfrm>
            <a:off x="806245" y="1526461"/>
            <a:ext cx="10754867" cy="1200329"/>
          </a:xfrm>
          <a:prstGeom prst="rect">
            <a:avLst/>
          </a:prstGeom>
          <a:noFill/>
        </p:spPr>
        <p:txBody>
          <a:bodyPr wrap="none" rtlCol="0">
            <a:spAutoFit/>
          </a:bodyPr>
          <a:lstStyle/>
          <a:p>
            <a:pPr marL="285750" indent="-285750">
              <a:buFont typeface="Arial" panose="020B0604020202020204" pitchFamily="34" charset="0"/>
              <a:buChar char="•"/>
            </a:pPr>
            <a:r>
              <a:rPr lang="en-US" dirty="0"/>
              <a:t>This chart tells about the country wise total sales according to product categories.</a:t>
            </a:r>
          </a:p>
          <a:p>
            <a:pPr marL="285750" indent="-285750">
              <a:buFont typeface="Arial" panose="020B0604020202020204" pitchFamily="34" charset="0"/>
              <a:buChar char="•"/>
            </a:pPr>
            <a:r>
              <a:rPr lang="en-US" dirty="0"/>
              <a:t>From chart we see that product25 in “Hong Kong” having highest sales compared to others.</a:t>
            </a:r>
          </a:p>
          <a:p>
            <a:pPr marL="285750" indent="-285750">
              <a:buFont typeface="Arial" panose="020B0604020202020204" pitchFamily="34" charset="0"/>
              <a:buChar char="•"/>
            </a:pPr>
            <a:r>
              <a:rPr lang="en-US" dirty="0"/>
              <a:t>The least product sold is product7 in “Australia”.</a:t>
            </a:r>
          </a:p>
          <a:p>
            <a:pPr marL="285750" indent="-285750">
              <a:buFont typeface="Arial" panose="020B0604020202020204" pitchFamily="34" charset="0"/>
              <a:buChar char="•"/>
            </a:pPr>
            <a:r>
              <a:rPr lang="en-US" dirty="0"/>
              <a:t>Also we see that error bars tells about the uncertainty of the data.</a:t>
            </a:r>
            <a:endParaRPr lang="en-IN" dirty="0"/>
          </a:p>
        </p:txBody>
      </p:sp>
    </p:spTree>
    <p:extLst>
      <p:ext uri="{BB962C8B-B14F-4D97-AF65-F5344CB8AC3E}">
        <p14:creationId xmlns:p14="http://schemas.microsoft.com/office/powerpoint/2010/main" val="1532931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97B-81C3-4AA8-AA6A-02BB50961395}"/>
              </a:ext>
            </a:extLst>
          </p:cNvPr>
          <p:cNvSpPr>
            <a:spLocks noGrp="1"/>
          </p:cNvSpPr>
          <p:nvPr>
            <p:ph type="title"/>
          </p:nvPr>
        </p:nvSpPr>
        <p:spPr>
          <a:xfrm>
            <a:off x="1637623" y="458068"/>
            <a:ext cx="10353762" cy="1257300"/>
          </a:xfrm>
        </p:spPr>
        <p:txBody>
          <a:bodyPr/>
          <a:lstStyle/>
          <a:p>
            <a:r>
              <a:rPr lang="en-IN" dirty="0"/>
              <a:t>Quarter Sales Based on Country</a:t>
            </a:r>
          </a:p>
        </p:txBody>
      </p:sp>
      <p:sp>
        <p:nvSpPr>
          <p:cNvPr id="3" name="Content Placeholder 2">
            <a:extLst>
              <a:ext uri="{FF2B5EF4-FFF2-40B4-BE49-F238E27FC236}">
                <a16:creationId xmlns:a16="http://schemas.microsoft.com/office/drawing/2014/main" id="{2C07E680-6119-48C3-9353-A7286027BD9B}"/>
              </a:ext>
            </a:extLst>
          </p:cNvPr>
          <p:cNvSpPr>
            <a:spLocks noGrp="1"/>
          </p:cNvSpPr>
          <p:nvPr>
            <p:ph idx="1"/>
          </p:nvPr>
        </p:nvSpPr>
        <p:spPr>
          <a:xfrm>
            <a:off x="851042" y="1402939"/>
            <a:ext cx="10353762" cy="1257301"/>
          </a:xfrm>
        </p:spPr>
        <p:txBody>
          <a:bodyPr/>
          <a:lstStyle/>
          <a:p>
            <a:r>
              <a:rPr lang="en-US" dirty="0"/>
              <a:t>This chart shares the information about which country generates the best sales quarterly.</a:t>
            </a:r>
          </a:p>
          <a:p>
            <a:r>
              <a:rPr lang="en-US" dirty="0"/>
              <a:t>From the chart we can say that most of clients ordering from Korea.</a:t>
            </a:r>
          </a:p>
        </p:txBody>
      </p:sp>
      <p:graphicFrame>
        <p:nvGraphicFramePr>
          <p:cNvPr id="5" name="Chart 4">
            <a:extLst>
              <a:ext uri="{FF2B5EF4-FFF2-40B4-BE49-F238E27FC236}">
                <a16:creationId xmlns:a16="http://schemas.microsoft.com/office/drawing/2014/main" id="{E7331F77-CDC9-49F0-8B0E-A15C2E207A13}"/>
              </a:ext>
            </a:extLst>
          </p:cNvPr>
          <p:cNvGraphicFramePr>
            <a:graphicFrameLocks/>
          </p:cNvGraphicFramePr>
          <p:nvPr>
            <p:extLst>
              <p:ext uri="{D42A27DB-BD31-4B8C-83A1-F6EECF244321}">
                <p14:modId xmlns:p14="http://schemas.microsoft.com/office/powerpoint/2010/main" val="2725690713"/>
              </p:ext>
            </p:extLst>
          </p:nvPr>
        </p:nvGraphicFramePr>
        <p:xfrm>
          <a:off x="1538041" y="2566588"/>
          <a:ext cx="9115918" cy="41390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62593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87</TotalTime>
  <Words>806</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Söhne</vt:lpstr>
      <vt:lpstr>Times New Roman</vt:lpstr>
      <vt:lpstr>Vapor Trail</vt:lpstr>
      <vt:lpstr>Sales Revenue Based on Different Products</vt:lpstr>
      <vt:lpstr>Agenda</vt:lpstr>
      <vt:lpstr>Introduction</vt:lpstr>
      <vt:lpstr>Data Preview</vt:lpstr>
      <vt:lpstr>Exploratory Data Analysis</vt:lpstr>
      <vt:lpstr>Most Sold product</vt:lpstr>
      <vt:lpstr>Total Sales in Quarterly</vt:lpstr>
      <vt:lpstr>Country wise product sales</vt:lpstr>
      <vt:lpstr>Quarter Sales Based on Country</vt:lpstr>
      <vt:lpstr>Top clients Based on orders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Revenue Based on Different Products</dc:title>
  <dc:creator>Eswar Aditya Rayapudi</dc:creator>
  <cp:lastModifiedBy>Eswar Aditya Rayapudi</cp:lastModifiedBy>
  <cp:revision>4</cp:revision>
  <dcterms:created xsi:type="dcterms:W3CDTF">2024-03-14T13:57:26Z</dcterms:created>
  <dcterms:modified xsi:type="dcterms:W3CDTF">2024-03-14T15:46:43Z</dcterms:modified>
</cp:coreProperties>
</file>