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llerta Stencil" charset="1" panose="00000000000000000000"/>
      <p:regular r:id="rId10"/>
    </p:embeddedFont>
    <p:embeddedFont>
      <p:font typeface="Allerta Stencil Italics" charset="1" panose="000000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League Spartan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549108" y="1035703"/>
            <a:ext cx="257702" cy="8229600"/>
          </a:xfrm>
          <a:prstGeom prst="rect">
            <a:avLst/>
          </a:prstGeom>
          <a:solidFill>
            <a:srgbClr val="020301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56487" y="4075297"/>
            <a:ext cx="1463438" cy="213640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59845" y="45579"/>
            <a:ext cx="1537709" cy="198024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284612" y="2695705"/>
            <a:ext cx="13152896" cy="359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7000">
                <a:solidFill>
                  <a:srgbClr val="020301"/>
                </a:solidFill>
                <a:latin typeface="League Spartan"/>
              </a:rPr>
              <a:t>Query Optimization of Employee Performance in Supply Chain Management System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84612" y="1057275"/>
            <a:ext cx="12570085" cy="6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pc="264" sz="4200">
                <a:solidFill>
                  <a:srgbClr val="020301"/>
                </a:solidFill>
                <a:latin typeface="Glacial Indifference Bold"/>
              </a:rPr>
              <a:t>COMP 8167: ADVANCED DATABASE TOPICS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84612" y="8861443"/>
            <a:ext cx="9206532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20301"/>
                </a:solidFill>
                <a:latin typeface="Glacial Indifference"/>
              </a:rPr>
              <a:t>February 15, 2022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76018" y="1691640"/>
            <a:ext cx="12570085" cy="6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pc="264" sz="4200">
                <a:solidFill>
                  <a:srgbClr val="020301"/>
                </a:solidFill>
                <a:latin typeface="Glacial Indifference Bold"/>
              </a:rPr>
              <a:t>PROJECT PRESENTATION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73485" y="6844665"/>
            <a:ext cx="14543366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6" indent="-323853" lvl="1">
              <a:lnSpc>
                <a:spcPts val="3300"/>
              </a:lnSpc>
              <a:buFont typeface="Arial"/>
              <a:buChar char="•"/>
            </a:pPr>
            <a:r>
              <a:rPr lang="en-US" spc="189" sz="3000">
                <a:solidFill>
                  <a:srgbClr val="020301"/>
                </a:solidFill>
                <a:latin typeface="Glacial Indifference Bold"/>
              </a:rPr>
              <a:t>ESWARAN BADRINARAYANAN VENKATESWARAN - 110069235</a:t>
            </a:r>
          </a:p>
          <a:p>
            <a:pPr marL="647706" indent="-323853" lvl="1">
              <a:lnSpc>
                <a:spcPts val="3300"/>
              </a:lnSpc>
              <a:buFont typeface="Arial"/>
              <a:buChar char="•"/>
            </a:pPr>
            <a:r>
              <a:rPr lang="en-US" spc="189" sz="3000">
                <a:solidFill>
                  <a:srgbClr val="020301"/>
                </a:solidFill>
                <a:latin typeface="Glacial Indifference Bold"/>
              </a:rPr>
              <a:t>HANI PANKAJKUMAR BHAVSAR - 110072568</a:t>
            </a:r>
          </a:p>
          <a:p>
            <a:pPr marL="647706" indent="-323853" lvl="1">
              <a:lnSpc>
                <a:spcPts val="3300"/>
              </a:lnSpc>
              <a:buFont typeface="Arial"/>
              <a:buChar char="•"/>
            </a:pPr>
            <a:r>
              <a:rPr lang="en-US" spc="189" sz="3000">
                <a:solidFill>
                  <a:srgbClr val="020301"/>
                </a:solidFill>
                <a:latin typeface="Glacial Indifference Bold"/>
              </a:rPr>
              <a:t>VISHAL JAYARAMAN - 110067134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589908" y="9151003"/>
            <a:ext cx="329803" cy="106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020301"/>
                </a:solidFill>
                <a:latin typeface="Allerta Stencil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3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680145" y="1028700"/>
            <a:ext cx="215267" cy="8229600"/>
          </a:xfrm>
          <a:prstGeom prst="rect">
            <a:avLst/>
          </a:prstGeom>
          <a:solidFill>
            <a:srgbClr val="F3F5F9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85513" y="4214434"/>
            <a:ext cx="4358019" cy="4648553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429502" y="1998038"/>
            <a:ext cx="5452130" cy="2858211"/>
            <a:chOff x="0" y="0"/>
            <a:chExt cx="7269506" cy="381094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47625"/>
              <a:ext cx="7269506" cy="24229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40"/>
                </a:lnSpc>
              </a:pPr>
              <a:r>
                <a:rPr lang="en-US" spc="224" sz="6400">
                  <a:solidFill>
                    <a:srgbClr val="F3F5F9"/>
                  </a:solidFill>
                  <a:latin typeface="Glacial Indifference Bold"/>
                </a:rPr>
                <a:t>PROJECT OUTLINE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920042"/>
              <a:ext cx="7050569" cy="8909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6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162112" y="4698657"/>
            <a:ext cx="9878238" cy="425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pc="126" sz="4200">
                <a:solidFill>
                  <a:srgbClr val="FDD600"/>
                </a:solidFill>
                <a:latin typeface="Glacial Indifference Bold"/>
              </a:rPr>
              <a:t>Problem Statement</a:t>
            </a:r>
          </a:p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pc="126" sz="4200">
                <a:solidFill>
                  <a:srgbClr val="FDD600"/>
                </a:solidFill>
                <a:latin typeface="Glacial Indifference Bold"/>
              </a:rPr>
              <a:t>Motivation</a:t>
            </a:r>
          </a:p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pc="126" sz="4200">
                <a:solidFill>
                  <a:srgbClr val="FDD600"/>
                </a:solidFill>
                <a:latin typeface="Glacial Indifference Bold"/>
              </a:rPr>
              <a:t>Background Study/Related Works </a:t>
            </a:r>
          </a:p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pc="126" sz="4200">
                <a:solidFill>
                  <a:srgbClr val="FDD600"/>
                </a:solidFill>
                <a:latin typeface="Glacial Indifference Bold"/>
              </a:rPr>
              <a:t>Solution Statement </a:t>
            </a:r>
          </a:p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pc="126" sz="4200">
                <a:solidFill>
                  <a:srgbClr val="FDD600"/>
                </a:solidFill>
                <a:latin typeface="Glacial Indifference Bold"/>
              </a:rPr>
              <a:t>References</a:t>
            </a:r>
          </a:p>
          <a:p>
            <a:pPr>
              <a:lnSpc>
                <a:spcPts val="440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371033" y="2045663"/>
            <a:ext cx="7879496" cy="180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9"/>
              </a:lnSpc>
              <a:spcBef>
                <a:spcPct val="0"/>
              </a:spcBef>
            </a:pPr>
            <a:r>
              <a:rPr lang="en-US" spc="403" sz="6399">
                <a:solidFill>
                  <a:srgbClr val="FFFFFF"/>
                </a:solidFill>
                <a:latin typeface="Glacial Indifference Bold"/>
              </a:rPr>
              <a:t>KEY DISCUSSION </a:t>
            </a:r>
          </a:p>
          <a:p>
            <a:pPr algn="ctr">
              <a:lnSpc>
                <a:spcPts val="7039"/>
              </a:lnSpc>
              <a:spcBef>
                <a:spcPct val="0"/>
              </a:spcBef>
            </a:pPr>
            <a:r>
              <a:rPr lang="en-US" spc="403" sz="6399">
                <a:solidFill>
                  <a:srgbClr val="FFFFFF"/>
                </a:solidFill>
                <a:latin typeface="Glacial Indifference Bold"/>
              </a:rPr>
              <a:t>POINTS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82351" y="9144000"/>
            <a:ext cx="329803" cy="106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020301"/>
                </a:solidFill>
                <a:latin typeface="Allerta Stencil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515275" y="9144000"/>
            <a:ext cx="479822" cy="106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FFFFFF"/>
                </a:solidFill>
                <a:latin typeface="Allerta Stencil"/>
              </a:rPr>
              <a:t>2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48087" y="95250"/>
            <a:ext cx="1377397" cy="177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6210" y="849075"/>
            <a:ext cx="10195580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pc="223" sz="6400">
                <a:solidFill>
                  <a:srgbClr val="020301"/>
                </a:solidFill>
                <a:latin typeface="League Spartan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8721" y="1936398"/>
            <a:ext cx="16741935" cy="555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pc="105" sz="3500">
                <a:solidFill>
                  <a:srgbClr val="020301"/>
                </a:solidFill>
                <a:latin typeface="Glacial Indifference"/>
              </a:rPr>
              <a:t>The management of the flow of goods and services has been largely transformed by automation softwares.</a:t>
            </a: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pc="105" sz="3500">
                <a:solidFill>
                  <a:srgbClr val="020301"/>
                </a:solidFill>
                <a:latin typeface="Glacial Indifference"/>
              </a:rPr>
              <a:t>However, there has always been a persisting mismatch between supply and demand globally, leading to an imbalance in a company's inventory management.</a:t>
            </a: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pc="105" sz="3500">
                <a:solidFill>
                  <a:srgbClr val="020301"/>
                </a:solidFill>
                <a:latin typeface="Glacial Indifference"/>
              </a:rPr>
              <a:t>As a result, small-scale businesses need to retreive employee's work record through Query Optimization techniques to enhance overall production rate of resources.</a:t>
            </a:r>
          </a:p>
          <a:p>
            <a:pPr algn="just">
              <a:lnSpc>
                <a:spcPts val="49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20577" y="7020845"/>
            <a:ext cx="2555758" cy="255575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alphaModFix amt="96000"/>
          </a:blip>
          <a:srcRect l="0" t="0" r="0" b="0"/>
          <a:stretch>
            <a:fillRect/>
          </a:stretch>
        </p:blipFill>
        <p:spPr>
          <a:xfrm flipH="false" flipV="false" rot="0">
            <a:off x="14291495" y="6979125"/>
            <a:ext cx="2604386" cy="2597478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 rot="0">
            <a:off x="5167833" y="7866121"/>
            <a:ext cx="2676083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rot="0">
            <a:off x="11202763" y="7866121"/>
            <a:ext cx="2676083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91495" y="484815"/>
            <a:ext cx="782462" cy="116944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024890" y="6702542"/>
            <a:ext cx="2891528" cy="3039963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7528963" y="9151003"/>
            <a:ext cx="451693" cy="106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020301"/>
                </a:solidFill>
                <a:latin typeface="Allerta Stencil"/>
              </a:rPr>
              <a:t>3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259845" y="45579"/>
            <a:ext cx="1537709" cy="19802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3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2058158"/>
            <a:ext cx="16726486" cy="0"/>
          </a:xfrm>
          <a:prstGeom prst="line">
            <a:avLst/>
          </a:prstGeom>
          <a:ln cap="rnd" w="47625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9134945"/>
            <a:ext cx="16726486" cy="0"/>
          </a:xfrm>
          <a:prstGeom prst="line">
            <a:avLst/>
          </a:prstGeom>
          <a:ln cap="rnd" w="47625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289072"/>
            <a:ext cx="16549512" cy="664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17"/>
              </a:lnSpc>
            </a:pPr>
            <a:r>
              <a:rPr lang="en-US" spc="80" sz="4016">
                <a:solidFill>
                  <a:srgbClr val="FFDB15"/>
                </a:solidFill>
                <a:ea typeface="League Spartan Bold"/>
              </a:rPr>
              <a:t>❖ Entrepreneurship in Canada is considered as one of the driving forces behind innovation productivity, job creation, and economic progress.</a:t>
            </a:r>
          </a:p>
          <a:p>
            <a:pPr algn="just">
              <a:lnSpc>
                <a:spcPts val="4417"/>
              </a:lnSpc>
            </a:pPr>
          </a:p>
          <a:p>
            <a:pPr algn="just">
              <a:lnSpc>
                <a:spcPts val="4417"/>
              </a:lnSpc>
            </a:pPr>
            <a:r>
              <a:rPr lang="en-US" spc="80" sz="4016">
                <a:solidFill>
                  <a:srgbClr val="FFDB15"/>
                </a:solidFill>
                <a:ea typeface="League Spartan Bold"/>
              </a:rPr>
              <a:t>❖As the league of entrepreneurship is challenging, emerging businesses must deal with volatile markets, untested technologies, &amp; inconsistencies in organizational processes.</a:t>
            </a:r>
          </a:p>
          <a:p>
            <a:pPr algn="just">
              <a:lnSpc>
                <a:spcPts val="4417"/>
              </a:lnSpc>
            </a:pPr>
          </a:p>
          <a:p>
            <a:pPr algn="just">
              <a:lnSpc>
                <a:spcPts val="4417"/>
              </a:lnSpc>
            </a:pPr>
            <a:r>
              <a:rPr lang="en-US" spc="80" sz="4016">
                <a:solidFill>
                  <a:srgbClr val="FFDB15"/>
                </a:solidFill>
                <a:ea typeface="League Spartan Bold"/>
              </a:rPr>
              <a:t>❖Small-scale businesses are signficantly affected due to Covid -19 and require an efficient solution to operate at a profitable level.  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48087" y="95250"/>
            <a:ext cx="1377397" cy="1773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716017" y="294283"/>
            <a:ext cx="1679521" cy="112958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7512522" y="9144000"/>
            <a:ext cx="485329" cy="106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FFFFFF"/>
                </a:solidFill>
                <a:latin typeface="Allerta Stencil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68435" y="602298"/>
            <a:ext cx="6047583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40"/>
              </a:lnSpc>
            </a:pPr>
            <a:r>
              <a:rPr lang="en-US" spc="223" sz="6400">
                <a:solidFill>
                  <a:srgbClr val="FFFFFF"/>
                </a:solidFill>
                <a:latin typeface="League Spartan Bold"/>
              </a:rPr>
              <a:t>MOTIVATION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80519" y="3964443"/>
            <a:ext cx="5778062" cy="577806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93170" y="2287905"/>
            <a:ext cx="7694103" cy="179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pc="223" sz="6400">
                <a:solidFill>
                  <a:srgbClr val="020301"/>
                </a:solidFill>
                <a:latin typeface="League Spartan Bold"/>
              </a:rPr>
              <a:t>BACKGROUND STUDY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18397" y="9151003"/>
            <a:ext cx="472827" cy="106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020301"/>
                </a:solidFill>
                <a:latin typeface="Allerta Stencil"/>
              </a:rPr>
              <a:t>5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59845" y="45579"/>
            <a:ext cx="1537709" cy="198024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484977" y="2384425"/>
            <a:ext cx="9066683" cy="803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pc="105" sz="3500">
                <a:solidFill>
                  <a:srgbClr val="020301"/>
                </a:solidFill>
                <a:latin typeface="Glacial Indifference"/>
              </a:rPr>
              <a:t>An inefficient query will eat up production database resources and may cause slowdowns or service interruptions for other users. It's critical to optimize queries for database performance.</a:t>
            </a:r>
          </a:p>
          <a:p>
            <a:pPr algn="just">
              <a:lnSpc>
                <a:spcPts val="4900"/>
              </a:lnSpc>
            </a:pP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pc="105" sz="3500">
                <a:solidFill>
                  <a:srgbClr val="020301"/>
                </a:solidFill>
                <a:latin typeface="Glacial Indifference"/>
              </a:rPr>
              <a:t>Provides the user with faster results. </a:t>
            </a: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pc="105" sz="3500">
                <a:solidFill>
                  <a:srgbClr val="020301"/>
                </a:solidFill>
                <a:latin typeface="Glacial Indifference"/>
              </a:rPr>
              <a:t>Allows the system to service more queries in the same amount of time. </a:t>
            </a: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pc="105" sz="3500">
                <a:solidFill>
                  <a:srgbClr val="020301"/>
                </a:solidFill>
                <a:latin typeface="Glacial Indifference"/>
              </a:rPr>
              <a:t>Query optimization ultimately reduces the amount of wear on the hardware.</a:t>
            </a:r>
          </a:p>
          <a:p>
            <a:pPr algn="just">
              <a:lnSpc>
                <a:spcPts val="4900"/>
              </a:lnSpc>
            </a:pPr>
          </a:p>
          <a:p>
            <a:pPr algn="just">
              <a:lnSpc>
                <a:spcPts val="49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187182" y="768985"/>
            <a:ext cx="11719423" cy="1576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pc="112" sz="5600">
                <a:solidFill>
                  <a:srgbClr val="020301"/>
                </a:solidFill>
                <a:latin typeface="League Spartan Bold"/>
              </a:rPr>
              <a:t>PURPOSE TO OPTIMIZE PRODUCTION DATABASES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7607053" y="45579"/>
            <a:ext cx="194496" cy="10174129"/>
          </a:xfrm>
          <a:prstGeom prst="rect">
            <a:avLst/>
          </a:prstGeom>
          <a:solidFill>
            <a:srgbClr val="020301">
              <a:alpha val="80000"/>
            </a:srgbClr>
          </a:solid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405436" y="2742668"/>
            <a:ext cx="3853864" cy="6113232"/>
          </a:xfrm>
          <a:prstGeom prst="rect">
            <a:avLst/>
          </a:prstGeom>
          <a:solidFill>
            <a:srgbClr val="F3F5F9"/>
          </a:solidFill>
        </p:spPr>
      </p:sp>
      <p:sp>
        <p:nvSpPr>
          <p:cNvPr name="AutoShape 3" id="3"/>
          <p:cNvSpPr/>
          <p:nvPr/>
        </p:nvSpPr>
        <p:spPr>
          <a:xfrm rot="0">
            <a:off x="727235" y="2742668"/>
            <a:ext cx="3853864" cy="6113232"/>
          </a:xfrm>
          <a:prstGeom prst="rect">
            <a:avLst/>
          </a:prstGeom>
          <a:solidFill>
            <a:srgbClr val="F3F5F9"/>
          </a:solidFill>
        </p:spPr>
      </p:sp>
      <p:sp>
        <p:nvSpPr>
          <p:cNvPr name="AutoShape 4" id="4"/>
          <p:cNvSpPr/>
          <p:nvPr/>
        </p:nvSpPr>
        <p:spPr>
          <a:xfrm rot="0">
            <a:off x="4915378" y="2742668"/>
            <a:ext cx="3853864" cy="6113232"/>
          </a:xfrm>
          <a:prstGeom prst="rect">
            <a:avLst/>
          </a:prstGeom>
          <a:solidFill>
            <a:srgbClr val="F3F5F9"/>
          </a:solidFill>
        </p:spPr>
      </p:sp>
      <p:sp>
        <p:nvSpPr>
          <p:cNvPr name="AutoShape 5" id="5"/>
          <p:cNvSpPr/>
          <p:nvPr/>
        </p:nvSpPr>
        <p:spPr>
          <a:xfrm rot="0">
            <a:off x="9144000" y="2742668"/>
            <a:ext cx="3987810" cy="6113232"/>
          </a:xfrm>
          <a:prstGeom prst="rect">
            <a:avLst/>
          </a:prstGeom>
          <a:solidFill>
            <a:srgbClr val="F3F5F9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2309463" y="1402398"/>
            <a:ext cx="11719423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pc="112" sz="5600">
                <a:solidFill>
                  <a:srgbClr val="FFDB15"/>
                </a:solidFill>
                <a:latin typeface="League Spartan Bold"/>
              </a:rPr>
              <a:t>SOLUTION STATEMENT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2852897" y="692828"/>
            <a:ext cx="1794153" cy="130483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48087" y="95250"/>
            <a:ext cx="1377397" cy="1773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585732" y="2868318"/>
            <a:ext cx="2534182" cy="2534182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291599" y="2677363"/>
            <a:ext cx="2725137" cy="272513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8725569" y="1635616"/>
            <a:ext cx="4980535" cy="4980535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>
            <a:alphaModFix amt="89000"/>
          </a:blip>
          <a:srcRect l="0" t="0" r="0" b="0"/>
          <a:stretch>
            <a:fillRect/>
          </a:stretch>
        </p:blipFill>
        <p:spPr>
          <a:xfrm flipH="false" flipV="false" rot="0">
            <a:off x="14099997" y="2842281"/>
            <a:ext cx="2464742" cy="2464742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4765134" y="5276850"/>
            <a:ext cx="4175378" cy="3230123"/>
            <a:chOff x="0" y="0"/>
            <a:chExt cx="5567171" cy="430683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5567171" cy="1092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04"/>
                </a:lnSpc>
              </a:pPr>
              <a:r>
                <a:rPr lang="en-US" spc="322" sz="5200">
                  <a:solidFill>
                    <a:srgbClr val="020301"/>
                  </a:solidFill>
                  <a:latin typeface="Glacial Indifference Bold"/>
                </a:rPr>
                <a:t>DATABASE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390899" y="1770467"/>
              <a:ext cx="4777502" cy="25363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57"/>
                </a:lnSpc>
              </a:pPr>
              <a:r>
                <a:rPr lang="en-US" sz="2571">
                  <a:solidFill>
                    <a:srgbClr val="020301"/>
                  </a:solidFill>
                  <a:latin typeface="Glacial Indifference"/>
                </a:rPr>
                <a:t>DATABASE CREATION</a:t>
              </a:r>
            </a:p>
            <a:p>
              <a:pPr algn="ctr">
                <a:lnSpc>
                  <a:spcPts val="3857"/>
                </a:lnSpc>
              </a:pPr>
              <a:r>
                <a:rPr lang="en-US" sz="2571">
                  <a:solidFill>
                    <a:srgbClr val="020301"/>
                  </a:solidFill>
                  <a:latin typeface="Glacial Indifference"/>
                </a:rPr>
                <a:t> (MS-SQL SERVER)</a:t>
              </a:r>
            </a:p>
            <a:p>
              <a:pPr algn="ctr">
                <a:lnSpc>
                  <a:spcPts val="3857"/>
                </a:lnSpc>
              </a:pPr>
              <a:r>
                <a:rPr lang="en-US" sz="2571">
                  <a:solidFill>
                    <a:srgbClr val="020301"/>
                  </a:solidFill>
                  <a:latin typeface="Glacial Indifference"/>
                </a:rPr>
                <a:t>DATABASE OPERATIONS  (IMPORT, EXPORT, etc)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105900" y="5307023"/>
            <a:ext cx="4124623" cy="2958765"/>
            <a:chOff x="0" y="0"/>
            <a:chExt cx="5499497" cy="3945021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28575"/>
              <a:ext cx="5499497" cy="1726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62"/>
                </a:lnSpc>
              </a:pPr>
              <a:r>
                <a:rPr lang="en-US" spc="252" sz="4065">
                  <a:solidFill>
                    <a:srgbClr val="020301"/>
                  </a:solidFill>
                  <a:latin typeface="Glacial Indifference Bold"/>
                </a:rPr>
                <a:t>QUERY OPTIMIZATION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86147" y="2250251"/>
              <a:ext cx="4719427" cy="1694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4"/>
                </a:lnSpc>
              </a:pPr>
              <a:r>
                <a:rPr lang="en-US" sz="2322">
                  <a:solidFill>
                    <a:srgbClr val="020301"/>
                  </a:solidFill>
                  <a:latin typeface="Glacial Indifference"/>
                </a:rPr>
                <a:t>RETREIVE EMPLOYEE RECORD, SQL EXECUTION PLAN USING APEXSQL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60096" y="5276850"/>
            <a:ext cx="4188143" cy="2979413"/>
            <a:chOff x="0" y="0"/>
            <a:chExt cx="5584190" cy="3972551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38100"/>
              <a:ext cx="5584190" cy="1096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24"/>
                </a:lnSpc>
              </a:pPr>
              <a:r>
                <a:rPr lang="en-US" spc="323" sz="5216">
                  <a:solidFill>
                    <a:srgbClr val="020301"/>
                  </a:solidFill>
                  <a:latin typeface="Glacial Indifference Bold"/>
                </a:rPr>
                <a:t>DATASET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392094" y="1766972"/>
              <a:ext cx="4792107" cy="22055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1"/>
                </a:lnSpc>
              </a:pPr>
              <a:r>
                <a:rPr lang="en-US" sz="2980">
                  <a:solidFill>
                    <a:srgbClr val="020301"/>
                  </a:solidFill>
                  <a:latin typeface="Glacial Indifference"/>
                </a:rPr>
                <a:t>CUSTOM DATASET USING PYTHON SCRIPT.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749974" y="5307023"/>
            <a:ext cx="3299323" cy="2990808"/>
            <a:chOff x="0" y="0"/>
            <a:chExt cx="4399097" cy="3987745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28575"/>
              <a:ext cx="4399097" cy="1744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18"/>
                </a:lnSpc>
              </a:pPr>
              <a:r>
                <a:rPr lang="en-US" spc="254" sz="4109">
                  <a:solidFill>
                    <a:srgbClr val="020301"/>
                  </a:solidFill>
                  <a:latin typeface="Glacial Indifference Bold"/>
                </a:rPr>
                <a:t>USER INTERFACE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08882" y="2265818"/>
              <a:ext cx="3775112" cy="1721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22"/>
                </a:lnSpc>
              </a:pPr>
              <a:r>
                <a:rPr lang="en-US" sz="2348">
                  <a:solidFill>
                    <a:srgbClr val="020301"/>
                  </a:solidFill>
                  <a:latin typeface="Glacial Indifference"/>
                </a:rPr>
                <a:t>DISPLAY QUERIED RESULTS &amp; GENERATE REPORT 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7502773" y="9144000"/>
            <a:ext cx="504825" cy="106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FFFFFF"/>
                </a:solidFill>
                <a:latin typeface="Allerta Stencil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145738" y="840162"/>
            <a:ext cx="1199448" cy="120067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507023" y="1245813"/>
            <a:ext cx="11719423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pc="112" sz="5600">
                <a:solidFill>
                  <a:srgbClr val="020301"/>
                </a:solidFill>
                <a:latin typeface="League Spartan Bold"/>
              </a:rPr>
              <a:t>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16559"/>
            <a:ext cx="16496069" cy="705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020301"/>
                </a:solidFill>
                <a:latin typeface="Glacial Indifference"/>
              </a:rPr>
              <a:t>[1] Small Business Tourism and Marketplace Services. (2021, December 15). Key Small Business Statistics - SME research and statistics. Statistics Canada. https://www.ic.gc.ca/eic/site/061.nsf/eng/h_02689.html 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020301"/>
                </a:solidFill>
                <a:latin typeface="Glacial Indifference"/>
              </a:rPr>
              <a:t>[2] Overview of the food and beverage processing industry - agriculture.canada.ca. (2021, October 28). Agriculture Canada. https://agriculture.canada.ca/en/canadas-agriculture-sectors/food-processing-industry/overview-food-and-beverage-processing-industry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20301"/>
                </a:solidFill>
                <a:latin typeface="Glacial Indifference"/>
              </a:rPr>
              <a:t>[3] Yevtushenko, A. (2019, April 24). Supercharge Your SQL Queries for Production Databases. Sisense. https://www.sisense.com/blog/8-ways-fine-tune-sql-queries-production-databases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532461" y="9151003"/>
            <a:ext cx="444698" cy="106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020301"/>
                </a:solidFill>
                <a:latin typeface="Allerta Stencil"/>
              </a:rPr>
              <a:t>7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59845" y="45579"/>
            <a:ext cx="1537709" cy="19802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8474805" y="4665980"/>
            <a:ext cx="9813195" cy="1088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9"/>
              </a:lnSpc>
            </a:pPr>
            <a:r>
              <a:rPr lang="en-US" spc="269" sz="7699">
                <a:solidFill>
                  <a:srgbClr val="FFFFFF"/>
                </a:solidFill>
                <a:latin typeface="League Spartan Bold"/>
              </a:rPr>
              <a:t>THANK YOU  :)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908336" y="2542638"/>
            <a:ext cx="3861749" cy="4973125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7518028" y="9144000"/>
            <a:ext cx="474315" cy="106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FFFFFF"/>
                </a:solidFill>
                <a:latin typeface="Allerta Stencil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DAE4XtGbEmc</dc:identifier>
  <dcterms:modified xsi:type="dcterms:W3CDTF">2011-08-01T06:04:30Z</dcterms:modified>
  <cp:revision>1</cp:revision>
  <dc:title>Project_Presentation</dc:title>
</cp:coreProperties>
</file>