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2" r:id="rId7"/>
    <p:sldId id="272" r:id="rId8"/>
    <p:sldId id="273" r:id="rId9"/>
    <p:sldId id="265" r:id="rId10"/>
    <p:sldId id="275" r:id="rId11"/>
    <p:sldId id="276" r:id="rId12"/>
    <p:sldId id="277" r:id="rId13"/>
    <p:sldId id="263" r:id="rId14"/>
    <p:sldId id="264" r:id="rId15"/>
    <p:sldId id="266" r:id="rId16"/>
    <p:sldId id="267" r:id="rId17"/>
    <p:sldId id="268"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6" autoAdjust="0"/>
    <p:restoredTop sz="94291" autoAdjust="0"/>
  </p:normalViewPr>
  <p:slideViewPr>
    <p:cSldViewPr snapToGrid="0" snapToObjects="1">
      <p:cViewPr varScale="1">
        <p:scale>
          <a:sx n="72" d="100"/>
          <a:sy n="72" d="100"/>
        </p:scale>
        <p:origin x="4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t>14-Apr-22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1</a:t>
            </a:fld>
            <a:endParaRPr lang="en-US"/>
          </a:p>
        </p:txBody>
      </p:sp>
    </p:spTree>
    <p:extLst>
      <p:ext uri="{BB962C8B-B14F-4D97-AF65-F5344CB8AC3E}">
        <p14:creationId xmlns:p14="http://schemas.microsoft.com/office/powerpoint/2010/main" val="33357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7309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5051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5211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2875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94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3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25067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403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12107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0"/>
            <a:ext cx="2743200" cy="365125"/>
          </a:xfrm>
          <a:prstGeom prst="rect">
            <a:avLst/>
          </a:prstGeom>
        </p:spPr>
        <p:txBody>
          <a:bodyPr/>
          <a:lstStyle/>
          <a:p>
            <a:fld id="{888FA1EE-A4F6-CB48-8E0A-9173DF6BA0D0}" type="datetimeFigureOut">
              <a:rPr lang="en-US" smtClean="0"/>
              <a:t>14-Apr-22</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1131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FE4783-2DCE-C244-9D3A-0F56A2B3C739}"/>
              </a:ext>
            </a:extLst>
          </p:cNvPr>
          <p:cNvSpPr>
            <a:spLocks noGrp="1"/>
          </p:cNvSpPr>
          <p:nvPr>
            <p:ph type="subTitle" idx="1"/>
          </p:nvPr>
        </p:nvSpPr>
        <p:spPr>
          <a:xfrm>
            <a:off x="1524000" y="454026"/>
            <a:ext cx="9144000" cy="1655762"/>
          </a:xfrm>
        </p:spPr>
        <p:txBody>
          <a:bodyPr>
            <a:noAutofit/>
          </a:bodyPr>
          <a:lstStyle/>
          <a:p>
            <a:r>
              <a:rPr lang="en-US" sz="2500" dirty="0">
                <a:latin typeface="Times New Roman" panose="02020603050405020304" pitchFamily="18" charset="0"/>
                <a:cs typeface="Times New Roman" panose="02020603050405020304" pitchFamily="18" charset="0"/>
              </a:rPr>
              <a:t>COMP 8700 : INTRODUCTION TO ARTIFICIAL INTELLIGENCE</a:t>
            </a:r>
          </a:p>
          <a:p>
            <a:r>
              <a:rPr lang="en-US" sz="2500" dirty="0">
                <a:latin typeface="Times New Roman" panose="02020603050405020304" pitchFamily="18" charset="0"/>
                <a:cs typeface="Times New Roman" panose="02020603050405020304" pitchFamily="18" charset="0"/>
              </a:rPr>
              <a:t>PROJECT PRESENTATION</a:t>
            </a:r>
          </a:p>
          <a:p>
            <a:endParaRPr lang="en-US" sz="25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CORRELATIONAL ANALYSIS OF WEATHER AND POPULATION ON CROP PRODUCTION</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ESWARAN BADRINARAYANAN VENKATESWARAN</a:t>
            </a:r>
          </a:p>
          <a:p>
            <a:r>
              <a:rPr lang="en-US" sz="2500" dirty="0">
                <a:latin typeface="Times New Roman" panose="02020603050405020304" pitchFamily="18" charset="0"/>
                <a:cs typeface="Times New Roman" panose="02020603050405020304" pitchFamily="18" charset="0"/>
              </a:rPr>
              <a:t>JANANI SURESH KUMAR</a:t>
            </a:r>
          </a:p>
          <a:p>
            <a:r>
              <a:rPr lang="en-US" sz="2500" dirty="0">
                <a:latin typeface="Times New Roman" panose="02020603050405020304" pitchFamily="18" charset="0"/>
                <a:cs typeface="Times New Roman" panose="02020603050405020304" pitchFamily="18" charset="0"/>
              </a:rPr>
              <a:t>ZANNATUL FERDOUSH</a:t>
            </a:r>
          </a:p>
          <a:p>
            <a:endParaRPr lang="en-US" sz="2500" dirty="0">
              <a:latin typeface="Times New Roman" panose="02020603050405020304" pitchFamily="18" charset="0"/>
              <a:cs typeface="Times New Roman" panose="02020603050405020304" pitchFamily="18" charset="0"/>
            </a:endParaRPr>
          </a:p>
          <a:p>
            <a:pPr algn="l"/>
            <a:r>
              <a:rPr lang="en-US" sz="2500" dirty="0">
                <a:latin typeface="Times New Roman" panose="02020603050405020304" pitchFamily="18" charset="0"/>
                <a:cs typeface="Times New Roman" panose="02020603050405020304" pitchFamily="18" charset="0"/>
              </a:rPr>
              <a:t>Date : 04/13/2022                                                     Term: Winter 2022</a:t>
            </a:r>
          </a:p>
        </p:txBody>
      </p:sp>
    </p:spTree>
    <p:extLst>
      <p:ext uri="{BB962C8B-B14F-4D97-AF65-F5344CB8AC3E}">
        <p14:creationId xmlns:p14="http://schemas.microsoft.com/office/powerpoint/2010/main" val="319982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9E54-8E0C-0A4B-BBEC-A3342E622B74}"/>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CORRELATIONAL ANALYSIS</a:t>
            </a:r>
          </a:p>
        </p:txBody>
      </p:sp>
      <p:sp>
        <p:nvSpPr>
          <p:cNvPr id="3" name="Content Placeholder 2">
            <a:extLst>
              <a:ext uri="{FF2B5EF4-FFF2-40B4-BE49-F238E27FC236}">
                <a16:creationId xmlns:a16="http://schemas.microsoft.com/office/drawing/2014/main" id="{DDD09BCF-B20C-D24A-AFA1-21784CCF7515}"/>
              </a:ext>
            </a:extLst>
          </p:cNvPr>
          <p:cNvSpPr>
            <a:spLocks noGrp="1"/>
          </p:cNvSpPr>
          <p:nvPr>
            <p:ph idx="1"/>
          </p:nvPr>
        </p:nvSpPr>
        <p:spPr>
          <a:xfrm>
            <a:off x="838200" y="1496723"/>
            <a:ext cx="10515600" cy="4510883"/>
          </a:xfrm>
        </p:spPr>
        <p:txBody>
          <a:bodyPr>
            <a:normAutofit/>
          </a:bodyPr>
          <a:lstStyle/>
          <a:p>
            <a:pPr fontAlgn="base"/>
            <a:r>
              <a:rPr lang="en-CA" b="1" i="1" dirty="0">
                <a:latin typeface="Times New Roman" panose="02020603050405020304" pitchFamily="18" charset="0"/>
                <a:cs typeface="Times New Roman" panose="02020603050405020304" pitchFamily="18" charset="0"/>
              </a:rPr>
              <a:t>Correlational analysis </a:t>
            </a:r>
            <a:r>
              <a:rPr lang="en-CA" dirty="0">
                <a:latin typeface="Times New Roman" panose="02020603050405020304" pitchFamily="18" charset="0"/>
                <a:cs typeface="Times New Roman" panose="02020603050405020304" pitchFamily="18" charset="0"/>
              </a:rPr>
              <a:t>is a numerical measure to calculate a statistical relationship between two variables</a:t>
            </a:r>
          </a:p>
          <a:p>
            <a:pPr fontAlgn="base"/>
            <a:r>
              <a:rPr lang="en-CA" dirty="0">
                <a:latin typeface="Times New Roman" panose="02020603050405020304" pitchFamily="18" charset="0"/>
                <a:cs typeface="Times New Roman" panose="02020603050405020304" pitchFamily="18" charset="0"/>
              </a:rPr>
              <a:t>Can be useful in data analysis and modeling to better understand the relationships between variables </a:t>
            </a:r>
          </a:p>
          <a:p>
            <a:pPr fontAlgn="base"/>
            <a:r>
              <a:rPr lang="en-CA" dirty="0">
                <a:latin typeface="Times New Roman" panose="02020603050405020304" pitchFamily="18" charset="0"/>
                <a:cs typeface="Times New Roman" panose="02020603050405020304" pitchFamily="18" charset="0"/>
              </a:rPr>
              <a:t>Three types of correlations are found</a:t>
            </a:r>
          </a:p>
          <a:p>
            <a:pPr lvl="1" fontAlgn="base">
              <a:buFontTx/>
              <a:buChar char="-"/>
            </a:pPr>
            <a:r>
              <a:rPr lang="en-CA" b="1" dirty="0">
                <a:latin typeface="Times New Roman" panose="02020603050405020304" pitchFamily="18" charset="0"/>
                <a:cs typeface="Times New Roman" panose="02020603050405020304" pitchFamily="18" charset="0"/>
              </a:rPr>
              <a:t>Positive correlation</a:t>
            </a:r>
            <a:r>
              <a:rPr lang="en-CA" dirty="0">
                <a:latin typeface="Times New Roman" panose="02020603050405020304" pitchFamily="18" charset="0"/>
                <a:cs typeface="Times New Roman" panose="02020603050405020304" pitchFamily="18" charset="0"/>
              </a:rPr>
              <a:t> indicates that two variables will move in the same direction</a:t>
            </a:r>
          </a:p>
          <a:p>
            <a:pPr lvl="1" fontAlgn="base">
              <a:buFontTx/>
              <a:buChar char="-"/>
            </a:pPr>
            <a:r>
              <a:rPr lang="en-CA" b="1" dirty="0">
                <a:latin typeface="Times New Roman" panose="02020603050405020304" pitchFamily="18" charset="0"/>
                <a:cs typeface="Times New Roman" panose="02020603050405020304" pitchFamily="18" charset="0"/>
              </a:rPr>
              <a:t>Negative correlation</a:t>
            </a:r>
            <a:r>
              <a:rPr lang="en-CA" dirty="0">
                <a:latin typeface="Times New Roman" panose="02020603050405020304" pitchFamily="18" charset="0"/>
                <a:cs typeface="Times New Roman" panose="02020603050405020304" pitchFamily="18" charset="0"/>
              </a:rPr>
              <a:t> is a relationship between two variables in which the increase in one variable leads to a decrease in the other</a:t>
            </a:r>
          </a:p>
          <a:p>
            <a:pPr lvl="1" fontAlgn="base">
              <a:buFontTx/>
              <a:buChar char="-"/>
            </a:pPr>
            <a:r>
              <a:rPr lang="en-CA" b="1" dirty="0">
                <a:latin typeface="Times New Roman" panose="02020603050405020304" pitchFamily="18" charset="0"/>
                <a:cs typeface="Times New Roman" panose="02020603050405020304" pitchFamily="18" charset="0"/>
              </a:rPr>
              <a:t>No correlation </a:t>
            </a:r>
            <a:r>
              <a:rPr lang="en-CA" dirty="0">
                <a:latin typeface="Times New Roman" panose="02020603050405020304" pitchFamily="18" charset="0"/>
                <a:cs typeface="Times New Roman" panose="02020603050405020304" pitchFamily="18" charset="0"/>
              </a:rPr>
              <a:t>shows that the data plots are completely random and do not show any sign of correlation</a:t>
            </a:r>
          </a:p>
          <a:p>
            <a:pPr lvl="1" fontAlgn="base">
              <a:buFontTx/>
              <a:buChar char="-"/>
            </a:pPr>
            <a:endParaRPr lang="en-CA" dirty="0"/>
          </a:p>
        </p:txBody>
      </p:sp>
      <p:sp>
        <p:nvSpPr>
          <p:cNvPr id="10" name="Slide Number Placeholder 3">
            <a:extLst>
              <a:ext uri="{FF2B5EF4-FFF2-40B4-BE49-F238E27FC236}">
                <a16:creationId xmlns:a16="http://schemas.microsoft.com/office/drawing/2014/main" id="{A933FBD1-7E8D-E847-AA44-D557835096AB}"/>
              </a:ext>
            </a:extLst>
          </p:cNvPr>
          <p:cNvSpPr txBox="1">
            <a:spLocks/>
          </p:cNvSpPr>
          <p:nvPr/>
        </p:nvSpPr>
        <p:spPr>
          <a:xfrm>
            <a:off x="228599" y="6282892"/>
            <a:ext cx="60960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10</a:t>
            </a:fld>
            <a:endParaRPr lang="en-US" dirty="0"/>
          </a:p>
        </p:txBody>
      </p:sp>
    </p:spTree>
    <p:extLst>
      <p:ext uri="{BB962C8B-B14F-4D97-AF65-F5344CB8AC3E}">
        <p14:creationId xmlns:p14="http://schemas.microsoft.com/office/powerpoint/2010/main" val="90135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9E54-8E0C-0A4B-BBEC-A3342E622B74}"/>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CORRELATIONAL ANALYSIS</a:t>
            </a:r>
          </a:p>
        </p:txBody>
      </p:sp>
      <p:sp>
        <p:nvSpPr>
          <p:cNvPr id="3" name="Content Placeholder 2">
            <a:extLst>
              <a:ext uri="{FF2B5EF4-FFF2-40B4-BE49-F238E27FC236}">
                <a16:creationId xmlns:a16="http://schemas.microsoft.com/office/drawing/2014/main" id="{DDD09BCF-B20C-D24A-AFA1-21784CCF7515}"/>
              </a:ext>
            </a:extLst>
          </p:cNvPr>
          <p:cNvSpPr>
            <a:spLocks noGrp="1"/>
          </p:cNvSpPr>
          <p:nvPr>
            <p:ph idx="1"/>
          </p:nvPr>
        </p:nvSpPr>
        <p:spPr>
          <a:xfrm>
            <a:off x="838200" y="1496723"/>
            <a:ext cx="10515600" cy="4510883"/>
          </a:xfrm>
        </p:spPr>
        <p:txBody>
          <a:bodyPr>
            <a:normAutofit/>
          </a:bodyPr>
          <a:lstStyle/>
          <a:p>
            <a:pPr fontAlgn="base"/>
            <a:r>
              <a:rPr lang="en-CA" b="1" i="1" dirty="0"/>
              <a:t>Co</a:t>
            </a:r>
            <a:r>
              <a:rPr lang="en-CA" b="1" dirty="0"/>
              <a:t>rrelation coefficient</a:t>
            </a:r>
            <a:r>
              <a:rPr lang="en-CA" dirty="0"/>
              <a:t> is a statistical measure that quantifies the relationship between two variables</a:t>
            </a:r>
          </a:p>
          <a:p>
            <a:pPr fontAlgn="base"/>
            <a:r>
              <a:rPr lang="en-CA" dirty="0"/>
              <a:t>Popular method to calculate coefficient is</a:t>
            </a:r>
          </a:p>
          <a:p>
            <a:pPr fontAlgn="base">
              <a:buFontTx/>
              <a:buChar char="-"/>
            </a:pPr>
            <a:r>
              <a:rPr lang="en-CA" dirty="0"/>
              <a:t> </a:t>
            </a:r>
            <a:r>
              <a:rPr lang="en-CA" b="1" dirty="0"/>
              <a:t>Pearson’s correlation coefficient: </a:t>
            </a:r>
            <a:r>
              <a:rPr lang="en-CA" dirty="0"/>
              <a:t>a test to measure the strength of a linear relation between two normally distributed variables</a:t>
            </a:r>
          </a:p>
          <a:p>
            <a:pPr marL="0" indent="0" fontAlgn="base">
              <a:buNone/>
            </a:pPr>
            <a:endParaRPr lang="en-CA" b="1" i="1" dirty="0"/>
          </a:p>
          <a:p>
            <a:pPr marL="0" indent="0" fontAlgn="base">
              <a:buNone/>
            </a:pPr>
            <a:endParaRPr lang="en-CA" dirty="0"/>
          </a:p>
        </p:txBody>
      </p:sp>
      <p:sp>
        <p:nvSpPr>
          <p:cNvPr id="10" name="Slide Number Placeholder 3">
            <a:extLst>
              <a:ext uri="{FF2B5EF4-FFF2-40B4-BE49-F238E27FC236}">
                <a16:creationId xmlns:a16="http://schemas.microsoft.com/office/drawing/2014/main" id="{A933FBD1-7E8D-E847-AA44-D557835096AB}"/>
              </a:ext>
            </a:extLst>
          </p:cNvPr>
          <p:cNvSpPr txBox="1">
            <a:spLocks/>
          </p:cNvSpPr>
          <p:nvPr/>
        </p:nvSpPr>
        <p:spPr>
          <a:xfrm>
            <a:off x="228599" y="6282892"/>
            <a:ext cx="60960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11</a:t>
            </a:fld>
            <a:endParaRPr lang="en-US" dirty="0"/>
          </a:p>
        </p:txBody>
      </p:sp>
      <p:graphicFrame>
        <p:nvGraphicFramePr>
          <p:cNvPr id="4" name="Table 4">
            <a:extLst>
              <a:ext uri="{FF2B5EF4-FFF2-40B4-BE49-F238E27FC236}">
                <a16:creationId xmlns:a16="http://schemas.microsoft.com/office/drawing/2014/main" id="{C6F9CBDD-844C-082E-FB7E-CD5A10C8BA39}"/>
              </a:ext>
            </a:extLst>
          </p:cNvPr>
          <p:cNvGraphicFramePr>
            <a:graphicFrameLocks noGrp="1"/>
          </p:cNvGraphicFramePr>
          <p:nvPr>
            <p:extLst>
              <p:ext uri="{D42A27DB-BD31-4B8C-83A1-F6EECF244321}">
                <p14:modId xmlns:p14="http://schemas.microsoft.com/office/powerpoint/2010/main" val="264782011"/>
              </p:ext>
            </p:extLst>
          </p:nvPr>
        </p:nvGraphicFramePr>
        <p:xfrm>
          <a:off x="1838035" y="3787646"/>
          <a:ext cx="8137236" cy="2194560"/>
        </p:xfrm>
        <a:graphic>
          <a:graphicData uri="http://schemas.openxmlformats.org/drawingml/2006/table">
            <a:tbl>
              <a:tblPr firstRow="1" bandRow="1">
                <a:tableStyleId>{5C22544A-7EE6-4342-B048-85BDC9FD1C3A}</a:tableStyleId>
              </a:tblPr>
              <a:tblGrid>
                <a:gridCol w="4068618">
                  <a:extLst>
                    <a:ext uri="{9D8B030D-6E8A-4147-A177-3AD203B41FA5}">
                      <a16:colId xmlns:a16="http://schemas.microsoft.com/office/drawing/2014/main" val="3820559568"/>
                    </a:ext>
                  </a:extLst>
                </a:gridCol>
                <a:gridCol w="4068618">
                  <a:extLst>
                    <a:ext uri="{9D8B030D-6E8A-4147-A177-3AD203B41FA5}">
                      <a16:colId xmlns:a16="http://schemas.microsoft.com/office/drawing/2014/main" val="3150545031"/>
                    </a:ext>
                  </a:extLst>
                </a:gridCol>
              </a:tblGrid>
              <a:tr h="327822">
                <a:tc>
                  <a:txBody>
                    <a:bodyPr/>
                    <a:lstStyle/>
                    <a:p>
                      <a:r>
                        <a:rPr lang="en-US" dirty="0"/>
                        <a:t>Size of Correlation</a:t>
                      </a:r>
                    </a:p>
                  </a:txBody>
                  <a:tcPr/>
                </a:tc>
                <a:tc>
                  <a:txBody>
                    <a:bodyPr/>
                    <a:lstStyle/>
                    <a:p>
                      <a:r>
                        <a:rPr lang="en-US" dirty="0"/>
                        <a:t>Interpretation</a:t>
                      </a:r>
                    </a:p>
                  </a:txBody>
                  <a:tcPr/>
                </a:tc>
                <a:extLst>
                  <a:ext uri="{0D108BD9-81ED-4DB2-BD59-A6C34878D82A}">
                    <a16:rowId xmlns:a16="http://schemas.microsoft.com/office/drawing/2014/main" val="1232831206"/>
                  </a:ext>
                </a:extLst>
              </a:tr>
              <a:tr h="332375">
                <a:tc>
                  <a:txBody>
                    <a:bodyPr/>
                    <a:lstStyle/>
                    <a:p>
                      <a:r>
                        <a:rPr lang="en-US" dirty="0"/>
                        <a:t>.90 - 1.00</a:t>
                      </a:r>
                    </a:p>
                  </a:txBody>
                  <a:tcPr/>
                </a:tc>
                <a:tc>
                  <a:txBody>
                    <a:bodyPr/>
                    <a:lstStyle/>
                    <a:p>
                      <a:r>
                        <a:rPr lang="en-US" dirty="0"/>
                        <a:t>Very high positive correlation</a:t>
                      </a:r>
                    </a:p>
                  </a:txBody>
                  <a:tcPr/>
                </a:tc>
                <a:extLst>
                  <a:ext uri="{0D108BD9-81ED-4DB2-BD59-A6C34878D82A}">
                    <a16:rowId xmlns:a16="http://schemas.microsoft.com/office/drawing/2014/main" val="348459061"/>
                  </a:ext>
                </a:extLst>
              </a:tr>
              <a:tr h="332375">
                <a:tc>
                  <a:txBody>
                    <a:bodyPr/>
                    <a:lstStyle/>
                    <a:p>
                      <a:r>
                        <a:rPr lang="en-US" dirty="0"/>
                        <a:t>.70 - .90</a:t>
                      </a:r>
                    </a:p>
                  </a:txBody>
                  <a:tcPr/>
                </a:tc>
                <a:tc>
                  <a:txBody>
                    <a:bodyPr/>
                    <a:lstStyle/>
                    <a:p>
                      <a:r>
                        <a:rPr lang="en-US" dirty="0"/>
                        <a:t>High positive correlation</a:t>
                      </a:r>
                    </a:p>
                  </a:txBody>
                  <a:tcPr/>
                </a:tc>
                <a:extLst>
                  <a:ext uri="{0D108BD9-81ED-4DB2-BD59-A6C34878D82A}">
                    <a16:rowId xmlns:a16="http://schemas.microsoft.com/office/drawing/2014/main" val="3029989852"/>
                  </a:ext>
                </a:extLst>
              </a:tr>
              <a:tr h="332375">
                <a:tc>
                  <a:txBody>
                    <a:bodyPr/>
                    <a:lstStyle/>
                    <a:p>
                      <a:r>
                        <a:rPr lang="en-US" dirty="0"/>
                        <a:t>.50 - .70</a:t>
                      </a:r>
                    </a:p>
                  </a:txBody>
                  <a:tcPr/>
                </a:tc>
                <a:tc>
                  <a:txBody>
                    <a:bodyPr/>
                    <a:lstStyle/>
                    <a:p>
                      <a:r>
                        <a:rPr lang="en-US" dirty="0"/>
                        <a:t>Moderate positive correlation</a:t>
                      </a:r>
                    </a:p>
                  </a:txBody>
                  <a:tcPr/>
                </a:tc>
                <a:extLst>
                  <a:ext uri="{0D108BD9-81ED-4DB2-BD59-A6C34878D82A}">
                    <a16:rowId xmlns:a16="http://schemas.microsoft.com/office/drawing/2014/main" val="1116388228"/>
                  </a:ext>
                </a:extLst>
              </a:tr>
              <a:tr h="332375">
                <a:tc>
                  <a:txBody>
                    <a:bodyPr/>
                    <a:lstStyle/>
                    <a:p>
                      <a:r>
                        <a:rPr lang="en-US" dirty="0"/>
                        <a:t>.30 - .50</a:t>
                      </a:r>
                    </a:p>
                  </a:txBody>
                  <a:tcPr/>
                </a:tc>
                <a:tc>
                  <a:txBody>
                    <a:bodyPr/>
                    <a:lstStyle/>
                    <a:p>
                      <a:r>
                        <a:rPr lang="en-US" dirty="0"/>
                        <a:t>Low positive correlation</a:t>
                      </a:r>
                    </a:p>
                  </a:txBody>
                  <a:tcPr/>
                </a:tc>
                <a:extLst>
                  <a:ext uri="{0D108BD9-81ED-4DB2-BD59-A6C34878D82A}">
                    <a16:rowId xmlns:a16="http://schemas.microsoft.com/office/drawing/2014/main" val="3885226526"/>
                  </a:ext>
                </a:extLst>
              </a:tr>
              <a:tr h="332375">
                <a:tc>
                  <a:txBody>
                    <a:bodyPr/>
                    <a:lstStyle/>
                    <a:p>
                      <a:r>
                        <a:rPr lang="en-US" dirty="0"/>
                        <a:t>.00 - .30</a:t>
                      </a:r>
                    </a:p>
                  </a:txBody>
                  <a:tcPr/>
                </a:tc>
                <a:tc>
                  <a:txBody>
                    <a:bodyPr/>
                    <a:lstStyle/>
                    <a:p>
                      <a:r>
                        <a:rPr lang="en-US" dirty="0"/>
                        <a:t>Negligible correlation</a:t>
                      </a:r>
                    </a:p>
                  </a:txBody>
                  <a:tcPr/>
                </a:tc>
                <a:extLst>
                  <a:ext uri="{0D108BD9-81ED-4DB2-BD59-A6C34878D82A}">
                    <a16:rowId xmlns:a16="http://schemas.microsoft.com/office/drawing/2014/main" val="3183004070"/>
                  </a:ext>
                </a:extLst>
              </a:tr>
            </a:tbl>
          </a:graphicData>
        </a:graphic>
      </p:graphicFrame>
    </p:spTree>
    <p:extLst>
      <p:ext uri="{BB962C8B-B14F-4D97-AF65-F5344CB8AC3E}">
        <p14:creationId xmlns:p14="http://schemas.microsoft.com/office/powerpoint/2010/main" val="270829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9E54-8E0C-0A4B-BBEC-A3342E622B74}"/>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CORRELATION COEFFICIENT VALUES</a:t>
            </a:r>
          </a:p>
        </p:txBody>
      </p:sp>
      <p:graphicFrame>
        <p:nvGraphicFramePr>
          <p:cNvPr id="4" name="Table 5">
            <a:extLst>
              <a:ext uri="{FF2B5EF4-FFF2-40B4-BE49-F238E27FC236}">
                <a16:creationId xmlns:a16="http://schemas.microsoft.com/office/drawing/2014/main" id="{92C901D6-327A-5347-3A78-63B041F078D3}"/>
              </a:ext>
            </a:extLst>
          </p:cNvPr>
          <p:cNvGraphicFramePr>
            <a:graphicFrameLocks noGrp="1"/>
          </p:cNvGraphicFramePr>
          <p:nvPr>
            <p:ph idx="1"/>
            <p:extLst>
              <p:ext uri="{D42A27DB-BD31-4B8C-83A1-F6EECF244321}">
                <p14:modId xmlns:p14="http://schemas.microsoft.com/office/powerpoint/2010/main" val="3124836274"/>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08163673"/>
                    </a:ext>
                  </a:extLst>
                </a:gridCol>
                <a:gridCol w="5257800">
                  <a:extLst>
                    <a:ext uri="{9D8B030D-6E8A-4147-A177-3AD203B41FA5}">
                      <a16:colId xmlns:a16="http://schemas.microsoft.com/office/drawing/2014/main" val="656126621"/>
                    </a:ext>
                  </a:extLst>
                </a:gridCol>
              </a:tblGrid>
              <a:tr h="370840">
                <a:tc gridSpan="2">
                  <a:txBody>
                    <a:bodyPr/>
                    <a:lstStyle/>
                    <a:p>
                      <a:r>
                        <a:rPr lang="en-US" dirty="0"/>
                        <a:t>Apple Production</a:t>
                      </a:r>
                    </a:p>
                  </a:txBody>
                  <a:tcPr/>
                </a:tc>
                <a:tc hMerge="1">
                  <a:txBody>
                    <a:bodyPr/>
                    <a:lstStyle/>
                    <a:p>
                      <a:endParaRPr lang="en-US" dirty="0"/>
                    </a:p>
                  </a:txBody>
                  <a:tcPr/>
                </a:tc>
                <a:extLst>
                  <a:ext uri="{0D108BD9-81ED-4DB2-BD59-A6C34878D82A}">
                    <a16:rowId xmlns:a16="http://schemas.microsoft.com/office/drawing/2014/main" val="2905330910"/>
                  </a:ext>
                </a:extLst>
              </a:tr>
              <a:tr h="370840">
                <a:tc>
                  <a:txBody>
                    <a:bodyPr/>
                    <a:lstStyle/>
                    <a:p>
                      <a:r>
                        <a:rPr lang="en-US" dirty="0"/>
                        <a:t>Pearson correlational coefficient (Population)</a:t>
                      </a:r>
                    </a:p>
                  </a:txBody>
                  <a:tcPr/>
                </a:tc>
                <a:tc>
                  <a:txBody>
                    <a:bodyPr/>
                    <a:lstStyle/>
                    <a:p>
                      <a:r>
                        <a:rPr lang="en-US" dirty="0"/>
                        <a:t>0.875</a:t>
                      </a:r>
                    </a:p>
                  </a:txBody>
                  <a:tcPr/>
                </a:tc>
                <a:extLst>
                  <a:ext uri="{0D108BD9-81ED-4DB2-BD59-A6C34878D82A}">
                    <a16:rowId xmlns:a16="http://schemas.microsoft.com/office/drawing/2014/main" val="995780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Pearson correlational coefficient (Annual Rainfall)</a:t>
                      </a:r>
                    </a:p>
                  </a:txBody>
                  <a:tcPr/>
                </a:tc>
                <a:tc>
                  <a:txBody>
                    <a:bodyPr/>
                    <a:lstStyle/>
                    <a:p>
                      <a:r>
                        <a:rPr lang="en-US" dirty="0"/>
                        <a:t>0.923</a:t>
                      </a:r>
                    </a:p>
                  </a:txBody>
                  <a:tcPr/>
                </a:tc>
                <a:extLst>
                  <a:ext uri="{0D108BD9-81ED-4DB2-BD59-A6C34878D82A}">
                    <a16:rowId xmlns:a16="http://schemas.microsoft.com/office/drawing/2014/main" val="14193177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Pearson correlational coefficient (Annual Snowfall)</a:t>
                      </a:r>
                    </a:p>
                  </a:txBody>
                  <a:tcPr/>
                </a:tc>
                <a:tc>
                  <a:txBody>
                    <a:bodyPr/>
                    <a:lstStyle/>
                    <a:p>
                      <a:r>
                        <a:rPr lang="en-US" dirty="0"/>
                        <a:t>0.320</a:t>
                      </a:r>
                    </a:p>
                  </a:txBody>
                  <a:tcPr/>
                </a:tc>
                <a:extLst>
                  <a:ext uri="{0D108BD9-81ED-4DB2-BD59-A6C34878D82A}">
                    <a16:rowId xmlns:a16="http://schemas.microsoft.com/office/drawing/2014/main" val="34198912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Pearson correlational coefficient (Mean temperature)</a:t>
                      </a:r>
                    </a:p>
                  </a:txBody>
                  <a:tcPr/>
                </a:tc>
                <a:tc>
                  <a:txBody>
                    <a:bodyPr/>
                    <a:lstStyle/>
                    <a:p>
                      <a:r>
                        <a:rPr lang="en-US" dirty="0"/>
                        <a:t>0.413</a:t>
                      </a:r>
                    </a:p>
                  </a:txBody>
                  <a:tcPr/>
                </a:tc>
                <a:extLst>
                  <a:ext uri="{0D108BD9-81ED-4DB2-BD59-A6C34878D82A}">
                    <a16:rowId xmlns:a16="http://schemas.microsoft.com/office/drawing/2014/main" val="609307991"/>
                  </a:ext>
                </a:extLst>
              </a:tr>
            </a:tbl>
          </a:graphicData>
        </a:graphic>
      </p:graphicFrame>
      <p:sp>
        <p:nvSpPr>
          <p:cNvPr id="5" name="Slide Number Placeholder 3">
            <a:extLst>
              <a:ext uri="{FF2B5EF4-FFF2-40B4-BE49-F238E27FC236}">
                <a16:creationId xmlns:a16="http://schemas.microsoft.com/office/drawing/2014/main" id="{5B5AEB33-8ED6-C042-98C3-4CB6FD0473F0}"/>
              </a:ext>
            </a:extLst>
          </p:cNvPr>
          <p:cNvSpPr txBox="1">
            <a:spLocks/>
          </p:cNvSpPr>
          <p:nvPr/>
        </p:nvSpPr>
        <p:spPr>
          <a:xfrm>
            <a:off x="228599" y="6282892"/>
            <a:ext cx="60960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12</a:t>
            </a:fld>
            <a:endParaRPr lang="en-US" dirty="0"/>
          </a:p>
        </p:txBody>
      </p:sp>
      <p:graphicFrame>
        <p:nvGraphicFramePr>
          <p:cNvPr id="7" name="Table 5">
            <a:extLst>
              <a:ext uri="{FF2B5EF4-FFF2-40B4-BE49-F238E27FC236}">
                <a16:creationId xmlns:a16="http://schemas.microsoft.com/office/drawing/2014/main" id="{7BFBE94F-0789-3A74-3D3B-DA69022A3526}"/>
              </a:ext>
            </a:extLst>
          </p:cNvPr>
          <p:cNvGraphicFramePr>
            <a:graphicFrameLocks/>
          </p:cNvGraphicFramePr>
          <p:nvPr>
            <p:extLst>
              <p:ext uri="{D42A27DB-BD31-4B8C-83A1-F6EECF244321}">
                <p14:modId xmlns:p14="http://schemas.microsoft.com/office/powerpoint/2010/main" val="3705738893"/>
              </p:ext>
            </p:extLst>
          </p:nvPr>
        </p:nvGraphicFramePr>
        <p:xfrm>
          <a:off x="838200" y="3838050"/>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08163673"/>
                    </a:ext>
                  </a:extLst>
                </a:gridCol>
                <a:gridCol w="5257800">
                  <a:extLst>
                    <a:ext uri="{9D8B030D-6E8A-4147-A177-3AD203B41FA5}">
                      <a16:colId xmlns:a16="http://schemas.microsoft.com/office/drawing/2014/main" val="656126621"/>
                    </a:ext>
                  </a:extLst>
                </a:gridCol>
              </a:tblGrid>
              <a:tr h="370840">
                <a:tc gridSpan="2">
                  <a:txBody>
                    <a:bodyPr/>
                    <a:lstStyle/>
                    <a:p>
                      <a:r>
                        <a:rPr lang="en-US" dirty="0"/>
                        <a:t>Asparagus Production</a:t>
                      </a:r>
                    </a:p>
                  </a:txBody>
                  <a:tcPr/>
                </a:tc>
                <a:tc hMerge="1">
                  <a:txBody>
                    <a:bodyPr/>
                    <a:lstStyle/>
                    <a:p>
                      <a:endParaRPr lang="en-US" dirty="0"/>
                    </a:p>
                  </a:txBody>
                  <a:tcPr/>
                </a:tc>
                <a:extLst>
                  <a:ext uri="{0D108BD9-81ED-4DB2-BD59-A6C34878D82A}">
                    <a16:rowId xmlns:a16="http://schemas.microsoft.com/office/drawing/2014/main" val="2905330910"/>
                  </a:ext>
                </a:extLst>
              </a:tr>
              <a:tr h="370840">
                <a:tc>
                  <a:txBody>
                    <a:bodyPr/>
                    <a:lstStyle/>
                    <a:p>
                      <a:r>
                        <a:rPr lang="en-US" dirty="0"/>
                        <a:t>Pearson correlational coefficient (Population)</a:t>
                      </a:r>
                    </a:p>
                  </a:txBody>
                  <a:tcPr/>
                </a:tc>
                <a:tc>
                  <a:txBody>
                    <a:bodyPr/>
                    <a:lstStyle/>
                    <a:p>
                      <a:r>
                        <a:rPr lang="en-US" dirty="0"/>
                        <a:t>0.855</a:t>
                      </a:r>
                    </a:p>
                  </a:txBody>
                  <a:tcPr/>
                </a:tc>
                <a:extLst>
                  <a:ext uri="{0D108BD9-81ED-4DB2-BD59-A6C34878D82A}">
                    <a16:rowId xmlns:a16="http://schemas.microsoft.com/office/drawing/2014/main" val="995780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Pearson correlational coefficient (Annual Rainfall)</a:t>
                      </a:r>
                    </a:p>
                  </a:txBody>
                  <a:tcPr/>
                </a:tc>
                <a:tc>
                  <a:txBody>
                    <a:bodyPr/>
                    <a:lstStyle/>
                    <a:p>
                      <a:r>
                        <a:rPr lang="en-US" dirty="0"/>
                        <a:t>0.830</a:t>
                      </a:r>
                    </a:p>
                  </a:txBody>
                  <a:tcPr/>
                </a:tc>
                <a:extLst>
                  <a:ext uri="{0D108BD9-81ED-4DB2-BD59-A6C34878D82A}">
                    <a16:rowId xmlns:a16="http://schemas.microsoft.com/office/drawing/2014/main" val="14193177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Pearson correlational coefficient (Annual Snowfall)</a:t>
                      </a:r>
                    </a:p>
                  </a:txBody>
                  <a:tcPr/>
                </a:tc>
                <a:tc>
                  <a:txBody>
                    <a:bodyPr/>
                    <a:lstStyle/>
                    <a:p>
                      <a:r>
                        <a:rPr lang="en-US" dirty="0"/>
                        <a:t>0.255</a:t>
                      </a:r>
                    </a:p>
                  </a:txBody>
                  <a:tcPr/>
                </a:tc>
                <a:extLst>
                  <a:ext uri="{0D108BD9-81ED-4DB2-BD59-A6C34878D82A}">
                    <a16:rowId xmlns:a16="http://schemas.microsoft.com/office/drawing/2014/main" val="34198912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Pearson correlational coefficient (Mean temperature)</a:t>
                      </a:r>
                    </a:p>
                  </a:txBody>
                  <a:tcPr/>
                </a:tc>
                <a:tc>
                  <a:txBody>
                    <a:bodyPr/>
                    <a:lstStyle/>
                    <a:p>
                      <a:r>
                        <a:rPr lang="en-US" dirty="0"/>
                        <a:t>0.369</a:t>
                      </a:r>
                    </a:p>
                  </a:txBody>
                  <a:tcPr/>
                </a:tc>
                <a:extLst>
                  <a:ext uri="{0D108BD9-81ED-4DB2-BD59-A6C34878D82A}">
                    <a16:rowId xmlns:a16="http://schemas.microsoft.com/office/drawing/2014/main" val="609307991"/>
                  </a:ext>
                </a:extLst>
              </a:tr>
            </a:tbl>
          </a:graphicData>
        </a:graphic>
      </p:graphicFrame>
    </p:spTree>
    <p:extLst>
      <p:ext uri="{BB962C8B-B14F-4D97-AF65-F5344CB8AC3E}">
        <p14:creationId xmlns:p14="http://schemas.microsoft.com/office/powerpoint/2010/main" val="124243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1FED-497F-4C10-B420-C7000270C35A}"/>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DATA PREPROCESSING </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044C2C-FD36-4418-B716-7F6A8A866209}"/>
              </a:ext>
            </a:extLst>
          </p:cNvPr>
          <p:cNvSpPr>
            <a:spLocks noGrp="1"/>
          </p:cNvSpPr>
          <p:nvPr>
            <p:ph idx="1"/>
          </p:nvPr>
        </p:nvSpPr>
        <p:spPr/>
        <p:txBody>
          <a:bodyPr/>
          <a:lstStyle/>
          <a:p>
            <a:pPr algn="just" rtl="0" fontAlgn="base"/>
            <a:r>
              <a:rPr lang="en-US" sz="2500" b="0" i="0" u="none" strike="noStrike" dirty="0">
                <a:solidFill>
                  <a:srgbClr val="000000"/>
                </a:solidFill>
                <a:effectLst/>
                <a:latin typeface="Times New Roman" panose="02020603050405020304" pitchFamily="18" charset="0"/>
                <a:cs typeface="Times New Roman" panose="02020603050405020304" pitchFamily="18" charset="0"/>
              </a:rPr>
              <a:t>Data cleaning is the process of identifying and correcting errors in a dataset that may have a negative impact on the model. Data cleaning involves cleaning the null values and outliers from the dataset. The following steps are performed in cleaning the dataset. </a:t>
            </a:r>
            <a:r>
              <a:rPr lang="en-US" sz="2500" b="0" i="0" dirty="0">
                <a:solidFill>
                  <a:srgbClr val="000000"/>
                </a:solidFill>
                <a:effectLst/>
                <a:latin typeface="Times New Roman" panose="02020603050405020304" pitchFamily="18" charset="0"/>
                <a:cs typeface="Times New Roman" panose="02020603050405020304" pitchFamily="18" charset="0"/>
              </a:rPr>
              <a:t>​</a:t>
            </a:r>
          </a:p>
          <a:p>
            <a:pPr marL="0" indent="0" algn="just" rtl="0" fontAlgn="base">
              <a:buNone/>
            </a:pPr>
            <a:endParaRPr lang="en-US" sz="2500" b="0" i="0" dirty="0">
              <a:solidFill>
                <a:srgbClr val="000000"/>
              </a:solidFill>
              <a:effectLst/>
              <a:latin typeface="Times New Roman" panose="02020603050405020304" pitchFamily="18" charset="0"/>
              <a:cs typeface="Times New Roman" panose="02020603050405020304" pitchFamily="18" charset="0"/>
            </a:endParaRPr>
          </a:p>
          <a:p>
            <a:pPr lvl="1" fontAlgn="base"/>
            <a:r>
              <a:rPr lang="en-US" sz="2100" b="0" i="0" u="none" strike="noStrike" dirty="0">
                <a:solidFill>
                  <a:srgbClr val="000000"/>
                </a:solidFill>
                <a:effectLst/>
                <a:latin typeface="Times New Roman" panose="02020603050405020304" pitchFamily="18" charset="0"/>
                <a:cs typeface="Times New Roman" panose="02020603050405020304" pitchFamily="18" charset="0"/>
              </a:rPr>
              <a:t>Replace null values by mean</a:t>
            </a:r>
            <a:r>
              <a:rPr lang="en-US" sz="2100" b="0" i="0" dirty="0">
                <a:solidFill>
                  <a:srgbClr val="000000"/>
                </a:solidFill>
                <a:effectLst/>
                <a:latin typeface="Times New Roman" panose="02020603050405020304" pitchFamily="18" charset="0"/>
                <a:cs typeface="Times New Roman" panose="02020603050405020304" pitchFamily="18" charset="0"/>
              </a:rPr>
              <a:t>​</a:t>
            </a:r>
          </a:p>
          <a:p>
            <a:pPr lvl="1" fontAlgn="base"/>
            <a:r>
              <a:rPr lang="en-US" sz="2100" b="0" i="0" u="none" strike="noStrike" dirty="0">
                <a:solidFill>
                  <a:srgbClr val="000000"/>
                </a:solidFill>
                <a:effectLst/>
                <a:latin typeface="Times New Roman" panose="02020603050405020304" pitchFamily="18" charset="0"/>
                <a:cs typeface="Times New Roman" panose="02020603050405020304" pitchFamily="18" charset="0"/>
              </a:rPr>
              <a:t>Removed outliers</a:t>
            </a:r>
            <a:r>
              <a:rPr lang="en-US" sz="2100" b="0" i="0" dirty="0">
                <a:solidFill>
                  <a:srgbClr val="000000"/>
                </a:solidFill>
                <a:effectLst/>
                <a:latin typeface="Times New Roman" panose="02020603050405020304" pitchFamily="18" charset="0"/>
                <a:cs typeface="Times New Roman" panose="02020603050405020304" pitchFamily="18" charset="0"/>
              </a:rPr>
              <a:t>​</a:t>
            </a:r>
          </a:p>
          <a:p>
            <a:pPr lvl="1" fontAlgn="base"/>
            <a:r>
              <a:rPr lang="en-US" sz="2100" b="0" i="0" u="none" strike="noStrike" dirty="0">
                <a:solidFill>
                  <a:srgbClr val="000000"/>
                </a:solidFill>
                <a:effectLst/>
                <a:latin typeface="Times New Roman" panose="02020603050405020304" pitchFamily="18" charset="0"/>
                <a:cs typeface="Times New Roman" panose="02020603050405020304" pitchFamily="18" charset="0"/>
              </a:rPr>
              <a:t>Checked Skewness</a:t>
            </a:r>
            <a:endParaRPr lang="en-US" sz="21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4699950B-7E98-476B-9BC6-424ED286EBAA}"/>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404148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C227-8A90-41EF-B2E4-452DA67D1ED6}"/>
              </a:ext>
            </a:extLst>
          </p:cNvPr>
          <p:cNvSpPr>
            <a:spLocks noGrp="1"/>
          </p:cNvSpPr>
          <p:nvPr>
            <p:ph type="title"/>
          </p:nvPr>
        </p:nvSpPr>
        <p:spPr>
          <a:xfrm>
            <a:off x="838200" y="76002"/>
            <a:ext cx="10515600" cy="1158676"/>
          </a:xfrm>
        </p:spPr>
        <p:txBody>
          <a:bodyPr>
            <a:normAutofit/>
          </a:bodyPr>
          <a:lstStyle/>
          <a:p>
            <a:pPr algn="ctr"/>
            <a:r>
              <a:rPr lang="en-US" sz="3000" b="1" dirty="0">
                <a:latin typeface="Times New Roman" panose="02020603050405020304" pitchFamily="18" charset="0"/>
                <a:cs typeface="Times New Roman" panose="02020603050405020304" pitchFamily="18" charset="0"/>
              </a:rPr>
              <a:t>DATA VISUALIZATION</a:t>
            </a:r>
            <a:endParaRPr lang="en-IN" sz="30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73A27E0-D6A0-4522-81B3-BE10DA2016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615" y="1104899"/>
            <a:ext cx="5619934" cy="45227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25242C-8F67-4844-BA43-1069E18AC0A9}"/>
              </a:ext>
            </a:extLst>
          </p:cNvPr>
          <p:cNvSpPr txBox="1"/>
          <p:nvPr/>
        </p:nvSpPr>
        <p:spPr>
          <a:xfrm>
            <a:off x="1200150" y="5627609"/>
            <a:ext cx="6096000" cy="369332"/>
          </a:xfrm>
          <a:prstGeom prst="rect">
            <a:avLst/>
          </a:prstGeom>
          <a:noFill/>
        </p:spPr>
        <p:txBody>
          <a:bodyPr wrap="square">
            <a:spAutoFit/>
          </a:bodyPr>
          <a:lstStyle/>
          <a:p>
            <a:r>
              <a:rPr lang="en-US" b="0" i="0" u="none" strike="noStrike" dirty="0">
                <a:solidFill>
                  <a:srgbClr val="000000"/>
                </a:solidFill>
                <a:effectLst/>
                <a:latin typeface="Calibri" panose="020F0502020204030204" pitchFamily="34" charset="0"/>
              </a:rPr>
              <a:t>Fig 1. Fruits and Vegetables production over years</a:t>
            </a:r>
            <a:r>
              <a:rPr lang="en-US" b="0" i="0" dirty="0">
                <a:solidFill>
                  <a:srgbClr val="000000"/>
                </a:solidFill>
                <a:effectLst/>
                <a:latin typeface="Calibri" panose="020F0502020204030204" pitchFamily="34" charset="0"/>
              </a:rPr>
              <a:t>​</a:t>
            </a:r>
            <a:endParaRPr lang="en-IN" dirty="0"/>
          </a:p>
        </p:txBody>
      </p:sp>
      <p:pic>
        <p:nvPicPr>
          <p:cNvPr id="1028" name="Picture 4">
            <a:extLst>
              <a:ext uri="{FF2B5EF4-FFF2-40B4-BE49-F238E27FC236}">
                <a16:creationId xmlns:a16="http://schemas.microsoft.com/office/drawing/2014/main" id="{80B58D6E-A9C3-4BB4-B3F0-AB7A00D6D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178" y="1060966"/>
            <a:ext cx="5172074" cy="21002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1BB604D-5B98-4309-BE6A-F9E568787E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3178" y="3412451"/>
            <a:ext cx="5172074" cy="232743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C53CFDE-9BAE-4D4D-A583-25B1335F9D09}"/>
              </a:ext>
            </a:extLst>
          </p:cNvPr>
          <p:cNvSpPr txBox="1"/>
          <p:nvPr/>
        </p:nvSpPr>
        <p:spPr>
          <a:xfrm>
            <a:off x="7600950" y="3130749"/>
            <a:ext cx="6096000" cy="369332"/>
          </a:xfrm>
          <a:prstGeom prst="rect">
            <a:avLst/>
          </a:prstGeom>
          <a:noFill/>
        </p:spPr>
        <p:txBody>
          <a:bodyPr wrap="square">
            <a:spAutoFit/>
          </a:bodyPr>
          <a:lstStyle/>
          <a:p>
            <a:r>
              <a:rPr lang="en-US" b="0" i="0" dirty="0">
                <a:solidFill>
                  <a:srgbClr val="000000"/>
                </a:solidFill>
                <a:effectLst/>
                <a:latin typeface="Calibri" panose="020F0502020204030204" pitchFamily="34" charset="0"/>
              </a:rPr>
              <a:t>Fig 2. Crop harvest area over years</a:t>
            </a:r>
            <a:endParaRPr lang="en-IN" dirty="0"/>
          </a:p>
        </p:txBody>
      </p:sp>
      <p:sp>
        <p:nvSpPr>
          <p:cNvPr id="15" name="TextBox 14">
            <a:extLst>
              <a:ext uri="{FF2B5EF4-FFF2-40B4-BE49-F238E27FC236}">
                <a16:creationId xmlns:a16="http://schemas.microsoft.com/office/drawing/2014/main" id="{97B6DF08-326D-421F-9906-74FC8A91337D}"/>
              </a:ext>
            </a:extLst>
          </p:cNvPr>
          <p:cNvSpPr txBox="1"/>
          <p:nvPr/>
        </p:nvSpPr>
        <p:spPr>
          <a:xfrm>
            <a:off x="7929563" y="5701784"/>
            <a:ext cx="6848474" cy="369332"/>
          </a:xfrm>
          <a:prstGeom prst="rect">
            <a:avLst/>
          </a:prstGeom>
          <a:noFill/>
        </p:spPr>
        <p:txBody>
          <a:bodyPr wrap="square">
            <a:spAutoFit/>
          </a:bodyPr>
          <a:lstStyle/>
          <a:p>
            <a:r>
              <a:rPr lang="en-US" b="0" i="0" dirty="0">
                <a:solidFill>
                  <a:srgbClr val="000000"/>
                </a:solidFill>
                <a:effectLst/>
                <a:latin typeface="Calibri" panose="020F0502020204030204" pitchFamily="34" charset="0"/>
              </a:rPr>
              <a:t>Fig 3. Population over years</a:t>
            </a:r>
            <a:endParaRPr lang="en-IN" dirty="0"/>
          </a:p>
        </p:txBody>
      </p:sp>
      <p:sp>
        <p:nvSpPr>
          <p:cNvPr id="9" name="Footer Placeholder 3">
            <a:extLst>
              <a:ext uri="{FF2B5EF4-FFF2-40B4-BE49-F238E27FC236}">
                <a16:creationId xmlns:a16="http://schemas.microsoft.com/office/drawing/2014/main" id="{C5C94976-8B02-48F0-AC79-6134B447A0DA}"/>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3385126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6556-40FA-4B45-BE4D-D4D622064BEF}"/>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TRAINING AND TESTING DATA</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94F957-433F-4A63-95B2-FB61C74C2CA0}"/>
              </a:ext>
            </a:extLst>
          </p:cNvPr>
          <p:cNvSpPr>
            <a:spLocks noGrp="1"/>
          </p:cNvSpPr>
          <p:nvPr>
            <p:ph idx="1"/>
          </p:nvPr>
        </p:nvSpPr>
        <p:spPr>
          <a:xfrm>
            <a:off x="838200" y="1444625"/>
            <a:ext cx="10515600" cy="4351338"/>
          </a:xfrm>
        </p:spPr>
        <p:txBody>
          <a:bodyPr>
            <a:normAutofit/>
          </a:bodyPr>
          <a:lstStyle/>
          <a:p>
            <a:pPr algn="just" rtl="0" fontAlgn="base"/>
            <a:r>
              <a:rPr lang="en-US" b="0" i="0" u="none" strike="noStrike" dirty="0">
                <a:solidFill>
                  <a:srgbClr val="000000"/>
                </a:solidFill>
                <a:effectLst/>
                <a:latin typeface="Calibri" panose="020F0502020204030204" pitchFamily="34" charset="0"/>
              </a:rPr>
              <a:t>The dataset is divided into two groups for training and testing data</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algn="just"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70% - Training Data</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30% - Testing Data</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Input factors: Weather and Population</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Output: Apple and carrot production</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Model Used - Regression</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A6202E07-6325-4FC9-9CD1-E830E305905A}"/>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188951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EF52-A6E5-4420-A9F2-2D0D3F90C063}"/>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REGRESSION ALGORITHMS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07200A-F7EF-4E33-BFDC-563B2E26E574}"/>
              </a:ext>
            </a:extLst>
          </p:cNvPr>
          <p:cNvSpPr>
            <a:spLocks noGrp="1"/>
          </p:cNvSpPr>
          <p:nvPr>
            <p:ph idx="1"/>
          </p:nvPr>
        </p:nvSpPr>
        <p:spPr>
          <a:xfrm>
            <a:off x="838200" y="1966913"/>
            <a:ext cx="7734300" cy="2185987"/>
          </a:xfrm>
        </p:spPr>
        <p:txBody>
          <a:bodyPr/>
          <a:lstStyle/>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Linear Regression</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Decision Tree Regressor</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K Neighbor Regressor</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Support Vector Regressor</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85A02AE0-ABF6-473A-B0A3-13BCA5349DDC}"/>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748625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5735-6F8F-4C36-B560-5B42C3E55B4C}"/>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FEATURE IMPORTANCE</a:t>
            </a:r>
            <a:endParaRPr lang="en-IN" sz="3000"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4F1E5B94-F84B-4AD9-A466-DD51892104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124" y="1779588"/>
            <a:ext cx="5450112" cy="34782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A970BA0-7C56-4177-931B-976E1FF71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79588"/>
            <a:ext cx="5670613" cy="380841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a:extLst>
              <a:ext uri="{FF2B5EF4-FFF2-40B4-BE49-F238E27FC236}">
                <a16:creationId xmlns:a16="http://schemas.microsoft.com/office/drawing/2014/main" id="{8C31DBA3-86C6-415C-A97B-891721B845E3}"/>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17</a:t>
            </a:r>
          </a:p>
        </p:txBody>
      </p:sp>
      <p:sp>
        <p:nvSpPr>
          <p:cNvPr id="3" name="TextBox 2">
            <a:extLst>
              <a:ext uri="{FF2B5EF4-FFF2-40B4-BE49-F238E27FC236}">
                <a16:creationId xmlns:a16="http://schemas.microsoft.com/office/drawing/2014/main" id="{17489B2B-C3C3-4932-9A73-22923ACA7D98}"/>
              </a:ext>
            </a:extLst>
          </p:cNvPr>
          <p:cNvSpPr txBox="1"/>
          <p:nvPr/>
        </p:nvSpPr>
        <p:spPr>
          <a:xfrm>
            <a:off x="1656522" y="5588000"/>
            <a:ext cx="3763617" cy="369332"/>
          </a:xfrm>
          <a:prstGeom prst="rect">
            <a:avLst/>
          </a:prstGeom>
          <a:noFill/>
        </p:spPr>
        <p:txBody>
          <a:bodyPr wrap="square" rtlCol="0">
            <a:spAutoFit/>
          </a:bodyPr>
          <a:lstStyle/>
          <a:p>
            <a:r>
              <a:rPr lang="en-US" dirty="0"/>
              <a:t>Fig 4. Variance Score Calculation</a:t>
            </a:r>
            <a:endParaRPr lang="en-IN" dirty="0"/>
          </a:p>
        </p:txBody>
      </p:sp>
      <p:sp>
        <p:nvSpPr>
          <p:cNvPr id="7" name="TextBox 6">
            <a:extLst>
              <a:ext uri="{FF2B5EF4-FFF2-40B4-BE49-F238E27FC236}">
                <a16:creationId xmlns:a16="http://schemas.microsoft.com/office/drawing/2014/main" id="{BD80FC47-C68F-4D92-BA5E-886DC4B96C74}"/>
              </a:ext>
            </a:extLst>
          </p:cNvPr>
          <p:cNvSpPr txBox="1"/>
          <p:nvPr/>
        </p:nvSpPr>
        <p:spPr>
          <a:xfrm>
            <a:off x="7865165" y="5588000"/>
            <a:ext cx="3763617" cy="369332"/>
          </a:xfrm>
          <a:prstGeom prst="rect">
            <a:avLst/>
          </a:prstGeom>
          <a:noFill/>
        </p:spPr>
        <p:txBody>
          <a:bodyPr wrap="square" rtlCol="0">
            <a:spAutoFit/>
          </a:bodyPr>
          <a:lstStyle/>
          <a:p>
            <a:r>
              <a:rPr lang="en-US" dirty="0"/>
              <a:t>Fig 5. Feature Importance</a:t>
            </a:r>
            <a:endParaRPr lang="en-IN" dirty="0"/>
          </a:p>
        </p:txBody>
      </p:sp>
    </p:spTree>
    <p:extLst>
      <p:ext uri="{BB962C8B-B14F-4D97-AF65-F5344CB8AC3E}">
        <p14:creationId xmlns:p14="http://schemas.microsoft.com/office/powerpoint/2010/main" val="275353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5B96-6BF0-4B78-98EB-CE77990A2081}"/>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CONCLUSION &amp; FUTURE WORK</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EE6744-FF15-4ED4-93B4-0C4C88AEC4A9}"/>
              </a:ext>
            </a:extLst>
          </p:cNvPr>
          <p:cNvSpPr>
            <a:spLocks noGrp="1"/>
          </p:cNvSpPr>
          <p:nvPr>
            <p:ph idx="1"/>
          </p:nvPr>
        </p:nvSpPr>
        <p:spPr>
          <a:xfrm>
            <a:off x="838200" y="1308789"/>
            <a:ext cx="10515600" cy="4351338"/>
          </a:xfrm>
        </p:spPr>
        <p:txBody>
          <a:bodyPr/>
          <a:lstStyle/>
          <a:p>
            <a:r>
              <a:rPr lang="en-US" dirty="0"/>
              <a:t>In conclusion,</a:t>
            </a:r>
          </a:p>
          <a:p>
            <a:pPr marL="0" indent="0">
              <a:buNone/>
            </a:pPr>
            <a:r>
              <a:rPr lang="en-IN" dirty="0"/>
              <a:t>- Regression models were trained and tested and correlational analysis was performed on crop production.</a:t>
            </a:r>
          </a:p>
          <a:p>
            <a:pPr>
              <a:buFontTx/>
              <a:buChar char="-"/>
            </a:pPr>
            <a:r>
              <a:rPr lang="en-US" dirty="0"/>
              <a:t>Important features of weather and population impacting crop production were identified.</a:t>
            </a:r>
          </a:p>
          <a:p>
            <a:pPr>
              <a:buFontTx/>
              <a:buChar char="-"/>
            </a:pPr>
            <a:endParaRPr lang="en-US" sz="2000" dirty="0"/>
          </a:p>
          <a:p>
            <a:pPr marL="0" indent="0">
              <a:buNone/>
            </a:pPr>
            <a:r>
              <a:rPr lang="en-US" dirty="0"/>
              <a:t>In future,</a:t>
            </a:r>
          </a:p>
          <a:p>
            <a:pPr marL="0" indent="0">
              <a:buNone/>
            </a:pPr>
            <a:r>
              <a:rPr lang="en-US" dirty="0"/>
              <a:t>- Correlation between multiple variables on multiple metrics can be studied effectively and meaningful relationships can be derived. </a:t>
            </a:r>
          </a:p>
        </p:txBody>
      </p:sp>
      <p:sp>
        <p:nvSpPr>
          <p:cNvPr id="4" name="Footer Placeholder 3">
            <a:extLst>
              <a:ext uri="{FF2B5EF4-FFF2-40B4-BE49-F238E27FC236}">
                <a16:creationId xmlns:a16="http://schemas.microsoft.com/office/drawing/2014/main" id="{9A7C1C66-1A6C-4FC1-86AE-82B6DEA20B0E}"/>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222166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99E5-B638-4680-94E1-AFFBA39D085B}"/>
              </a:ext>
            </a:extLst>
          </p:cNvPr>
          <p:cNvSpPr>
            <a:spLocks noGrp="1"/>
          </p:cNvSpPr>
          <p:nvPr>
            <p:ph type="title"/>
          </p:nvPr>
        </p:nvSpPr>
        <p:spPr>
          <a:xfrm>
            <a:off x="838200" y="272361"/>
            <a:ext cx="10515600" cy="1325563"/>
          </a:xfrm>
        </p:spPr>
        <p:txBody>
          <a:bodyPr/>
          <a:lstStyle/>
          <a:p>
            <a:pPr algn="ctr"/>
            <a:r>
              <a:rPr lang="en-US" sz="3000" b="1" dirty="0">
                <a:latin typeface="Times New Roman" panose="02020603050405020304" pitchFamily="18" charset="0"/>
                <a:cs typeface="Times New Roman" panose="02020603050405020304" pitchFamily="18" charset="0"/>
              </a:rPr>
              <a:t>REFERENCES</a:t>
            </a:r>
            <a:r>
              <a:rPr lang="en-US" dirty="0"/>
              <a:t> </a:t>
            </a:r>
            <a:endParaRPr lang="en-IN" dirty="0"/>
          </a:p>
        </p:txBody>
      </p:sp>
      <p:sp>
        <p:nvSpPr>
          <p:cNvPr id="3" name="Content Placeholder 2">
            <a:extLst>
              <a:ext uri="{FF2B5EF4-FFF2-40B4-BE49-F238E27FC236}">
                <a16:creationId xmlns:a16="http://schemas.microsoft.com/office/drawing/2014/main" id="{584D8F64-6220-42D6-A085-9DC8A49E4533}"/>
              </a:ext>
            </a:extLst>
          </p:cNvPr>
          <p:cNvSpPr>
            <a:spLocks noGrp="1"/>
          </p:cNvSpPr>
          <p:nvPr>
            <p:ph idx="1"/>
          </p:nvPr>
        </p:nvSpPr>
        <p:spPr>
          <a:xfrm>
            <a:off x="838200" y="1388303"/>
            <a:ext cx="10515600" cy="4351338"/>
          </a:xfrm>
        </p:spPr>
        <p:txBody>
          <a:bodyPr>
            <a:normAutofit fontScale="85000" lnSpcReduction="20000"/>
          </a:bodyPr>
          <a:lstStyle/>
          <a:p>
            <a:pPr marL="0" marR="0" lvl="0" indent="0" algn="just">
              <a:lnSpc>
                <a:spcPct val="107000"/>
              </a:lnSpc>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 Sharma, A. Jain, P. Gupta and V. Chowdary, "Machine Learning Applications for Precision Agriculture: A Comprehensive Review," in IEEE Access, vol. 9, pp. 4843-4873, 2021,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10.1109/ACCESS.2020.3048415.</a:t>
            </a:r>
          </a:p>
          <a:p>
            <a:pPr marL="0" marR="0" lvl="0" indent="0" algn="just">
              <a:lnSpc>
                <a:spcPct val="107000"/>
              </a:lnSpc>
              <a:spcBef>
                <a:spcPts val="0"/>
              </a:spcBef>
              <a:spcAft>
                <a:spcPts val="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[2]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Climate change impacts on agriculture - agriculture.canada.ca. (2020, January 31). Agriculture Canada. https://agriculture.canada.ca/en/agriculture-and-environment/climate-change-and-air-quality/climate-scenarios-agriculture</a:t>
            </a:r>
          </a:p>
          <a:p>
            <a:pPr marL="0" marR="0" lvl="0" indent="0" algn="just">
              <a:lnSpc>
                <a:spcPct val="107000"/>
              </a:lnSpc>
              <a:spcBef>
                <a:spcPts val="0"/>
              </a:spcBef>
              <a:spcAft>
                <a:spcPts val="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Prematunga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 K. (2012). Correlational analysis. Australian Critical Care, 25(3), 195-199. </a:t>
            </a:r>
          </a:p>
          <a:p>
            <a:pPr marL="0" marR="0" lvl="0" indent="0" algn="just">
              <a:lnSpc>
                <a:spcPct val="107000"/>
              </a:lnSpc>
              <a:spcBef>
                <a:spcPts val="0"/>
              </a:spcBef>
              <a:spcAft>
                <a:spcPts val="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 Curtis, E. A., Comiskey, C., &amp; Dempsey, O. (2016). Importance and use of correlational research. Nurse researcher, 23(6).</a:t>
            </a:r>
          </a:p>
          <a:p>
            <a:pPr marL="0" marR="0" lvl="0" indent="0" algn="just">
              <a:lnSpc>
                <a:spcPct val="107000"/>
              </a:lnSpc>
              <a:spcBef>
                <a:spcPts val="0"/>
              </a:spcBef>
              <a:spcAft>
                <a:spcPts val="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 Krishna Kumar, K., Rupa Kumar, K.,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Ashrit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 G., Deshpande, N. R., &amp; Hansen, J. W. (2004). Climate impacts on Indian agriculture. International Journal of Climatology: A Journal of the Royal Meteorological Society, 24(11), 1375-1393.</a:t>
            </a:r>
          </a:p>
          <a:p>
            <a:pPr marL="0" marR="0" lvl="0" indent="0" algn="just">
              <a:lnSpc>
                <a:spcPct val="107000"/>
              </a:lnSpc>
              <a:spcBef>
                <a:spcPts val="0"/>
              </a:spcBef>
              <a:spcAft>
                <a:spcPts val="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[6] https://www.statcan.gc.ca/en/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E3AD83BB-CBF1-4C88-ABE2-5DE573F1553C}"/>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149157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A248-E815-4E78-A7CC-7ED10A58B77D}"/>
              </a:ext>
            </a:extLst>
          </p:cNvPr>
          <p:cNvSpPr>
            <a:spLocks noGrp="1"/>
          </p:cNvSpPr>
          <p:nvPr>
            <p:ph type="title"/>
          </p:nvPr>
        </p:nvSpPr>
        <p:spPr>
          <a:xfrm>
            <a:off x="838200" y="361155"/>
            <a:ext cx="10515600" cy="1325563"/>
          </a:xfrm>
        </p:spPr>
        <p:txBody>
          <a:bodyPr>
            <a:normAutofit/>
          </a:bodyPr>
          <a:lstStyle/>
          <a:p>
            <a:pPr algn="ctr"/>
            <a:r>
              <a:rPr lang="en-US" sz="3000" b="1" dirty="0">
                <a:latin typeface="Times New Roman" panose="02020603050405020304" pitchFamily="18" charset="0"/>
                <a:cs typeface="Times New Roman" panose="02020603050405020304" pitchFamily="18" charset="0"/>
              </a:rPr>
              <a:t>INTRODUCTION</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A0A65F-0287-4291-9F8D-EFF8857C4B2E}"/>
              </a:ext>
            </a:extLst>
          </p:cNvPr>
          <p:cNvSpPr>
            <a:spLocks noGrp="1"/>
          </p:cNvSpPr>
          <p:nvPr>
            <p:ph idx="1"/>
          </p:nvPr>
        </p:nvSpPr>
        <p:spPr>
          <a:xfrm>
            <a:off x="838200" y="1482725"/>
            <a:ext cx="10515600" cy="4351338"/>
          </a:xfrm>
        </p:spPr>
        <p:txBody>
          <a:bodyPr>
            <a:normAutofit/>
          </a:bodyPr>
          <a:lstStyle/>
          <a:p>
            <a:r>
              <a:rPr lang="en-US" sz="2500" dirty="0">
                <a:effectLst/>
                <a:latin typeface="Times New Roman" panose="02020603050405020304" pitchFamily="18" charset="0"/>
                <a:ea typeface="Calibri" panose="020F0502020204030204" pitchFamily="34" charset="0"/>
              </a:rPr>
              <a:t>Nature has seen a dramatic change in weather conditions and population in recent years and the field of agriculture has been drastically impacted as a result.</a:t>
            </a:r>
          </a:p>
          <a:p>
            <a:r>
              <a:rPr lang="en-US" sz="2500" dirty="0">
                <a:effectLst/>
                <a:latin typeface="Times New Roman" panose="02020603050405020304" pitchFamily="18" charset="0"/>
                <a:ea typeface="Calibri" panose="020F0502020204030204" pitchFamily="34" charset="0"/>
              </a:rPr>
              <a:t>Agriculture is critical to every country's economic development. With the current population's growth, frequent fluctuations in climatic conditions, and limited resources, meeting the current population's food needs has become a difficult issue.[2] </a:t>
            </a:r>
          </a:p>
          <a:p>
            <a:r>
              <a:rPr lang="en-US" sz="2500" dirty="0">
                <a:effectLst/>
                <a:latin typeface="Times New Roman" panose="02020603050405020304" pitchFamily="18" charset="0"/>
                <a:ea typeface="Calibri" panose="020F0502020204030204" pitchFamily="34" charset="0"/>
              </a:rPr>
              <a:t>By the end of 2050, the world's population will have increased by nearly 34% to 9.1 billion.[6]</a:t>
            </a:r>
          </a:p>
          <a:p>
            <a:endParaRPr lang="en-US" sz="2500" dirty="0">
              <a:effectLst/>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895863AA-BE98-4D41-A39E-C2D43B5610D1}"/>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980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7283-9DA6-4B07-8F58-1C02A5BCBD53}"/>
              </a:ext>
            </a:extLst>
          </p:cNvPr>
          <p:cNvSpPr>
            <a:spLocks noGrp="1"/>
          </p:cNvSpPr>
          <p:nvPr>
            <p:ph type="title"/>
          </p:nvPr>
        </p:nvSpPr>
        <p:spPr>
          <a:xfrm>
            <a:off x="838200" y="325369"/>
            <a:ext cx="10515600" cy="1325563"/>
          </a:xfrm>
        </p:spPr>
        <p:txBody>
          <a:bodyPr>
            <a:normAutofit/>
          </a:bodyPr>
          <a:lstStyle/>
          <a:p>
            <a:pPr algn="ctr"/>
            <a:r>
              <a:rPr lang="en-US" sz="3000" b="1" dirty="0">
                <a:latin typeface="Times New Roman" panose="02020603050405020304" pitchFamily="18" charset="0"/>
                <a:cs typeface="Times New Roman" panose="02020603050405020304" pitchFamily="18" charset="0"/>
              </a:rPr>
              <a:t>PROBLEM STATEMENT</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E5619B-7BC2-443E-8C1C-2CD11AE5D09F}"/>
              </a:ext>
            </a:extLst>
          </p:cNvPr>
          <p:cNvSpPr>
            <a:spLocks noGrp="1"/>
          </p:cNvSpPr>
          <p:nvPr>
            <p:ph idx="1"/>
          </p:nvPr>
        </p:nvSpPr>
        <p:spPr/>
        <p:txBody>
          <a:bodyPr>
            <a:normAutofit/>
          </a:bodyPr>
          <a:lstStyle/>
          <a:p>
            <a:pPr algn="just"/>
            <a:r>
              <a:rPr lang="en-US" sz="2500" dirty="0">
                <a:effectLst/>
                <a:latin typeface="Times New Roman" panose="02020603050405020304" pitchFamily="18" charset="0"/>
                <a:ea typeface="Calibri" panose="020F0502020204030204" pitchFamily="34" charset="0"/>
              </a:rPr>
              <a:t>Although cutting-edge technologies and modern developments in precision agriculture show a positive trend there has always been a degree of uncertainty in understanding behavioral patterns of crop produce.</a:t>
            </a:r>
          </a:p>
          <a:p>
            <a:pPr algn="just"/>
            <a:r>
              <a:rPr lang="en-US" sz="2500" dirty="0">
                <a:effectLst/>
                <a:latin typeface="Times New Roman" panose="02020603050405020304" pitchFamily="18" charset="0"/>
                <a:ea typeface="Calibri" panose="020F0502020204030204" pitchFamily="34" charset="0"/>
              </a:rPr>
              <a:t>Our project involves a correlational analysis of environmental factors and the trend in which affect crop production (food production industry) in Canada. </a:t>
            </a:r>
          </a:p>
          <a:p>
            <a:pPr algn="just"/>
            <a:r>
              <a:rPr lang="en-US" sz="2500" dirty="0">
                <a:effectLst/>
                <a:latin typeface="Times New Roman" panose="02020603050405020304" pitchFamily="18" charset="0"/>
                <a:ea typeface="Calibri" panose="020F0502020204030204" pitchFamily="34" charset="0"/>
              </a:rPr>
              <a:t>We focus on particular category under food industry and observe the data across a period span of 20 years </a:t>
            </a:r>
            <a:r>
              <a:rPr lang="en-US" sz="2500" dirty="0" err="1">
                <a:effectLst/>
                <a:latin typeface="Times New Roman" panose="02020603050405020304" pitchFamily="18" charset="0"/>
                <a:ea typeface="Calibri" panose="020F0502020204030204" pitchFamily="34" charset="0"/>
              </a:rPr>
              <a:t>eg</a:t>
            </a:r>
            <a:r>
              <a:rPr lang="en-US" sz="2500" dirty="0">
                <a:effectLst/>
                <a:latin typeface="Times New Roman" panose="02020603050405020304" pitchFamily="18" charset="0"/>
                <a:ea typeface="Calibri" panose="020F0502020204030204" pitchFamily="34" charset="0"/>
              </a:rPr>
              <a:t>; 2002-2021 to understand the pattern growth of the selected crops - fruits and vegetables </a:t>
            </a:r>
          </a:p>
          <a:p>
            <a:endParaRPr lang="en-IN" sz="2500" dirty="0"/>
          </a:p>
        </p:txBody>
      </p:sp>
      <p:sp>
        <p:nvSpPr>
          <p:cNvPr id="4" name="Footer Placeholder 3">
            <a:extLst>
              <a:ext uri="{FF2B5EF4-FFF2-40B4-BE49-F238E27FC236}">
                <a16:creationId xmlns:a16="http://schemas.microsoft.com/office/drawing/2014/main" id="{D8B499FB-0117-47CA-9242-41BBA35C330C}"/>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80048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B8F5-3767-42B9-8FBE-E018A49928E1}"/>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 IMPORTANCE AND OBJECTIVES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8F4EDC-4F1B-4E02-BC18-37DEF1612838}"/>
              </a:ext>
            </a:extLst>
          </p:cNvPr>
          <p:cNvSpPr>
            <a:spLocks noGrp="1"/>
          </p:cNvSpPr>
          <p:nvPr>
            <p:ph idx="1"/>
          </p:nvPr>
        </p:nvSpPr>
        <p:spPr/>
        <p:txBody>
          <a:bodyPr>
            <a:normAutofit/>
          </a:bodyPr>
          <a:lstStyle/>
          <a:p>
            <a:pPr algn="just"/>
            <a:r>
              <a:rPr lang="en-US" sz="2500" dirty="0">
                <a:solidFill>
                  <a:srgbClr val="202124"/>
                </a:solidFill>
                <a:latin typeface="Times New Roman" panose="02020603050405020304" pitchFamily="18" charset="0"/>
                <a:cs typeface="Times New Roman" panose="02020603050405020304" pitchFamily="18" charset="0"/>
              </a:rPr>
              <a:t>D</a:t>
            </a:r>
            <a:r>
              <a:rPr lang="en-US" sz="2500" i="0" dirty="0">
                <a:solidFill>
                  <a:srgbClr val="202124"/>
                </a:solidFill>
                <a:effectLst/>
                <a:latin typeface="Times New Roman" panose="02020603050405020304" pitchFamily="18" charset="0"/>
                <a:cs typeface="Times New Roman" panose="02020603050405020304" pitchFamily="18" charset="0"/>
              </a:rPr>
              <a:t>etermine prevalence and relationships among variables, and to forecast events from current data and knowledge.</a:t>
            </a:r>
          </a:p>
          <a:p>
            <a:pPr algn="just"/>
            <a:r>
              <a:rPr lang="en-US" sz="2500" dirty="0">
                <a:solidFill>
                  <a:srgbClr val="202124"/>
                </a:solidFill>
                <a:latin typeface="Times New Roman" panose="02020603050405020304" pitchFamily="18" charset="0"/>
                <a:cs typeface="Times New Roman" panose="02020603050405020304" pitchFamily="18" charset="0"/>
              </a:rPr>
              <a:t>Correlational analysis can be applied in agricultural research where researchers can effectively establish dependencies and identify potential mismatches between supply and demand [3].</a:t>
            </a:r>
          </a:p>
          <a:p>
            <a:pPr algn="just"/>
            <a:r>
              <a:rPr lang="en-US" sz="2500" i="0" dirty="0">
                <a:solidFill>
                  <a:srgbClr val="202124"/>
                </a:solidFill>
                <a:effectLst/>
                <a:latin typeface="Times New Roman" panose="02020603050405020304" pitchFamily="18" charset="0"/>
                <a:cs typeface="Times New Roman" panose="02020603050405020304" pitchFamily="18" charset="0"/>
              </a:rPr>
              <a:t>The goal of our project is to evaluate importance of key metrics in each of considered correlational variables that can affect crop production, thereby providing valuable insights for future analytical study.[4]</a:t>
            </a:r>
          </a:p>
          <a:p>
            <a:endParaRPr lang="en-IN" sz="25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28D759C-E433-4FF6-AA8B-3079DED1766C}"/>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126256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0A4A-33ED-405F-A25E-7AB07128517A}"/>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LITERATURE REVIEW</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971495-A0A7-4BA9-809E-047ADBEE8218}"/>
              </a:ext>
            </a:extLst>
          </p:cNvPr>
          <p:cNvSpPr>
            <a:spLocks noGrp="1"/>
          </p:cNvSpPr>
          <p:nvPr>
            <p:ph idx="1"/>
          </p:nvPr>
        </p:nvSpPr>
        <p:spPr/>
        <p:txBody>
          <a:bodyPr>
            <a:normAutofit/>
          </a:bodyPr>
          <a:lstStyle/>
          <a:p>
            <a:pPr marL="0" indent="0">
              <a:buNone/>
            </a:pPr>
            <a:r>
              <a:rPr lang="en-US" sz="2000" b="0" i="0" dirty="0">
                <a:solidFill>
                  <a:srgbClr val="333132"/>
                </a:solidFill>
                <a:effectLst/>
                <a:latin typeface="Times New Roman" panose="02020603050405020304" pitchFamily="18" charset="0"/>
                <a:cs typeface="Times New Roman" panose="02020603050405020304" pitchFamily="18" charset="0"/>
              </a:rPr>
              <a:t>[1] Monteith, J. L. (1977). Climate and the efficiency of crop production in Britain. Philosophical Transactions of the Royal Society of London. B, Biological Sciences, 281(980), 277-294.</a:t>
            </a:r>
          </a:p>
          <a:p>
            <a:pPr>
              <a:buFontTx/>
              <a:buChar char="-"/>
            </a:pPr>
            <a:r>
              <a:rPr lang="en-US" sz="2000" b="0" i="0" dirty="0">
                <a:solidFill>
                  <a:srgbClr val="333132"/>
                </a:solidFill>
                <a:effectLst/>
                <a:latin typeface="Times New Roman" panose="02020603050405020304" pitchFamily="18" charset="0"/>
                <a:cs typeface="Times New Roman" panose="02020603050405020304" pitchFamily="18" charset="0"/>
              </a:rPr>
              <a:t>The efficiency of crop production is defined in thermodynamic terms as the ratio of energy output (carbohydrate) to energy input (solar radiation). </a:t>
            </a:r>
          </a:p>
          <a:p>
            <a:pPr>
              <a:buFontTx/>
              <a:buChar char="-"/>
            </a:pPr>
            <a:r>
              <a:rPr lang="en-US" sz="2000" b="0" i="0" dirty="0">
                <a:solidFill>
                  <a:srgbClr val="333132"/>
                </a:solidFill>
                <a:effectLst/>
                <a:latin typeface="Times New Roman" panose="02020603050405020304" pitchFamily="18" charset="0"/>
                <a:cs typeface="Times New Roman" panose="02020603050405020304" pitchFamily="18" charset="0"/>
              </a:rPr>
              <a:t>Temperature and water supply are the main climatic constraints on efficiency. </a:t>
            </a:r>
          </a:p>
          <a:p>
            <a:pPr marL="0" indent="0">
              <a:buNone/>
            </a:pPr>
            <a:r>
              <a:rPr lang="en-US" sz="2000" b="0" i="0" dirty="0">
                <a:solidFill>
                  <a:srgbClr val="333132"/>
                </a:solidFill>
                <a:effectLst/>
                <a:latin typeface="Times New Roman" panose="02020603050405020304" pitchFamily="18" charset="0"/>
                <a:cs typeface="Times New Roman" panose="02020603050405020304" pitchFamily="18" charset="0"/>
              </a:rPr>
              <a:t>[2] Evangelista, J. C., </a:t>
            </a:r>
            <a:r>
              <a:rPr lang="en-US" sz="2000" b="0" i="0" dirty="0" err="1">
                <a:solidFill>
                  <a:srgbClr val="333132"/>
                </a:solidFill>
                <a:effectLst/>
                <a:latin typeface="Times New Roman" panose="02020603050405020304" pitchFamily="18" charset="0"/>
                <a:cs typeface="Times New Roman" panose="02020603050405020304" pitchFamily="18" charset="0"/>
              </a:rPr>
              <a:t>Escalona</a:t>
            </a:r>
            <a:r>
              <a:rPr lang="en-US" sz="2000" b="0" i="0" dirty="0">
                <a:solidFill>
                  <a:srgbClr val="333132"/>
                </a:solidFill>
                <a:effectLst/>
                <a:latin typeface="Times New Roman" panose="02020603050405020304" pitchFamily="18" charset="0"/>
                <a:cs typeface="Times New Roman" panose="02020603050405020304" pitchFamily="18" charset="0"/>
              </a:rPr>
              <a:t>, J. A. S., &amp; </a:t>
            </a:r>
            <a:r>
              <a:rPr lang="en-US" sz="2000" b="0" i="0" dirty="0" err="1">
                <a:solidFill>
                  <a:srgbClr val="333132"/>
                </a:solidFill>
                <a:effectLst/>
                <a:latin typeface="Times New Roman" panose="02020603050405020304" pitchFamily="18" charset="0"/>
                <a:cs typeface="Times New Roman" panose="02020603050405020304" pitchFamily="18" charset="0"/>
              </a:rPr>
              <a:t>Pigao</a:t>
            </a:r>
            <a:r>
              <a:rPr lang="en-US" sz="2000" b="0" i="0" dirty="0">
                <a:solidFill>
                  <a:srgbClr val="333132"/>
                </a:solidFill>
                <a:effectLst/>
                <a:latin typeface="Times New Roman" panose="02020603050405020304" pitchFamily="18" charset="0"/>
                <a:cs typeface="Times New Roman" panose="02020603050405020304" pitchFamily="18" charset="0"/>
              </a:rPr>
              <a:t>, K. (2022). The Correlational Analysis between the Industrial Sector and Agriculture Sector towards Economic Development. Journal of Economics, Finance and Accounting Studies, 4(2), 44-54. </a:t>
            </a:r>
          </a:p>
          <a:p>
            <a:pPr marL="0" indent="0">
              <a:buNone/>
            </a:pPr>
            <a:r>
              <a:rPr lang="en-US" sz="2000" b="0" i="0" dirty="0">
                <a:solidFill>
                  <a:srgbClr val="333132"/>
                </a:solidFill>
                <a:effectLst/>
                <a:latin typeface="Times New Roman" panose="02020603050405020304" pitchFamily="18" charset="0"/>
                <a:cs typeface="Times New Roman" panose="02020603050405020304" pitchFamily="18" charset="0"/>
              </a:rPr>
              <a:t>- Pearson coefficient and multiple regression model were used to identify relationship between Manufacturing-Agriculture and Construction-Agriculture Industry.</a:t>
            </a:r>
          </a:p>
        </p:txBody>
      </p:sp>
      <p:sp>
        <p:nvSpPr>
          <p:cNvPr id="4" name="Footer Placeholder 3">
            <a:extLst>
              <a:ext uri="{FF2B5EF4-FFF2-40B4-BE49-F238E27FC236}">
                <a16:creationId xmlns:a16="http://schemas.microsoft.com/office/drawing/2014/main" id="{860E0E9E-107D-47F4-864E-C67253622312}"/>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416358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DB6E-2381-4672-8D62-9EC5EC2E5E14}"/>
              </a:ext>
            </a:extLst>
          </p:cNvPr>
          <p:cNvSpPr>
            <a:spLocks noGrp="1"/>
          </p:cNvSpPr>
          <p:nvPr>
            <p:ph type="title"/>
          </p:nvPr>
        </p:nvSpPr>
        <p:spPr/>
        <p:txBody>
          <a:bodyPr/>
          <a:lstStyle/>
          <a:p>
            <a:pPr algn="ctr"/>
            <a:r>
              <a:rPr lang="en-US" sz="3000" b="1" dirty="0">
                <a:latin typeface="Times New Roman" panose="02020603050405020304" pitchFamily="18" charset="0"/>
                <a:cs typeface="Times New Roman" panose="02020603050405020304" pitchFamily="18" charset="0"/>
              </a:rPr>
              <a:t>CHALLENGES</a:t>
            </a:r>
            <a:r>
              <a:rPr lang="en-US" dirty="0"/>
              <a:t> </a:t>
            </a:r>
            <a:endParaRPr lang="en-IN" dirty="0"/>
          </a:p>
        </p:txBody>
      </p:sp>
      <p:sp>
        <p:nvSpPr>
          <p:cNvPr id="3" name="Content Placeholder 2">
            <a:extLst>
              <a:ext uri="{FF2B5EF4-FFF2-40B4-BE49-F238E27FC236}">
                <a16:creationId xmlns:a16="http://schemas.microsoft.com/office/drawing/2014/main" id="{FC2B27BF-8A4A-4FAF-8558-052230AD63DF}"/>
              </a:ext>
            </a:extLst>
          </p:cNvPr>
          <p:cNvSpPr>
            <a:spLocks noGrp="1"/>
          </p:cNvSpPr>
          <p:nvPr>
            <p:ph idx="1"/>
          </p:nvPr>
        </p:nvSpPr>
        <p:spPr>
          <a:xfrm>
            <a:off x="838200" y="1857473"/>
            <a:ext cx="10515600" cy="4351338"/>
          </a:xfrm>
        </p:spPr>
        <p:txBody>
          <a:bodyPr/>
          <a:lstStyle/>
          <a:p>
            <a:pPr algn="just"/>
            <a:r>
              <a:rPr lang="en-US" dirty="0">
                <a:latin typeface="Times New Roman" panose="02020603050405020304" pitchFamily="18" charset="0"/>
                <a:cs typeface="Times New Roman" panose="02020603050405020304" pitchFamily="18" charset="0"/>
              </a:rPr>
              <a:t>Dataset identification and cleansing</a:t>
            </a:r>
          </a:p>
          <a:p>
            <a:pPr algn="just"/>
            <a:r>
              <a:rPr lang="en-US" dirty="0">
                <a:latin typeface="Times New Roman" panose="02020603050405020304" pitchFamily="18" charset="0"/>
                <a:cs typeface="Times New Roman" panose="02020603050405020304" pitchFamily="18" charset="0"/>
              </a:rPr>
              <a:t>Selection and comparison between regression models was time consuming</a:t>
            </a:r>
          </a:p>
          <a:p>
            <a:pPr algn="just"/>
            <a:r>
              <a:rPr lang="en-US" dirty="0">
                <a:latin typeface="Times New Roman" panose="02020603050405020304" pitchFamily="18" charset="0"/>
                <a:cs typeface="Times New Roman" panose="02020603050405020304" pitchFamily="18" charset="0"/>
              </a:rPr>
              <a:t>Precision in framing </a:t>
            </a:r>
            <a:r>
              <a:rPr lang="en-US">
                <a:latin typeface="Times New Roman" panose="02020603050405020304" pitchFamily="18" charset="0"/>
                <a:cs typeface="Times New Roman" panose="02020603050405020304" pitchFamily="18" charset="0"/>
              </a:rPr>
              <a:t>correlational relationships </a:t>
            </a:r>
            <a:r>
              <a:rPr lang="en-US" dirty="0">
                <a:latin typeface="Times New Roman" panose="02020603050405020304" pitchFamily="18" charset="0"/>
                <a:cs typeface="Times New Roman" panose="02020603050405020304" pitchFamily="18" charset="0"/>
              </a:rPr>
              <a:t>between variables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FC396C5-9902-48C8-8317-A95C537793A8}"/>
              </a:ext>
            </a:extLst>
          </p:cNvPr>
          <p:cNvSpPr>
            <a:spLocks noGrp="1"/>
          </p:cNvSpPr>
          <p:nvPr>
            <p:ph type="ftr" sz="quarter" idx="11"/>
          </p:nvPr>
        </p:nvSpPr>
        <p:spPr>
          <a:xfrm>
            <a:off x="0" y="6355443"/>
            <a:ext cx="4114800" cy="365125"/>
          </a:xfrm>
        </p:spPr>
        <p:txBody>
          <a:bodyPr/>
          <a:lstStyle/>
          <a:p>
            <a:r>
              <a:rPr lang="en-US" sz="2000"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95162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6C47-0398-434D-A497-542E38B2D6E7}"/>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AE9746F-6AB8-E040-BAFE-4E0C73BB8B1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Our model works in </a:t>
            </a:r>
            <a:r>
              <a:rPr lang="en-US" b="1" dirty="0">
                <a:latin typeface="Times New Roman" panose="02020603050405020304" pitchFamily="18" charset="0"/>
                <a:cs typeface="Times New Roman" panose="02020603050405020304" pitchFamily="18" charset="0"/>
              </a:rPr>
              <a:t>three stages</a:t>
            </a:r>
          </a:p>
          <a:p>
            <a:r>
              <a:rPr lang="en-CA" b="1" dirty="0">
                <a:latin typeface="Times New Roman" panose="02020603050405020304" pitchFamily="18" charset="0"/>
                <a:cs typeface="Times New Roman" panose="02020603050405020304" pitchFamily="18" charset="0"/>
              </a:rPr>
              <a:t>In the first phase</a:t>
            </a:r>
          </a:p>
          <a:p>
            <a:pPr marL="457200" lvl="1" indent="0">
              <a:buNone/>
            </a:pPr>
            <a:r>
              <a:rPr lang="en-CA" dirty="0">
                <a:latin typeface="Times New Roman" panose="02020603050405020304" pitchFamily="18" charset="0"/>
                <a:cs typeface="Times New Roman" panose="02020603050405020304" pitchFamily="18" charset="0"/>
              </a:rPr>
              <a:t>- Collects different crop production, weather and population data of Ontario between 2002 - 2019</a:t>
            </a:r>
          </a:p>
          <a:p>
            <a:pPr marL="457200" lvl="1" indent="0">
              <a:buNone/>
            </a:pPr>
            <a:r>
              <a:rPr lang="en-CA" dirty="0">
                <a:latin typeface="Times New Roman" panose="02020603050405020304" pitchFamily="18" charset="0"/>
                <a:cs typeface="Times New Roman" panose="02020603050405020304" pitchFamily="18" charset="0"/>
              </a:rPr>
              <a:t>- Preprocesses and cleans data</a:t>
            </a:r>
          </a:p>
          <a:p>
            <a:r>
              <a:rPr lang="en-CA" b="1" dirty="0">
                <a:latin typeface="Times New Roman" panose="02020603050405020304" pitchFamily="18" charset="0"/>
                <a:cs typeface="Times New Roman" panose="02020603050405020304" pitchFamily="18" charset="0"/>
              </a:rPr>
              <a:t>In the second phase</a:t>
            </a:r>
          </a:p>
          <a:p>
            <a:pPr marL="457200" lvl="1" indent="0">
              <a:buNone/>
            </a:pPr>
            <a:r>
              <a:rPr lang="en-CA" dirty="0">
                <a:latin typeface="Times New Roman" panose="02020603050405020304" pitchFamily="18" charset="0"/>
                <a:cs typeface="Times New Roman" panose="02020603050405020304" pitchFamily="18" charset="0"/>
              </a:rPr>
              <a:t>- Performs </a:t>
            </a:r>
            <a:r>
              <a:rPr lang="en-CA" b="1" i="1" dirty="0">
                <a:latin typeface="Times New Roman" panose="02020603050405020304" pitchFamily="18" charset="0"/>
                <a:cs typeface="Times New Roman" panose="02020603050405020304" pitchFamily="18" charset="0"/>
              </a:rPr>
              <a:t>correlational analysis </a:t>
            </a:r>
            <a:r>
              <a:rPr lang="en-CA" dirty="0">
                <a:latin typeface="Times New Roman" panose="02020603050405020304" pitchFamily="18" charset="0"/>
                <a:cs typeface="Times New Roman" panose="02020603050405020304" pitchFamily="18" charset="0"/>
              </a:rPr>
              <a:t>to better understand the statistical relationships between the input variables and the output variable </a:t>
            </a:r>
          </a:p>
          <a:p>
            <a:pPr marL="457200" lvl="1" indent="0">
              <a:buNone/>
            </a:pPr>
            <a:r>
              <a:rPr lang="en-CA" dirty="0">
                <a:latin typeface="Times New Roman" panose="02020603050405020304" pitchFamily="18" charset="0"/>
                <a:cs typeface="Times New Roman" panose="02020603050405020304" pitchFamily="18" charset="0"/>
              </a:rPr>
              <a:t>- This will help to identify which variables may or may not be relevant as input for developing a model</a:t>
            </a:r>
          </a:p>
          <a:p>
            <a:endParaRPr lang="en-CA" dirty="0"/>
          </a:p>
          <a:p>
            <a:endParaRPr lang="en-US" dirty="0"/>
          </a:p>
          <a:p>
            <a:endParaRPr lang="en-US" dirty="0"/>
          </a:p>
        </p:txBody>
      </p:sp>
      <p:sp>
        <p:nvSpPr>
          <p:cNvPr id="6" name="Slide Number Placeholder 3">
            <a:extLst>
              <a:ext uri="{FF2B5EF4-FFF2-40B4-BE49-F238E27FC236}">
                <a16:creationId xmlns:a16="http://schemas.microsoft.com/office/drawing/2014/main" id="{6FEF70F0-EFCE-954E-B541-9B3A59E6EA55}"/>
              </a:ext>
            </a:extLst>
          </p:cNvPr>
          <p:cNvSpPr txBox="1">
            <a:spLocks/>
          </p:cNvSpPr>
          <p:nvPr/>
        </p:nvSpPr>
        <p:spPr>
          <a:xfrm>
            <a:off x="228599" y="6282892"/>
            <a:ext cx="36714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7</a:t>
            </a:fld>
            <a:endParaRPr lang="en-US" dirty="0"/>
          </a:p>
        </p:txBody>
      </p:sp>
    </p:spTree>
    <p:extLst>
      <p:ext uri="{BB962C8B-B14F-4D97-AF65-F5344CB8AC3E}">
        <p14:creationId xmlns:p14="http://schemas.microsoft.com/office/powerpoint/2010/main" val="385638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6C47-0398-434D-A497-542E38B2D6E7}"/>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AE9746F-6AB8-E040-BAFE-4E0C73BB8B1B}"/>
              </a:ext>
            </a:extLst>
          </p:cNvPr>
          <p:cNvSpPr>
            <a:spLocks noGrp="1"/>
          </p:cNvSpPr>
          <p:nvPr>
            <p:ph idx="1"/>
          </p:nvPr>
        </p:nvSpPr>
        <p:spPr/>
        <p:txBody>
          <a:bodyPr>
            <a:normAutofit/>
          </a:bodyPr>
          <a:lstStyle/>
          <a:p>
            <a:r>
              <a:rPr lang="en-CA" b="1" dirty="0">
                <a:latin typeface="Times New Roman" panose="02020603050405020304" pitchFamily="18" charset="0"/>
                <a:cs typeface="Times New Roman" panose="02020603050405020304" pitchFamily="18" charset="0"/>
              </a:rPr>
              <a:t>In the third phase</a:t>
            </a:r>
          </a:p>
          <a:p>
            <a:pPr lvl="1">
              <a:buFontTx/>
              <a:buChar char="-"/>
            </a:pPr>
            <a:r>
              <a:rPr lang="en-CA" dirty="0">
                <a:latin typeface="Times New Roman" panose="02020603050405020304" pitchFamily="18" charset="0"/>
                <a:cs typeface="Times New Roman" panose="02020603050405020304" pitchFamily="18" charset="0"/>
              </a:rPr>
              <a:t>Employs four popular regression models</a:t>
            </a:r>
          </a:p>
          <a:p>
            <a:pPr lvl="2">
              <a:buFontTx/>
              <a:buChar char="-"/>
            </a:pPr>
            <a:r>
              <a:rPr lang="en-CA" dirty="0">
                <a:latin typeface="Times New Roman" panose="02020603050405020304" pitchFamily="18" charset="0"/>
                <a:cs typeface="Times New Roman" panose="02020603050405020304" pitchFamily="18" charset="0"/>
              </a:rPr>
              <a:t>Linear Regression​</a:t>
            </a:r>
          </a:p>
          <a:p>
            <a:pPr lvl="2">
              <a:buFontTx/>
              <a:buChar char="-"/>
            </a:pPr>
            <a:r>
              <a:rPr lang="en-CA" dirty="0">
                <a:latin typeface="Times New Roman" panose="02020603050405020304" pitchFamily="18" charset="0"/>
                <a:cs typeface="Times New Roman" panose="02020603050405020304" pitchFamily="18" charset="0"/>
              </a:rPr>
              <a:t>Decision Tree Regressor​</a:t>
            </a:r>
          </a:p>
          <a:p>
            <a:pPr lvl="2">
              <a:buFontTx/>
              <a:buChar char="-"/>
            </a:pPr>
            <a:r>
              <a:rPr lang="en-CA" dirty="0">
                <a:latin typeface="Times New Roman" panose="02020603050405020304" pitchFamily="18" charset="0"/>
                <a:cs typeface="Times New Roman" panose="02020603050405020304" pitchFamily="18" charset="0"/>
              </a:rPr>
              <a:t>K Neighbor Regressor​</a:t>
            </a:r>
          </a:p>
          <a:p>
            <a:pPr lvl="2">
              <a:buFontTx/>
              <a:buChar char="-"/>
            </a:pPr>
            <a:r>
              <a:rPr lang="en-CA" dirty="0">
                <a:latin typeface="Times New Roman" panose="02020603050405020304" pitchFamily="18" charset="0"/>
                <a:cs typeface="Times New Roman" panose="02020603050405020304" pitchFamily="18" charset="0"/>
              </a:rPr>
              <a:t>Support Vector Regressor</a:t>
            </a:r>
          </a:p>
          <a:p>
            <a:pPr marL="457200" lvl="1" indent="0">
              <a:buNone/>
            </a:pPr>
            <a:r>
              <a:rPr lang="en-CA" dirty="0">
                <a:latin typeface="Times New Roman" panose="02020603050405020304" pitchFamily="18" charset="0"/>
                <a:cs typeface="Times New Roman" panose="02020603050405020304" pitchFamily="18" charset="0"/>
              </a:rPr>
              <a:t>to predict the production of Apple and Asparagus based on weather and population variables</a:t>
            </a:r>
          </a:p>
          <a:p>
            <a:pPr marL="457200" lvl="1" indent="0">
              <a:buNone/>
            </a:pPr>
            <a:r>
              <a:rPr lang="en-CA" dirty="0">
                <a:latin typeface="Times New Roman" panose="02020603050405020304" pitchFamily="18" charset="0"/>
                <a:cs typeface="Times New Roman" panose="02020603050405020304" pitchFamily="18" charset="0"/>
              </a:rPr>
              <a:t>- Identifies most important input variables by calculating feature importance</a:t>
            </a:r>
          </a:p>
          <a:p>
            <a:endParaRPr lang="en-CA" dirty="0"/>
          </a:p>
          <a:p>
            <a:endParaRPr lang="en-US" dirty="0"/>
          </a:p>
          <a:p>
            <a:endParaRPr lang="en-US" dirty="0"/>
          </a:p>
        </p:txBody>
      </p:sp>
      <p:sp>
        <p:nvSpPr>
          <p:cNvPr id="5" name="Slide Number Placeholder 3">
            <a:extLst>
              <a:ext uri="{FF2B5EF4-FFF2-40B4-BE49-F238E27FC236}">
                <a16:creationId xmlns:a16="http://schemas.microsoft.com/office/drawing/2014/main" id="{A31CEF25-3854-2443-B8AD-35F7537471EB}"/>
              </a:ext>
            </a:extLst>
          </p:cNvPr>
          <p:cNvSpPr txBox="1">
            <a:spLocks/>
          </p:cNvSpPr>
          <p:nvPr/>
        </p:nvSpPr>
        <p:spPr>
          <a:xfrm>
            <a:off x="228599" y="6282892"/>
            <a:ext cx="36714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8</a:t>
            </a:fld>
            <a:endParaRPr lang="en-US" dirty="0"/>
          </a:p>
        </p:txBody>
      </p:sp>
    </p:spTree>
    <p:extLst>
      <p:ext uri="{BB962C8B-B14F-4D97-AF65-F5344CB8AC3E}">
        <p14:creationId xmlns:p14="http://schemas.microsoft.com/office/powerpoint/2010/main" val="395435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9E54-8E0C-0A4B-BBEC-A3342E622B74}"/>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EVALUATION</a:t>
            </a:r>
          </a:p>
        </p:txBody>
      </p:sp>
      <p:sp>
        <p:nvSpPr>
          <p:cNvPr id="3" name="Content Placeholder 2">
            <a:extLst>
              <a:ext uri="{FF2B5EF4-FFF2-40B4-BE49-F238E27FC236}">
                <a16:creationId xmlns:a16="http://schemas.microsoft.com/office/drawing/2014/main" id="{DDD09BCF-B20C-D24A-AFA1-21784CCF7515}"/>
              </a:ext>
            </a:extLst>
          </p:cNvPr>
          <p:cNvSpPr>
            <a:spLocks noGrp="1"/>
          </p:cNvSpPr>
          <p:nvPr>
            <p:ph idx="1"/>
          </p:nvPr>
        </p:nvSpPr>
        <p:spPr/>
        <p:txBody>
          <a:bodyPr/>
          <a:lstStyle/>
          <a:p>
            <a:r>
              <a:rPr lang="en-CA" dirty="0">
                <a:latin typeface="Times New Roman" panose="02020603050405020304" pitchFamily="18" charset="0"/>
                <a:cs typeface="Times New Roman" panose="02020603050405020304" pitchFamily="18" charset="0"/>
              </a:rPr>
              <a:t>All the collected data is open-source and available at Statistics Canada [6]</a:t>
            </a:r>
          </a:p>
          <a:p>
            <a:r>
              <a:rPr lang="en-CA" dirty="0">
                <a:latin typeface="Times New Roman" panose="02020603050405020304" pitchFamily="18" charset="0"/>
                <a:cs typeface="Times New Roman" panose="02020603050405020304" pitchFamily="18" charset="0"/>
              </a:rPr>
              <a:t>All experiments were conducted on a machine with</a:t>
            </a:r>
          </a:p>
          <a:p>
            <a:pPr marL="457200" lvl="1" indent="0">
              <a:buNone/>
            </a:pPr>
            <a:r>
              <a:rPr lang="en-CA" dirty="0">
                <a:latin typeface="Times New Roman" panose="02020603050405020304" pitchFamily="18" charset="0"/>
                <a:cs typeface="Times New Roman" panose="02020603050405020304" pitchFamily="18" charset="0"/>
              </a:rPr>
              <a:t>- 64-bit Windows 10 </a:t>
            </a:r>
          </a:p>
          <a:p>
            <a:pPr marL="457200" lvl="1" indent="0">
              <a:buNone/>
            </a:pPr>
            <a:r>
              <a:rPr lang="en-CA" dirty="0">
                <a:latin typeface="Times New Roman" panose="02020603050405020304" pitchFamily="18" charset="0"/>
                <a:cs typeface="Times New Roman" panose="02020603050405020304" pitchFamily="18" charset="0"/>
              </a:rPr>
              <a:t>- Intel Core i7 CPU </a:t>
            </a:r>
          </a:p>
          <a:p>
            <a:pPr marL="457200" lvl="1" indent="0">
              <a:buNone/>
            </a:pPr>
            <a:r>
              <a:rPr lang="en-CA" dirty="0">
                <a:latin typeface="Times New Roman" panose="02020603050405020304" pitchFamily="18" charset="0"/>
                <a:cs typeface="Times New Roman" panose="02020603050405020304" pitchFamily="18" charset="0"/>
              </a:rPr>
              <a:t>- 16 GB RAM</a:t>
            </a:r>
          </a:p>
          <a:p>
            <a:pPr marL="457200" lvl="1" indent="0">
              <a:buNone/>
            </a:pPr>
            <a:r>
              <a:rPr lang="en-CA" dirty="0">
                <a:latin typeface="Times New Roman" panose="02020603050405020304" pitchFamily="18" charset="0"/>
                <a:cs typeface="Times New Roman" panose="02020603050405020304" pitchFamily="18" charset="0"/>
              </a:rPr>
              <a:t>- Python programming language</a:t>
            </a:r>
          </a:p>
        </p:txBody>
      </p:sp>
      <p:sp>
        <p:nvSpPr>
          <p:cNvPr id="5" name="Slide Number Placeholder 3">
            <a:extLst>
              <a:ext uri="{FF2B5EF4-FFF2-40B4-BE49-F238E27FC236}">
                <a16:creationId xmlns:a16="http://schemas.microsoft.com/office/drawing/2014/main" id="{E838D38F-7E25-5B42-982C-BC5D3030AD21}"/>
              </a:ext>
            </a:extLst>
          </p:cNvPr>
          <p:cNvSpPr txBox="1">
            <a:spLocks/>
          </p:cNvSpPr>
          <p:nvPr/>
        </p:nvSpPr>
        <p:spPr>
          <a:xfrm>
            <a:off x="228599" y="6356350"/>
            <a:ext cx="609601" cy="29166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9</a:t>
            </a:fld>
            <a:endParaRPr lang="en-US" dirty="0"/>
          </a:p>
        </p:txBody>
      </p:sp>
    </p:spTree>
    <p:extLst>
      <p:ext uri="{BB962C8B-B14F-4D97-AF65-F5344CB8AC3E}">
        <p14:creationId xmlns:p14="http://schemas.microsoft.com/office/powerpoint/2010/main" val="1255824061"/>
      </p:ext>
    </p:extLst>
  </p:cSld>
  <p:clrMapOvr>
    <a:masterClrMapping/>
  </p:clrMapOvr>
</p:sld>
</file>

<file path=ppt/theme/theme1.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Words>1329</Words>
  <Application>Microsoft Office PowerPoint</Application>
  <PresentationFormat>Widescreen</PresentationFormat>
  <Paragraphs>163</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vt:lpstr>
      <vt:lpstr>Times New Roman</vt:lpstr>
      <vt:lpstr>Office Theme</vt:lpstr>
      <vt:lpstr>PowerPoint Presentation</vt:lpstr>
      <vt:lpstr>INTRODUCTION</vt:lpstr>
      <vt:lpstr>PROBLEM STATEMENT</vt:lpstr>
      <vt:lpstr> IMPORTANCE AND OBJECTIVES</vt:lpstr>
      <vt:lpstr>LITERATURE REVIEW</vt:lpstr>
      <vt:lpstr>CHALLENGES </vt:lpstr>
      <vt:lpstr>METHODOLOGY</vt:lpstr>
      <vt:lpstr>METHODOLOGY</vt:lpstr>
      <vt:lpstr>EVALUATION</vt:lpstr>
      <vt:lpstr>CORRELATIONAL ANALYSIS</vt:lpstr>
      <vt:lpstr>CORRELATIONAL ANALYSIS</vt:lpstr>
      <vt:lpstr>CORRELATION COEFFICIENT VALUES</vt:lpstr>
      <vt:lpstr>DATA PREPROCESSING </vt:lpstr>
      <vt:lpstr>DATA VISUALIZATION</vt:lpstr>
      <vt:lpstr>TRAINING AND TESTING DATA</vt:lpstr>
      <vt:lpstr>REGRESSION ALGORITHMS</vt:lpstr>
      <vt:lpstr>FEATURE IMPORTANCE</vt:lpstr>
      <vt:lpstr>CONCLUSION &amp; FUTURE WORK</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Marnie Robillard</dc:creator>
  <cp:lastModifiedBy>Eswaran</cp:lastModifiedBy>
  <cp:revision>72</cp:revision>
  <dcterms:created xsi:type="dcterms:W3CDTF">2019-04-04T13:39:44Z</dcterms:created>
  <dcterms:modified xsi:type="dcterms:W3CDTF">2022-04-15T02:30:44Z</dcterms:modified>
</cp:coreProperties>
</file>