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07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2378 24575,'22'-15'0,"258"-162"0,-231 150 0,0 3 0,2 1 0,103-29 0,-58 25 0,-2-3 0,136-66 0,-202 81 0,0-2 0,-1-1 0,42-36 0,-47 35 0,1 1 0,1 1 0,0 1 0,36-16 0,-21 13 0,-1-1 0,44-32 0,-60 38 0,0 2 0,25-11 0,19-10 0,177-83 0,-162 81 0,116-67 0,-171 86 0,-3 2 0,28-22 0,-30 20 0,1 0 0,1 2 0,40-19 0,77-24 0,-93 40 0,148-58 0,-127 48 0,75-19 0,2 1 0,-54 10 0,90-29 0,-112 43 0,-1-4 0,77-39 0,69-29 0,6-3 0,-150 55 0,-46 25 0,48-22 0,48-17 0,-102 45 0,0-1 0,-1 0 0,-1-2 0,22-19 0,-28 24 0,1 0 0,0 1 0,0 0 0,1 0 0,0 1 0,21-7 0,9-6 0,85-32 0,14-7 0,-125 49-416,27-21 1,-39 27-119,11-8-6292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5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5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6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10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24575,'636'0'0,"-611"-2"0,1 0 0,36-9 0,-41 6 0,1 1 0,0 1 0,41 1 0,-60 2 0,-1 0 0,1 0 0,0 0 0,-1 1 0,1 0 0,0-1 0,-1 1 0,1 0 0,-1 0 0,5 3 0,-6-3 0,0 0 0,0-1 0,0 1 0,0 0 0,-1 0 0,1 0 0,0 0 0,-1 0 0,1 1 0,-1-1 0,1 0 0,-1 0 0,1 0 0,-1 0 0,0 1 0,0-1 0,1 0 0,-1 0 0,0 1 0,0-1 0,0 0 0,0 0 0,-1 1 0,1-1 0,-1 2 0,-2 9 0,0 0 0,-2-1 0,1 1 0,-2-1 0,-7 13 0,7-14 0,0 1 0,1 0 0,0 0 0,1 0 0,0 1 0,-3 14 0,3 1 0,2-3 0,-2-1 0,-1 1 0,-12 34 0,9-35 0,1 0 0,1 1 0,1 0 0,1 0 0,0 27 0,4 126 0,3-76 0,-3 140-1365,0-215-5461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1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24575,'46'11'0,"57"24"0,-94-32 0,556 230-2373,-2 26 249,-445-204 2686,330 173 471,-349-180-46,-60-30-29,71 43-1,-61-31-957,17 13 0,-53-34 0,1-1 0,15 8 0,-19-11 0,0 0 0,0 1 0,0 1 0,-1-1 0,14 13 0,-18-14 0,1 0 0,0-1 0,0 0 0,0 0 0,0 0 0,0-1 0,1 0 0,0 0 0,-1-1 0,1 0 0,0 0 0,0-1 0,14 2 0,-19-2 0,10 2 0,-1 1 0,-1 0 0,1 1 0,0 0 0,-1 1 0,0 0 0,17 15 0,25 14 0,-40-30 27,0 1 0,1-2-1,21 6 1,8 2-1499,-22-4-5354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3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24575,'1'8'0,"-1"0"0,2 0 0,-1 0 0,1 0 0,1-1 0,-1 1 0,4 6 0,1 2 0,60 125 0,-47-105 0,-2 1 0,-1 1 0,15 52 0,-30-81 0,1 1 0,-2 0 0,1 0 0,-1 19 0,-1-28 0,0 1 0,0 0 0,0 0 0,0-1 0,0 1 0,0 0 0,-1 0 0,1-1 0,-1 1 0,1 0 0,-1-1 0,0 1 0,0-1 0,1 1 0,-1-1 0,0 1 0,0-1 0,-1 1 0,1-1 0,0 0 0,0 0 0,-1 0 0,1 0 0,-1 0 0,1 0 0,-1 0 0,1 0 0,-1 0 0,1 0 0,-1-1 0,0 1 0,1-1 0,-1 1 0,0-1 0,-2 0 0,-4 0 0,0 0 0,0-1 0,0 0 0,0 0 0,0-1 0,1 0 0,-1 0 0,-9-5 0,-60-32 0,42 20 0,23 12-151,-1 1-1,1 1 0,-1 0 0,0 0 1,0 1-1,0 1 0,0 0 1,-23-2-1,11 5-6674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7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6749 0 24575,'-469'192'-122,"375"-151"-188,-1005 468-1943,971-448 3045,-224 74 0,263-106-88,21-6-506,-83 17 1,115-31-199,0 2 0,-63 28 0,3-1 0,-71 36 0,-4 1 0,-14-2 0,97-36 0,-23-1 0,77-27 0,0 2 0,-33 15 0,-18 12 0,-172 49 0,81-34 0,-229 56 0,-157-23 0,476-81 0,43-3 0,-80 14 0,-20 13 0,-65 14 0,142-30 0,-113 9 0,155-19 0,1 1 0,-37 12 0,-12 2 0,-27 4 0,-118 43 0,25-5 0,164-53-455,0-1 0,-43 3 0,43-7-6371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8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 24575,'-2'0'0,"1"0"0,-1 1 0,1-1 0,-1 1 0,1-1 0,0 1 0,-1 0 0,1-1 0,0 1 0,0 0 0,0 0 0,-1 0 0,1 0 0,0 0 0,-1 2 0,-17 21 0,11-13 0,-168 196 0,117-144 0,-79 66 0,106-109 0,28-18 0,-1 0 0,1 1 0,0-1 0,0 1 0,0 0 0,0 0 0,0 1 0,1-1 0,-1 1 0,-4 6 0,7-9 0,1 0 0,0 1 0,-1-1 0,1 0 0,0 0 0,0 0 0,-1 1 0,1-1 0,0 0 0,0 0 0,1 0 0,-1 0 0,0 1 0,0-1 0,1 0 0,-1 0 0,0 0 0,1 0 0,-1 0 0,1 0 0,-1 0 0,1 1 0,0-2 0,-1 1 0,1 0 0,0 0 0,0 0 0,0 0 0,1 1 0,5 3 0,-1 0 0,1 0 0,10 5 0,-11-6 0,64 31 0,146 53 0,-142-60 0,293 98 0,-255-98-1365,-74-22-5461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37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38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1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2.png"/><Relationship Id="rId7" Type="http://schemas.openxmlformats.org/officeDocument/2006/relationships/customXml" Target="../ink/ink11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3429000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Eswaran 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Eswaran S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Hindustan Institute of Technology &amp; Science 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BCA - Cybersecurity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/>
              <a:t>Advanced Encryption Techniques </a:t>
            </a:r>
            <a:r>
              <a:rPr lang="en-US" dirty="0"/>
              <a:t>– Integrating more sophisticated encryption algorithms like AES or RSA for added security in message encoding and decoding.</a:t>
            </a:r>
          </a:p>
          <a:p>
            <a:pPr marL="305435" indent="-305435"/>
            <a:r>
              <a:rPr lang="en-US" sz="2000" b="1" dirty="0"/>
              <a:t>Steganography in Video </a:t>
            </a:r>
            <a:r>
              <a:rPr lang="en-US" dirty="0"/>
              <a:t>– Expanding the project to embed messages in video files, providing an even more discreet medium for secure communication.</a:t>
            </a:r>
          </a:p>
          <a:p>
            <a:pPr marL="305435" indent="-305435"/>
            <a:r>
              <a:rPr lang="en-US" sz="2000" b="1" dirty="0"/>
              <a:t>Mobile Application </a:t>
            </a:r>
            <a:r>
              <a:rPr lang="en-US" dirty="0"/>
              <a:t>– Developing a mobile version of the tool for Android or iOS to allow users to easily perform steganography directly from their smartphones.</a:t>
            </a:r>
          </a:p>
          <a:p>
            <a:pPr marL="305435" indent="-305435"/>
            <a:r>
              <a:rPr lang="en-US" sz="2000" b="1" dirty="0"/>
              <a:t>File Type Support </a:t>
            </a:r>
            <a:r>
              <a:rPr lang="en-US" dirty="0"/>
              <a:t>– Enhancing the tool to support a wider range of file formats, such as PNG, BMP, or TIFF, for greater flexibility.</a:t>
            </a:r>
          </a:p>
          <a:p>
            <a:pPr marL="305435" indent="-305435"/>
            <a:r>
              <a:rPr lang="en-US" sz="2000" b="1" dirty="0"/>
              <a:t>Watermarking Integration </a:t>
            </a:r>
            <a:r>
              <a:rPr lang="en-US" dirty="0"/>
              <a:t>– Incorporating digital watermarking techniques for both image security and copyright protection in sensitive content.</a:t>
            </a:r>
          </a:p>
          <a:p>
            <a:pPr marL="305435" indent="-305435"/>
            <a:r>
              <a:rPr lang="en-US" sz="2000" b="1" dirty="0"/>
              <a:t>Real-time Messaging </a:t>
            </a:r>
            <a:r>
              <a:rPr lang="en-US" dirty="0"/>
              <a:t>– Allowing real-time encryption and decryption of messages exchanged through live video or streaming platforms.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491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Develop a </a:t>
            </a:r>
            <a:r>
              <a:rPr lang="en-US" sz="3200" b="1" u="sng" dirty="0">
                <a:solidFill>
                  <a:srgbClr val="0F0F0F"/>
                </a:solidFill>
                <a:ea typeface="+mn-lt"/>
                <a:cs typeface="+mn-lt"/>
              </a:rPr>
              <a:t>Java-based Image Steganography</a:t>
            </a:r>
            <a:r>
              <a:rPr lang="en-US" sz="3200" u="sng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application with a </a:t>
            </a:r>
            <a:r>
              <a:rPr lang="en-US" sz="3200" b="1" u="sng" dirty="0">
                <a:solidFill>
                  <a:srgbClr val="0F0F0F"/>
                </a:solidFill>
                <a:ea typeface="+mn-lt"/>
                <a:cs typeface="+mn-lt"/>
              </a:rPr>
              <a:t>Graphical User Interface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 (GUI) to securely hide and retrieve text messages within images.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   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- The program should allow users to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select an image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,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encrypt a secret message</a:t>
            </a:r>
            <a:r>
              <a:rPr lang="en-US" sz="26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using pixel manipulation, and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save the modified image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   - It should also enable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decryption by extracting the hidden message upon entering the correct passcode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   - The system must ensure data integrity, user-friendly interaction, and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secure access to hidden messages.</a:t>
            </a:r>
            <a:endParaRPr lang="en-IN" sz="2600" b="1" u="sng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597929" cy="4616736"/>
          </a:xfrm>
        </p:spPr>
        <p:txBody>
          <a:bodyPr vert="horz" lIns="91440" tIns="45720" rIns="91440" bIns="45720" numCol="2" rtlCol="0" anchor="ctr">
            <a:noAutofit/>
          </a:bodyPr>
          <a:lstStyle/>
          <a:p>
            <a:pPr marL="0" indent="0">
              <a:buNone/>
            </a:pPr>
            <a:r>
              <a:rPr lang="en-IN" sz="2000" b="1" u="sng" dirty="0"/>
              <a:t>Programming Language:</a:t>
            </a:r>
          </a:p>
          <a:p>
            <a:pPr marL="0" indent="0">
              <a:buNone/>
            </a:pPr>
            <a:r>
              <a:rPr lang="en-IN" dirty="0"/>
              <a:t>	-   Java (Core Java, Swing for GUI)</a:t>
            </a:r>
          </a:p>
          <a:p>
            <a:pPr marL="0" indent="0">
              <a:buNone/>
            </a:pPr>
            <a:r>
              <a:rPr lang="en-IN" sz="2000" b="1" u="sng" dirty="0"/>
              <a:t>Libraries &amp; APIs:</a:t>
            </a:r>
          </a:p>
          <a:p>
            <a:pPr marL="0" indent="0">
              <a:buNone/>
            </a:pPr>
            <a:r>
              <a:rPr lang="en-IN" sz="1800" b="1" dirty="0"/>
              <a:t>Java Swing </a:t>
            </a:r>
            <a:r>
              <a:rPr lang="en-IN" dirty="0"/>
              <a:t>– For GUI components (buttons, labels, text fields, file chooser)</a:t>
            </a:r>
          </a:p>
          <a:p>
            <a:pPr marL="0" indent="0">
              <a:buNone/>
            </a:pPr>
            <a:r>
              <a:rPr lang="en-IN" sz="1800" b="1" dirty="0"/>
              <a:t>Java AWT (Abstract Window Toolkit) </a:t>
            </a:r>
            <a:r>
              <a:rPr lang="en-IN" dirty="0"/>
              <a:t>– For handling image operations and UI layout</a:t>
            </a:r>
          </a:p>
          <a:p>
            <a:pPr marL="0" indent="0">
              <a:buNone/>
            </a:pPr>
            <a:r>
              <a:rPr lang="en-IN" sz="1800" b="1" dirty="0"/>
              <a:t>Java </a:t>
            </a:r>
            <a:r>
              <a:rPr lang="en-IN" sz="1800" b="1" dirty="0" err="1"/>
              <a:t>ImageIO</a:t>
            </a:r>
            <a:r>
              <a:rPr lang="en-IN" sz="1800" b="1" dirty="0"/>
              <a:t> (</a:t>
            </a:r>
            <a:r>
              <a:rPr lang="en-IN" sz="1800" b="1" dirty="0" err="1"/>
              <a:t>javax.imageio.ImageIO</a:t>
            </a:r>
            <a:r>
              <a:rPr lang="en-IN" sz="1800" b="1" dirty="0"/>
              <a:t>) </a:t>
            </a:r>
            <a:r>
              <a:rPr lang="en-IN" dirty="0"/>
              <a:t>– For reading and writing images</a:t>
            </a:r>
          </a:p>
          <a:p>
            <a:pPr marL="0" indent="0">
              <a:buNone/>
            </a:pPr>
            <a:r>
              <a:rPr lang="en-IN" sz="1800" b="1" dirty="0"/>
              <a:t>Java File Handling (</a:t>
            </a:r>
            <a:r>
              <a:rPr lang="en-IN" sz="1800" b="1" dirty="0" err="1"/>
              <a:t>java.io.File</a:t>
            </a:r>
            <a:r>
              <a:rPr lang="en-IN" sz="1800" b="1" dirty="0"/>
              <a:t>, </a:t>
            </a:r>
            <a:r>
              <a:rPr lang="en-IN" sz="1800" b="1" dirty="0" err="1"/>
              <a:t>java.nio.file.Files</a:t>
            </a:r>
            <a:r>
              <a:rPr lang="en-IN" sz="1800" b="1" dirty="0"/>
              <a:t>) </a:t>
            </a:r>
            <a:r>
              <a:rPr lang="en-IN" dirty="0"/>
              <a:t>– For file selection and password storage</a:t>
            </a:r>
          </a:p>
          <a:p>
            <a:pPr marL="0" indent="0">
              <a:buNone/>
            </a:pPr>
            <a:r>
              <a:rPr lang="en-IN" sz="2000" b="1" u="sng" dirty="0"/>
              <a:t>Platform Compatibility:</a:t>
            </a:r>
          </a:p>
          <a:p>
            <a:pPr marL="0" indent="0">
              <a:buNone/>
            </a:pPr>
            <a:r>
              <a:rPr lang="en-IN" sz="1800" b="1" dirty="0"/>
              <a:t>Operating System</a:t>
            </a:r>
            <a:r>
              <a:rPr lang="en-IN" dirty="0"/>
              <a:t>: Windows, macOS, Linux</a:t>
            </a:r>
          </a:p>
          <a:p>
            <a:pPr marL="0" indent="0">
              <a:buNone/>
            </a:pPr>
            <a:r>
              <a:rPr lang="en-IN" sz="1800" b="1" dirty="0"/>
              <a:t>Java Version: </a:t>
            </a:r>
            <a:r>
              <a:rPr lang="en-IN" dirty="0"/>
              <a:t>JDK 8 or later</a:t>
            </a:r>
          </a:p>
          <a:p>
            <a:pPr marL="0" indent="0">
              <a:buNone/>
            </a:pPr>
            <a:r>
              <a:rPr lang="en-IN" sz="2000" b="1" u="sng" dirty="0"/>
              <a:t>Development Environment:</a:t>
            </a:r>
          </a:p>
          <a:p>
            <a:pPr marL="0" indent="0">
              <a:buNone/>
            </a:pPr>
            <a:r>
              <a:rPr lang="en-IN" sz="1800" b="1" dirty="0"/>
              <a:t>IDE: </a:t>
            </a:r>
            <a:r>
              <a:rPr lang="en-IN" dirty="0"/>
              <a:t>Eclipse, IntelliJ IDEA, or NetBeans</a:t>
            </a:r>
          </a:p>
          <a:p>
            <a:pPr marL="0" indent="0">
              <a:buNone/>
            </a:pPr>
            <a:r>
              <a:rPr lang="en-IN" sz="1800" b="1" dirty="0"/>
              <a:t>Build Tool: </a:t>
            </a:r>
            <a:r>
              <a:rPr lang="en-IN" dirty="0"/>
              <a:t>No specific build tool required (can use Maven/Gradle if needed)</a:t>
            </a:r>
          </a:p>
          <a:p>
            <a:pPr marL="0" indent="0">
              <a:buNone/>
            </a:pPr>
            <a:r>
              <a:rPr lang="en-IN" dirty="0"/>
              <a:t>This setup ensures a cross-platform, lightweight, and user-friendly application for image steganography.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Java-Based GUI (Unlike Python!) </a:t>
            </a:r>
            <a:r>
              <a:rPr lang="en-US" sz="1800" dirty="0"/>
              <a:t>– Most image steganography projects use Python (with OpenCV/</a:t>
            </a:r>
            <a:r>
              <a:rPr lang="en-US" sz="1800" dirty="0" err="1"/>
              <a:t>Tkinter</a:t>
            </a:r>
            <a:r>
              <a:rPr lang="en-US" sz="1800" dirty="0"/>
              <a:t>), but this project implements everything in Java using Swing, making it unique and challenging.</a:t>
            </a:r>
          </a:p>
          <a:p>
            <a:pPr marL="0" indent="0">
              <a:buNone/>
            </a:pPr>
            <a:r>
              <a:rPr lang="en-US" sz="2000" b="1" dirty="0"/>
              <a:t>2. Integrated Image Processing </a:t>
            </a:r>
            <a:r>
              <a:rPr lang="en-US" sz="1600" dirty="0"/>
              <a:t>– </a:t>
            </a:r>
            <a:r>
              <a:rPr lang="en-US" sz="1800" dirty="0"/>
              <a:t>The program directly manipulates pixel values within the Java environment, without relying on external Python libraries like OpenCV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3. User-Friendly Interface </a:t>
            </a:r>
            <a:r>
              <a:rPr lang="en-US" sz="1600" dirty="0"/>
              <a:t>– </a:t>
            </a:r>
            <a:r>
              <a:rPr lang="en-US" sz="1800" dirty="0"/>
              <a:t>Unlike command-line tools, this GUI-based system offers file selection, real-time status updates, and message pop-ups, making encryption/decryption more accessible.</a:t>
            </a:r>
          </a:p>
          <a:p>
            <a:pPr marL="0" indent="0">
              <a:buNone/>
            </a:pPr>
            <a:r>
              <a:rPr lang="en-US" sz="2000" b="1" dirty="0"/>
              <a:t>4. Cross-Platform Support </a:t>
            </a:r>
            <a:r>
              <a:rPr lang="en-US" sz="1600" dirty="0"/>
              <a:t>– </a:t>
            </a:r>
            <a:r>
              <a:rPr lang="en-US" sz="1800" dirty="0"/>
              <a:t>Java ensures seamless execution on Windows, macOS, and Linux, unlike Python scripts that often require additional dependencies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5. Efficient Encoding Mechanism </a:t>
            </a:r>
            <a:r>
              <a:rPr lang="en-US" sz="1600" dirty="0"/>
              <a:t>– </a:t>
            </a:r>
            <a:r>
              <a:rPr lang="en-US" sz="1800" dirty="0"/>
              <a:t>Uses RGB pixel manipulation to embed messages without noticeable image distortion, ensuring high security and data integrity.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055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Cybersecurity Enthusiasts &amp; Researchers </a:t>
            </a:r>
            <a:r>
              <a:rPr lang="en-US" sz="1800" dirty="0"/>
              <a:t>– Individuals exploring data hiding techniques and secure communication methods.</a:t>
            </a:r>
          </a:p>
          <a:p>
            <a:pPr marL="0" indent="0">
              <a:buNone/>
            </a:pPr>
            <a:r>
              <a:rPr lang="en-US" sz="2000" b="1" dirty="0"/>
              <a:t>2. Journalists &amp; Whistleblowers </a:t>
            </a:r>
            <a:r>
              <a:rPr lang="en-US" sz="1800" dirty="0"/>
              <a:t>– People who need to hide sensitive information inside images for secure transmission without raising suspicion.</a:t>
            </a:r>
          </a:p>
          <a:p>
            <a:pPr marL="0" indent="0">
              <a:buNone/>
            </a:pPr>
            <a:r>
              <a:rPr lang="en-US" sz="2000" b="1" dirty="0"/>
              <a:t>3. Students &amp; Educators </a:t>
            </a:r>
            <a:r>
              <a:rPr lang="en-US" sz="1800" dirty="0"/>
              <a:t>– Those learning about steganography, cryptography, and Java image processing in computer science courses.</a:t>
            </a:r>
          </a:p>
          <a:p>
            <a:pPr marL="0" indent="0">
              <a:buNone/>
            </a:pPr>
            <a:r>
              <a:rPr lang="en-US" sz="2000" b="1" dirty="0"/>
              <a:t>4. Forensic Experts &amp; Law Enforcement </a:t>
            </a:r>
            <a:r>
              <a:rPr lang="en-US" sz="1800" dirty="0"/>
              <a:t>– Investigators analyzing hidden messages in digital images for cybercrime detection.</a:t>
            </a:r>
          </a:p>
          <a:p>
            <a:pPr marL="0" indent="0">
              <a:buNone/>
            </a:pPr>
            <a:r>
              <a:rPr lang="en-US" sz="2000" b="1" dirty="0"/>
              <a:t>5. Privacy-Conscious Users </a:t>
            </a:r>
            <a:r>
              <a:rPr lang="en-US" sz="1800" dirty="0"/>
              <a:t>– General users who want to securely share messages without using traditional encryption methods that might attract attention.</a:t>
            </a:r>
          </a:p>
          <a:p>
            <a:pPr marL="0" indent="0">
              <a:buNone/>
            </a:pPr>
            <a:r>
              <a:rPr lang="en-US" sz="2000" b="1" dirty="0"/>
              <a:t>6. Military </a:t>
            </a:r>
            <a:r>
              <a:rPr lang="en-US" sz="1800" dirty="0"/>
              <a:t>– Military personnel involved in covert operations who require secure, concealed communication for exchanging classified information without raising suspicion, even when using untrusted or public communication channels.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D016F5-B20F-268B-6B50-0A7D53F9C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74" y="1232452"/>
            <a:ext cx="3343669" cy="406995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2133EA-9865-D6B6-3260-4100C958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61" y="1232452"/>
            <a:ext cx="3343669" cy="2375648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9286225-600B-01D5-3789-11754030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248" y="1232452"/>
            <a:ext cx="3343669" cy="40699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FCF558-D922-4EE8-4A38-5DBDD077E9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24" t="8134" r="70275" b="6629"/>
          <a:stretch/>
        </p:blipFill>
        <p:spPr>
          <a:xfrm>
            <a:off x="4312180" y="5372653"/>
            <a:ext cx="2569029" cy="9797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6E1D9B0-A153-8B6A-B793-1CDB1F6DEC25}"/>
              </a:ext>
            </a:extLst>
          </p:cNvPr>
          <p:cNvGrpSpPr/>
          <p:nvPr/>
        </p:nvGrpSpPr>
        <p:grpSpPr>
          <a:xfrm>
            <a:off x="2024657" y="3320160"/>
            <a:ext cx="1834200" cy="892440"/>
            <a:chOff x="2024657" y="3320160"/>
            <a:chExt cx="183420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C0678-7F87-AF2B-9FD8-FB32CF7210C7}"/>
                    </a:ext>
                  </a:extLst>
                </p14:cNvPr>
                <p14:cNvContentPartPr/>
                <p14:nvPr/>
              </p14:nvContentPartPr>
              <p14:xfrm>
                <a:off x="2024657" y="3356520"/>
                <a:ext cx="1801440" cy="856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C0678-7F87-AF2B-9FD8-FB32CF7210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8537" y="3350400"/>
                  <a:ext cx="181368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026376-0E9C-0E03-9333-2E24E8166E9A}"/>
                    </a:ext>
                  </a:extLst>
                </p14:cNvPr>
                <p14:cNvContentPartPr/>
                <p14:nvPr/>
              </p14:nvContentPartPr>
              <p14:xfrm>
                <a:off x="3526937" y="3320160"/>
                <a:ext cx="331920" cy="390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026376-0E9C-0E03-9333-2E24E8166E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20817" y="3314040"/>
                  <a:ext cx="34416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944054-EB5A-8BE8-4B62-A1F5020C3E0E}"/>
              </a:ext>
            </a:extLst>
          </p:cNvPr>
          <p:cNvGrpSpPr/>
          <p:nvPr/>
        </p:nvGrpSpPr>
        <p:grpSpPr>
          <a:xfrm>
            <a:off x="6390017" y="3526800"/>
            <a:ext cx="1047240" cy="575280"/>
            <a:chOff x="6390017" y="3526800"/>
            <a:chExt cx="104724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214016-4156-38C0-EB56-B650B79E71D8}"/>
                    </a:ext>
                  </a:extLst>
                </p14:cNvPr>
                <p14:cNvContentPartPr/>
                <p14:nvPr/>
              </p14:nvContentPartPr>
              <p14:xfrm>
                <a:off x="6390017" y="3526800"/>
                <a:ext cx="984960" cy="462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214016-4156-38C0-EB56-B650B79E71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83897" y="3520680"/>
                  <a:ext cx="9972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09E69F-C7E5-949E-BCCB-0D134F7C2DA4}"/>
                    </a:ext>
                  </a:extLst>
                </p14:cNvPr>
                <p14:cNvContentPartPr/>
                <p14:nvPr/>
              </p14:nvContentPartPr>
              <p14:xfrm>
                <a:off x="7295417" y="3907680"/>
                <a:ext cx="141840" cy="194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09E69F-C7E5-949E-BCCB-0D134F7C2D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89297" y="3901560"/>
                  <a:ext cx="1540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F98AD3-EEB4-3B8A-795C-E822166E6D81}"/>
              </a:ext>
            </a:extLst>
          </p:cNvPr>
          <p:cNvGrpSpPr/>
          <p:nvPr/>
        </p:nvGrpSpPr>
        <p:grpSpPr>
          <a:xfrm>
            <a:off x="7035497" y="4996320"/>
            <a:ext cx="2577240" cy="1025280"/>
            <a:chOff x="7035497" y="4996320"/>
            <a:chExt cx="2577240" cy="10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05E604-5DE4-4191-4B7C-1227A7FF92BA}"/>
                    </a:ext>
                  </a:extLst>
                </p14:cNvPr>
                <p14:cNvContentPartPr/>
                <p14:nvPr/>
              </p14:nvContentPartPr>
              <p14:xfrm>
                <a:off x="7182737" y="4996320"/>
                <a:ext cx="2430000" cy="78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05E604-5DE4-4191-4B7C-1227A7FF92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76617" y="4990200"/>
                  <a:ext cx="244224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95B418-4A31-0707-CAC6-D18F56D26E3F}"/>
                    </a:ext>
                  </a:extLst>
                </p14:cNvPr>
                <p14:cNvContentPartPr/>
                <p14:nvPr/>
              </p14:nvContentPartPr>
              <p14:xfrm>
                <a:off x="7035497" y="5704080"/>
                <a:ext cx="335880" cy="317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95B418-4A31-0707-CAC6-D18F56D26E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9377" y="5697960"/>
                  <a:ext cx="348120" cy="32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3600" b="1" dirty="0"/>
              <a:t>T</a:t>
            </a:r>
            <a:r>
              <a:rPr lang="en-US" sz="2400" dirty="0"/>
              <a:t>his project showcases the use of </a:t>
            </a:r>
            <a:r>
              <a:rPr lang="en-US" sz="2400" b="1" u="sng" dirty="0"/>
              <a:t>Java-based image steganography </a:t>
            </a:r>
            <a:r>
              <a:rPr lang="en-US" sz="2400" dirty="0"/>
              <a:t>to securely hide and retrieve messages within images. With a </a:t>
            </a:r>
            <a:r>
              <a:rPr lang="en-US" sz="2400" b="1" u="sng" dirty="0"/>
              <a:t>user-friendly GUI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u="sng" dirty="0"/>
              <a:t>cross-platform support</a:t>
            </a:r>
            <a:r>
              <a:rPr lang="en-US" sz="2400" b="1" dirty="0"/>
              <a:t>, </a:t>
            </a:r>
            <a:r>
              <a:rPr lang="en-US" sz="2400" dirty="0"/>
              <a:t>it provides a simple yet effective solution for secure communication. Whether for cybersecurity experts, military use, or privacy-conscious individuals, this tool </a:t>
            </a:r>
            <a:r>
              <a:rPr lang="en-US" sz="2400" b="1" u="sng" dirty="0"/>
              <a:t>ensures that sensitive information remains protected</a:t>
            </a:r>
            <a:r>
              <a:rPr lang="en-US" sz="2400" b="1" dirty="0"/>
              <a:t>. </a:t>
            </a:r>
            <a:r>
              <a:rPr lang="en-US" sz="2400" dirty="0"/>
              <a:t>The integration of image manipulation and encryption principles makes it a valuable asset in real-world security applications.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F9F897-E995-0AFE-248D-AF202176E853}"/>
                  </a:ext>
                </a:extLst>
              </p14:cNvPr>
              <p14:cNvContentPartPr/>
              <p14:nvPr/>
            </p14:nvContentPartPr>
            <p14:xfrm>
              <a:off x="5845697" y="3635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9F897-E995-0AFE-248D-AF202176E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577" y="36294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195C94-8B2C-355B-B425-7BCF59F0D529}"/>
                  </a:ext>
                </a:extLst>
              </p14:cNvPr>
              <p14:cNvContentPartPr/>
              <p14:nvPr/>
            </p14:nvContentPartPr>
            <p14:xfrm>
              <a:off x="6585497" y="36466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195C94-8B2C-355B-B425-7BCF59F0D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9377" y="36405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D74CE1-6BE6-FAE4-4363-A202EB455E3D}"/>
                  </a:ext>
                </a:extLst>
              </p14:cNvPr>
              <p14:cNvContentPartPr/>
              <p14:nvPr/>
            </p14:nvContentPartPr>
            <p14:xfrm>
              <a:off x="7118657" y="353804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D74CE1-6BE6-FAE4-4363-A202EB455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2537" y="3531926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0364513-52FE-8B11-9667-4F7B5FB0CC63}"/>
              </a:ext>
            </a:extLst>
          </p:cNvPr>
          <p:cNvGrpSpPr/>
          <p:nvPr/>
        </p:nvGrpSpPr>
        <p:grpSpPr>
          <a:xfrm>
            <a:off x="1371257" y="3994526"/>
            <a:ext cx="360" cy="360"/>
            <a:chOff x="1371257" y="399452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9C913F-263B-EC0E-4F86-E8E58A892874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9C913F-263B-EC0E-4F86-E8E58A8928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B213A6-BB62-2518-998F-D89671BEEF18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B213A6-BB62-2518-998F-D89671BEEF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671DD3-1E84-A143-3CE9-5B3A3C8C5966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671DD3-1E84-A143-3CE9-5B3A3C8C59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6026437" cy="1267003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https://github.com/EswaranS-06/Steganography-Java-.git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F47E7-3D58-AA87-8067-42692270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76" y="1232452"/>
            <a:ext cx="4521432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121</TotalTime>
  <Words>814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Srinitha .S</cp:lastModifiedBy>
  <cp:revision>28</cp:revision>
  <dcterms:created xsi:type="dcterms:W3CDTF">2021-05-26T16:50:10Z</dcterms:created>
  <dcterms:modified xsi:type="dcterms:W3CDTF">2025-02-20T13:54:17Z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