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80" r:id="rId24"/>
    <p:sldId id="281" r:id="rId25"/>
    <p:sldId id="278" r:id="rId26"/>
    <p:sldId id="279" r:id="rId27"/>
    <p:sldId id="282" r:id="rId28"/>
    <p:sldId id="283" r:id="rId29"/>
    <p:sldId id="284" r:id="rId30"/>
    <p:sldId id="285" r:id="rId31"/>
    <p:sldId id="287" r:id="rId32"/>
    <p:sldId id="286" r:id="rId33"/>
    <p:sldId id="288" r:id="rId34"/>
    <p:sldId id="289" r:id="rId35"/>
    <p:sldId id="291"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40" r:id="rId85"/>
    <p:sldId id="341" r:id="rId86"/>
    <p:sldId id="342" r:id="rId87"/>
    <p:sldId id="343" r:id="rId88"/>
    <p:sldId id="344" r:id="rId89"/>
    <p:sldId id="350" r:id="rId90"/>
    <p:sldId id="345" r:id="rId91"/>
    <p:sldId id="346" r:id="rId92"/>
    <p:sldId id="347" r:id="rId93"/>
    <p:sldId id="348"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3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38A7A0-0520-45F2-9F27-B1F04870023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8A7A0-0520-45F2-9F27-B1F04870023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8A7A0-0520-45F2-9F27-B1F04870023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8A7A0-0520-45F2-9F27-B1F04870023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38A7A0-0520-45F2-9F27-B1F04870023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38A7A0-0520-45F2-9F27-B1F04870023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8A7A0-0520-45F2-9F27-B1F04870023A}" type="datetimeFigureOut">
              <a:rPr lang="en-US" smtClean="0"/>
              <a:pPr/>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38A7A0-0520-45F2-9F27-B1F04870023A}" type="datetimeFigureOut">
              <a:rPr lang="en-US" smtClean="0"/>
              <a:pPr/>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8A7A0-0520-45F2-9F27-B1F04870023A}" type="datetimeFigureOut">
              <a:rPr lang="en-US" smtClean="0"/>
              <a:pPr/>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8A7A0-0520-45F2-9F27-B1F04870023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8A7A0-0520-45F2-9F27-B1F04870023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D0718-ED4E-45D7-9C35-C83A00BF3D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8A7A0-0520-45F2-9F27-B1F04870023A}" type="datetimeFigureOut">
              <a:rPr lang="en-US" smtClean="0"/>
              <a:pPr/>
              <a:t>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D0718-ED4E-45D7-9C35-C83A00BF3D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2.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0"/>
            <a:ext cx="8534400" cy="8032968"/>
          </a:xfrm>
          <a:prstGeom prst="rect">
            <a:avLst/>
          </a:prstGeom>
        </p:spPr>
        <p:txBody>
          <a:bodyPr wrap="square">
            <a:spAutoFit/>
          </a:bodyPr>
          <a:lstStyle/>
          <a:p>
            <a:r>
              <a:rPr lang="en-US" sz="2400" dirty="0"/>
              <a:t>What is Python?</a:t>
            </a:r>
          </a:p>
          <a:p>
            <a:r>
              <a:rPr lang="en-US" sz="2400" dirty="0"/>
              <a:t>Python is a popular programming language. It was created in 1991 by Guido van </a:t>
            </a:r>
            <a:r>
              <a:rPr lang="en-US" sz="2400" dirty="0" err="1"/>
              <a:t>Rossum</a:t>
            </a:r>
            <a:r>
              <a:rPr lang="en-US" sz="2400" dirty="0"/>
              <a:t>.</a:t>
            </a:r>
          </a:p>
          <a:p>
            <a:r>
              <a:rPr lang="en-US" sz="2400" dirty="0"/>
              <a:t>It is used for:</a:t>
            </a:r>
          </a:p>
          <a:p>
            <a:pPr>
              <a:buFont typeface="Arial" pitchFamily="34" charset="0"/>
              <a:buChar char="•"/>
            </a:pPr>
            <a:r>
              <a:rPr lang="en-US" sz="2400" dirty="0" smtClean="0"/>
              <a:t>    web </a:t>
            </a:r>
            <a:r>
              <a:rPr lang="en-US" sz="2400" dirty="0"/>
              <a:t>development (server-side),</a:t>
            </a:r>
          </a:p>
          <a:p>
            <a:pPr>
              <a:buFont typeface="Arial" pitchFamily="34" charset="0"/>
              <a:buChar char="•"/>
            </a:pPr>
            <a:r>
              <a:rPr lang="en-US" sz="2400" dirty="0" smtClean="0"/>
              <a:t>    Software </a:t>
            </a:r>
            <a:r>
              <a:rPr lang="en-US" sz="2400" dirty="0"/>
              <a:t>development,</a:t>
            </a:r>
          </a:p>
          <a:p>
            <a:pPr>
              <a:buFont typeface="Arial" pitchFamily="34" charset="0"/>
              <a:buChar char="•"/>
            </a:pPr>
            <a:r>
              <a:rPr lang="en-US" sz="2400" dirty="0" smtClean="0"/>
              <a:t>    mathematics</a:t>
            </a:r>
            <a:r>
              <a:rPr lang="en-US" sz="2400" dirty="0"/>
              <a:t>,</a:t>
            </a:r>
          </a:p>
          <a:p>
            <a:pPr>
              <a:buFont typeface="Arial" pitchFamily="34" charset="0"/>
              <a:buChar char="•"/>
            </a:pPr>
            <a:r>
              <a:rPr lang="en-US" sz="2400" dirty="0" smtClean="0"/>
              <a:t>    system </a:t>
            </a:r>
            <a:r>
              <a:rPr lang="en-US" sz="2400" dirty="0"/>
              <a:t>scripting</a:t>
            </a:r>
            <a:r>
              <a:rPr lang="en-US" sz="2400" dirty="0" smtClean="0"/>
              <a:t>.</a:t>
            </a:r>
          </a:p>
          <a:p>
            <a:endParaRPr lang="en-US" sz="2400" dirty="0" smtClean="0"/>
          </a:p>
          <a:p>
            <a:r>
              <a:rPr lang="en-US" sz="2400" dirty="0" smtClean="0"/>
              <a:t>What </a:t>
            </a:r>
            <a:r>
              <a:rPr lang="en-US" sz="2400" dirty="0"/>
              <a:t>can Python do?</a:t>
            </a:r>
          </a:p>
          <a:p>
            <a:pPr>
              <a:buFont typeface="Arial" pitchFamily="34" charset="0"/>
              <a:buChar char="•"/>
            </a:pPr>
            <a:r>
              <a:rPr lang="en-US" sz="2000" dirty="0" smtClean="0"/>
              <a:t> </a:t>
            </a:r>
            <a:r>
              <a:rPr lang="en-US" sz="2400" dirty="0" smtClean="0">
                <a:latin typeface="Times New Roman" pitchFamily="18" charset="0"/>
                <a:cs typeface="Times New Roman" pitchFamily="18" charset="0"/>
              </a:rPr>
              <a:t>Python </a:t>
            </a:r>
            <a:r>
              <a:rPr lang="en-US" sz="2400" dirty="0">
                <a:latin typeface="Times New Roman" pitchFamily="18" charset="0"/>
                <a:cs typeface="Times New Roman" pitchFamily="18" charset="0"/>
              </a:rPr>
              <a:t>can be used on a server to create web applications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Python </a:t>
            </a:r>
            <a:r>
              <a:rPr lang="en-US" sz="2400" dirty="0"/>
              <a:t>can be used alongside software to create workflows.</a:t>
            </a:r>
          </a:p>
          <a:p>
            <a:pPr>
              <a:buFont typeface="Arial" pitchFamily="34" charset="0"/>
              <a:buChar char="•"/>
            </a:pPr>
            <a:r>
              <a:rPr lang="en-US" sz="2400" dirty="0" smtClean="0"/>
              <a:t> Python </a:t>
            </a:r>
            <a:r>
              <a:rPr lang="en-US" sz="2400" dirty="0"/>
              <a:t>can connect to database systems. It can also read and </a:t>
            </a:r>
            <a:r>
              <a:rPr lang="en-US" sz="2400" dirty="0" smtClean="0"/>
              <a:t>         modify </a:t>
            </a:r>
            <a:r>
              <a:rPr lang="en-US" sz="2400" dirty="0"/>
              <a:t>files</a:t>
            </a:r>
            <a:r>
              <a:rPr lang="en-US" sz="2400" dirty="0" smtClean="0"/>
              <a:t>. </a:t>
            </a:r>
            <a:endParaRPr lang="en-US" sz="2400" dirty="0"/>
          </a:p>
          <a:p>
            <a:pPr>
              <a:buFont typeface="Arial" pitchFamily="34" charset="0"/>
              <a:buChar char="•"/>
            </a:pPr>
            <a:r>
              <a:rPr lang="en-US" sz="2400" dirty="0" smtClean="0"/>
              <a:t> Python </a:t>
            </a:r>
            <a:r>
              <a:rPr lang="en-US" sz="2400" dirty="0"/>
              <a:t>can be used to handle big data and perform complex mathematics.</a:t>
            </a:r>
          </a:p>
          <a:p>
            <a:pPr>
              <a:buFont typeface="Arial" pitchFamily="34" charset="0"/>
              <a:buChar char="•"/>
            </a:pPr>
            <a:r>
              <a:rPr lang="en-US" sz="2400" dirty="0" smtClean="0"/>
              <a:t> Python </a:t>
            </a:r>
            <a:r>
              <a:rPr lang="en-US" sz="2400" dirty="0"/>
              <a:t>can be used for rapid prototyping, or for production-ready software </a:t>
            </a:r>
            <a:r>
              <a:rPr lang="en-US" sz="2400" dirty="0" smtClean="0"/>
              <a:t>    development.</a:t>
            </a:r>
          </a:p>
          <a:p>
            <a:endParaRPr lang="en-US" sz="2400" dirty="0" smtClean="0"/>
          </a:p>
          <a:p>
            <a:endParaRPr lang="en-US" sz="2400"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6247864"/>
          </a:xfrm>
          <a:prstGeom prst="rect">
            <a:avLst/>
          </a:prstGeom>
        </p:spPr>
        <p:txBody>
          <a:bodyPr wrap="square">
            <a:spAutoFit/>
          </a:bodyPr>
          <a:lstStyle/>
          <a:p>
            <a:r>
              <a:rPr lang="en-US" sz="3600" dirty="0"/>
              <a:t>Variables do not need to be declared with any particular type and can even change type after they have been set</a:t>
            </a:r>
            <a:r>
              <a:rPr lang="en-US" sz="3600" dirty="0" smtClean="0"/>
              <a:t>.</a:t>
            </a:r>
          </a:p>
          <a:p>
            <a:endParaRPr lang="en-US" sz="3600" dirty="0"/>
          </a:p>
          <a:p>
            <a:r>
              <a:rPr lang="en-US" sz="3600" dirty="0" smtClean="0">
                <a:latin typeface="Times New Roman" pitchFamily="18" charset="0"/>
                <a:cs typeface="Times New Roman" pitchFamily="18" charset="0"/>
              </a:rPr>
              <a:t>Example:</a:t>
            </a:r>
            <a:endParaRPr lang="en-US" sz="3600" dirty="0">
              <a:latin typeface="Times New Roman" pitchFamily="18" charset="0"/>
              <a:cs typeface="Times New Roman" pitchFamily="18" charset="0"/>
            </a:endParaRPr>
          </a:p>
          <a:p>
            <a:r>
              <a:rPr lang="en-US" sz="4400" b="1" dirty="0"/>
              <a:t>x = 4 </a:t>
            </a:r>
            <a:r>
              <a:rPr lang="en-US" sz="4400" b="1" dirty="0" smtClean="0"/>
              <a:t>                # </a:t>
            </a:r>
            <a:r>
              <a:rPr lang="en-US" sz="4400" b="1" dirty="0"/>
              <a:t>x is of type int</a:t>
            </a:r>
            <a:br>
              <a:rPr lang="en-US" sz="4400" b="1" dirty="0"/>
            </a:br>
            <a:r>
              <a:rPr lang="en-US" sz="4400" b="1" dirty="0"/>
              <a:t>x = "</a:t>
            </a:r>
            <a:r>
              <a:rPr lang="en-US" sz="4400" b="1" dirty="0" smtClean="0"/>
              <a:t>Sally”      </a:t>
            </a:r>
            <a:r>
              <a:rPr lang="en-US" sz="4400" b="1" dirty="0"/>
              <a:t> # x is now of type str</a:t>
            </a:r>
            <a:br>
              <a:rPr lang="en-US" sz="4400" b="1" dirty="0"/>
            </a:br>
            <a:r>
              <a:rPr lang="en-US" sz="4400" b="1" dirty="0"/>
              <a:t>print(x</a:t>
            </a:r>
            <a:r>
              <a:rPr lang="en-US" sz="4400" b="1" dirty="0" smtClean="0"/>
              <a:t>)</a:t>
            </a:r>
          </a:p>
          <a:p>
            <a:endParaRPr lang="en-US" sz="4400" b="1" dirty="0" smtClean="0"/>
          </a:p>
          <a:p>
            <a:endParaRPr lang="en-US" sz="4400"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Loop Through a Dictionary</a:t>
            </a:r>
            <a:br>
              <a:rPr lang="en-US" dirty="0" smtClean="0"/>
            </a:br>
            <a:endParaRPr lang="en-US" dirty="0"/>
          </a:p>
        </p:txBody>
      </p:sp>
      <p:sp>
        <p:nvSpPr>
          <p:cNvPr id="3" name="Content Placeholder 2"/>
          <p:cNvSpPr>
            <a:spLocks noGrp="1"/>
          </p:cNvSpPr>
          <p:nvPr>
            <p:ph idx="1"/>
          </p:nvPr>
        </p:nvSpPr>
        <p:spPr/>
        <p:txBody>
          <a:bodyPr/>
          <a:lstStyle/>
          <a:p>
            <a:r>
              <a:rPr lang="en-US" dirty="0" smtClean="0"/>
              <a:t>Example</a:t>
            </a:r>
          </a:p>
          <a:p>
            <a:r>
              <a:rPr lang="en-US" dirty="0" smtClean="0"/>
              <a:t>Print all key names in the dictionary, one by one:</a:t>
            </a:r>
          </a:p>
          <a:p>
            <a:r>
              <a:rPr lang="en-US" dirty="0" smtClean="0"/>
              <a:t>for x in </a:t>
            </a:r>
            <a:r>
              <a:rPr lang="en-US" dirty="0" err="1" smtClean="0"/>
              <a:t>thisdict</a:t>
            </a:r>
            <a:r>
              <a:rPr lang="en-US" dirty="0" smtClean="0"/>
              <a:t>:</a:t>
            </a:r>
            <a:br>
              <a:rPr lang="en-US" dirty="0" smtClean="0"/>
            </a:br>
            <a:r>
              <a:rPr lang="en-US" dirty="0" smtClean="0"/>
              <a:t>  print(x)</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buNone/>
            </a:pPr>
            <a:r>
              <a:rPr lang="en-US" b="1" dirty="0" smtClean="0"/>
              <a:t>Example</a:t>
            </a:r>
          </a:p>
          <a:p>
            <a:r>
              <a:rPr lang="en-US" dirty="0" smtClean="0"/>
              <a:t>Print all </a:t>
            </a:r>
            <a:r>
              <a:rPr lang="en-US" i="1" dirty="0" smtClean="0"/>
              <a:t>values</a:t>
            </a:r>
            <a:r>
              <a:rPr lang="en-US" dirty="0" smtClean="0"/>
              <a:t> in the dictionary, one by one:</a:t>
            </a:r>
          </a:p>
          <a:p>
            <a:r>
              <a:rPr lang="en-US" dirty="0" smtClean="0"/>
              <a:t>for x in </a:t>
            </a:r>
            <a:r>
              <a:rPr lang="en-US" dirty="0" err="1" smtClean="0"/>
              <a:t>thisdict</a:t>
            </a:r>
            <a:r>
              <a:rPr lang="en-US" dirty="0" smtClean="0"/>
              <a:t>:</a:t>
            </a:r>
            <a:br>
              <a:rPr lang="en-US" dirty="0" smtClean="0"/>
            </a:br>
            <a:r>
              <a:rPr lang="en-US" dirty="0" smtClean="0"/>
              <a:t>  print(</a:t>
            </a:r>
            <a:r>
              <a:rPr lang="en-US" dirty="0" err="1" smtClean="0"/>
              <a:t>thisdict</a:t>
            </a:r>
            <a:r>
              <a:rPr lang="en-US" dirty="0" smtClean="0"/>
              <a:t>[x</a:t>
            </a:r>
            <a:r>
              <a:rPr lang="en-US" dirty="0" smtClean="0"/>
              <a:t>])</a:t>
            </a:r>
          </a:p>
          <a:p>
            <a:endParaRPr lang="en-US" dirty="0" smtClean="0"/>
          </a:p>
          <a:p>
            <a:r>
              <a:rPr lang="en-US" b="1" dirty="0" smtClean="0"/>
              <a:t>Example</a:t>
            </a:r>
          </a:p>
          <a:p>
            <a:r>
              <a:rPr lang="en-US" dirty="0" smtClean="0"/>
              <a:t>You can also use the values() function to return values of a dictionary:</a:t>
            </a:r>
          </a:p>
          <a:p>
            <a:r>
              <a:rPr lang="en-US" dirty="0" smtClean="0"/>
              <a:t>for x in </a:t>
            </a:r>
            <a:r>
              <a:rPr lang="en-US" dirty="0" err="1" smtClean="0"/>
              <a:t>thisdict.values</a:t>
            </a:r>
            <a:r>
              <a:rPr lang="en-US" dirty="0" smtClean="0"/>
              <a:t>():</a:t>
            </a:r>
            <a:br>
              <a:rPr lang="en-US" dirty="0" smtClean="0"/>
            </a:br>
            <a:r>
              <a:rPr lang="en-US" dirty="0" smtClean="0"/>
              <a:t>  print(x)</a:t>
            </a:r>
          </a:p>
          <a:p>
            <a:pPr>
              <a:buNone/>
            </a:pPr>
            <a:endParaRPr lang="en-US" dirty="0" smtClean="0"/>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None/>
            </a:pPr>
            <a:r>
              <a:rPr lang="en-US" b="1" dirty="0" smtClean="0"/>
              <a:t>Example</a:t>
            </a:r>
          </a:p>
          <a:p>
            <a:r>
              <a:rPr lang="en-US" dirty="0" smtClean="0"/>
              <a:t>Loop through both </a:t>
            </a:r>
            <a:r>
              <a:rPr lang="en-US" i="1" dirty="0" smtClean="0"/>
              <a:t>keys</a:t>
            </a:r>
            <a:r>
              <a:rPr lang="en-US" dirty="0" smtClean="0"/>
              <a:t> and </a:t>
            </a:r>
            <a:r>
              <a:rPr lang="en-US" i="1" dirty="0" smtClean="0"/>
              <a:t>values</a:t>
            </a:r>
            <a:r>
              <a:rPr lang="en-US" dirty="0" smtClean="0"/>
              <a:t>, by using the items() function</a:t>
            </a:r>
            <a:r>
              <a:rPr lang="en-US" dirty="0" smtClean="0"/>
              <a:t>:</a:t>
            </a:r>
          </a:p>
          <a:p>
            <a:endParaRPr lang="en-US" dirty="0" smtClean="0"/>
          </a:p>
          <a:p>
            <a:r>
              <a:rPr lang="en-US" dirty="0" smtClean="0"/>
              <a:t>for x, y in </a:t>
            </a:r>
            <a:r>
              <a:rPr lang="en-US" dirty="0" err="1" smtClean="0"/>
              <a:t>thisdict.items</a:t>
            </a:r>
            <a:r>
              <a:rPr lang="en-US" dirty="0" smtClean="0"/>
              <a:t>():</a:t>
            </a:r>
            <a:br>
              <a:rPr lang="en-US" dirty="0" smtClean="0"/>
            </a:br>
            <a:r>
              <a:rPr lang="en-US" dirty="0" smtClean="0"/>
              <a:t>  print(x, y)</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Items</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dirty="0" smtClean="0"/>
              <a:t>Adding an item to the dictionary is done by using a new index key and assigning a value to it:</a:t>
            </a:r>
          </a:p>
          <a:p>
            <a:r>
              <a:rPr lang="en-US" dirty="0" smtClean="0"/>
              <a:t>Example</a:t>
            </a:r>
          </a:p>
          <a:p>
            <a:r>
              <a:rPr lang="en-US" dirty="0" err="1" smtClean="0"/>
              <a:t>thisdict</a:t>
            </a:r>
            <a:r>
              <a:rPr lang="en-US" dirty="0" smtClean="0"/>
              <a:t> = {</a:t>
            </a:r>
            <a:br>
              <a:rPr lang="en-US" dirty="0" smtClean="0"/>
            </a:br>
            <a:r>
              <a:rPr lang="en-US" dirty="0" smtClean="0"/>
              <a:t>  "brand": "Ford",</a:t>
            </a:r>
            <a:br>
              <a:rPr lang="en-US" dirty="0" smtClean="0"/>
            </a:br>
            <a:r>
              <a:rPr lang="en-US" dirty="0" smtClean="0"/>
              <a:t>  "model": "Mustang",</a:t>
            </a:r>
            <a:br>
              <a:rPr lang="en-US" dirty="0" smtClean="0"/>
            </a:br>
            <a:r>
              <a:rPr lang="en-US" dirty="0" smtClean="0"/>
              <a:t>  "year": 1964</a:t>
            </a:r>
            <a:br>
              <a:rPr lang="en-US" dirty="0" smtClean="0"/>
            </a:br>
            <a:r>
              <a:rPr lang="en-US" dirty="0" smtClean="0"/>
              <a:t>}</a:t>
            </a:r>
            <a:br>
              <a:rPr lang="en-US" dirty="0" smtClean="0"/>
            </a:br>
            <a:r>
              <a:rPr lang="en-US" dirty="0" err="1" smtClean="0"/>
              <a:t>thisdict</a:t>
            </a:r>
            <a:r>
              <a:rPr lang="en-US" dirty="0" smtClean="0"/>
              <a:t>["color"] = "red"</a:t>
            </a:r>
            <a:br>
              <a:rPr lang="en-US" dirty="0" smtClean="0"/>
            </a:br>
            <a:r>
              <a:rPr lang="en-US" dirty="0" smtClean="0"/>
              <a:t>print(</a:t>
            </a:r>
            <a:r>
              <a:rPr lang="en-US" dirty="0" err="1" smtClean="0"/>
              <a:t>thisdict</a:t>
            </a:r>
            <a:r>
              <a:rPr lang="en-US" dirty="0" smtClean="0"/>
              <a:t>)</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Items</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a:buNone/>
            </a:pPr>
            <a:r>
              <a:rPr lang="en-US" b="1" dirty="0" smtClean="0"/>
              <a:t>Example</a:t>
            </a:r>
          </a:p>
          <a:p>
            <a:r>
              <a:rPr lang="en-US" dirty="0" smtClean="0"/>
              <a:t>The pop() method removes the item with the specified key name:</a:t>
            </a:r>
          </a:p>
          <a:p>
            <a:r>
              <a:rPr lang="en-US" dirty="0" err="1" smtClean="0"/>
              <a:t>thisdict</a:t>
            </a:r>
            <a:r>
              <a:rPr lang="en-US" dirty="0" smtClean="0"/>
              <a:t> = {</a:t>
            </a:r>
            <a:br>
              <a:rPr lang="en-US" dirty="0" smtClean="0"/>
            </a:br>
            <a:r>
              <a:rPr lang="en-US" dirty="0" smtClean="0"/>
              <a:t>  "brand": "Ford",</a:t>
            </a:r>
            <a:br>
              <a:rPr lang="en-US" dirty="0" smtClean="0"/>
            </a:br>
            <a:r>
              <a:rPr lang="en-US" dirty="0" smtClean="0"/>
              <a:t>  "model": "Mustang",</a:t>
            </a:r>
            <a:br>
              <a:rPr lang="en-US" dirty="0" smtClean="0"/>
            </a:br>
            <a:r>
              <a:rPr lang="en-US" dirty="0" smtClean="0"/>
              <a:t>  "year": 1964</a:t>
            </a:r>
            <a:br>
              <a:rPr lang="en-US" dirty="0" smtClean="0"/>
            </a:br>
            <a:r>
              <a:rPr lang="en-US" dirty="0" smtClean="0"/>
              <a:t>}</a:t>
            </a:r>
            <a:br>
              <a:rPr lang="en-US" dirty="0" smtClean="0"/>
            </a:br>
            <a:r>
              <a:rPr lang="en-US" dirty="0" smtClean="0"/>
              <a:t>thisdict.pop("model")</a:t>
            </a:r>
            <a:br>
              <a:rPr lang="en-US" dirty="0" smtClean="0"/>
            </a:br>
            <a:r>
              <a:rPr lang="en-US" dirty="0" smtClean="0"/>
              <a:t>print(</a:t>
            </a:r>
            <a:r>
              <a:rPr lang="en-US" dirty="0" err="1" smtClean="0"/>
              <a:t>thisdict</a:t>
            </a:r>
            <a:r>
              <a:rPr lang="en-US" dirty="0" smtClean="0"/>
              <a:t>)</a:t>
            </a:r>
          </a:p>
          <a:p>
            <a:pPr>
              <a:buNone/>
            </a:pPr>
            <a:endParaRPr lang="en-US" b="1" i="1" dirty="0" smtClean="0"/>
          </a:p>
          <a:p>
            <a:pPr>
              <a:buNone/>
            </a:pPr>
            <a:r>
              <a:rPr lang="en-US" b="1" i="1" dirty="0" smtClean="0"/>
              <a:t>Example</a:t>
            </a:r>
          </a:p>
          <a:p>
            <a:r>
              <a:rPr lang="en-US" dirty="0" smtClean="0"/>
              <a:t>The </a:t>
            </a:r>
            <a:r>
              <a:rPr lang="en-US" dirty="0" err="1" smtClean="0"/>
              <a:t>popitem</a:t>
            </a:r>
            <a:r>
              <a:rPr lang="en-US" dirty="0" smtClean="0"/>
              <a:t>() method removes the last inserted item (in versions before 3.7, a random item is removed instead):</a:t>
            </a:r>
          </a:p>
          <a:p>
            <a:r>
              <a:rPr lang="en-US" dirty="0" err="1" smtClean="0"/>
              <a:t>thisdict</a:t>
            </a:r>
            <a:r>
              <a:rPr lang="en-US" dirty="0" smtClean="0"/>
              <a:t> = {</a:t>
            </a:r>
            <a:br>
              <a:rPr lang="en-US" dirty="0" smtClean="0"/>
            </a:br>
            <a:r>
              <a:rPr lang="en-US" dirty="0" smtClean="0"/>
              <a:t>  "brand": "Ford",</a:t>
            </a:r>
            <a:br>
              <a:rPr lang="en-US" dirty="0" smtClean="0"/>
            </a:br>
            <a:r>
              <a:rPr lang="en-US" dirty="0" smtClean="0"/>
              <a:t>  "model": "Mustang",</a:t>
            </a:r>
            <a:br>
              <a:rPr lang="en-US" dirty="0" smtClean="0"/>
            </a:br>
            <a:r>
              <a:rPr lang="en-US" dirty="0" smtClean="0"/>
              <a:t>  "year": 1964</a:t>
            </a:r>
            <a:br>
              <a:rPr lang="en-US" dirty="0" smtClean="0"/>
            </a:br>
            <a:r>
              <a:rPr lang="en-US" dirty="0" smtClean="0"/>
              <a:t>}</a:t>
            </a:r>
            <a:br>
              <a:rPr lang="en-US" dirty="0" smtClean="0"/>
            </a:br>
            <a:r>
              <a:rPr lang="en-US" dirty="0" err="1" smtClean="0"/>
              <a:t>thisdict.popitem</a:t>
            </a:r>
            <a:r>
              <a:rPr lang="en-US" dirty="0" smtClean="0"/>
              <a:t>()</a:t>
            </a:r>
            <a:br>
              <a:rPr lang="en-US" dirty="0" smtClean="0"/>
            </a:br>
            <a:r>
              <a:rPr lang="en-US" dirty="0" smtClean="0"/>
              <a:t>print(</a:t>
            </a:r>
            <a:r>
              <a:rPr lang="en-US" dirty="0" err="1" smtClean="0"/>
              <a:t>thisdict</a:t>
            </a:r>
            <a:r>
              <a:rPr lang="en-US" dirty="0" smtClean="0"/>
              <a:t>)</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8800" dirty="0" smtClean="0"/>
              <a:t>Python If ... Else</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Conditions and If statements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Example</a:t>
            </a:r>
          </a:p>
          <a:p>
            <a:r>
              <a:rPr lang="en-US" dirty="0" smtClean="0"/>
              <a:t>If statement:</a:t>
            </a:r>
          </a:p>
          <a:p>
            <a:r>
              <a:rPr lang="en-US" dirty="0" smtClean="0"/>
              <a:t>a = 33</a:t>
            </a:r>
            <a:br>
              <a:rPr lang="en-US" dirty="0" smtClean="0"/>
            </a:br>
            <a:r>
              <a:rPr lang="en-US" dirty="0" smtClean="0"/>
              <a:t>b = 200</a:t>
            </a:r>
            <a:br>
              <a:rPr lang="en-US" dirty="0" smtClean="0"/>
            </a:br>
            <a:r>
              <a:rPr lang="en-US" dirty="0" smtClean="0"/>
              <a:t>if b &gt; a:</a:t>
            </a:r>
            <a:br>
              <a:rPr lang="en-US" dirty="0" smtClean="0"/>
            </a:br>
            <a:r>
              <a:rPr lang="en-US" dirty="0" smtClean="0"/>
              <a:t>  print("b is greater than a")</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Indentation</a:t>
            </a:r>
            <a:br>
              <a:rPr lang="en-US" dirty="0" smtClean="0"/>
            </a:br>
            <a:endParaRPr lang="en-US" dirty="0"/>
          </a:p>
        </p:txBody>
      </p:sp>
      <p:sp>
        <p:nvSpPr>
          <p:cNvPr id="3" name="Content Placeholder 2"/>
          <p:cNvSpPr>
            <a:spLocks noGrp="1"/>
          </p:cNvSpPr>
          <p:nvPr>
            <p:ph idx="1"/>
          </p:nvPr>
        </p:nvSpPr>
        <p:spPr/>
        <p:txBody>
          <a:bodyPr/>
          <a:lstStyle/>
          <a:p>
            <a:r>
              <a:rPr lang="en-US" dirty="0" smtClean="0"/>
              <a:t>Example</a:t>
            </a:r>
          </a:p>
          <a:p>
            <a:r>
              <a:rPr lang="en-US" dirty="0" smtClean="0"/>
              <a:t>If statement, without indentation (will raise an error):</a:t>
            </a:r>
          </a:p>
          <a:p>
            <a:r>
              <a:rPr lang="en-US" dirty="0" smtClean="0"/>
              <a:t>a = 33</a:t>
            </a:r>
            <a:br>
              <a:rPr lang="en-US" dirty="0" smtClean="0"/>
            </a:br>
            <a:r>
              <a:rPr lang="en-US" dirty="0" smtClean="0"/>
              <a:t>b = 200</a:t>
            </a:r>
            <a:br>
              <a:rPr lang="en-US" dirty="0" smtClean="0"/>
            </a:br>
            <a:r>
              <a:rPr lang="en-US" dirty="0" smtClean="0"/>
              <a:t>if b &gt; a:</a:t>
            </a:r>
            <a:br>
              <a:rPr lang="en-US" dirty="0" smtClean="0"/>
            </a:br>
            <a:r>
              <a:rPr lang="en-US" dirty="0" smtClean="0"/>
              <a:t>print("b is greater than a") # you will get an error</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Elif</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The </a:t>
            </a:r>
            <a:r>
              <a:rPr lang="en-US" dirty="0" err="1" smtClean="0"/>
              <a:t>elif</a:t>
            </a:r>
            <a:r>
              <a:rPr lang="en-US" dirty="0" smtClean="0"/>
              <a:t> keyword is pythons way of saying "if the previous conditions were not true, then try this condition".</a:t>
            </a:r>
          </a:p>
          <a:p>
            <a:r>
              <a:rPr lang="en-US" dirty="0" smtClean="0"/>
              <a:t>Example</a:t>
            </a:r>
          </a:p>
          <a:p>
            <a:r>
              <a:rPr lang="en-US" dirty="0" smtClean="0"/>
              <a:t>a = 33</a:t>
            </a:r>
            <a:br>
              <a:rPr lang="en-US" dirty="0" smtClean="0"/>
            </a:br>
            <a:r>
              <a:rPr lang="en-US" dirty="0" smtClean="0"/>
              <a:t>b = 33</a:t>
            </a:r>
            <a:br>
              <a:rPr lang="en-US" dirty="0" smtClean="0"/>
            </a:br>
            <a:r>
              <a:rPr lang="en-US" dirty="0" smtClean="0"/>
              <a:t>if b &gt; a:</a:t>
            </a:r>
            <a:br>
              <a:rPr lang="en-US" dirty="0" smtClean="0"/>
            </a:br>
            <a:r>
              <a:rPr lang="en-US" dirty="0" smtClean="0"/>
              <a:t>  print("b is greater than a")</a:t>
            </a:r>
            <a:br>
              <a:rPr lang="en-US" dirty="0" smtClean="0"/>
            </a:br>
            <a:r>
              <a:rPr lang="en-US" dirty="0" err="1" smtClean="0"/>
              <a:t>elif</a:t>
            </a:r>
            <a:r>
              <a:rPr lang="en-US" dirty="0" smtClean="0"/>
              <a:t> a == b:</a:t>
            </a:r>
            <a:br>
              <a:rPr lang="en-US" dirty="0" smtClean="0"/>
            </a:br>
            <a:r>
              <a:rPr lang="en-US" dirty="0" smtClean="0"/>
              <a:t>  print("a and b are equal")</a:t>
            </a:r>
            <a:br>
              <a:rPr lang="en-US" dirty="0" smtClean="0"/>
            </a:br>
            <a:r>
              <a:rPr lang="en-US" dirty="0" smtClean="0"/>
              <a:t/>
            </a:r>
            <a:br>
              <a:rPr lang="en-US" dirty="0" smtClean="0"/>
            </a:b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else keyword catches anything which isn't caught by the preceding conditions.</a:t>
            </a:r>
          </a:p>
          <a:p>
            <a:r>
              <a:rPr lang="en-US" dirty="0" smtClean="0"/>
              <a:t>Example</a:t>
            </a:r>
          </a:p>
          <a:p>
            <a:r>
              <a:rPr lang="en-US" dirty="0" smtClean="0"/>
              <a:t>a = 200</a:t>
            </a:r>
            <a:br>
              <a:rPr lang="en-US" dirty="0" smtClean="0"/>
            </a:br>
            <a:r>
              <a:rPr lang="en-US" dirty="0" smtClean="0"/>
              <a:t>b = 33</a:t>
            </a:r>
            <a:br>
              <a:rPr lang="en-US" dirty="0" smtClean="0"/>
            </a:br>
            <a:r>
              <a:rPr lang="en-US" dirty="0" smtClean="0"/>
              <a:t>if b &gt; a:</a:t>
            </a:r>
            <a:br>
              <a:rPr lang="en-US" dirty="0" smtClean="0"/>
            </a:br>
            <a:r>
              <a:rPr lang="en-US" dirty="0" smtClean="0"/>
              <a:t>  print("b is greater than a")</a:t>
            </a:r>
            <a:br>
              <a:rPr lang="en-US" dirty="0" smtClean="0"/>
            </a:br>
            <a:r>
              <a:rPr lang="en-US" dirty="0" err="1" smtClean="0"/>
              <a:t>elif</a:t>
            </a:r>
            <a:r>
              <a:rPr lang="en-US" dirty="0" smtClean="0"/>
              <a:t> a == b:</a:t>
            </a:r>
            <a:br>
              <a:rPr lang="en-US" dirty="0" smtClean="0"/>
            </a:br>
            <a:r>
              <a:rPr lang="en-US" dirty="0" smtClean="0"/>
              <a:t>  print("a and b are equal")</a:t>
            </a:r>
            <a:br>
              <a:rPr lang="en-US" dirty="0" smtClean="0"/>
            </a:br>
            <a:r>
              <a:rPr lang="en-US" dirty="0" smtClean="0"/>
              <a:t>else:</a:t>
            </a:r>
            <a:br>
              <a:rPr lang="en-US" dirty="0" smtClean="0"/>
            </a:br>
            <a:r>
              <a:rPr lang="en-US" dirty="0" smtClean="0"/>
              <a:t>  print("a is greater than b")</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247864"/>
          </a:xfrm>
          <a:prstGeom prst="rect">
            <a:avLst/>
          </a:prstGeom>
        </p:spPr>
        <p:txBody>
          <a:bodyPr wrap="square">
            <a:spAutoFit/>
          </a:bodyPr>
          <a:lstStyle/>
          <a:p>
            <a:r>
              <a:rPr lang="en-US" sz="2800" b="1" dirty="0">
                <a:latin typeface="Times New Roman" pitchFamily="18" charset="0"/>
                <a:cs typeface="Times New Roman" pitchFamily="18" charset="0"/>
              </a:rPr>
              <a:t>Variable </a:t>
            </a:r>
            <a:r>
              <a:rPr lang="en-US" sz="2800" b="1" dirty="0" smtClean="0">
                <a:latin typeface="Times New Roman" pitchFamily="18" charset="0"/>
                <a:cs typeface="Times New Roman" pitchFamily="18" charset="0"/>
              </a:rPr>
              <a:t>Names:</a:t>
            </a:r>
          </a:p>
          <a:p>
            <a:endParaRPr lang="en-US" sz="2800" b="1" dirty="0">
              <a:latin typeface="Times New Roman" pitchFamily="18" charset="0"/>
              <a:cs typeface="Times New Roman" pitchFamily="18" charset="0"/>
            </a:endParaRPr>
          </a:p>
          <a:p>
            <a:r>
              <a:rPr lang="en-US" sz="3200" dirty="0">
                <a:latin typeface="Times New Roman" pitchFamily="18" charset="0"/>
                <a:cs typeface="Times New Roman" pitchFamily="18" charset="0"/>
              </a:rPr>
              <a:t>A variable can have a short name (like x and y) or a more descriptive name (age, carname, total_volume). Rules for Python variables</a:t>
            </a:r>
            <a:r>
              <a:rPr lang="en-US" sz="3200" dirty="0" smtClean="0">
                <a:latin typeface="Times New Roman" pitchFamily="18" charset="0"/>
                <a:cs typeface="Times New Roman" pitchFamily="18" charset="0"/>
              </a:rPr>
              <a:t>:</a:t>
            </a:r>
          </a:p>
          <a:p>
            <a:endParaRPr lang="en-US" sz="3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variable name must start with a letter or the underscore </a:t>
            </a:r>
            <a:r>
              <a:rPr lang="en-US" sz="2400" dirty="0" smtClean="0">
                <a:latin typeface="Times New Roman" pitchFamily="18" charset="0"/>
                <a:cs typeface="Times New Roman" pitchFamily="18" charset="0"/>
              </a:rPr>
              <a:t>character</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A variable name cannot start with a </a:t>
            </a:r>
            <a:r>
              <a:rPr lang="en-US" sz="2400" dirty="0" smtClean="0">
                <a:latin typeface="Times New Roman" pitchFamily="18" charset="0"/>
                <a:cs typeface="Times New Roman" pitchFamily="18" charset="0"/>
              </a:rPr>
              <a:t>number</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A variable name can only contain alpha-numeric characters and underscores (A-z, 0-9, and _ </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Variable names are case-sensitive (age, Age and AGE are three different variables</a:t>
            </a:r>
            <a:r>
              <a:rPr lang="en-US" sz="1400" dirty="0"/>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 Hand If</a:t>
            </a:r>
            <a:br>
              <a:rPr lang="en-US" dirty="0" smtClean="0"/>
            </a:br>
            <a:endParaRPr lang="en-US" dirty="0"/>
          </a:p>
        </p:txBody>
      </p:sp>
      <p:sp>
        <p:nvSpPr>
          <p:cNvPr id="3" name="Content Placeholder 2"/>
          <p:cNvSpPr>
            <a:spLocks noGrp="1"/>
          </p:cNvSpPr>
          <p:nvPr>
            <p:ph idx="1"/>
          </p:nvPr>
        </p:nvSpPr>
        <p:spPr/>
        <p:txBody>
          <a:bodyPr/>
          <a:lstStyle/>
          <a:p>
            <a:r>
              <a:rPr lang="en-US" dirty="0" smtClean="0"/>
              <a:t>Example</a:t>
            </a:r>
          </a:p>
          <a:p>
            <a:r>
              <a:rPr lang="en-US" dirty="0" smtClean="0"/>
              <a:t>One line if statement:</a:t>
            </a:r>
          </a:p>
          <a:p>
            <a:r>
              <a:rPr lang="en-US" dirty="0" smtClean="0"/>
              <a:t>if a &gt; b: print("a is greater than b")</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 Hand If ... Else</a:t>
            </a:r>
            <a:br>
              <a:rPr lang="en-US" dirty="0" smtClean="0"/>
            </a:br>
            <a:endParaRPr lang="en-US" dirty="0"/>
          </a:p>
        </p:txBody>
      </p:sp>
      <p:sp>
        <p:nvSpPr>
          <p:cNvPr id="3" name="Content Placeholder 2"/>
          <p:cNvSpPr>
            <a:spLocks noGrp="1"/>
          </p:cNvSpPr>
          <p:nvPr>
            <p:ph idx="1"/>
          </p:nvPr>
        </p:nvSpPr>
        <p:spPr/>
        <p:txBody>
          <a:bodyPr/>
          <a:lstStyle/>
          <a:p>
            <a:r>
              <a:rPr lang="en-US" dirty="0" smtClean="0"/>
              <a:t>If you have only one statement to execute, one for if, and one for else, you can put it all on the same line:</a:t>
            </a:r>
          </a:p>
          <a:p>
            <a:pPr>
              <a:buNone/>
            </a:pPr>
            <a:r>
              <a:rPr lang="en-US" dirty="0" smtClean="0"/>
              <a:t>Example</a:t>
            </a:r>
          </a:p>
          <a:p>
            <a:r>
              <a:rPr lang="en-US" dirty="0" smtClean="0"/>
              <a:t>One line if else statement:</a:t>
            </a:r>
          </a:p>
          <a:p>
            <a:r>
              <a:rPr lang="en-US" dirty="0" smtClean="0"/>
              <a:t>print("A") if a &gt; b else print("B")</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4830763"/>
          </a:xfrm>
        </p:spPr>
        <p:txBody>
          <a:bodyPr/>
          <a:lstStyle/>
          <a:p>
            <a:pPr>
              <a:buNone/>
            </a:pPr>
            <a:endParaRPr lang="en-US" sz="6000" dirty="0" smtClean="0"/>
          </a:p>
          <a:p>
            <a:pPr>
              <a:buNone/>
            </a:pPr>
            <a:r>
              <a:rPr lang="en-US" sz="6000" dirty="0" smtClean="0"/>
              <a:t>Python</a:t>
            </a:r>
            <a:r>
              <a:rPr lang="en-US" sz="6000" dirty="0" smtClean="0"/>
              <a:t> While Loops</a:t>
            </a:r>
          </a:p>
          <a:p>
            <a:pPr>
              <a:buNone/>
            </a:pP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while Loop</a:t>
            </a:r>
            <a:br>
              <a:rPr lang="en-US" dirty="0" smtClean="0"/>
            </a:br>
            <a:endParaRPr lang="en-US" dirty="0"/>
          </a:p>
        </p:txBody>
      </p:sp>
      <p:sp>
        <p:nvSpPr>
          <p:cNvPr id="3" name="Content Placeholder 2"/>
          <p:cNvSpPr>
            <a:spLocks noGrp="1"/>
          </p:cNvSpPr>
          <p:nvPr>
            <p:ph idx="1"/>
          </p:nvPr>
        </p:nvSpPr>
        <p:spPr/>
        <p:txBody>
          <a:bodyPr/>
          <a:lstStyle/>
          <a:p>
            <a:r>
              <a:rPr lang="en-US" dirty="0" smtClean="0"/>
              <a:t>With the while loop we can execute a set of statements as long as a condition is true.</a:t>
            </a:r>
          </a:p>
          <a:p>
            <a:r>
              <a:rPr lang="en-US" dirty="0" smtClean="0"/>
              <a:t>Example</a:t>
            </a:r>
          </a:p>
          <a:p>
            <a:r>
              <a:rPr lang="en-US" dirty="0" smtClean="0"/>
              <a:t>Print </a:t>
            </a:r>
            <a:r>
              <a:rPr lang="en-US" dirty="0" err="1" smtClean="0"/>
              <a:t>i</a:t>
            </a:r>
            <a:r>
              <a:rPr lang="en-US" dirty="0" smtClean="0"/>
              <a:t> as long as </a:t>
            </a:r>
            <a:r>
              <a:rPr lang="en-US" dirty="0" err="1" smtClean="0"/>
              <a:t>i</a:t>
            </a:r>
            <a:r>
              <a:rPr lang="en-US" dirty="0" smtClean="0"/>
              <a:t> is less than 6:</a:t>
            </a:r>
          </a:p>
          <a:p>
            <a:r>
              <a:rPr lang="en-US" dirty="0" err="1" smtClean="0"/>
              <a:t>i</a:t>
            </a:r>
            <a:r>
              <a:rPr lang="en-US" dirty="0" smtClean="0"/>
              <a:t> = 1</a:t>
            </a:r>
            <a:br>
              <a:rPr lang="en-US" dirty="0" smtClean="0"/>
            </a:br>
            <a:r>
              <a:rPr lang="en-US" dirty="0" smtClean="0"/>
              <a:t>while </a:t>
            </a:r>
            <a:r>
              <a:rPr lang="en-US" dirty="0" err="1" smtClean="0"/>
              <a:t>i</a:t>
            </a:r>
            <a:r>
              <a:rPr lang="en-US" dirty="0" smtClean="0"/>
              <a:t> &lt; 6:</a:t>
            </a:r>
            <a:br>
              <a:rPr lang="en-US" dirty="0" smtClean="0"/>
            </a:br>
            <a:r>
              <a:rPr lang="en-US" dirty="0" smtClean="0"/>
              <a:t>  print(</a:t>
            </a:r>
            <a:r>
              <a:rPr lang="en-US" dirty="0" err="1" smtClean="0"/>
              <a:t>i</a:t>
            </a:r>
            <a:r>
              <a:rPr lang="en-US" dirty="0" smtClean="0"/>
              <a:t>)</a:t>
            </a:r>
            <a:br>
              <a:rPr lang="en-US" dirty="0" smtClean="0"/>
            </a:br>
            <a:r>
              <a:rPr lang="en-US" dirty="0" smtClean="0"/>
              <a:t>  </a:t>
            </a:r>
            <a:r>
              <a:rPr lang="en-US" dirty="0" err="1" smtClean="0"/>
              <a:t>i</a:t>
            </a:r>
            <a:r>
              <a:rPr lang="en-US" dirty="0" smtClean="0"/>
              <a:t> += 1</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break Statement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 the break statement we can stop the loop even if the while condition is true:</a:t>
            </a:r>
          </a:p>
          <a:p>
            <a:pPr>
              <a:buNone/>
            </a:pPr>
            <a:r>
              <a:rPr lang="en-US" dirty="0" smtClean="0"/>
              <a:t>Example</a:t>
            </a:r>
          </a:p>
          <a:p>
            <a:r>
              <a:rPr lang="en-US" dirty="0" smtClean="0"/>
              <a:t>Exit the loop when </a:t>
            </a:r>
            <a:r>
              <a:rPr lang="en-US" dirty="0" err="1" smtClean="0"/>
              <a:t>i</a:t>
            </a:r>
            <a:r>
              <a:rPr lang="en-US" dirty="0" smtClean="0"/>
              <a:t> is 3:</a:t>
            </a:r>
          </a:p>
          <a:p>
            <a:r>
              <a:rPr lang="en-US" dirty="0" err="1" smtClean="0"/>
              <a:t>i</a:t>
            </a:r>
            <a:r>
              <a:rPr lang="en-US" dirty="0" smtClean="0"/>
              <a:t> = 1</a:t>
            </a:r>
            <a:br>
              <a:rPr lang="en-US" dirty="0" smtClean="0"/>
            </a:br>
            <a:r>
              <a:rPr lang="en-US" dirty="0" smtClean="0"/>
              <a:t>while </a:t>
            </a:r>
            <a:r>
              <a:rPr lang="en-US" dirty="0" err="1" smtClean="0"/>
              <a:t>i</a:t>
            </a:r>
            <a:r>
              <a:rPr lang="en-US" dirty="0" smtClean="0"/>
              <a:t> &lt; 6:</a:t>
            </a:r>
            <a:br>
              <a:rPr lang="en-US" dirty="0" smtClean="0"/>
            </a:br>
            <a:r>
              <a:rPr lang="en-US" dirty="0" smtClean="0"/>
              <a:t>  print(</a:t>
            </a:r>
            <a:r>
              <a:rPr lang="en-US" dirty="0" err="1" smtClean="0"/>
              <a:t>i</a:t>
            </a:r>
            <a:r>
              <a:rPr lang="en-US" dirty="0" smtClean="0"/>
              <a:t>)</a:t>
            </a:r>
            <a:br>
              <a:rPr lang="en-US" dirty="0" smtClean="0"/>
            </a:br>
            <a:r>
              <a:rPr lang="en-US" dirty="0" smtClean="0"/>
              <a:t>  if </a:t>
            </a:r>
            <a:r>
              <a:rPr lang="en-US" dirty="0" err="1" smtClean="0"/>
              <a:t>i</a:t>
            </a:r>
            <a:r>
              <a:rPr lang="en-US" dirty="0" smtClean="0"/>
              <a:t> == 3:</a:t>
            </a:r>
            <a:br>
              <a:rPr lang="en-US" dirty="0" smtClean="0"/>
            </a:br>
            <a:r>
              <a:rPr lang="en-US" dirty="0" smtClean="0"/>
              <a:t>    break</a:t>
            </a:r>
            <a:br>
              <a:rPr lang="en-US" dirty="0" smtClean="0"/>
            </a:br>
            <a:r>
              <a:rPr lang="en-US" dirty="0" smtClean="0"/>
              <a:t>  </a:t>
            </a:r>
            <a:r>
              <a:rPr lang="en-US" dirty="0" err="1" smtClean="0"/>
              <a:t>i</a:t>
            </a:r>
            <a:r>
              <a:rPr lang="en-US" dirty="0" smtClean="0"/>
              <a:t> += 1</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continue Statement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 the continue statement we can stop the current iteration, and continue with the next:</a:t>
            </a:r>
          </a:p>
          <a:p>
            <a:pPr>
              <a:buNone/>
            </a:pPr>
            <a:r>
              <a:rPr lang="en-US" dirty="0" smtClean="0"/>
              <a:t>Example</a:t>
            </a:r>
          </a:p>
          <a:p>
            <a:r>
              <a:rPr lang="en-US" dirty="0" smtClean="0"/>
              <a:t>Continue to the next iteration if </a:t>
            </a:r>
            <a:r>
              <a:rPr lang="en-US" dirty="0" err="1" smtClean="0"/>
              <a:t>i</a:t>
            </a:r>
            <a:r>
              <a:rPr lang="en-US" dirty="0" smtClean="0"/>
              <a:t> is 3:</a:t>
            </a:r>
          </a:p>
          <a:p>
            <a:r>
              <a:rPr lang="en-US" dirty="0" err="1" smtClean="0"/>
              <a:t>i</a:t>
            </a:r>
            <a:r>
              <a:rPr lang="en-US" dirty="0" smtClean="0"/>
              <a:t> = 0</a:t>
            </a:r>
            <a:br>
              <a:rPr lang="en-US" dirty="0" smtClean="0"/>
            </a:br>
            <a:r>
              <a:rPr lang="en-US" dirty="0" smtClean="0"/>
              <a:t>while </a:t>
            </a:r>
            <a:r>
              <a:rPr lang="en-US" dirty="0" err="1" smtClean="0"/>
              <a:t>i</a:t>
            </a:r>
            <a:r>
              <a:rPr lang="en-US" dirty="0" smtClean="0"/>
              <a:t> &lt; 6:</a:t>
            </a:r>
            <a:br>
              <a:rPr lang="en-US" dirty="0" smtClean="0"/>
            </a:br>
            <a:r>
              <a:rPr lang="en-US" dirty="0" smtClean="0"/>
              <a:t>  </a:t>
            </a:r>
            <a:r>
              <a:rPr lang="en-US" dirty="0" err="1" smtClean="0"/>
              <a:t>i</a:t>
            </a:r>
            <a:r>
              <a:rPr lang="en-US" dirty="0" smtClean="0"/>
              <a:t> += 1 </a:t>
            </a:r>
            <a:br>
              <a:rPr lang="en-US" dirty="0" smtClean="0"/>
            </a:br>
            <a:r>
              <a:rPr lang="en-US" dirty="0" smtClean="0"/>
              <a:t>  if </a:t>
            </a:r>
            <a:r>
              <a:rPr lang="en-US" dirty="0" err="1" smtClean="0"/>
              <a:t>i</a:t>
            </a:r>
            <a:r>
              <a:rPr lang="en-US" dirty="0" smtClean="0"/>
              <a:t> == 3:</a:t>
            </a:r>
            <a:br>
              <a:rPr lang="en-US" dirty="0" smtClean="0"/>
            </a:br>
            <a:r>
              <a:rPr lang="en-US" dirty="0" smtClean="0"/>
              <a:t>    continue</a:t>
            </a:r>
            <a:br>
              <a:rPr lang="en-US" dirty="0" smtClean="0"/>
            </a:br>
            <a:r>
              <a:rPr lang="en-US" dirty="0" smtClean="0"/>
              <a:t>  print(</a:t>
            </a:r>
            <a:r>
              <a:rPr lang="en-US" dirty="0" err="1" smtClean="0"/>
              <a:t>i</a:t>
            </a:r>
            <a:r>
              <a:rPr lang="en-US" dirty="0" smtClean="0"/>
              <a:t>)</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normAutofit/>
          </a:bodyPr>
          <a:lstStyle/>
          <a:p>
            <a:r>
              <a:rPr lang="en-US" dirty="0" smtClean="0"/>
              <a:t>Python For Loops</a:t>
            </a:r>
            <a:br>
              <a:rPr lang="en-US" dirty="0" smtClean="0"/>
            </a:b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Loops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Example</a:t>
            </a:r>
            <a:endParaRPr lang="en-US" dirty="0" smtClean="0"/>
          </a:p>
          <a:p>
            <a:r>
              <a:rPr lang="en-US" dirty="0" smtClean="0"/>
              <a:t>Print each fruit in a fruit list:</a:t>
            </a:r>
          </a:p>
          <a:p>
            <a:r>
              <a:rPr lang="en-US" dirty="0" smtClean="0"/>
              <a:t>fruits = ["apple", "banana", "cherry"]</a:t>
            </a:r>
            <a:br>
              <a:rPr lang="en-US" dirty="0" smtClean="0"/>
            </a:br>
            <a:r>
              <a:rPr lang="en-US" dirty="0" smtClean="0"/>
              <a:t>for x in fruits:</a:t>
            </a:r>
            <a:br>
              <a:rPr lang="en-US" dirty="0" smtClean="0"/>
            </a:br>
            <a:r>
              <a:rPr lang="en-US" dirty="0" smtClean="0"/>
              <a:t>  print(x)</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Looping Through a String</a:t>
            </a:r>
            <a:br>
              <a:rPr lang="en-US" dirty="0" smtClean="0"/>
            </a:br>
            <a:endParaRPr lang="en-US" dirty="0"/>
          </a:p>
        </p:txBody>
      </p:sp>
      <p:sp>
        <p:nvSpPr>
          <p:cNvPr id="3" name="Content Placeholder 2"/>
          <p:cNvSpPr>
            <a:spLocks noGrp="1"/>
          </p:cNvSpPr>
          <p:nvPr>
            <p:ph idx="1"/>
          </p:nvPr>
        </p:nvSpPr>
        <p:spPr/>
        <p:txBody>
          <a:bodyPr/>
          <a:lstStyle/>
          <a:p>
            <a:r>
              <a:rPr lang="en-US" dirty="0" smtClean="0"/>
              <a:t>Example</a:t>
            </a:r>
          </a:p>
          <a:p>
            <a:r>
              <a:rPr lang="en-US" dirty="0" smtClean="0"/>
              <a:t>Loop through the letters in the word "banana":</a:t>
            </a:r>
          </a:p>
          <a:p>
            <a:r>
              <a:rPr lang="en-US" dirty="0" smtClean="0"/>
              <a:t>for x in "banana":</a:t>
            </a:r>
            <a:br>
              <a:rPr lang="en-US" dirty="0" smtClean="0"/>
            </a:br>
            <a:r>
              <a:rPr lang="en-US" dirty="0" smtClean="0"/>
              <a:t>  print(x)</a:t>
            </a:r>
          </a:p>
          <a:p>
            <a:pPr>
              <a:buNone/>
            </a:pPr>
            <a:endParaRPr lang="en-US" dirty="0" smtClean="0"/>
          </a:p>
          <a:p>
            <a:pPr>
              <a:buNone/>
            </a:pPr>
            <a:r>
              <a:rPr lang="en-US" dirty="0" smtClean="0"/>
              <a:t/>
            </a:r>
            <a:br>
              <a:rPr lang="en-US" dirty="0" smtClean="0"/>
            </a:b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sz="6600" dirty="0" smtClean="0"/>
          </a:p>
          <a:p>
            <a:pPr>
              <a:buNone/>
            </a:pPr>
            <a:endParaRPr lang="en-US" sz="6600" dirty="0" smtClean="0"/>
          </a:p>
          <a:p>
            <a:pPr>
              <a:buNone/>
            </a:pPr>
            <a:r>
              <a:rPr lang="en-US" sz="6600" dirty="0" smtClean="0"/>
              <a:t>    Python</a:t>
            </a:r>
            <a:r>
              <a:rPr lang="en-US" sz="6600" dirty="0" smtClean="0"/>
              <a:t> Functions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91000" y="3124200"/>
            <a:ext cx="4572000" cy="2062103"/>
          </a:xfrm>
          <a:prstGeom prst="rect">
            <a:avLst/>
          </a:prstGeom>
        </p:spPr>
        <p:txBody>
          <a:bodyPr>
            <a:spAutoFit/>
          </a:bodyPr>
          <a:lstStyle/>
          <a:p>
            <a:r>
              <a:rPr lang="en-US" sz="3200" dirty="0"/>
              <a:t>x = "Python is "</a:t>
            </a:r>
            <a:r>
              <a:rPr lang="en-US" sz="3200" dirty="0" smtClean="0"/>
              <a:t/>
            </a:r>
            <a:br>
              <a:rPr lang="en-US" sz="3200" dirty="0" smtClean="0"/>
            </a:br>
            <a:r>
              <a:rPr lang="en-US" sz="3200" dirty="0"/>
              <a:t>y = "awesome"</a:t>
            </a:r>
            <a:r>
              <a:rPr lang="en-US" sz="3200" dirty="0" smtClean="0"/>
              <a:t/>
            </a:r>
            <a:br>
              <a:rPr lang="en-US" sz="3200" dirty="0" smtClean="0"/>
            </a:br>
            <a:r>
              <a:rPr lang="en-US" sz="3200" dirty="0"/>
              <a:t>z =  x + y</a:t>
            </a:r>
            <a:r>
              <a:rPr lang="en-US" sz="3200" dirty="0" smtClean="0"/>
              <a:t/>
            </a:r>
            <a:br>
              <a:rPr lang="en-US" sz="3200" dirty="0" smtClean="0"/>
            </a:br>
            <a:r>
              <a:rPr lang="en-US" sz="3200" dirty="0"/>
              <a:t>print(z)</a:t>
            </a:r>
          </a:p>
        </p:txBody>
      </p:sp>
      <p:sp>
        <p:nvSpPr>
          <p:cNvPr id="7" name="Rectangle 6"/>
          <p:cNvSpPr/>
          <p:nvPr/>
        </p:nvSpPr>
        <p:spPr>
          <a:xfrm>
            <a:off x="0" y="3200400"/>
            <a:ext cx="4572000" cy="2970044"/>
          </a:xfrm>
          <a:prstGeom prst="rect">
            <a:avLst/>
          </a:prstGeom>
        </p:spPr>
        <p:txBody>
          <a:bodyPr>
            <a:spAutoFit/>
          </a:bodyPr>
          <a:lstStyle/>
          <a:p>
            <a:pPr lvl="0" eaLnBrk="0" fontAlgn="base" hangingPunct="0">
              <a:spcBef>
                <a:spcPct val="0"/>
              </a:spcBef>
              <a:spcAft>
                <a:spcPct val="0"/>
              </a:spcAft>
            </a:pP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x = </a:t>
            </a:r>
            <a:r>
              <a:rPr lang="en-US" sz="2800" dirty="0" smtClean="0"/>
              <a:t> "awesome" </a:t>
            </a: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sz="2800" b="0" i="0" u="none" strike="noStrike" cap="none" normalizeH="0" baseline="0" dirty="0" smtClean="0">
                <a:ln>
                  <a:noFill/>
                </a:ln>
                <a:solidFill>
                  <a:srgbClr val="0000CD"/>
                </a:solidFill>
                <a:effectLst/>
                <a:latin typeface="Times New Roman" pitchFamily="18" charset="0"/>
                <a:cs typeface="Times New Roman" pitchFamily="18" charset="0"/>
              </a:rPr>
              <a:t>print</a:t>
            </a: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2800" b="0" i="0" u="none" strike="noStrike" cap="none" normalizeH="0" baseline="0" dirty="0" smtClean="0">
                <a:ln>
                  <a:noFill/>
                </a:ln>
                <a:solidFill>
                  <a:srgbClr val="A52A2A"/>
                </a:solidFill>
                <a:effectLst/>
                <a:latin typeface="Times New Roman" pitchFamily="18" charset="0"/>
                <a:cs typeface="Times New Roman" pitchFamily="18" charset="0"/>
              </a:rPr>
              <a:t>"</a:t>
            </a:r>
            <a:r>
              <a:rPr lang="en-US" sz="2800" dirty="0" smtClean="0"/>
              <a:t> Python is</a:t>
            </a:r>
            <a:r>
              <a:rPr kumimoji="0" lang="en-US" sz="2800" b="0" i="0" u="none" strike="noStrike" cap="none" normalizeH="0" baseline="0" dirty="0" smtClean="0">
                <a:ln>
                  <a:noFill/>
                </a:ln>
                <a:solidFill>
                  <a:srgbClr val="A52A2A"/>
                </a:solidFill>
                <a:effectLst/>
                <a:latin typeface="Times New Roman" pitchFamily="18" charset="0"/>
                <a:cs typeface="Times New Roman" pitchFamily="18" charset="0"/>
              </a:rPr>
              <a:t> "</a:t>
            </a: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 x</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lvl="0" eaLnBrk="0" fontAlgn="base" hangingPunct="0">
              <a:spcBef>
                <a:spcPct val="0"/>
              </a:spcBef>
              <a:spcAft>
                <a:spcPct val="0"/>
              </a:spcAft>
            </a:pPr>
            <a:endParaRPr lang="en-US" sz="1100" dirty="0">
              <a:solidFill>
                <a:srgbClr val="000000"/>
              </a:solidFill>
              <a:latin typeface="Consolas" pitchFamily="49" charset="0"/>
              <a:cs typeface="Consolas" pitchFamily="49" charset="0"/>
            </a:endParaRPr>
          </a:p>
          <a:p>
            <a:pPr lvl="0" eaLnBrk="0" fontAlgn="base" hangingPunct="0">
              <a:spcBef>
                <a:spcPct val="0"/>
              </a:spcBef>
              <a:spcAft>
                <a:spcPct val="0"/>
              </a:spcAft>
            </a:pPr>
            <a:endParaRPr lang="en-US" sz="4000" dirty="0" smtClean="0">
              <a:solidFill>
                <a:srgbClr val="000000"/>
              </a:solidFill>
              <a:latin typeface="Consolas" pitchFamily="49" charset="0"/>
              <a:cs typeface="Consolas" pitchFamily="49" charset="0"/>
            </a:endParaRPr>
          </a:p>
          <a:p>
            <a:pPr lvl="0" eaLnBrk="0" fontAlgn="base" hangingPunct="0">
              <a:spcBef>
                <a:spcPct val="0"/>
              </a:spcBef>
              <a:spcAft>
                <a:spcPct val="0"/>
              </a:spcAft>
            </a:pPr>
            <a:endParaRPr lang="en-US" sz="4000" dirty="0">
              <a:solidFill>
                <a:srgbClr val="000000"/>
              </a:solidFill>
              <a:latin typeface="Consolas" pitchFamily="49" charset="0"/>
              <a:cs typeface="Consolas" pitchFamily="49" charset="0"/>
            </a:endParaRPr>
          </a:p>
          <a:p>
            <a:pPr lvl="0" eaLnBrk="0" fontAlgn="base" hangingPunct="0">
              <a:spcBef>
                <a:spcPct val="0"/>
              </a:spcBef>
              <a:spcAft>
                <a:spcPct val="0"/>
              </a:spcAft>
            </a:pPr>
            <a:r>
              <a:rPr lang="en-US" sz="4000" dirty="0" smtClean="0">
                <a:solidFill>
                  <a:srgbClr val="000000"/>
                </a:solidFill>
                <a:latin typeface="Consolas" pitchFamily="49" charset="0"/>
                <a:cs typeface="Consolas" pitchFamily="49" charset="0"/>
              </a:rPr>
              <a:t>ANSWER?</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0" y="0"/>
            <a:ext cx="9144000" cy="3600986"/>
          </a:xfrm>
          <a:prstGeom prst="rect">
            <a:avLst/>
          </a:prstGeom>
        </p:spPr>
        <p:txBody>
          <a:bodyPr wrap="square">
            <a:spAutoFit/>
          </a:bodyPr>
          <a:lstStyle/>
          <a:p>
            <a:pPr lvl="0" fontAlgn="base">
              <a:spcBef>
                <a:spcPct val="0"/>
              </a:spcBef>
              <a:spcAft>
                <a:spcPct val="0"/>
              </a:spcAft>
            </a:pPr>
            <a:r>
              <a:rPr kumimoji="0" lang="en-US" sz="3600" b="0" i="0" u="none" strike="noStrike" cap="none" normalizeH="0" baseline="0" dirty="0" smtClean="0">
                <a:ln>
                  <a:noFill/>
                </a:ln>
                <a:solidFill>
                  <a:srgbClr val="000000"/>
                </a:solidFill>
                <a:effectLst/>
                <a:latin typeface="Segoe UI" pitchFamily="34" charset="0"/>
                <a:cs typeface="Segoe UI" pitchFamily="34" charset="0"/>
              </a:rPr>
              <a:t>Output Variables:</a:t>
            </a:r>
          </a:p>
          <a:p>
            <a:pPr lvl="0" fontAlgn="base">
              <a:spcBef>
                <a:spcPct val="0"/>
              </a:spcBef>
              <a:spcAft>
                <a:spcPct val="0"/>
              </a:spcAft>
            </a:pPr>
            <a:endParaRPr kumimoji="0" lang="en-US" sz="3600" b="0" i="0" u="none" strike="noStrike" cap="none" normalizeH="0" baseline="0" dirty="0" smtClean="0">
              <a:ln>
                <a:noFill/>
              </a:ln>
              <a:solidFill>
                <a:srgbClr val="000000"/>
              </a:solidFill>
              <a:effectLst/>
              <a:latin typeface="Segoe UI" pitchFamily="34" charset="0"/>
              <a:cs typeface="Segoe UI" pitchFamily="34" charset="0"/>
            </a:endParaRP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Python </a:t>
            </a:r>
            <a:r>
              <a:rPr kumimoji="0" lang="en-US" sz="2400" b="0" i="0" u="none" strike="noStrike" cap="none" normalizeH="0" baseline="0" dirty="0" smtClean="0">
                <a:ln>
                  <a:noFill/>
                </a:ln>
                <a:solidFill>
                  <a:srgbClr val="DC143C"/>
                </a:solidFill>
                <a:effectLst/>
                <a:latin typeface="Consolas" pitchFamily="49" charset="0"/>
                <a:cs typeface="Consolas" pitchFamily="49" charset="0"/>
              </a:rPr>
              <a:t>print</a:t>
            </a:r>
            <a:r>
              <a:rPr kumimoji="0" lang="en-US" sz="2000" b="0" i="0" u="none" strike="noStrike" cap="none" normalizeH="0" baseline="0" dirty="0" smtClean="0">
                <a:ln>
                  <a:noFill/>
                </a:ln>
                <a:solidFill>
                  <a:srgbClr val="000000"/>
                </a:solidFill>
                <a:effectLst/>
                <a:latin typeface="Verdana" pitchFamily="34" charset="0"/>
                <a:cs typeface="Arial" pitchFamily="34" charset="0"/>
              </a:rPr>
              <a:t> statement is often used to output variables.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latin typeface="Verdana" pitchFamily="34" charset="0"/>
                <a:cs typeface="Arial" pitchFamily="34" charset="0"/>
              </a:rPr>
              <a:t>To combine both text and a variable, Python uses the</a:t>
            </a:r>
            <a:r>
              <a:rPr kumimoji="0" lang="en-US" sz="4400" b="0" i="0" u="none" strike="noStrike" cap="none" normalizeH="0" baseline="0" dirty="0" smtClean="0">
                <a:ln>
                  <a:noFill/>
                </a:ln>
                <a:solidFill>
                  <a:srgbClr val="000000"/>
                </a:solidFill>
                <a:effectLst/>
                <a:latin typeface="Verdana" pitchFamily="34" charset="0"/>
                <a:cs typeface="Arial" pitchFamily="34" charset="0"/>
              </a:rPr>
              <a:t> </a:t>
            </a:r>
            <a:r>
              <a:rPr kumimoji="0" lang="en-US" sz="4800" b="0" i="0" u="none" strike="noStrike" cap="none" normalizeH="0" baseline="0" dirty="0" smtClean="0">
                <a:ln>
                  <a:noFill/>
                </a:ln>
                <a:solidFill>
                  <a:srgbClr val="DC143C"/>
                </a:solidFill>
                <a:effectLst/>
                <a:latin typeface="Consolas" pitchFamily="49" charset="0"/>
                <a:cs typeface="Consolas" pitchFamily="49" charset="0"/>
              </a:rPr>
              <a:t>+</a:t>
            </a:r>
            <a:r>
              <a:rPr kumimoji="0" lang="en-US" sz="2000" b="0" i="0" u="none" strike="noStrike" cap="none" normalizeH="0" baseline="0" dirty="0" smtClean="0">
                <a:ln>
                  <a:noFill/>
                </a:ln>
                <a:solidFill>
                  <a:srgbClr val="000000"/>
                </a:solidFill>
                <a:effectLst/>
                <a:latin typeface="Verdana" pitchFamily="34" charset="0"/>
                <a:cs typeface="Arial" pitchFamily="34" charset="0"/>
              </a:rPr>
              <a:t> character:</a:t>
            </a:r>
          </a:p>
          <a:p>
            <a:pPr lvl="0" eaLnBrk="0" fontAlgn="base" hangingPunct="0">
              <a:spcBef>
                <a:spcPct val="0"/>
              </a:spcBef>
              <a:spcAft>
                <a:spcPct val="0"/>
              </a:spcAf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sz="3200" b="0" i="0" u="none" strike="noStrike" cap="none" normalizeH="0" baseline="0" dirty="0" smtClean="0">
                <a:ln>
                  <a:noFill/>
                </a:ln>
                <a:solidFill>
                  <a:srgbClr val="000000"/>
                </a:solidFill>
                <a:effectLst/>
                <a:latin typeface="Times New Roman" pitchFamily="18" charset="0"/>
                <a:cs typeface="Times New Roman" pitchFamily="18" charset="0"/>
              </a:rPr>
              <a:t>Example 1:                       Example 2:</a:t>
            </a:r>
          </a:p>
          <a:p>
            <a:pPr lvl="0" eaLnBrk="0" fontAlgn="base" hangingPunct="0">
              <a:spcBef>
                <a:spcPct val="0"/>
              </a:spcBef>
              <a:spcAft>
                <a:spcPct val="0"/>
              </a:spcAft>
            </a:pPr>
            <a:endParaRPr kumimoji="0" lang="en-US" sz="3200" b="0" i="0" u="none" strike="noStrike" cap="none" normalizeH="0" baseline="0" dirty="0" smtClean="0">
              <a:ln>
                <a:noFill/>
              </a:ln>
              <a:solidFill>
                <a:srgbClr val="000000"/>
              </a:solidFill>
              <a:effectLst/>
              <a:latin typeface="Times New Roman" pitchFamily="18" charset="0"/>
              <a:cs typeface="Times New Roman" pitchFamily="18" charset="0"/>
            </a:endParaRPr>
          </a:p>
        </p:txBody>
      </p:sp>
      <p:sp>
        <p:nvSpPr>
          <p:cNvPr id="9" name="Rectangle 8"/>
          <p:cNvSpPr/>
          <p:nvPr/>
        </p:nvSpPr>
        <p:spPr>
          <a:xfrm>
            <a:off x="4343400" y="5486400"/>
            <a:ext cx="1766830" cy="584775"/>
          </a:xfrm>
          <a:prstGeom prst="rect">
            <a:avLst/>
          </a:prstGeom>
        </p:spPr>
        <p:txBody>
          <a:bodyPr wrap="none">
            <a:spAutoFit/>
          </a:bodyPr>
          <a:lstStyle/>
          <a:p>
            <a:pPr lvl="0" eaLnBrk="0" fontAlgn="base" hangingPunct="0">
              <a:spcBef>
                <a:spcPct val="0"/>
              </a:spcBef>
              <a:spcAft>
                <a:spcPct val="0"/>
              </a:spcAft>
            </a:pPr>
            <a:r>
              <a:rPr lang="en-US" sz="3200" dirty="0" smtClean="0">
                <a:solidFill>
                  <a:srgbClr val="000000"/>
                </a:solidFill>
                <a:latin typeface="Consolas" pitchFamily="49" charset="0"/>
                <a:cs typeface="Consolas" pitchFamily="49" charset="0"/>
              </a:rPr>
              <a:t>ANSWER?</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Function</a:t>
            </a:r>
            <a:br>
              <a:rPr lang="en-US" dirty="0" smtClean="0"/>
            </a:br>
            <a:endParaRPr lang="en-US" dirty="0"/>
          </a:p>
        </p:txBody>
      </p:sp>
      <p:sp>
        <p:nvSpPr>
          <p:cNvPr id="3" name="Content Placeholder 2"/>
          <p:cNvSpPr>
            <a:spLocks noGrp="1"/>
          </p:cNvSpPr>
          <p:nvPr>
            <p:ph idx="1"/>
          </p:nvPr>
        </p:nvSpPr>
        <p:spPr/>
        <p:txBody>
          <a:bodyPr/>
          <a:lstStyle/>
          <a:p>
            <a:r>
              <a:rPr lang="en-US" dirty="0" smtClean="0"/>
              <a:t>In Python a function is defined using the def keyword:</a:t>
            </a:r>
          </a:p>
          <a:p>
            <a:r>
              <a:rPr lang="en-US" dirty="0" smtClean="0"/>
              <a:t>Example</a:t>
            </a:r>
          </a:p>
          <a:p>
            <a:r>
              <a:rPr lang="en-US" dirty="0" smtClean="0"/>
              <a:t>def </a:t>
            </a:r>
            <a:r>
              <a:rPr lang="en-US" dirty="0" err="1" smtClean="0"/>
              <a:t>my_function</a:t>
            </a:r>
            <a:r>
              <a:rPr lang="en-US" dirty="0" smtClean="0"/>
              <a:t>():</a:t>
            </a:r>
            <a:br>
              <a:rPr lang="en-US" dirty="0" smtClean="0"/>
            </a:br>
            <a:r>
              <a:rPr lang="en-US" dirty="0" smtClean="0"/>
              <a:t>  print("Hello from a function")</a:t>
            </a:r>
          </a:p>
          <a:p>
            <a:pPr>
              <a:buNone/>
            </a:pP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Calling a Function</a:t>
            </a:r>
            <a:br>
              <a:rPr lang="en-US" dirty="0" smtClean="0"/>
            </a:br>
            <a:endParaRPr lang="en-US" dirty="0"/>
          </a:p>
        </p:txBody>
      </p:sp>
      <p:sp>
        <p:nvSpPr>
          <p:cNvPr id="3" name="Content Placeholder 2"/>
          <p:cNvSpPr>
            <a:spLocks noGrp="1"/>
          </p:cNvSpPr>
          <p:nvPr>
            <p:ph idx="1"/>
          </p:nvPr>
        </p:nvSpPr>
        <p:spPr/>
        <p:txBody>
          <a:bodyPr/>
          <a:lstStyle/>
          <a:p>
            <a:r>
              <a:rPr lang="en-US" dirty="0" smtClean="0"/>
              <a:t>To call a function, use the function name followed by parenthesis:</a:t>
            </a:r>
          </a:p>
          <a:p>
            <a:r>
              <a:rPr lang="en-US" dirty="0" smtClean="0"/>
              <a:t>Example</a:t>
            </a:r>
          </a:p>
          <a:p>
            <a:r>
              <a:rPr lang="en-US" dirty="0" smtClean="0"/>
              <a:t>def </a:t>
            </a:r>
            <a:r>
              <a:rPr lang="en-US" dirty="0" err="1" smtClean="0"/>
              <a:t>my_function</a:t>
            </a:r>
            <a:r>
              <a:rPr lang="en-US" dirty="0" smtClean="0"/>
              <a:t>():</a:t>
            </a:r>
            <a:br>
              <a:rPr lang="en-US" dirty="0" smtClean="0"/>
            </a:br>
            <a:r>
              <a:rPr lang="en-US" dirty="0" smtClean="0"/>
              <a:t>  print("Hello from a function")</a:t>
            </a:r>
            <a:br>
              <a:rPr lang="en-US" dirty="0" smtClean="0"/>
            </a:br>
            <a:r>
              <a:rPr lang="en-US" dirty="0" smtClean="0"/>
              <a:t/>
            </a:r>
            <a:br>
              <a:rPr lang="en-US" dirty="0" smtClean="0"/>
            </a:br>
            <a:r>
              <a:rPr lang="en-US" b="1" dirty="0" err="1" smtClean="0"/>
              <a:t>my_function</a:t>
            </a:r>
            <a:r>
              <a:rPr lang="en-US" b="1" dirty="0" smtClean="0"/>
              <a:t>()</a:t>
            </a:r>
            <a:endParaRPr lang="en-US" dirty="0" smtClean="0"/>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E</a:t>
            </a:r>
            <a:r>
              <a:rPr lang="en-US" dirty="0" smtClean="0"/>
              <a:t>xample</a:t>
            </a:r>
            <a:endParaRPr lang="en-US" dirty="0" smtClean="0"/>
          </a:p>
          <a:p>
            <a:r>
              <a:rPr lang="en-US" dirty="0" smtClean="0"/>
              <a:t>def </a:t>
            </a:r>
            <a:r>
              <a:rPr lang="en-US" dirty="0" err="1" smtClean="0"/>
              <a:t>my_function</a:t>
            </a:r>
            <a:r>
              <a:rPr lang="en-US" dirty="0" smtClean="0"/>
              <a:t>(</a:t>
            </a:r>
            <a:r>
              <a:rPr lang="en-US" b="1" dirty="0" err="1" smtClean="0"/>
              <a:t>fname</a:t>
            </a:r>
            <a:r>
              <a:rPr lang="en-US" dirty="0" smtClean="0"/>
              <a:t>):</a:t>
            </a:r>
            <a:br>
              <a:rPr lang="en-US" dirty="0" smtClean="0"/>
            </a:br>
            <a:r>
              <a:rPr lang="en-US" dirty="0" smtClean="0"/>
              <a:t>  print(</a:t>
            </a:r>
            <a:r>
              <a:rPr lang="en-US" dirty="0" err="1" smtClean="0"/>
              <a:t>fname</a:t>
            </a:r>
            <a:r>
              <a:rPr lang="en-US" dirty="0" smtClean="0"/>
              <a:t> + " </a:t>
            </a:r>
            <a:r>
              <a:rPr lang="en-US" dirty="0" err="1" smtClean="0"/>
              <a:t>Refsnes</a:t>
            </a:r>
            <a:r>
              <a:rPr lang="en-US" dirty="0" smtClean="0"/>
              <a:t>")</a:t>
            </a:r>
            <a:br>
              <a:rPr lang="en-US" dirty="0" smtClean="0"/>
            </a:br>
            <a:r>
              <a:rPr lang="en-US" dirty="0" smtClean="0"/>
              <a:t/>
            </a:r>
            <a:br>
              <a:rPr lang="en-US" dirty="0" smtClean="0"/>
            </a:br>
            <a:r>
              <a:rPr lang="en-US" dirty="0" err="1" smtClean="0"/>
              <a:t>my_function</a:t>
            </a:r>
            <a:r>
              <a:rPr lang="en-US" dirty="0" smtClean="0"/>
              <a:t>(</a:t>
            </a:r>
            <a:r>
              <a:rPr lang="en-US" b="1" dirty="0" smtClean="0"/>
              <a:t>"Emil"</a:t>
            </a:r>
            <a:r>
              <a:rPr lang="en-US" dirty="0" smtClean="0"/>
              <a:t>)</a:t>
            </a:r>
            <a:br>
              <a:rPr lang="en-US" dirty="0" smtClean="0"/>
            </a:br>
            <a:r>
              <a:rPr lang="en-US" dirty="0" err="1" smtClean="0"/>
              <a:t>my_function</a:t>
            </a:r>
            <a:r>
              <a:rPr lang="en-US" dirty="0" smtClean="0"/>
              <a:t>(</a:t>
            </a:r>
            <a:r>
              <a:rPr lang="en-US" b="1" dirty="0" smtClean="0"/>
              <a:t>"Tobias"</a:t>
            </a:r>
            <a:r>
              <a:rPr lang="en-US" dirty="0" smtClean="0"/>
              <a:t>)</a:t>
            </a:r>
            <a:br>
              <a:rPr lang="en-US" dirty="0" smtClean="0"/>
            </a:br>
            <a:r>
              <a:rPr lang="en-US" dirty="0" err="1" smtClean="0"/>
              <a:t>my_function</a:t>
            </a:r>
            <a:r>
              <a:rPr lang="en-US" dirty="0" smtClean="0"/>
              <a:t>(</a:t>
            </a:r>
            <a:r>
              <a:rPr lang="en-US" b="1" dirty="0" smtClean="0"/>
              <a:t>"</a:t>
            </a:r>
            <a:r>
              <a:rPr lang="en-US" b="1" dirty="0" err="1" smtClean="0"/>
              <a:t>Linus</a:t>
            </a:r>
            <a:r>
              <a:rPr lang="en-US" b="1" dirty="0" smtClean="0"/>
              <a:t>"</a:t>
            </a:r>
            <a:r>
              <a:rPr lang="en-US" dirty="0" smtClean="0"/>
              <a:t>)</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Values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To let a function return a value, use the return statement:</a:t>
            </a:r>
          </a:p>
          <a:p>
            <a:r>
              <a:rPr lang="en-US" dirty="0" smtClean="0"/>
              <a:t>Example</a:t>
            </a:r>
          </a:p>
          <a:p>
            <a:r>
              <a:rPr lang="en-US" dirty="0" smtClean="0"/>
              <a:t>def </a:t>
            </a:r>
            <a:r>
              <a:rPr lang="en-US" dirty="0" err="1" smtClean="0"/>
              <a:t>my_function</a:t>
            </a:r>
            <a:r>
              <a:rPr lang="en-US" dirty="0" smtClean="0"/>
              <a:t>(x):</a:t>
            </a:r>
            <a:br>
              <a:rPr lang="en-US" dirty="0" smtClean="0"/>
            </a:br>
            <a:r>
              <a:rPr lang="en-US" dirty="0" smtClean="0"/>
              <a:t>  </a:t>
            </a:r>
            <a:r>
              <a:rPr lang="en-US" b="1" dirty="0" smtClean="0"/>
              <a:t>return 5 * x</a:t>
            </a:r>
            <a:br>
              <a:rPr lang="en-US" b="1" dirty="0" smtClean="0"/>
            </a:br>
            <a:r>
              <a:rPr lang="en-US" dirty="0" smtClean="0"/>
              <a:t/>
            </a:r>
            <a:br>
              <a:rPr lang="en-US" dirty="0" smtClean="0"/>
            </a:br>
            <a:r>
              <a:rPr lang="en-US" dirty="0" smtClean="0"/>
              <a:t>print(</a:t>
            </a:r>
            <a:r>
              <a:rPr lang="en-US" dirty="0" err="1" smtClean="0"/>
              <a:t>my_function</a:t>
            </a:r>
            <a:r>
              <a:rPr lang="en-US" dirty="0" smtClean="0"/>
              <a:t>(3))</a:t>
            </a:r>
            <a:br>
              <a:rPr lang="en-US" dirty="0" smtClean="0"/>
            </a:br>
            <a:r>
              <a:rPr lang="en-US" dirty="0" smtClean="0"/>
              <a:t>print(</a:t>
            </a:r>
            <a:r>
              <a:rPr lang="en-US" dirty="0" err="1" smtClean="0"/>
              <a:t>my_function</a:t>
            </a:r>
            <a:r>
              <a:rPr lang="en-US" dirty="0" smtClean="0"/>
              <a:t>(5))</a:t>
            </a:r>
            <a:br>
              <a:rPr lang="en-US" dirty="0" smtClean="0"/>
            </a:br>
            <a:r>
              <a:rPr lang="en-US" dirty="0" smtClean="0"/>
              <a:t>print(</a:t>
            </a:r>
            <a:r>
              <a:rPr lang="en-US" dirty="0" err="1" smtClean="0"/>
              <a:t>my_function</a:t>
            </a:r>
            <a:r>
              <a:rPr lang="en-US" dirty="0" smtClean="0"/>
              <a:t>(9))</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Python</a:t>
            </a:r>
            <a:r>
              <a:rPr lang="en-US" dirty="0" smtClean="0"/>
              <a:t> Lambda</a:t>
            </a: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smtClean="0"/>
              <a:t>A lambda function is a small anonymous function.</a:t>
            </a:r>
          </a:p>
          <a:p>
            <a:r>
              <a:rPr lang="en-US" dirty="0" smtClean="0"/>
              <a:t>A lambda function can take any number of arguments, but can only have one expression.</a:t>
            </a:r>
          </a:p>
          <a:p>
            <a:r>
              <a:rPr lang="en-US" dirty="0" smtClean="0"/>
              <a:t>Syntax</a:t>
            </a:r>
          </a:p>
          <a:p>
            <a:r>
              <a:rPr lang="en-US" dirty="0" smtClean="0"/>
              <a:t>lambda </a:t>
            </a:r>
            <a:r>
              <a:rPr lang="en-US" i="1" dirty="0" smtClean="0"/>
              <a:t>arguments </a:t>
            </a:r>
            <a:r>
              <a:rPr lang="en-US" dirty="0" smtClean="0"/>
              <a:t>: </a:t>
            </a:r>
            <a:r>
              <a:rPr lang="en-US" i="1" dirty="0" smtClean="0"/>
              <a:t>expression</a:t>
            </a:r>
            <a:endParaRPr lang="en-US" dirty="0" smtClean="0"/>
          </a:p>
          <a:p>
            <a:r>
              <a:rPr lang="en-US" dirty="0" smtClean="0"/>
              <a:t>The expression is executed and the result is returned:</a:t>
            </a:r>
          </a:p>
          <a:p>
            <a:r>
              <a:rPr lang="en-US" dirty="0" smtClean="0"/>
              <a:t>Example</a:t>
            </a:r>
          </a:p>
          <a:p>
            <a:r>
              <a:rPr lang="en-US" dirty="0" smtClean="0"/>
              <a:t>A lambda function that adds 10 to the number passed in as an argument, and print the result:</a:t>
            </a:r>
          </a:p>
          <a:p>
            <a:r>
              <a:rPr lang="en-US" b="1" dirty="0" smtClean="0"/>
              <a:t>x = lambda a : a + 10</a:t>
            </a:r>
            <a:br>
              <a:rPr lang="en-US" b="1" dirty="0" smtClean="0"/>
            </a:br>
            <a:r>
              <a:rPr lang="en-US" b="1" dirty="0" smtClean="0"/>
              <a:t>print(x(5))</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Lambda functions can take any number of arguments:</a:t>
            </a:r>
          </a:p>
          <a:p>
            <a:r>
              <a:rPr lang="en-US" dirty="0" smtClean="0"/>
              <a:t>Example</a:t>
            </a:r>
          </a:p>
          <a:p>
            <a:r>
              <a:rPr lang="en-US" dirty="0" smtClean="0"/>
              <a:t>A lambda function that multiplies argument a with argument b and print the result</a:t>
            </a:r>
            <a:r>
              <a:rPr lang="en-US" dirty="0" smtClean="0"/>
              <a:t>:</a:t>
            </a:r>
          </a:p>
          <a:p>
            <a:endParaRPr lang="en-US" dirty="0" smtClean="0"/>
          </a:p>
          <a:p>
            <a:r>
              <a:rPr lang="en-US" b="1" dirty="0" smtClean="0"/>
              <a:t>x = lambda a, b : a * b</a:t>
            </a:r>
            <a:br>
              <a:rPr lang="en-US" b="1" dirty="0" smtClean="0"/>
            </a:br>
            <a:r>
              <a:rPr lang="en-US" b="1" dirty="0" smtClean="0"/>
              <a:t>print(x(5, 6))</a:t>
            </a:r>
          </a:p>
          <a:p>
            <a:r>
              <a:rPr lang="pt-BR" b="1" dirty="0" smtClean="0"/>
              <a:t>x = lambda a, b, c : a + b + c</a:t>
            </a:r>
            <a:br>
              <a:rPr lang="pt-BR" b="1" dirty="0" smtClean="0"/>
            </a:br>
            <a:r>
              <a:rPr lang="pt-BR" b="1" dirty="0" smtClean="0"/>
              <a:t>print(x(5, 6, 2))</a:t>
            </a:r>
            <a:endParaRPr lang="en-US" b="1"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sz="5400" dirty="0" smtClean="0"/>
          </a:p>
          <a:p>
            <a:pPr>
              <a:buNone/>
            </a:pPr>
            <a:r>
              <a:rPr lang="en-US" sz="5400" dirty="0" smtClean="0"/>
              <a:t>Python</a:t>
            </a:r>
            <a:r>
              <a:rPr lang="en-US" sz="5400" dirty="0" smtClean="0"/>
              <a:t> Classes and Objects</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Class</a:t>
            </a:r>
            <a:br>
              <a:rPr lang="en-US" dirty="0" smtClean="0"/>
            </a:br>
            <a:endParaRPr lang="en-US" dirty="0"/>
          </a:p>
        </p:txBody>
      </p:sp>
      <p:sp>
        <p:nvSpPr>
          <p:cNvPr id="3" name="Content Placeholder 2"/>
          <p:cNvSpPr>
            <a:spLocks noGrp="1"/>
          </p:cNvSpPr>
          <p:nvPr>
            <p:ph idx="1"/>
          </p:nvPr>
        </p:nvSpPr>
        <p:spPr/>
        <p:txBody>
          <a:bodyPr/>
          <a:lstStyle/>
          <a:p>
            <a:r>
              <a:rPr lang="en-US" dirty="0" smtClean="0"/>
              <a:t>To create a class, use the keyword class:</a:t>
            </a:r>
          </a:p>
          <a:p>
            <a:r>
              <a:rPr lang="en-US" dirty="0" smtClean="0"/>
              <a:t>Example</a:t>
            </a:r>
          </a:p>
          <a:p>
            <a:r>
              <a:rPr lang="en-US" dirty="0" smtClean="0"/>
              <a:t>Create a class named </a:t>
            </a:r>
            <a:r>
              <a:rPr lang="en-US" dirty="0" err="1" smtClean="0"/>
              <a:t>MyClass</a:t>
            </a:r>
            <a:r>
              <a:rPr lang="en-US" dirty="0" smtClean="0"/>
              <a:t>, with a property named x:</a:t>
            </a:r>
          </a:p>
          <a:p>
            <a:r>
              <a:rPr lang="en-US" b="1" dirty="0" smtClean="0"/>
              <a:t>class </a:t>
            </a:r>
            <a:r>
              <a:rPr lang="en-US" b="1" dirty="0" err="1" smtClean="0"/>
              <a:t>MyClass</a:t>
            </a:r>
            <a:r>
              <a:rPr lang="en-US" b="1" dirty="0" smtClean="0"/>
              <a:t>:</a:t>
            </a:r>
            <a:br>
              <a:rPr lang="en-US" b="1" dirty="0" smtClean="0"/>
            </a:br>
            <a:r>
              <a:rPr lang="en-US" b="1" dirty="0" smtClean="0"/>
              <a:t>  x = 5</a:t>
            </a:r>
          </a:p>
          <a:p>
            <a:pPr>
              <a:buNone/>
            </a:pP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Object</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Now we can use the class named </a:t>
            </a:r>
            <a:r>
              <a:rPr lang="en-US" dirty="0" err="1" smtClean="0"/>
              <a:t>myClass</a:t>
            </a:r>
            <a:r>
              <a:rPr lang="en-US" dirty="0" smtClean="0"/>
              <a:t> to create objects:</a:t>
            </a:r>
          </a:p>
          <a:p>
            <a:r>
              <a:rPr lang="en-US" dirty="0" smtClean="0"/>
              <a:t>Example</a:t>
            </a:r>
          </a:p>
          <a:p>
            <a:r>
              <a:rPr lang="en-US" dirty="0" smtClean="0"/>
              <a:t>Create an object named p1, and print the value of x</a:t>
            </a:r>
            <a:r>
              <a:rPr lang="en-US" dirty="0" smtClean="0"/>
              <a:t>:</a:t>
            </a:r>
          </a:p>
          <a:p>
            <a:r>
              <a:rPr lang="en-US" b="1" dirty="0" smtClean="0"/>
              <a:t>class </a:t>
            </a:r>
            <a:r>
              <a:rPr lang="en-US" b="1" dirty="0" err="1" smtClean="0"/>
              <a:t>MyClass</a:t>
            </a:r>
            <a:r>
              <a:rPr lang="en-US" b="1" dirty="0" smtClean="0"/>
              <a:t>:</a:t>
            </a:r>
            <a:br>
              <a:rPr lang="en-US" b="1" dirty="0" smtClean="0"/>
            </a:br>
            <a:r>
              <a:rPr lang="en-US" b="1" dirty="0" smtClean="0"/>
              <a:t>  x = 5</a:t>
            </a:r>
          </a:p>
          <a:p>
            <a:pPr>
              <a:buNone/>
            </a:pPr>
            <a:r>
              <a:rPr lang="en-US" b="1" dirty="0" smtClean="0"/>
              <a:t>   p1 </a:t>
            </a:r>
            <a:r>
              <a:rPr lang="en-US" b="1" dirty="0" smtClean="0"/>
              <a:t>= </a:t>
            </a:r>
            <a:r>
              <a:rPr lang="en-US" b="1" dirty="0" err="1" smtClean="0"/>
              <a:t>MyClass</a:t>
            </a:r>
            <a:r>
              <a:rPr lang="en-US" b="1" dirty="0" smtClean="0"/>
              <a:t>()</a:t>
            </a:r>
            <a:br>
              <a:rPr lang="en-US" b="1" dirty="0" smtClean="0"/>
            </a:br>
            <a:r>
              <a:rPr lang="en-US" b="1" dirty="0" smtClean="0"/>
              <a:t>print(p1.x</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632037"/>
          </a:xfrm>
          <a:prstGeom prst="rect">
            <a:avLst/>
          </a:prstGeom>
        </p:spPr>
        <p:txBody>
          <a:bodyPr wrap="square">
            <a:spAutoFit/>
          </a:bodyPr>
          <a:lstStyle/>
          <a:p>
            <a:pPr lvl="0" fontAlgn="base">
              <a:spcBef>
                <a:spcPct val="0"/>
              </a:spcBef>
              <a:spcAft>
                <a:spcPct val="0"/>
              </a:spcAft>
              <a:buFont typeface="Arial" pitchFamily="34" charset="0"/>
              <a:buChar char="•"/>
            </a:pPr>
            <a:endParaRPr kumimoji="0" lang="en-US" sz="2000" b="0" i="0" u="none" strike="noStrike" cap="none" normalizeH="0" baseline="0" dirty="0" smtClean="0">
              <a:ln>
                <a:noFill/>
              </a:ln>
              <a:solidFill>
                <a:srgbClr val="000000"/>
              </a:solidFill>
              <a:effectLst/>
              <a:latin typeface="Verdana" pitchFamily="34" charset="0"/>
              <a:cs typeface="Arial" pitchFamily="34" charset="0"/>
            </a:endParaRPr>
          </a:p>
          <a:p>
            <a:pPr lvl="0" fontAlgn="base">
              <a:spcBef>
                <a:spcPct val="0"/>
              </a:spcBef>
              <a:spcAft>
                <a:spcPct val="0"/>
              </a:spcAft>
              <a:buFont typeface="Arial" pitchFamily="34" charset="0"/>
              <a:buChar char="•"/>
            </a:pPr>
            <a:r>
              <a:rPr kumimoji="0" lang="en-US" sz="2000" b="0" i="0" u="none" strike="noStrike" cap="none" normalizeH="0" baseline="0" dirty="0" smtClean="0">
                <a:ln>
                  <a:noFill/>
                </a:ln>
                <a:solidFill>
                  <a:srgbClr val="000000"/>
                </a:solidFill>
                <a:effectLst/>
                <a:latin typeface="Verdana" pitchFamily="34" charset="0"/>
                <a:cs typeface="Arial" pitchFamily="34" charset="0"/>
              </a:rPr>
              <a:t> For numbers, the </a:t>
            </a:r>
            <a:r>
              <a:rPr kumimoji="0" lang="en-US" sz="2000" b="0" i="0" u="none" strike="noStrike" cap="none" normalizeH="0" baseline="0" dirty="0" smtClean="0">
                <a:ln>
                  <a:noFill/>
                </a:ln>
                <a:solidFill>
                  <a:srgbClr val="DC143C"/>
                </a:solidFill>
                <a:effectLst/>
                <a:latin typeface="Consolas" pitchFamily="49" charset="0"/>
                <a:cs typeface="Consolas" pitchFamily="49" charset="0"/>
              </a:rPr>
              <a:t>+</a:t>
            </a:r>
            <a:r>
              <a:rPr kumimoji="0" lang="en-US" sz="2000" b="0" i="0" u="none" strike="noStrike" cap="none" normalizeH="0" baseline="0" dirty="0" smtClean="0">
                <a:ln>
                  <a:noFill/>
                </a:ln>
                <a:solidFill>
                  <a:srgbClr val="000000"/>
                </a:solidFill>
                <a:effectLst/>
                <a:latin typeface="Verdana" pitchFamily="34" charset="0"/>
                <a:cs typeface="Arial" pitchFamily="34" charset="0"/>
              </a:rPr>
              <a:t> character works as a mathematical operator:</a:t>
            </a:r>
          </a:p>
          <a:p>
            <a:pPr lvl="0" fontAlgn="base">
              <a:spcBef>
                <a:spcPct val="0"/>
              </a:spcBef>
              <a:spcAft>
                <a:spcPct val="0"/>
              </a:spcAf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3200" b="0" i="0" u="none" strike="noStrike" cap="none" normalizeH="0" baseline="0" dirty="0" smtClean="0">
                <a:ln>
                  <a:noFill/>
                </a:ln>
                <a:solidFill>
                  <a:srgbClr val="000000"/>
                </a:solidFill>
                <a:effectLst/>
                <a:latin typeface="Times New Roman" pitchFamily="18" charset="0"/>
                <a:cs typeface="Times New Roman" pitchFamily="18" charset="0"/>
              </a:rPr>
              <a:t>Example:</a:t>
            </a:r>
          </a:p>
          <a:p>
            <a:pPr lvl="0" eaLnBrk="0" fontAlgn="base" hangingPunct="0">
              <a:spcBef>
                <a:spcPct val="0"/>
              </a:spcBef>
              <a:spcAft>
                <a:spcPct val="0"/>
              </a:spcAft>
            </a:pPr>
            <a:r>
              <a:rPr kumimoji="0" lang="en-US" sz="2000" b="0" i="0" u="none" strike="noStrike" cap="none" normalizeH="0" baseline="0" dirty="0" smtClean="0">
                <a:ln>
                  <a:noFill/>
                </a:ln>
                <a:solidFill>
                  <a:srgbClr val="000000"/>
                </a:solidFill>
                <a:effectLst/>
                <a:latin typeface="Consolas" pitchFamily="49" charset="0"/>
                <a:cs typeface="Consolas" pitchFamily="49" charset="0"/>
              </a:rPr>
              <a:t>x = </a:t>
            </a:r>
            <a:r>
              <a:rPr kumimoji="0" lang="en-US" sz="2000" b="0" i="0" u="none" strike="noStrike" cap="none" normalizeH="0" baseline="0" dirty="0" smtClean="0">
                <a:ln>
                  <a:noFill/>
                </a:ln>
                <a:solidFill>
                  <a:srgbClr val="FF0000"/>
                </a:solidFill>
                <a:effectLst/>
                <a:latin typeface="Consolas" pitchFamily="49" charset="0"/>
                <a:cs typeface="Consolas" pitchFamily="49" charset="0"/>
              </a:rPr>
              <a:t>5</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
            </a:r>
            <a:br>
              <a:rPr kumimoji="0" lang="en-US" sz="2000" b="0" i="0" u="none" strike="noStrike" cap="none" normalizeH="0" baseline="0" dirty="0" smtClean="0">
                <a:ln>
                  <a:noFill/>
                </a:ln>
                <a:solidFill>
                  <a:srgbClr val="000000"/>
                </a:solidFill>
                <a:effectLst/>
                <a:latin typeface="Consolas" pitchFamily="49" charset="0"/>
                <a:cs typeface="Consolas" pitchFamily="49" charset="0"/>
              </a:rPr>
            </a:br>
            <a:r>
              <a:rPr kumimoji="0" lang="en-US" sz="2000" b="0" i="0" u="none" strike="noStrike" cap="none" normalizeH="0" baseline="0" dirty="0" smtClean="0">
                <a:ln>
                  <a:noFill/>
                </a:ln>
                <a:solidFill>
                  <a:srgbClr val="000000"/>
                </a:solidFill>
                <a:effectLst/>
                <a:latin typeface="Consolas" pitchFamily="49" charset="0"/>
                <a:cs typeface="Consolas" pitchFamily="49" charset="0"/>
              </a:rPr>
              <a:t>y = </a:t>
            </a:r>
            <a:r>
              <a:rPr kumimoji="0" lang="en-US" sz="2000" b="0" i="0" u="none" strike="noStrike" cap="none" normalizeH="0" baseline="0" dirty="0" smtClean="0">
                <a:ln>
                  <a:noFill/>
                </a:ln>
                <a:solidFill>
                  <a:srgbClr val="FF0000"/>
                </a:solidFill>
                <a:effectLst/>
                <a:latin typeface="Consolas" pitchFamily="49" charset="0"/>
                <a:cs typeface="Consolas" pitchFamily="49" charset="0"/>
              </a:rPr>
              <a:t>10</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
            </a:r>
            <a:br>
              <a:rPr kumimoji="0" lang="en-US" sz="2000" b="0" i="0" u="none" strike="noStrike" cap="none" normalizeH="0" baseline="0" dirty="0" smtClean="0">
                <a:ln>
                  <a:noFill/>
                </a:ln>
                <a:solidFill>
                  <a:srgbClr val="000000"/>
                </a:solidFill>
                <a:effectLst/>
                <a:latin typeface="Consolas" pitchFamily="49" charset="0"/>
                <a:cs typeface="Consolas" pitchFamily="49" charset="0"/>
              </a:rPr>
            </a:br>
            <a:r>
              <a:rPr kumimoji="0" lang="en-US" sz="2000" b="0" i="0" u="none" strike="noStrike" cap="none" normalizeH="0" baseline="0" dirty="0" smtClean="0">
                <a:ln>
                  <a:noFill/>
                </a:ln>
                <a:solidFill>
                  <a:srgbClr val="0000CD"/>
                </a:solidFill>
                <a:effectLst/>
                <a:latin typeface="Consolas" pitchFamily="49" charset="0"/>
                <a:cs typeface="Consolas" pitchFamily="49" charset="0"/>
              </a:rPr>
              <a:t>print</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(x + y)</a:t>
            </a:r>
          </a:p>
          <a:p>
            <a:pPr lvl="0" eaLnBrk="0" fontAlgn="base" hangingPunct="0">
              <a:spcBef>
                <a:spcPct val="0"/>
              </a:spcBef>
              <a:spcAft>
                <a:spcPct val="0"/>
              </a:spcAft>
            </a:pPr>
            <a:endParaRPr lang="en-US" sz="2000" dirty="0">
              <a:solidFill>
                <a:srgbClr val="000000"/>
              </a:solidFill>
              <a:latin typeface="Consolas" pitchFamily="49" charset="0"/>
              <a:cs typeface="Consolas" pitchFamily="49" charset="0"/>
            </a:endParaRPr>
          </a:p>
          <a:p>
            <a:pPr lvl="0" eaLnBrk="0" fontAlgn="base" hangingPunct="0">
              <a:spcBef>
                <a:spcPct val="0"/>
              </a:spcBef>
              <a:spcAft>
                <a:spcPct val="0"/>
              </a:spcAft>
            </a:pPr>
            <a:endParaRPr kumimoji="0" lang="en-US" sz="2000" b="0" i="0" u="none" strike="noStrike" cap="none" normalizeH="0" baseline="0" dirty="0" smtClean="0">
              <a:ln>
                <a:noFill/>
              </a:ln>
              <a:solidFill>
                <a:srgbClr val="000000"/>
              </a:solidFill>
              <a:effectLst/>
              <a:latin typeface="Consolas" pitchFamily="49" charset="0"/>
              <a:cs typeface="Consolas" pitchFamily="49" charset="0"/>
            </a:endParaRPr>
          </a:p>
          <a:p>
            <a:pPr lvl="0" eaLnBrk="0" fontAlgn="base" hangingPunct="0">
              <a:spcBef>
                <a:spcPct val="0"/>
              </a:spcBef>
              <a:spcAft>
                <a:spcPct val="0"/>
              </a:spcAft>
            </a:pPr>
            <a:endParaRPr lang="en-US" sz="2000" dirty="0">
              <a:solidFill>
                <a:srgbClr val="000000"/>
              </a:solidFill>
              <a:latin typeface="Consolas" pitchFamily="49" charset="0"/>
              <a:cs typeface="Consolas" pitchFamily="49" charset="0"/>
            </a:endParaRPr>
          </a:p>
          <a:p>
            <a:pPr lvl="0" eaLnBrk="0" fontAlgn="base" hangingPunct="0">
              <a:spcBef>
                <a:spcPct val="0"/>
              </a:spcBef>
              <a:spcAft>
                <a:spcPct val="0"/>
              </a:spcAft>
            </a:pPr>
            <a:endParaRPr kumimoji="0" lang="en-US" sz="2000" b="0" i="0" u="none" strike="noStrike" cap="none" normalizeH="0" baseline="0" dirty="0" smtClean="0">
              <a:ln>
                <a:noFill/>
              </a:ln>
              <a:solidFill>
                <a:srgbClr val="000000"/>
              </a:solidFill>
              <a:effectLst/>
              <a:latin typeface="Consolas" pitchFamily="49" charset="0"/>
              <a:cs typeface="Consolas" pitchFamily="49" charset="0"/>
            </a:endParaRPr>
          </a:p>
          <a:p>
            <a:pPr lvl="0" eaLnBrk="0" fontAlgn="base" hangingPunct="0">
              <a:spcBef>
                <a:spcPct val="0"/>
              </a:spcBef>
              <a:spcAft>
                <a:spcPct val="0"/>
              </a:spcAft>
            </a:pPr>
            <a:endParaRPr lang="en-US" sz="2000" dirty="0">
              <a:solidFill>
                <a:srgbClr val="000000"/>
              </a:solidFill>
              <a:latin typeface="Consolas" pitchFamily="49" charset="0"/>
              <a:cs typeface="Consolas" pitchFamily="49" charset="0"/>
            </a:endParaRPr>
          </a:p>
          <a:p>
            <a:pPr lvl="0" eaLnBrk="0" fontAlgn="base" hangingPunct="0">
              <a:spcBef>
                <a:spcPct val="0"/>
              </a:spcBef>
              <a:spcAft>
                <a:spcPct val="0"/>
              </a:spcAft>
            </a:pPr>
            <a:endParaRPr kumimoji="0" lang="en-US" sz="2000" b="0" i="0" u="none" strike="noStrike" cap="none" normalizeH="0" baseline="0" dirty="0" smtClean="0">
              <a:ln>
                <a:noFill/>
              </a:ln>
              <a:solidFill>
                <a:srgbClr val="000000"/>
              </a:solidFill>
              <a:effectLst/>
              <a:latin typeface="Consolas" pitchFamily="49" charset="0"/>
              <a:cs typeface="Consolas" pitchFamily="49" charset="0"/>
            </a:endParaRPr>
          </a:p>
          <a:p>
            <a:pPr lvl="0" eaLnBrk="0" fontAlgn="base" hangingPunct="0">
              <a:spcBef>
                <a:spcPct val="0"/>
              </a:spcBef>
              <a:spcAft>
                <a:spcPct val="0"/>
              </a:spcAf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2819398"/>
            <a:ext cx="9144000" cy="3970318"/>
          </a:xfrm>
          <a:prstGeom prst="rect">
            <a:avLst/>
          </a:prstGeom>
        </p:spPr>
        <p:txBody>
          <a:bodyPr wrap="square">
            <a:spAutoFit/>
          </a:bodyPr>
          <a:lstStyle/>
          <a:p>
            <a:r>
              <a:rPr lang="en-US" sz="2800" dirty="0">
                <a:latin typeface="Times New Roman" pitchFamily="18" charset="0"/>
                <a:cs typeface="Times New Roman" pitchFamily="18" charset="0"/>
              </a:rPr>
              <a:t>If you try to combine a string and a number, Python will give you an error</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Example:</a:t>
            </a:r>
          </a:p>
          <a:p>
            <a:endParaRPr lang="en-US" sz="2800" dirty="0">
              <a:latin typeface="Times New Roman" pitchFamily="18" charset="0"/>
              <a:cs typeface="Times New Roman" pitchFamily="18" charset="0"/>
            </a:endParaRPr>
          </a:p>
          <a:p>
            <a:pPr lvl="0"/>
            <a:r>
              <a:rPr kumimoji="0" lang="en-US" sz="2800" b="0" i="0" u="none" strike="noStrike" cap="none" normalizeH="0" baseline="0" dirty="0" smtClean="0">
                <a:ln>
                  <a:noFill/>
                </a:ln>
                <a:solidFill>
                  <a:srgbClr val="000000"/>
                </a:solidFill>
                <a:effectLst/>
                <a:latin typeface="Consolas" pitchFamily="49" charset="0"/>
                <a:cs typeface="Consolas" pitchFamily="49" charset="0"/>
              </a:rPr>
              <a:t>x = </a:t>
            </a:r>
            <a:r>
              <a:rPr kumimoji="0" lang="en-US" sz="2800" b="0" i="0" u="none" strike="noStrike" cap="none" normalizeH="0" baseline="0" dirty="0" smtClean="0">
                <a:ln>
                  <a:noFill/>
                </a:ln>
                <a:solidFill>
                  <a:srgbClr val="FF0000"/>
                </a:solidFill>
                <a:effectLst/>
                <a:latin typeface="Consolas" pitchFamily="49" charset="0"/>
                <a:cs typeface="Consolas" pitchFamily="49" charset="0"/>
              </a:rPr>
              <a:t>5</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
            </a:r>
            <a:br>
              <a:rPr kumimoji="0" lang="en-US" sz="2800" b="0" i="0" u="none" strike="noStrike" cap="none" normalizeH="0" baseline="0" dirty="0" smtClean="0">
                <a:ln>
                  <a:noFill/>
                </a:ln>
                <a:solidFill>
                  <a:srgbClr val="000000"/>
                </a:solidFill>
                <a:effectLst/>
                <a:latin typeface="Consolas" pitchFamily="49" charset="0"/>
                <a:cs typeface="Consolas" pitchFamily="49" charset="0"/>
              </a:rPr>
            </a:br>
            <a:r>
              <a:rPr kumimoji="0" lang="en-US" sz="2800" b="0" i="0" u="none" strike="noStrike" cap="none" normalizeH="0" baseline="0" dirty="0" smtClean="0">
                <a:ln>
                  <a:noFill/>
                </a:ln>
                <a:solidFill>
                  <a:srgbClr val="000000"/>
                </a:solidFill>
                <a:effectLst/>
                <a:latin typeface="Consolas" pitchFamily="49" charset="0"/>
                <a:cs typeface="Consolas" pitchFamily="49" charset="0"/>
              </a:rPr>
              <a:t>y = </a:t>
            </a:r>
            <a:r>
              <a:rPr lang="en-US" sz="2800" dirty="0" smtClean="0">
                <a:solidFill>
                  <a:srgbClr val="FF0000"/>
                </a:solidFill>
                <a:latin typeface="Consolas" pitchFamily="49" charset="0"/>
                <a:cs typeface="Consolas" pitchFamily="49" charset="0"/>
              </a:rPr>
              <a:t>”JOHN”</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
            </a:r>
            <a:br>
              <a:rPr kumimoji="0" lang="en-US" sz="2800" b="0" i="0" u="none" strike="noStrike" cap="none" normalizeH="0" baseline="0" dirty="0" smtClean="0">
                <a:ln>
                  <a:noFill/>
                </a:ln>
                <a:solidFill>
                  <a:srgbClr val="000000"/>
                </a:solidFill>
                <a:effectLst/>
                <a:latin typeface="Consolas" pitchFamily="49" charset="0"/>
                <a:cs typeface="Consolas" pitchFamily="49" charset="0"/>
              </a:rPr>
            </a:br>
            <a:r>
              <a:rPr kumimoji="0" lang="en-US" sz="2800" b="0" i="0" u="none" strike="noStrike" cap="none" normalizeH="0" baseline="0" dirty="0" smtClean="0">
                <a:ln>
                  <a:noFill/>
                </a:ln>
                <a:solidFill>
                  <a:srgbClr val="0000CD"/>
                </a:solidFill>
                <a:effectLst/>
                <a:latin typeface="Consolas" pitchFamily="49" charset="0"/>
                <a:cs typeface="Consolas" pitchFamily="49" charset="0"/>
              </a:rPr>
              <a:t>print</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(x + y)</a:t>
            </a:r>
          </a:p>
          <a:p>
            <a:endParaRPr lang="en-US" sz="2800" dirty="0">
              <a:latin typeface="Times New Roman" pitchFamily="18"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__init__() Function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Example</a:t>
            </a:r>
          </a:p>
          <a:p>
            <a:r>
              <a:rPr lang="en-US" dirty="0" smtClean="0"/>
              <a:t>Create a class named Person, use the __init__() function to assign values for name and age:</a:t>
            </a:r>
          </a:p>
          <a:p>
            <a:r>
              <a:rPr lang="en-US" b="1" dirty="0" smtClean="0"/>
              <a:t>class Person:</a:t>
            </a:r>
            <a:br>
              <a:rPr lang="en-US" b="1" dirty="0" smtClean="0"/>
            </a:br>
            <a:r>
              <a:rPr lang="en-US" b="1" dirty="0" smtClean="0"/>
              <a:t>  def __init__(self, name, age):</a:t>
            </a:r>
            <a:br>
              <a:rPr lang="en-US" b="1" dirty="0" smtClean="0"/>
            </a:br>
            <a:r>
              <a:rPr lang="en-US" b="1" dirty="0" smtClean="0"/>
              <a:t>    self.name = name</a:t>
            </a:r>
            <a:br>
              <a:rPr lang="en-US" b="1" dirty="0" smtClean="0"/>
            </a:br>
            <a:r>
              <a:rPr lang="en-US" b="1" dirty="0" smtClean="0"/>
              <a:t>    </a:t>
            </a:r>
            <a:r>
              <a:rPr lang="en-US" b="1" dirty="0" err="1" smtClean="0"/>
              <a:t>self.age</a:t>
            </a:r>
            <a:r>
              <a:rPr lang="en-US" b="1" dirty="0" smtClean="0"/>
              <a:t> = age</a:t>
            </a:r>
            <a:br>
              <a:rPr lang="en-US" b="1" dirty="0" smtClean="0"/>
            </a:br>
            <a:r>
              <a:rPr lang="en-US" b="1" dirty="0" smtClean="0"/>
              <a:t/>
            </a:r>
            <a:br>
              <a:rPr lang="en-US" b="1" dirty="0" smtClean="0"/>
            </a:br>
            <a:r>
              <a:rPr lang="en-US" b="1" dirty="0" smtClean="0"/>
              <a:t>p1 = Person("John", 36)</a:t>
            </a:r>
            <a:br>
              <a:rPr lang="en-US" b="1" dirty="0" smtClean="0"/>
            </a:br>
            <a:r>
              <a:rPr lang="en-US" b="1" dirty="0" smtClean="0"/>
              <a:t/>
            </a:r>
            <a:br>
              <a:rPr lang="en-US" b="1" dirty="0" smtClean="0"/>
            </a:br>
            <a:r>
              <a:rPr lang="en-US" b="1" dirty="0" smtClean="0"/>
              <a:t>print(p1.name)</a:t>
            </a:r>
            <a:br>
              <a:rPr lang="en-US" b="1" dirty="0" smtClean="0"/>
            </a:br>
            <a:r>
              <a:rPr lang="en-US" b="1" dirty="0" smtClean="0"/>
              <a:t>print(p1.age)</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Methods</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dirty="0" smtClean="0"/>
              <a:t>Objects can also contain methods. Methods in objects are functions that belongs to the object.</a:t>
            </a:r>
          </a:p>
          <a:p>
            <a:r>
              <a:rPr lang="en-US" dirty="0" smtClean="0"/>
              <a:t>Let us create a method in the Person class:</a:t>
            </a:r>
          </a:p>
          <a:p>
            <a:r>
              <a:rPr lang="en-US" dirty="0" smtClean="0"/>
              <a:t>Example</a:t>
            </a:r>
          </a:p>
          <a:p>
            <a:r>
              <a:rPr lang="en-US" dirty="0" smtClean="0"/>
              <a:t>Insert a function that prints a greeting, and execute it on the p1 object:</a:t>
            </a:r>
          </a:p>
          <a:p>
            <a:r>
              <a:rPr lang="en-US" b="1" dirty="0" smtClean="0"/>
              <a:t>class Person:</a:t>
            </a:r>
            <a:br>
              <a:rPr lang="en-US" b="1" dirty="0" smtClean="0"/>
            </a:br>
            <a:r>
              <a:rPr lang="en-US" b="1" dirty="0" smtClean="0"/>
              <a:t>  def __init__(self, name, age):</a:t>
            </a:r>
            <a:br>
              <a:rPr lang="en-US" b="1" dirty="0" smtClean="0"/>
            </a:br>
            <a:r>
              <a:rPr lang="en-US" b="1" dirty="0" smtClean="0"/>
              <a:t>    self.name = name</a:t>
            </a:r>
            <a:br>
              <a:rPr lang="en-US" b="1" dirty="0" smtClean="0"/>
            </a:br>
            <a:r>
              <a:rPr lang="en-US" b="1" dirty="0" smtClean="0"/>
              <a:t>    </a:t>
            </a:r>
            <a:r>
              <a:rPr lang="en-US" b="1" dirty="0" err="1" smtClean="0"/>
              <a:t>self.age</a:t>
            </a:r>
            <a:r>
              <a:rPr lang="en-US" b="1" dirty="0" smtClean="0"/>
              <a:t> = age</a:t>
            </a:r>
            <a:br>
              <a:rPr lang="en-US" b="1" dirty="0" smtClean="0"/>
            </a:br>
            <a:r>
              <a:rPr lang="en-US" b="1" dirty="0" smtClean="0"/>
              <a:t/>
            </a:r>
            <a:br>
              <a:rPr lang="en-US" b="1" dirty="0" smtClean="0"/>
            </a:br>
            <a:r>
              <a:rPr lang="en-US" b="1" dirty="0" smtClean="0"/>
              <a:t>  def </a:t>
            </a:r>
            <a:r>
              <a:rPr lang="en-US" b="1" dirty="0" err="1" smtClean="0"/>
              <a:t>myfunc</a:t>
            </a:r>
            <a:r>
              <a:rPr lang="en-US" b="1" dirty="0" smtClean="0"/>
              <a:t>(self):</a:t>
            </a:r>
            <a:br>
              <a:rPr lang="en-US" b="1" dirty="0" smtClean="0"/>
            </a:br>
            <a:r>
              <a:rPr lang="en-US" b="1" dirty="0" smtClean="0"/>
              <a:t>    print("Hello my name is " + self.name)</a:t>
            </a:r>
            <a:br>
              <a:rPr lang="en-US" b="1" dirty="0" smtClean="0"/>
            </a:br>
            <a:r>
              <a:rPr lang="en-US" b="1" dirty="0" smtClean="0"/>
              <a:t/>
            </a:r>
            <a:br>
              <a:rPr lang="en-US" b="1" dirty="0" smtClean="0"/>
            </a:br>
            <a:r>
              <a:rPr lang="en-US" b="1" dirty="0" smtClean="0"/>
              <a:t>p1 = Person("John", 36)</a:t>
            </a:r>
            <a:br>
              <a:rPr lang="en-US" b="1" dirty="0" smtClean="0"/>
            </a:br>
            <a:r>
              <a:rPr lang="en-US" b="1" dirty="0" smtClean="0"/>
              <a:t>p1.myfunc()</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Modify Object Properties</a:t>
            </a:r>
            <a:br>
              <a:rPr lang="en-US" dirty="0" smtClean="0"/>
            </a:br>
            <a:endParaRPr lang="en-US" dirty="0"/>
          </a:p>
        </p:txBody>
      </p:sp>
      <p:sp>
        <p:nvSpPr>
          <p:cNvPr id="3" name="Content Placeholder 2"/>
          <p:cNvSpPr>
            <a:spLocks noGrp="1"/>
          </p:cNvSpPr>
          <p:nvPr>
            <p:ph idx="1"/>
          </p:nvPr>
        </p:nvSpPr>
        <p:spPr/>
        <p:txBody>
          <a:bodyPr/>
          <a:lstStyle/>
          <a:p>
            <a:r>
              <a:rPr lang="en-US" dirty="0" smtClean="0"/>
              <a:t>You can modify properties on objects like this:</a:t>
            </a:r>
          </a:p>
          <a:p>
            <a:r>
              <a:rPr lang="en-US" dirty="0" smtClean="0"/>
              <a:t>Example</a:t>
            </a:r>
          </a:p>
          <a:p>
            <a:r>
              <a:rPr lang="en-US" dirty="0" smtClean="0"/>
              <a:t>Set the age of p1 to 40:</a:t>
            </a:r>
          </a:p>
          <a:p>
            <a:r>
              <a:rPr lang="en-US" b="1" dirty="0" smtClean="0"/>
              <a:t>p1.age = 40</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Delete Object Properties</a:t>
            </a:r>
            <a:br>
              <a:rPr lang="en-US" dirty="0" smtClean="0"/>
            </a:b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You can delete properties on objects by using the del keyword:</a:t>
            </a:r>
          </a:p>
          <a:p>
            <a:r>
              <a:rPr lang="en-US" dirty="0" smtClean="0"/>
              <a:t>Example</a:t>
            </a:r>
          </a:p>
          <a:p>
            <a:r>
              <a:rPr lang="en-US" dirty="0" smtClean="0"/>
              <a:t>Delete the age property from the p1 object:</a:t>
            </a:r>
          </a:p>
          <a:p>
            <a:r>
              <a:rPr lang="en-US" b="1" dirty="0" smtClean="0"/>
              <a:t>del </a:t>
            </a:r>
            <a:r>
              <a:rPr lang="en-US" b="1" dirty="0" smtClean="0"/>
              <a:t>p1.age</a:t>
            </a:r>
          </a:p>
          <a:p>
            <a:pPr>
              <a:buNone/>
            </a:pPr>
            <a:r>
              <a:rPr lang="en-US" i="1" dirty="0" smtClean="0"/>
              <a:t>Delete Object </a:t>
            </a:r>
            <a:r>
              <a:rPr lang="en-US" i="1" dirty="0" smtClean="0"/>
              <a:t>:</a:t>
            </a:r>
            <a:r>
              <a:rPr lang="en-US" dirty="0" smtClean="0"/>
              <a:t/>
            </a:r>
            <a:br>
              <a:rPr lang="en-US" dirty="0" smtClean="0"/>
            </a:br>
            <a:r>
              <a:rPr lang="en-US" b="1" dirty="0" smtClean="0"/>
              <a:t> del </a:t>
            </a:r>
            <a:r>
              <a:rPr lang="en-US" b="1" dirty="0" smtClean="0"/>
              <a:t>p1</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sz="8000" dirty="0" smtClean="0"/>
          </a:p>
          <a:p>
            <a:pPr>
              <a:buNone/>
            </a:pPr>
            <a:r>
              <a:rPr lang="en-US" sz="8000" dirty="0" smtClean="0"/>
              <a:t>Python </a:t>
            </a:r>
            <a:r>
              <a:rPr lang="en-US" sz="8000" dirty="0" smtClean="0"/>
              <a:t>- Files I/O</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Opening and Closing Files</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buNone/>
            </a:pPr>
            <a:r>
              <a:rPr lang="en-US" dirty="0" smtClean="0"/>
              <a:t>Syntax</a:t>
            </a:r>
          </a:p>
          <a:p>
            <a:r>
              <a:rPr lang="en-US" dirty="0" smtClean="0"/>
              <a:t>file object = open(</a:t>
            </a:r>
            <a:r>
              <a:rPr lang="en-US" dirty="0" err="1" smtClean="0"/>
              <a:t>file_name</a:t>
            </a:r>
            <a:r>
              <a:rPr lang="en-US" dirty="0" smtClean="0"/>
              <a:t> [, </a:t>
            </a:r>
            <a:r>
              <a:rPr lang="en-US" dirty="0" err="1" smtClean="0"/>
              <a:t>access_mode</a:t>
            </a:r>
            <a:r>
              <a:rPr lang="en-US" dirty="0" smtClean="0"/>
              <a:t>][, buffering</a:t>
            </a:r>
            <a:r>
              <a:rPr lang="en-US" dirty="0" smtClean="0"/>
              <a:t>])</a:t>
            </a:r>
          </a:p>
          <a:p>
            <a:r>
              <a:rPr lang="en-US" b="1" dirty="0" err="1" smtClean="0"/>
              <a:t>file_name</a:t>
            </a:r>
            <a:r>
              <a:rPr lang="en-US" dirty="0" smtClean="0"/>
              <a:t> − The </a:t>
            </a:r>
            <a:r>
              <a:rPr lang="en-US" dirty="0" err="1" smtClean="0"/>
              <a:t>file_name</a:t>
            </a:r>
            <a:r>
              <a:rPr lang="en-US" dirty="0" smtClean="0"/>
              <a:t> argument is a string value that contains the name of the file that you want to access.</a:t>
            </a:r>
          </a:p>
          <a:p>
            <a:r>
              <a:rPr lang="en-US" b="1" dirty="0" err="1" smtClean="0"/>
              <a:t>access_mode</a:t>
            </a:r>
            <a:r>
              <a:rPr lang="en-US" dirty="0" smtClean="0"/>
              <a:t> − The </a:t>
            </a:r>
            <a:r>
              <a:rPr lang="en-US" dirty="0" err="1" smtClean="0"/>
              <a:t>access_mode</a:t>
            </a:r>
            <a:r>
              <a:rPr lang="en-US" dirty="0" smtClean="0"/>
              <a:t> determines the mode in which the file has to be opened, i.e., read, write, append, etc. A complete list of possible values is given below in the table. This is optional parameter and the default file access mode is read (r).</a:t>
            </a:r>
          </a:p>
          <a:p>
            <a:r>
              <a:rPr lang="en-US" b="1" dirty="0" smtClean="0"/>
              <a:t>buffering</a:t>
            </a:r>
            <a:r>
              <a:rPr lang="en-US" dirty="0" smtClean="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FILE READ</a:t>
            </a:r>
            <a:r>
              <a:rPr lang="en-US" dirty="0" smtClean="0"/>
              <a:t> </a:t>
            </a:r>
            <a:endParaRPr lang="en-US" dirty="0"/>
          </a:p>
        </p:txBody>
      </p:sp>
      <p:sp>
        <p:nvSpPr>
          <p:cNvPr id="3" name="Content Placeholder 2"/>
          <p:cNvSpPr>
            <a:spLocks noGrp="1"/>
          </p:cNvSpPr>
          <p:nvPr>
            <p:ph idx="1"/>
          </p:nvPr>
        </p:nvSpPr>
        <p:spPr>
          <a:xfrm>
            <a:off x="457200" y="1219200"/>
            <a:ext cx="8686800" cy="5638800"/>
          </a:xfrm>
        </p:spPr>
        <p:txBody>
          <a:bodyPr>
            <a:normAutofit fontScale="55000" lnSpcReduction="20000"/>
          </a:bodyPr>
          <a:lstStyle/>
          <a:p>
            <a:pPr fontAlgn="t"/>
            <a:r>
              <a:rPr lang="en-US" sz="4800" dirty="0" smtClean="0"/>
              <a:t>Modes &amp; </a:t>
            </a:r>
            <a:r>
              <a:rPr lang="en-US" sz="4800" dirty="0" smtClean="0"/>
              <a:t>Description</a:t>
            </a:r>
          </a:p>
          <a:p>
            <a:pPr fontAlgn="t"/>
            <a:r>
              <a:rPr lang="en-US" sz="4800" b="1" dirty="0" smtClean="0"/>
              <a:t>r</a:t>
            </a:r>
            <a:endParaRPr lang="en-US" sz="4800" dirty="0" smtClean="0"/>
          </a:p>
          <a:p>
            <a:pPr fontAlgn="t">
              <a:buNone/>
            </a:pPr>
            <a:r>
              <a:rPr lang="en-US" sz="4800" dirty="0" smtClean="0"/>
              <a:t>Opens a file for reading only. The file pointer is placed at the beginning of the file. This is the default mode.</a:t>
            </a:r>
          </a:p>
          <a:p>
            <a:pPr fontAlgn="t"/>
            <a:r>
              <a:rPr lang="en-US" sz="4800" b="1" dirty="0" err="1" smtClean="0"/>
              <a:t>rb</a:t>
            </a:r>
            <a:endParaRPr lang="en-US" sz="4800" dirty="0" smtClean="0"/>
          </a:p>
          <a:p>
            <a:pPr fontAlgn="t"/>
            <a:r>
              <a:rPr lang="en-US" sz="4800" dirty="0" smtClean="0"/>
              <a:t>Opens a file for reading only in binary format. The file pointer is placed at the beginning of the file. This is the default mode.</a:t>
            </a:r>
          </a:p>
          <a:p>
            <a:pPr fontAlgn="t"/>
            <a:r>
              <a:rPr lang="en-US" sz="4800" b="1" dirty="0" smtClean="0"/>
              <a:t>r</a:t>
            </a:r>
            <a:r>
              <a:rPr lang="en-US" sz="4800" b="1" dirty="0" smtClean="0"/>
              <a:t>+</a:t>
            </a:r>
            <a:endParaRPr lang="en-US" sz="4800" dirty="0" smtClean="0"/>
          </a:p>
          <a:p>
            <a:pPr fontAlgn="t"/>
            <a:r>
              <a:rPr lang="en-US" sz="4800" dirty="0" smtClean="0"/>
              <a:t>Opens a file for both reading and writing. The file pointer placed at the beginning of the file.</a:t>
            </a:r>
          </a:p>
          <a:p>
            <a:pPr fontAlgn="t"/>
            <a:r>
              <a:rPr lang="en-US" sz="4800" b="1" dirty="0" err="1" smtClean="0"/>
              <a:t>rb</a:t>
            </a:r>
            <a:r>
              <a:rPr lang="en-US" sz="4800" b="1" dirty="0" smtClean="0"/>
              <a:t>+</a:t>
            </a:r>
            <a:endParaRPr lang="en-US" sz="4800" dirty="0" smtClean="0"/>
          </a:p>
          <a:p>
            <a:pPr fontAlgn="t"/>
            <a:r>
              <a:rPr lang="en-US" sz="4800" dirty="0" smtClean="0"/>
              <a:t>Opens a file for both reading and writing in binary format. The file pointer placed at the beginning of the file.</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WRITE</a:t>
            </a:r>
            <a:endParaRPr lang="en-US" dirty="0"/>
          </a:p>
        </p:txBody>
      </p:sp>
      <p:sp>
        <p:nvSpPr>
          <p:cNvPr id="3" name="Content Placeholder 2"/>
          <p:cNvSpPr>
            <a:spLocks noGrp="1"/>
          </p:cNvSpPr>
          <p:nvPr>
            <p:ph idx="1"/>
          </p:nvPr>
        </p:nvSpPr>
        <p:spPr/>
        <p:txBody>
          <a:bodyPr>
            <a:normAutofit fontScale="62500" lnSpcReduction="20000"/>
          </a:bodyPr>
          <a:lstStyle/>
          <a:p>
            <a:pPr fontAlgn="t"/>
            <a:r>
              <a:rPr lang="en-US" b="1" dirty="0" smtClean="0"/>
              <a:t>w</a:t>
            </a:r>
            <a:endParaRPr lang="en-US" dirty="0" smtClean="0"/>
          </a:p>
          <a:p>
            <a:pPr fontAlgn="t"/>
            <a:r>
              <a:rPr lang="en-US" dirty="0" smtClean="0"/>
              <a:t>Opens a file for writing only. Overwrites the file if the file exists. If the file does not exist, creates a new file for writing.</a:t>
            </a:r>
          </a:p>
          <a:p>
            <a:pPr fontAlgn="t"/>
            <a:r>
              <a:rPr lang="en-US" b="1" dirty="0" err="1" smtClean="0"/>
              <a:t>wb</a:t>
            </a:r>
            <a:endParaRPr lang="en-US" dirty="0" smtClean="0"/>
          </a:p>
          <a:p>
            <a:pPr fontAlgn="t"/>
            <a:r>
              <a:rPr lang="en-US" dirty="0" smtClean="0"/>
              <a:t>Opens a file for writing only in binary format. Overwrites the file if the file exists. If the file does not exist, creates a new file for writing.</a:t>
            </a:r>
          </a:p>
          <a:p>
            <a:pPr fontAlgn="t"/>
            <a:r>
              <a:rPr lang="en-US" b="1" dirty="0" smtClean="0"/>
              <a:t>w</a:t>
            </a:r>
            <a:r>
              <a:rPr lang="en-US" b="1" dirty="0" smtClean="0"/>
              <a:t>+</a:t>
            </a:r>
            <a:endParaRPr lang="en-US" dirty="0" smtClean="0"/>
          </a:p>
          <a:p>
            <a:pPr fontAlgn="t"/>
            <a:r>
              <a:rPr lang="en-US" dirty="0" smtClean="0"/>
              <a:t>Opens a file for both writing and reading. Overwrites the existing file if the file exists. If the file does not exist, creates a new file for reading and writing.</a:t>
            </a:r>
          </a:p>
          <a:p>
            <a:pPr fontAlgn="t"/>
            <a:r>
              <a:rPr lang="en-US" b="1" dirty="0" err="1" smtClean="0"/>
              <a:t>wb</a:t>
            </a:r>
            <a:r>
              <a:rPr lang="en-US" b="1" dirty="0" smtClean="0"/>
              <a:t>+</a:t>
            </a:r>
            <a:endParaRPr lang="en-US" dirty="0" smtClean="0"/>
          </a:p>
          <a:p>
            <a:pPr fontAlgn="t"/>
            <a:r>
              <a:rPr lang="en-US" dirty="0" smtClean="0"/>
              <a:t>Opens a file for both writing and reading in binary format. Overwrites the existing file if the file exists. If the file does not exist, creates a new file for reading and writing.</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APPENDING</a:t>
            </a:r>
            <a:endParaRPr lang="en-US" dirty="0"/>
          </a:p>
        </p:txBody>
      </p:sp>
      <p:sp>
        <p:nvSpPr>
          <p:cNvPr id="3" name="Content Placeholder 2"/>
          <p:cNvSpPr>
            <a:spLocks noGrp="1"/>
          </p:cNvSpPr>
          <p:nvPr>
            <p:ph idx="1"/>
          </p:nvPr>
        </p:nvSpPr>
        <p:spPr/>
        <p:txBody>
          <a:bodyPr>
            <a:normAutofit fontScale="62500" lnSpcReduction="20000"/>
          </a:bodyPr>
          <a:lstStyle/>
          <a:p>
            <a:pPr fontAlgn="t"/>
            <a:r>
              <a:rPr lang="en-US" b="1" dirty="0" smtClean="0"/>
              <a:t>a</a:t>
            </a:r>
            <a:endParaRPr lang="en-US" dirty="0" smtClean="0"/>
          </a:p>
          <a:p>
            <a:pPr fontAlgn="t"/>
            <a:r>
              <a:rPr lang="en-US" dirty="0" smtClean="0"/>
              <a:t>Opens a file for appending. The file pointer is at the end of the file if the file exists. That is, the file is in the append mode. If the file does not exist, it creates a new file for writing.</a:t>
            </a:r>
          </a:p>
          <a:p>
            <a:pPr fontAlgn="t"/>
            <a:r>
              <a:rPr lang="en-US" b="1" dirty="0" err="1" smtClean="0"/>
              <a:t>ab</a:t>
            </a:r>
            <a:endParaRPr lang="en-US" dirty="0" smtClean="0"/>
          </a:p>
          <a:p>
            <a:pPr fontAlgn="t"/>
            <a:r>
              <a:rPr lang="en-US" dirty="0" smtClean="0"/>
              <a:t>Opens a file for appending in binary format. The file pointer is at the end of the file if the file exists. That is, the file is in the append mode. If the file does not exist, it creates a new file for writing.</a:t>
            </a:r>
          </a:p>
          <a:p>
            <a:pPr fontAlgn="t"/>
            <a:r>
              <a:rPr lang="en-US" b="1" dirty="0" smtClean="0"/>
              <a:t>a</a:t>
            </a:r>
            <a:r>
              <a:rPr lang="en-US" b="1" dirty="0" smtClean="0"/>
              <a:t>+</a:t>
            </a:r>
            <a:endParaRPr lang="en-US" dirty="0" smtClean="0"/>
          </a:p>
          <a:p>
            <a:pPr fontAlgn="t"/>
            <a:r>
              <a:rPr lang="en-US" dirty="0" smtClean="0"/>
              <a:t>Opens a file for both appending and reading. The file pointer is at the end of the file if the file exists. The file opens in the append mode. If the file does not exist, it creates a new file for reading and writing.</a:t>
            </a:r>
          </a:p>
          <a:p>
            <a:pPr fontAlgn="t"/>
            <a:r>
              <a:rPr lang="en-US" b="1" dirty="0" err="1" smtClean="0"/>
              <a:t>ab</a:t>
            </a:r>
            <a:r>
              <a:rPr lang="en-US" b="1" dirty="0" smtClean="0"/>
              <a:t>+</a:t>
            </a:r>
            <a:endParaRPr lang="en-US" dirty="0" smtClean="0"/>
          </a:p>
          <a:p>
            <a:pPr fontAlgn="t"/>
            <a:r>
              <a:rPr lang="en-US" dirty="0" smtClean="0"/>
              <a:t>Opens a file for both appending and reading in binary format. The file pointer is at the end of the file if the file exists. The file opens in the append mode. If the file doe</a:t>
            </a:r>
          </a:p>
          <a:p>
            <a:pPr>
              <a:buNone/>
            </a:pP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i="1" dirty="0" smtClean="0"/>
              <a:t>file</a:t>
            </a:r>
            <a:r>
              <a:rPr lang="en-US" dirty="0" smtClean="0"/>
              <a:t> Object Attributes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Once a file is opened and you have one </a:t>
            </a:r>
            <a:r>
              <a:rPr lang="en-US" i="1" dirty="0" smtClean="0"/>
              <a:t>file</a:t>
            </a:r>
            <a:r>
              <a:rPr lang="en-US" dirty="0" smtClean="0"/>
              <a:t> object, you can get various information related to that file.</a:t>
            </a:r>
          </a:p>
          <a:p>
            <a:r>
              <a:rPr lang="en-US" dirty="0" smtClean="0"/>
              <a:t>Here is a list of all attributes related to file object −</a:t>
            </a:r>
          </a:p>
          <a:p>
            <a:pPr fontAlgn="t"/>
            <a:r>
              <a:rPr lang="en-US" dirty="0" err="1" smtClean="0"/>
              <a:t>Sr.No.Attribute</a:t>
            </a:r>
            <a:r>
              <a:rPr lang="en-US" dirty="0" smtClean="0"/>
              <a:t> &amp; Description1</a:t>
            </a:r>
            <a:r>
              <a:rPr lang="en-US" b="1" dirty="0" smtClean="0"/>
              <a:t>file.closed</a:t>
            </a:r>
            <a:endParaRPr lang="en-US" dirty="0" smtClean="0"/>
          </a:p>
          <a:p>
            <a:pPr fontAlgn="t"/>
            <a:r>
              <a:rPr lang="en-US" dirty="0" smtClean="0"/>
              <a:t>Returns true if file is closed, false otherwise.</a:t>
            </a:r>
          </a:p>
          <a:p>
            <a:pPr fontAlgn="t"/>
            <a:r>
              <a:rPr lang="en-US" dirty="0" smtClean="0"/>
              <a:t>2</a:t>
            </a:r>
            <a:r>
              <a:rPr lang="en-US" b="1" dirty="0" smtClean="0"/>
              <a:t>file.mode</a:t>
            </a:r>
            <a:endParaRPr lang="en-US" dirty="0" smtClean="0"/>
          </a:p>
          <a:p>
            <a:pPr fontAlgn="t"/>
            <a:r>
              <a:rPr lang="en-US" dirty="0" smtClean="0"/>
              <a:t>Returns access mode with which file was opened.</a:t>
            </a:r>
          </a:p>
          <a:p>
            <a:pPr fontAlgn="t"/>
            <a:r>
              <a:rPr lang="en-US" dirty="0" smtClean="0"/>
              <a:t>3</a:t>
            </a:r>
            <a:r>
              <a:rPr lang="en-US" b="1" dirty="0" smtClean="0"/>
              <a:t>file.name</a:t>
            </a:r>
            <a:endParaRPr lang="en-US" dirty="0" smtClean="0"/>
          </a:p>
          <a:p>
            <a:pPr fontAlgn="t"/>
            <a:r>
              <a:rPr lang="en-US" dirty="0" smtClean="0"/>
              <a:t>Returns name of the file.</a:t>
            </a:r>
          </a:p>
          <a:p>
            <a:pPr fontAlgn="t"/>
            <a:r>
              <a:rPr lang="en-US" dirty="0" smtClean="0"/>
              <a:t>4</a:t>
            </a:r>
            <a:r>
              <a:rPr lang="en-US" b="1" dirty="0" smtClean="0"/>
              <a:t>file.softspace</a:t>
            </a:r>
            <a:endParaRPr lang="en-US" dirty="0" smtClean="0"/>
          </a:p>
          <a:p>
            <a:pPr fontAlgn="t"/>
            <a:r>
              <a:rPr lang="en-US" dirty="0" smtClean="0"/>
              <a:t>Returns false if space explicitly required with print, true otherwise</a:t>
            </a:r>
          </a:p>
          <a:p>
            <a:pPr>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057400"/>
            <a:ext cx="6481261" cy="1200329"/>
          </a:xfrm>
          <a:prstGeom prst="rect">
            <a:avLst/>
          </a:prstGeom>
        </p:spPr>
        <p:txBody>
          <a:bodyPr wrap="none">
            <a:spAutoFit/>
          </a:bodyPr>
          <a:lstStyle/>
          <a:p>
            <a:r>
              <a:rPr lang="en-US" sz="7200" dirty="0" smtClean="0">
                <a:latin typeface="Times New Roman" pitchFamily="18" charset="0"/>
                <a:cs typeface="Times New Roman" pitchFamily="18" charset="0"/>
              </a:rPr>
              <a:t>Python Numbers</a:t>
            </a:r>
            <a:r>
              <a:rPr lang="en-US" dirty="0" smtClean="0">
                <a:latin typeface="Times New Roman" pitchFamily="18" charset="0"/>
                <a:cs typeface="Times New Roman" pitchFamily="18" charset="0"/>
              </a:rPr>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a:t>
            </a:r>
            <a:r>
              <a:rPr lang="en-US" i="1" dirty="0" smtClean="0"/>
              <a:t>read()</a:t>
            </a:r>
            <a:r>
              <a:rPr lang="en-US" dirty="0" smtClean="0"/>
              <a:t> </a:t>
            </a:r>
            <a:r>
              <a:rPr lang="en-US" dirty="0" smtClean="0"/>
              <a:t>,write(),append() Method</a:t>
            </a:r>
          </a:p>
          <a:p>
            <a:endParaRPr lang="en-US" dirty="0" smtClean="0"/>
          </a:p>
          <a:p>
            <a:r>
              <a:rPr lang="en-US" dirty="0" smtClean="0"/>
              <a:t>Example</a:t>
            </a:r>
          </a:p>
          <a:p>
            <a:r>
              <a:rPr lang="en-US" dirty="0" smtClean="0"/>
              <a:t>Let's take a file </a:t>
            </a:r>
            <a:r>
              <a:rPr lang="en-US" i="1" dirty="0" smtClean="0"/>
              <a:t>foo.txt</a:t>
            </a:r>
            <a:r>
              <a:rPr lang="en-US" dirty="0" smtClean="0"/>
              <a:t>, which we created above.</a:t>
            </a:r>
          </a:p>
          <a:p>
            <a:r>
              <a:rPr lang="en-US" dirty="0" smtClean="0"/>
              <a:t>#!/</a:t>
            </a:r>
            <a:r>
              <a:rPr lang="en-US" dirty="0" err="1" smtClean="0"/>
              <a:t>usr</a:t>
            </a:r>
            <a:r>
              <a:rPr lang="en-US" dirty="0" smtClean="0"/>
              <a:t>/bin/python # Open a </a:t>
            </a:r>
            <a:r>
              <a:rPr lang="en-US" dirty="0" smtClean="0"/>
              <a:t>file</a:t>
            </a:r>
          </a:p>
          <a:p>
            <a:r>
              <a:rPr lang="en-US" dirty="0" smtClean="0"/>
              <a:t> </a:t>
            </a:r>
            <a:r>
              <a:rPr lang="en-US" b="1" dirty="0" err="1" smtClean="0"/>
              <a:t>fo</a:t>
            </a:r>
            <a:r>
              <a:rPr lang="en-US" b="1" dirty="0" smtClean="0"/>
              <a:t> = open("foo.txt", "</a:t>
            </a:r>
            <a:r>
              <a:rPr lang="en-US" b="1" dirty="0" smtClean="0"/>
              <a:t>r")</a:t>
            </a:r>
          </a:p>
          <a:p>
            <a:r>
              <a:rPr lang="en-US" b="1" dirty="0" smtClean="0"/>
              <a:t> </a:t>
            </a:r>
            <a:r>
              <a:rPr lang="en-US" b="1" dirty="0" err="1" smtClean="0"/>
              <a:t>fo</a:t>
            </a:r>
            <a:r>
              <a:rPr lang="en-US" b="1" dirty="0" smtClean="0"/>
              <a:t> = open("foo.txt", </a:t>
            </a:r>
            <a:r>
              <a:rPr lang="en-US" b="1" dirty="0" smtClean="0"/>
              <a:t>“w")</a:t>
            </a:r>
          </a:p>
          <a:p>
            <a:r>
              <a:rPr lang="en-US" b="1" dirty="0" err="1" smtClean="0"/>
              <a:t>fo</a:t>
            </a:r>
            <a:r>
              <a:rPr lang="en-US" b="1" dirty="0" smtClean="0"/>
              <a:t> = open("foo.txt", </a:t>
            </a:r>
            <a:r>
              <a:rPr lang="en-US" b="1" dirty="0" smtClean="0"/>
              <a:t>“a")</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Renaming and Deleting Files</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Python </a:t>
            </a:r>
            <a:r>
              <a:rPr lang="en-US" b="1" dirty="0" err="1" smtClean="0"/>
              <a:t>os</a:t>
            </a:r>
            <a:r>
              <a:rPr lang="en-US" dirty="0" smtClean="0"/>
              <a:t> module provides methods that help you perform file-processing operations, such as renaming and deleting files.</a:t>
            </a:r>
          </a:p>
          <a:p>
            <a:r>
              <a:rPr lang="en-US" dirty="0" smtClean="0"/>
              <a:t>To use this module you need to import it first and then you can call any related functions.</a:t>
            </a:r>
          </a:p>
          <a:p>
            <a:r>
              <a:rPr lang="en-US" dirty="0" smtClean="0"/>
              <a:t>The rename() Method</a:t>
            </a:r>
          </a:p>
          <a:p>
            <a:r>
              <a:rPr lang="en-US" dirty="0" smtClean="0"/>
              <a:t>The </a:t>
            </a:r>
            <a:r>
              <a:rPr lang="en-US" i="1" dirty="0" smtClean="0"/>
              <a:t>rename()</a:t>
            </a:r>
            <a:r>
              <a:rPr lang="en-US" dirty="0" smtClean="0"/>
              <a:t> method takes two arguments, the current filename and the new filename.</a:t>
            </a:r>
          </a:p>
          <a:p>
            <a:r>
              <a:rPr lang="en-US" dirty="0" smtClean="0"/>
              <a:t>Syntax</a:t>
            </a:r>
          </a:p>
          <a:p>
            <a:r>
              <a:rPr lang="en-US" b="1" dirty="0" err="1" smtClean="0"/>
              <a:t>os.rename</a:t>
            </a:r>
            <a:r>
              <a:rPr lang="en-US" b="1" dirty="0" smtClean="0"/>
              <a:t>(</a:t>
            </a:r>
            <a:r>
              <a:rPr lang="en-US" b="1" dirty="0" err="1" smtClean="0"/>
              <a:t>current_file_name</a:t>
            </a:r>
            <a:r>
              <a:rPr lang="en-US" b="1" dirty="0" smtClean="0"/>
              <a:t>, </a:t>
            </a:r>
            <a:r>
              <a:rPr lang="en-US" b="1" dirty="0" err="1" smtClean="0"/>
              <a:t>new_file_name</a:t>
            </a:r>
            <a:r>
              <a:rPr lang="en-US" b="1" dirty="0" smtClean="0"/>
              <a:t>)</a:t>
            </a:r>
            <a:r>
              <a:rPr lang="en-US" dirty="0" smtClean="0"/>
              <a:t> Example</a:t>
            </a:r>
          </a:p>
          <a:p>
            <a:r>
              <a:rPr lang="en-US" dirty="0" smtClean="0"/>
              <a:t>Following is the example to rename an existing file </a:t>
            </a:r>
            <a:r>
              <a:rPr lang="en-US" i="1" dirty="0" smtClean="0"/>
              <a:t>test1.txt</a:t>
            </a:r>
            <a:r>
              <a:rPr lang="en-US" dirty="0" smtClean="0"/>
              <a:t> −</a:t>
            </a:r>
          </a:p>
          <a:p>
            <a:r>
              <a:rPr lang="en-US" dirty="0" smtClean="0"/>
              <a:t>#!/</a:t>
            </a:r>
            <a:r>
              <a:rPr lang="en-US" dirty="0" err="1" smtClean="0"/>
              <a:t>usr</a:t>
            </a:r>
            <a:r>
              <a:rPr lang="en-US" dirty="0" smtClean="0"/>
              <a:t>/bin/python import </a:t>
            </a:r>
            <a:r>
              <a:rPr lang="en-US" dirty="0" err="1" smtClean="0"/>
              <a:t>os</a:t>
            </a:r>
            <a:r>
              <a:rPr lang="en-US" dirty="0" smtClean="0"/>
              <a:t> # Rename a file from test1.txt to test2.txt </a:t>
            </a:r>
            <a:r>
              <a:rPr lang="en-US" dirty="0" err="1" smtClean="0"/>
              <a:t>os.rename</a:t>
            </a:r>
            <a:r>
              <a:rPr lang="en-US" dirty="0" smtClean="0"/>
              <a:t>( "test1.txt", "test2.txt" ) The </a:t>
            </a:r>
            <a:r>
              <a:rPr lang="en-US" i="1" dirty="0" smtClean="0"/>
              <a:t>remove()</a:t>
            </a:r>
            <a:r>
              <a:rPr lang="en-US" dirty="0" smtClean="0"/>
              <a:t> Method</a:t>
            </a:r>
          </a:p>
          <a:p>
            <a:r>
              <a:rPr lang="en-US" dirty="0" smtClean="0"/>
              <a:t>You can use the </a:t>
            </a:r>
            <a:r>
              <a:rPr lang="en-US" i="1" dirty="0" smtClean="0"/>
              <a:t>remove()</a:t>
            </a:r>
            <a:r>
              <a:rPr lang="en-US" dirty="0" smtClean="0"/>
              <a:t> method to delete files by supplying the name of the file to be deleted as the argument.</a:t>
            </a:r>
          </a:p>
          <a:p>
            <a:r>
              <a:rPr lang="en-US" dirty="0" smtClean="0"/>
              <a:t>Syntax</a:t>
            </a:r>
          </a:p>
          <a:p>
            <a:r>
              <a:rPr lang="en-US" b="1" dirty="0" err="1" smtClean="0"/>
              <a:t>os.remove</a:t>
            </a:r>
            <a:r>
              <a:rPr lang="en-US" b="1" dirty="0" smtClean="0"/>
              <a:t>(</a:t>
            </a:r>
            <a:r>
              <a:rPr lang="en-US" b="1" dirty="0" err="1" smtClean="0"/>
              <a:t>file_name</a:t>
            </a:r>
            <a:r>
              <a:rPr lang="en-US" b="1" dirty="0" smtClean="0"/>
              <a:t>)</a:t>
            </a:r>
            <a:endParaRPr lang="en-US" b="1"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8600"/>
          </a:xfrm>
        </p:spPr>
        <p:txBody>
          <a:bodyPr>
            <a:normAutofit fontScale="90000"/>
          </a:bodyPr>
          <a:lstStyle/>
          <a:p>
            <a:r>
              <a:rPr lang="en-US" dirty="0" smtClean="0"/>
              <a:t/>
            </a:r>
            <a:br>
              <a:rPr lang="en-US" dirty="0" smtClean="0"/>
            </a:br>
            <a:r>
              <a:rPr lang="en-US" dirty="0" smtClean="0"/>
              <a:t>Directories </a:t>
            </a:r>
            <a:r>
              <a:rPr lang="en-US" dirty="0" smtClean="0"/>
              <a:t>in Python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All files are contained within various directories, and Python has no problem handling these too. The </a:t>
            </a:r>
            <a:r>
              <a:rPr lang="en-US" b="1" dirty="0" err="1" smtClean="0"/>
              <a:t>os</a:t>
            </a:r>
            <a:r>
              <a:rPr lang="en-US" dirty="0" smtClean="0"/>
              <a:t> module has several methods that help you create, remove, and change directories.</a:t>
            </a:r>
          </a:p>
          <a:p>
            <a:r>
              <a:rPr lang="en-US" dirty="0" smtClean="0"/>
              <a:t>The </a:t>
            </a:r>
            <a:r>
              <a:rPr lang="en-US" i="1" dirty="0" err="1" smtClean="0"/>
              <a:t>mkdir</a:t>
            </a:r>
            <a:r>
              <a:rPr lang="en-US" i="1" dirty="0" smtClean="0"/>
              <a:t>()</a:t>
            </a:r>
            <a:r>
              <a:rPr lang="en-US" dirty="0" smtClean="0"/>
              <a:t> Method</a:t>
            </a:r>
          </a:p>
          <a:p>
            <a:r>
              <a:rPr lang="en-US" dirty="0" smtClean="0"/>
              <a:t>You can use the </a:t>
            </a:r>
            <a:r>
              <a:rPr lang="en-US" i="1" dirty="0" err="1" smtClean="0"/>
              <a:t>mkdir</a:t>
            </a:r>
            <a:r>
              <a:rPr lang="en-US" i="1" dirty="0" smtClean="0"/>
              <a:t>()</a:t>
            </a:r>
            <a:r>
              <a:rPr lang="en-US" dirty="0" smtClean="0"/>
              <a:t> method of the </a:t>
            </a:r>
            <a:r>
              <a:rPr lang="en-US" b="1" dirty="0" err="1" smtClean="0"/>
              <a:t>os</a:t>
            </a:r>
            <a:r>
              <a:rPr lang="en-US" dirty="0" smtClean="0"/>
              <a:t> module to create directories in the current directory. You need to supply an argument to this method which contains the name of the directory to be created.</a:t>
            </a:r>
          </a:p>
          <a:p>
            <a:r>
              <a:rPr lang="en-US" dirty="0" smtClean="0"/>
              <a:t>Syntax</a:t>
            </a:r>
          </a:p>
          <a:p>
            <a:r>
              <a:rPr lang="en-US" b="1" dirty="0" err="1" smtClean="0"/>
              <a:t>os.mkdir</a:t>
            </a:r>
            <a:r>
              <a:rPr lang="en-US" b="1" dirty="0" smtClean="0"/>
              <a:t>("</a:t>
            </a:r>
            <a:r>
              <a:rPr lang="en-US" b="1" dirty="0" err="1" smtClean="0"/>
              <a:t>newdir</a:t>
            </a:r>
            <a:r>
              <a:rPr lang="en-US" b="1" dirty="0" smtClean="0"/>
              <a:t>") </a:t>
            </a:r>
            <a:r>
              <a:rPr lang="en-US" dirty="0" smtClean="0"/>
              <a:t>Example</a:t>
            </a:r>
          </a:p>
          <a:p>
            <a:r>
              <a:rPr lang="en-US" dirty="0" smtClean="0"/>
              <a:t>Following is the example to create a directory </a:t>
            </a:r>
            <a:r>
              <a:rPr lang="en-US" i="1" dirty="0" smtClean="0"/>
              <a:t>test</a:t>
            </a:r>
            <a:r>
              <a:rPr lang="en-US" dirty="0" smtClean="0"/>
              <a:t> in the current directory −</a:t>
            </a:r>
          </a:p>
          <a:p>
            <a:r>
              <a:rPr lang="en-US" dirty="0" smtClean="0"/>
              <a:t>#!/</a:t>
            </a:r>
            <a:r>
              <a:rPr lang="en-US" dirty="0" err="1" smtClean="0"/>
              <a:t>usr</a:t>
            </a:r>
            <a:r>
              <a:rPr lang="en-US" dirty="0" smtClean="0"/>
              <a:t>/bin/python </a:t>
            </a:r>
            <a:endParaRPr lang="en-US" dirty="0" smtClean="0"/>
          </a:p>
          <a:p>
            <a:r>
              <a:rPr lang="en-US" b="1" dirty="0" smtClean="0"/>
              <a:t>import </a:t>
            </a:r>
            <a:r>
              <a:rPr lang="en-US" b="1" dirty="0" err="1" smtClean="0"/>
              <a:t>os</a:t>
            </a:r>
            <a:r>
              <a:rPr lang="en-US" b="1" dirty="0" smtClean="0"/>
              <a:t>           </a:t>
            </a:r>
            <a:r>
              <a:rPr lang="en-US" b="1" dirty="0" smtClean="0"/>
              <a:t># Create a directory "</a:t>
            </a:r>
            <a:r>
              <a:rPr lang="en-US" b="1" dirty="0" smtClean="0"/>
              <a:t>test“</a:t>
            </a:r>
          </a:p>
          <a:p>
            <a:r>
              <a:rPr lang="en-US" b="1" dirty="0" smtClean="0"/>
              <a:t> </a:t>
            </a:r>
            <a:r>
              <a:rPr lang="en-US" b="1" dirty="0" err="1" smtClean="0"/>
              <a:t>os.mkdir</a:t>
            </a:r>
            <a:r>
              <a:rPr lang="en-US" b="1" dirty="0" smtClean="0"/>
              <a:t>("test")</a:t>
            </a:r>
            <a:endParaRPr lang="en-US" b="1"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chdir</a:t>
            </a:r>
            <a:r>
              <a:rPr lang="en-US" i="1" dirty="0" smtClean="0"/>
              <a:t>()</a:t>
            </a:r>
            <a:r>
              <a:rPr lang="en-US" dirty="0" smtClean="0"/>
              <a:t> Method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i="1" dirty="0" err="1" smtClean="0"/>
              <a:t>chdir</a:t>
            </a:r>
            <a:r>
              <a:rPr lang="en-US" i="1" dirty="0" smtClean="0"/>
              <a:t>()</a:t>
            </a:r>
            <a:r>
              <a:rPr lang="en-US" dirty="0" smtClean="0"/>
              <a:t> Method</a:t>
            </a:r>
          </a:p>
          <a:p>
            <a:r>
              <a:rPr lang="en-US" dirty="0" smtClean="0"/>
              <a:t>You can use the </a:t>
            </a:r>
            <a:r>
              <a:rPr lang="en-US" i="1" dirty="0" err="1" smtClean="0"/>
              <a:t>chdir</a:t>
            </a:r>
            <a:r>
              <a:rPr lang="en-US" i="1" dirty="0" smtClean="0"/>
              <a:t>()</a:t>
            </a:r>
            <a:r>
              <a:rPr lang="en-US" dirty="0" smtClean="0"/>
              <a:t> method to change the current directory. The </a:t>
            </a:r>
            <a:r>
              <a:rPr lang="en-US" dirty="0" err="1" smtClean="0"/>
              <a:t>chdir</a:t>
            </a:r>
            <a:r>
              <a:rPr lang="en-US" dirty="0" smtClean="0"/>
              <a:t>() method takes an argument, which is the name of the directory that you want to make the current directory.</a:t>
            </a:r>
          </a:p>
          <a:p>
            <a:r>
              <a:rPr lang="en-US" dirty="0" smtClean="0"/>
              <a:t>Syntax</a:t>
            </a:r>
          </a:p>
          <a:p>
            <a:r>
              <a:rPr lang="en-US" b="1" dirty="0" err="1" smtClean="0"/>
              <a:t>os.chdir</a:t>
            </a:r>
            <a:r>
              <a:rPr lang="en-US" b="1" dirty="0" smtClean="0"/>
              <a:t>("</a:t>
            </a:r>
            <a:r>
              <a:rPr lang="en-US" b="1" dirty="0" err="1" smtClean="0"/>
              <a:t>newdir</a:t>
            </a:r>
            <a:r>
              <a:rPr lang="en-US" b="1" dirty="0" smtClean="0"/>
              <a:t>") </a:t>
            </a:r>
            <a:r>
              <a:rPr lang="en-US" dirty="0" smtClean="0"/>
              <a:t>Example</a:t>
            </a:r>
          </a:p>
          <a:p>
            <a:r>
              <a:rPr lang="en-US" dirty="0" smtClean="0"/>
              <a:t>Following is the example to go into "/home/</a:t>
            </a:r>
            <a:r>
              <a:rPr lang="en-US" dirty="0" err="1" smtClean="0"/>
              <a:t>newdir</a:t>
            </a:r>
            <a:r>
              <a:rPr lang="en-US" dirty="0" smtClean="0"/>
              <a:t>" directory −</a:t>
            </a:r>
          </a:p>
          <a:p>
            <a:r>
              <a:rPr lang="en-US" dirty="0" smtClean="0"/>
              <a:t>#!/</a:t>
            </a:r>
            <a:r>
              <a:rPr lang="en-US" dirty="0" err="1" smtClean="0"/>
              <a:t>usr</a:t>
            </a:r>
            <a:r>
              <a:rPr lang="en-US" dirty="0" smtClean="0"/>
              <a:t>/bin/python</a:t>
            </a:r>
          </a:p>
          <a:p>
            <a:r>
              <a:rPr lang="en-US" b="1" dirty="0" smtClean="0"/>
              <a:t> </a:t>
            </a:r>
            <a:r>
              <a:rPr lang="en-US" b="1" dirty="0" smtClean="0"/>
              <a:t>import </a:t>
            </a:r>
            <a:r>
              <a:rPr lang="en-US" b="1" dirty="0" err="1" smtClean="0"/>
              <a:t>os</a:t>
            </a:r>
            <a:r>
              <a:rPr lang="en-US" b="1" dirty="0" smtClean="0"/>
              <a:t> # Changing a directory to "/home/</a:t>
            </a:r>
            <a:r>
              <a:rPr lang="en-US" b="1" dirty="0" err="1" smtClean="0"/>
              <a:t>newdir</a:t>
            </a:r>
            <a:r>
              <a:rPr lang="en-US" b="1" dirty="0" smtClean="0"/>
              <a:t>" </a:t>
            </a:r>
            <a:r>
              <a:rPr lang="en-US" b="1" dirty="0" err="1" smtClean="0"/>
              <a:t>os.chdir</a:t>
            </a:r>
            <a:r>
              <a:rPr lang="en-US" b="1" dirty="0" smtClean="0"/>
              <a:t>("/home/</a:t>
            </a:r>
            <a:r>
              <a:rPr lang="en-US" b="1" dirty="0" err="1" smtClean="0"/>
              <a:t>newdir</a:t>
            </a:r>
            <a:r>
              <a:rPr lang="en-US" b="1" dirty="0" smtClean="0"/>
              <a:t>")</a:t>
            </a:r>
            <a:endParaRPr lang="en-US" b="1"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i="1" dirty="0" err="1" smtClean="0"/>
              <a:t>getcwd</a:t>
            </a:r>
            <a:r>
              <a:rPr lang="en-US" i="1"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i="1" dirty="0" err="1" smtClean="0"/>
              <a:t>getcwd</a:t>
            </a:r>
            <a:r>
              <a:rPr lang="en-US" i="1" dirty="0" smtClean="0"/>
              <a:t>()</a:t>
            </a:r>
            <a:r>
              <a:rPr lang="en-US" dirty="0" smtClean="0"/>
              <a:t> Method</a:t>
            </a:r>
          </a:p>
          <a:p>
            <a:r>
              <a:rPr lang="en-US" dirty="0" smtClean="0"/>
              <a:t>The </a:t>
            </a:r>
            <a:r>
              <a:rPr lang="en-US" i="1" dirty="0" err="1" smtClean="0"/>
              <a:t>getcwd</a:t>
            </a:r>
            <a:r>
              <a:rPr lang="en-US" i="1" dirty="0" smtClean="0"/>
              <a:t>()</a:t>
            </a:r>
            <a:r>
              <a:rPr lang="en-US" dirty="0" smtClean="0"/>
              <a:t> method displays the current working directory.</a:t>
            </a:r>
          </a:p>
          <a:p>
            <a:r>
              <a:rPr lang="en-US" dirty="0" smtClean="0"/>
              <a:t>Syntax</a:t>
            </a:r>
          </a:p>
          <a:p>
            <a:r>
              <a:rPr lang="en-US" b="1" dirty="0" err="1" smtClean="0"/>
              <a:t>os.getcwd</a:t>
            </a:r>
            <a:r>
              <a:rPr lang="en-US" b="1" dirty="0" smtClean="0"/>
              <a:t>() </a:t>
            </a:r>
            <a:r>
              <a:rPr lang="en-US" dirty="0" smtClean="0"/>
              <a:t>Example</a:t>
            </a:r>
          </a:p>
          <a:p>
            <a:r>
              <a:rPr lang="en-US" dirty="0" smtClean="0"/>
              <a:t>Following is the example to give current directory −</a:t>
            </a:r>
          </a:p>
          <a:p>
            <a:r>
              <a:rPr lang="en-US" dirty="0" smtClean="0"/>
              <a:t>#!/</a:t>
            </a:r>
            <a:r>
              <a:rPr lang="en-US" dirty="0" err="1" smtClean="0"/>
              <a:t>usr</a:t>
            </a:r>
            <a:r>
              <a:rPr lang="en-US" dirty="0" smtClean="0"/>
              <a:t>/bin/python</a:t>
            </a:r>
          </a:p>
          <a:p>
            <a:r>
              <a:rPr lang="en-US" dirty="0" smtClean="0"/>
              <a:t> </a:t>
            </a:r>
            <a:r>
              <a:rPr lang="en-US" b="1" dirty="0" smtClean="0"/>
              <a:t>import </a:t>
            </a:r>
            <a:r>
              <a:rPr lang="en-US" b="1" dirty="0" err="1" smtClean="0"/>
              <a:t>os</a:t>
            </a:r>
            <a:r>
              <a:rPr lang="en-US" b="1" dirty="0" smtClean="0"/>
              <a:t> </a:t>
            </a:r>
            <a:r>
              <a:rPr lang="en-US" dirty="0" smtClean="0"/>
              <a:t># This would give location of the current </a:t>
            </a:r>
            <a:r>
              <a:rPr lang="en-US" dirty="0" smtClean="0"/>
              <a:t>directory</a:t>
            </a:r>
          </a:p>
          <a:p>
            <a:r>
              <a:rPr lang="en-US" dirty="0" smtClean="0"/>
              <a:t> </a:t>
            </a:r>
            <a:r>
              <a:rPr lang="en-US" b="1" dirty="0" err="1" smtClean="0"/>
              <a:t>os.getcwd</a:t>
            </a:r>
            <a:r>
              <a:rPr lang="en-US" b="1" dirty="0" smtClean="0"/>
              <a:t>()</a:t>
            </a:r>
            <a:endParaRPr lang="en-US" b="1"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rmdir</a:t>
            </a:r>
            <a:r>
              <a:rPr lang="en-US" i="1" dirty="0" smtClean="0"/>
              <a:t>()</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i="1" dirty="0" err="1" smtClean="0"/>
              <a:t>rmdir</a:t>
            </a:r>
            <a:r>
              <a:rPr lang="en-US" i="1" dirty="0" smtClean="0"/>
              <a:t>()</a:t>
            </a:r>
            <a:r>
              <a:rPr lang="en-US" dirty="0" smtClean="0"/>
              <a:t> Method</a:t>
            </a:r>
          </a:p>
          <a:p>
            <a:r>
              <a:rPr lang="en-US" dirty="0" smtClean="0"/>
              <a:t>The </a:t>
            </a:r>
            <a:r>
              <a:rPr lang="en-US" i="1" dirty="0" err="1" smtClean="0"/>
              <a:t>rmdir</a:t>
            </a:r>
            <a:r>
              <a:rPr lang="en-US" i="1" dirty="0" smtClean="0"/>
              <a:t>()</a:t>
            </a:r>
            <a:r>
              <a:rPr lang="en-US" dirty="0" smtClean="0"/>
              <a:t> method deletes the directory, which is passed as an argument in the method.</a:t>
            </a:r>
          </a:p>
          <a:p>
            <a:r>
              <a:rPr lang="en-US" dirty="0" smtClean="0"/>
              <a:t>Before removing a directory, all the contents in it should be removed.</a:t>
            </a:r>
          </a:p>
          <a:p>
            <a:r>
              <a:rPr lang="en-US" dirty="0" smtClean="0"/>
              <a:t>Syntax</a:t>
            </a:r>
          </a:p>
          <a:p>
            <a:r>
              <a:rPr lang="en-US" b="1" dirty="0" err="1" smtClean="0"/>
              <a:t>os.rmdir</a:t>
            </a:r>
            <a:r>
              <a:rPr lang="en-US" b="1" dirty="0" smtClean="0"/>
              <a:t>('</a:t>
            </a:r>
            <a:r>
              <a:rPr lang="en-US" b="1" dirty="0" err="1" smtClean="0"/>
              <a:t>dirname</a:t>
            </a:r>
            <a:r>
              <a:rPr lang="en-US" b="1" dirty="0" smtClean="0"/>
              <a:t>') </a:t>
            </a:r>
            <a:r>
              <a:rPr lang="en-US" dirty="0" smtClean="0"/>
              <a:t>Example</a:t>
            </a:r>
          </a:p>
          <a:p>
            <a:r>
              <a:rPr lang="en-US" dirty="0" smtClean="0"/>
              <a:t>Following is the example to remove "/</a:t>
            </a:r>
            <a:r>
              <a:rPr lang="en-US" dirty="0" err="1" smtClean="0"/>
              <a:t>tmp</a:t>
            </a:r>
            <a:r>
              <a:rPr lang="en-US" dirty="0" smtClean="0"/>
              <a:t>/test" directory. It is required to give fully qualified name of the directory, otherwise it would search for that directory in the current directory.</a:t>
            </a:r>
          </a:p>
          <a:p>
            <a:r>
              <a:rPr lang="en-US" dirty="0" smtClean="0"/>
              <a:t>#!/</a:t>
            </a:r>
            <a:r>
              <a:rPr lang="en-US" dirty="0" err="1" smtClean="0"/>
              <a:t>usr</a:t>
            </a:r>
            <a:r>
              <a:rPr lang="en-US" dirty="0" smtClean="0"/>
              <a:t>/bin/python </a:t>
            </a:r>
            <a:endParaRPr lang="en-US" dirty="0" smtClean="0"/>
          </a:p>
          <a:p>
            <a:r>
              <a:rPr lang="en-US" b="1" dirty="0" smtClean="0"/>
              <a:t>import </a:t>
            </a:r>
            <a:r>
              <a:rPr lang="en-US" b="1" dirty="0" err="1" smtClean="0"/>
              <a:t>os</a:t>
            </a:r>
            <a:endParaRPr lang="en-US" b="1" dirty="0" smtClean="0"/>
          </a:p>
          <a:p>
            <a:r>
              <a:rPr lang="en-US" b="1" dirty="0" smtClean="0"/>
              <a:t> </a:t>
            </a:r>
            <a:r>
              <a:rPr lang="en-US" dirty="0" smtClean="0"/>
              <a:t># This would remove "/</a:t>
            </a:r>
            <a:r>
              <a:rPr lang="en-US" dirty="0" err="1" smtClean="0"/>
              <a:t>tmp</a:t>
            </a:r>
            <a:r>
              <a:rPr lang="en-US" dirty="0" smtClean="0"/>
              <a:t>/test" directory</a:t>
            </a:r>
            <a:r>
              <a:rPr lang="en-US" b="1" dirty="0" smtClean="0"/>
              <a:t>.</a:t>
            </a:r>
          </a:p>
          <a:p>
            <a:r>
              <a:rPr lang="en-US" b="1" dirty="0" smtClean="0"/>
              <a:t> </a:t>
            </a:r>
            <a:r>
              <a:rPr lang="en-US" b="1" dirty="0" err="1" smtClean="0"/>
              <a:t>os.rmdir</a:t>
            </a:r>
            <a:r>
              <a:rPr lang="en-US" dirty="0" smtClean="0"/>
              <a:t>( "/</a:t>
            </a:r>
            <a:r>
              <a:rPr lang="en-US" dirty="0" err="1" smtClean="0"/>
              <a:t>tmp</a:t>
            </a:r>
            <a:r>
              <a:rPr lang="en-US" dirty="0" smtClean="0"/>
              <a:t>/test" )</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6600" dirty="0" smtClean="0"/>
              <a:t>Python - Date &amp; Time</a:t>
            </a:r>
          </a:p>
          <a:p>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time </a:t>
            </a:r>
            <a:r>
              <a:rPr lang="en-US" smtClean="0"/>
              <a:t>and date</a:t>
            </a:r>
            <a:endParaRPr lang="en-US"/>
          </a:p>
        </p:txBody>
      </p:sp>
      <p:sp>
        <p:nvSpPr>
          <p:cNvPr id="3" name="Content Placeholder 2"/>
          <p:cNvSpPr>
            <a:spLocks noGrp="1"/>
          </p:cNvSpPr>
          <p:nvPr>
            <p:ph idx="1"/>
          </p:nvPr>
        </p:nvSpPr>
        <p:spPr>
          <a:xfrm>
            <a:off x="457200" y="1600200"/>
            <a:ext cx="8686800" cy="4525963"/>
          </a:xfrm>
        </p:spPr>
        <p:txBody>
          <a:bodyPr/>
          <a:lstStyle/>
          <a:p>
            <a:r>
              <a:rPr lang="en-US" dirty="0" smtClean="0"/>
              <a:t>#!/</a:t>
            </a:r>
            <a:r>
              <a:rPr lang="en-US" dirty="0" err="1" smtClean="0"/>
              <a:t>usr</a:t>
            </a:r>
            <a:r>
              <a:rPr lang="en-US" dirty="0" smtClean="0"/>
              <a:t>/bin/python </a:t>
            </a:r>
            <a:endParaRPr lang="en-US" dirty="0" smtClean="0"/>
          </a:p>
          <a:p>
            <a:r>
              <a:rPr lang="en-US" dirty="0" smtClean="0"/>
              <a:t>import </a:t>
            </a:r>
            <a:r>
              <a:rPr lang="en-US" dirty="0" smtClean="0"/>
              <a:t>time</a:t>
            </a:r>
            <a:r>
              <a:rPr lang="en-US" dirty="0" smtClean="0"/>
              <a:t>;</a:t>
            </a:r>
          </a:p>
          <a:p>
            <a:r>
              <a:rPr lang="en-US" dirty="0" smtClean="0"/>
              <a:t> </a:t>
            </a:r>
            <a:r>
              <a:rPr lang="en-US" dirty="0" err="1" smtClean="0"/>
              <a:t>localtime</a:t>
            </a:r>
            <a:r>
              <a:rPr lang="en-US" dirty="0" smtClean="0"/>
              <a:t> = </a:t>
            </a:r>
            <a:r>
              <a:rPr lang="en-US" dirty="0" err="1" smtClean="0"/>
              <a:t>time.asctime</a:t>
            </a:r>
            <a:r>
              <a:rPr lang="en-US" dirty="0" smtClean="0"/>
              <a:t>(</a:t>
            </a:r>
            <a:r>
              <a:rPr lang="en-US" dirty="0" err="1" smtClean="0"/>
              <a:t>time.localtime</a:t>
            </a:r>
            <a:r>
              <a:rPr lang="en-US" dirty="0" smtClean="0"/>
              <a:t>(</a:t>
            </a:r>
            <a:r>
              <a:rPr lang="en-US" dirty="0" err="1" smtClean="0"/>
              <a:t>time.time</a:t>
            </a:r>
            <a:r>
              <a:rPr lang="en-US" dirty="0" smtClean="0"/>
              <a:t>()) ) </a:t>
            </a:r>
            <a:endParaRPr lang="en-US" dirty="0" smtClean="0"/>
          </a:p>
          <a:p>
            <a:r>
              <a:rPr lang="en-US" dirty="0" smtClean="0"/>
              <a:t>print ("</a:t>
            </a:r>
            <a:r>
              <a:rPr lang="en-US" dirty="0" smtClean="0"/>
              <a:t>Local current time :", </a:t>
            </a:r>
            <a:r>
              <a:rPr lang="en-US" dirty="0" err="1" smtClean="0"/>
              <a:t>localtime</a:t>
            </a:r>
            <a:r>
              <a:rPr lang="en-US"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046988"/>
          </a:xfrm>
          <a:prstGeom prst="rect">
            <a:avLst/>
          </a:prstGeom>
        </p:spPr>
        <p:txBody>
          <a:bodyPr wrap="square">
            <a:spAutoFit/>
          </a:bodyPr>
          <a:lstStyle/>
          <a:p>
            <a:r>
              <a:rPr lang="en-US" sz="2400" i="1" u="sng" dirty="0">
                <a:latin typeface="Times New Roman" pitchFamily="18" charset="0"/>
                <a:cs typeface="Times New Roman" pitchFamily="18" charset="0"/>
              </a:rPr>
              <a:t>Python </a:t>
            </a:r>
            <a:r>
              <a:rPr lang="en-US" sz="2400" i="1" u="sng" dirty="0" smtClean="0">
                <a:latin typeface="Times New Roman" pitchFamily="18" charset="0"/>
                <a:cs typeface="Times New Roman" pitchFamily="18" charset="0"/>
              </a:rPr>
              <a:t>Numbers:</a:t>
            </a:r>
          </a:p>
          <a:p>
            <a:endParaRPr lang="en-US" sz="2400" i="1" dirty="0">
              <a:latin typeface="Times New Roman" pitchFamily="18" charset="0"/>
              <a:cs typeface="Times New Roman" pitchFamily="18" charset="0"/>
            </a:endParaRPr>
          </a:p>
          <a:p>
            <a:r>
              <a:rPr lang="en-US" sz="2400" i="1" dirty="0">
                <a:latin typeface="Times New Roman" pitchFamily="18" charset="0"/>
                <a:cs typeface="Times New Roman" pitchFamily="18" charset="0"/>
              </a:rPr>
              <a:t>There are </a:t>
            </a:r>
            <a:r>
              <a:rPr lang="en-US" sz="2400" b="1" dirty="0">
                <a:latin typeface="Times New Roman" pitchFamily="18" charset="0"/>
                <a:cs typeface="Times New Roman" pitchFamily="18" charset="0"/>
              </a:rPr>
              <a:t>three </a:t>
            </a:r>
            <a:r>
              <a:rPr lang="en-US" sz="2400" i="1" dirty="0">
                <a:latin typeface="Times New Roman" pitchFamily="18" charset="0"/>
                <a:cs typeface="Times New Roman" pitchFamily="18" charset="0"/>
              </a:rPr>
              <a:t>numeric types in Python</a:t>
            </a:r>
            <a:r>
              <a:rPr lang="en-US" sz="2400" i="1" dirty="0" smtClean="0">
                <a:latin typeface="Times New Roman" pitchFamily="18" charset="0"/>
                <a:cs typeface="Times New Roman" pitchFamily="18" charset="0"/>
              </a:rPr>
              <a:t>:</a:t>
            </a:r>
            <a:endParaRPr lang="en-US" sz="2400" i="1" dirty="0">
              <a:latin typeface="Times New Roman" pitchFamily="18" charset="0"/>
              <a:cs typeface="Times New Roman" pitchFamily="18" charset="0"/>
            </a:endParaRPr>
          </a:p>
          <a:p>
            <a:pPr>
              <a:buFont typeface="Arial" pitchFamily="34" charset="0"/>
              <a:buChar char="•"/>
            </a:pPr>
            <a:r>
              <a:rPr lang="en-US" sz="2400" b="1" dirty="0">
                <a:latin typeface="Times New Roman" pitchFamily="18" charset="0"/>
                <a:cs typeface="Times New Roman" pitchFamily="18" charset="0"/>
              </a:rPr>
              <a:t>int</a:t>
            </a:r>
          </a:p>
          <a:p>
            <a:pPr>
              <a:buFont typeface="Arial" pitchFamily="34" charset="0"/>
              <a:buChar char="•"/>
            </a:pPr>
            <a:r>
              <a:rPr lang="en-US" sz="2400" b="1" dirty="0">
                <a:latin typeface="Times New Roman" pitchFamily="18" charset="0"/>
                <a:cs typeface="Times New Roman" pitchFamily="18" charset="0"/>
              </a:rPr>
              <a:t>float</a:t>
            </a:r>
          </a:p>
          <a:p>
            <a:pPr>
              <a:buFont typeface="Arial" pitchFamily="34" charset="0"/>
              <a:buChar char="•"/>
            </a:pPr>
            <a:r>
              <a:rPr lang="en-US" sz="2400" b="1" dirty="0" smtClean="0">
                <a:latin typeface="Times New Roman" pitchFamily="18" charset="0"/>
                <a:cs typeface="Times New Roman" pitchFamily="18" charset="0"/>
              </a:rPr>
              <a:t>Complex</a:t>
            </a:r>
          </a:p>
          <a:p>
            <a:pPr>
              <a:buFont typeface="Arial" pitchFamily="34" charset="0"/>
              <a:buChar char="•"/>
            </a:pP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Variables of numeric types are created when you assign a value to them</a:t>
            </a:r>
            <a:r>
              <a:rPr lang="en-US" dirty="0"/>
              <a:t>:</a:t>
            </a:r>
          </a:p>
        </p:txBody>
      </p:sp>
      <p:sp>
        <p:nvSpPr>
          <p:cNvPr id="5" name="Rectangle 4"/>
          <p:cNvSpPr/>
          <p:nvPr/>
        </p:nvSpPr>
        <p:spPr>
          <a:xfrm>
            <a:off x="0" y="2895600"/>
            <a:ext cx="4572000" cy="2062103"/>
          </a:xfrm>
          <a:prstGeom prst="rect">
            <a:avLst/>
          </a:prstGeom>
        </p:spPr>
        <p:txBody>
          <a:bodyPr>
            <a:spAutoFit/>
          </a:bodyPr>
          <a:lstStyle/>
          <a:p>
            <a:r>
              <a:rPr lang="en-US" sz="2400" i="1" dirty="0" smtClean="0"/>
              <a:t>Example:</a:t>
            </a:r>
            <a:endParaRPr lang="en-US" sz="2400" i="1" dirty="0"/>
          </a:p>
          <a:p>
            <a:r>
              <a:rPr lang="en-US" sz="2400" b="1" dirty="0"/>
              <a:t>x = 1  </a:t>
            </a:r>
            <a:r>
              <a:rPr lang="en-US" sz="2400" b="1" dirty="0" smtClean="0"/>
              <a:t>          </a:t>
            </a:r>
            <a:r>
              <a:rPr lang="en-US" sz="2400" b="1" dirty="0"/>
              <a:t>  # int</a:t>
            </a:r>
            <a:br>
              <a:rPr lang="en-US" sz="2400" b="1" dirty="0"/>
            </a:br>
            <a:r>
              <a:rPr lang="en-US" sz="2400" b="1" dirty="0"/>
              <a:t>y = 2.8 </a:t>
            </a:r>
            <a:r>
              <a:rPr lang="en-US" sz="2400" b="1" dirty="0" smtClean="0"/>
              <a:t>        </a:t>
            </a:r>
            <a:r>
              <a:rPr lang="en-US" sz="2400" b="1" dirty="0"/>
              <a:t> # float</a:t>
            </a:r>
            <a:br>
              <a:rPr lang="en-US" sz="2400" b="1" dirty="0"/>
            </a:br>
            <a:r>
              <a:rPr lang="en-US" sz="2400" b="1" dirty="0"/>
              <a:t>z = 1j </a:t>
            </a:r>
            <a:r>
              <a:rPr lang="en-US" sz="2400" b="1" dirty="0" smtClean="0"/>
              <a:t>         </a:t>
            </a:r>
            <a:r>
              <a:rPr lang="en-US" sz="2400" b="1" dirty="0"/>
              <a:t>  # </a:t>
            </a:r>
            <a:r>
              <a:rPr lang="en-US" sz="2400" b="1" dirty="0" smtClean="0"/>
              <a:t>complex</a:t>
            </a:r>
          </a:p>
          <a:p>
            <a:endParaRPr lang="en-US" sz="3200" b="1" dirty="0"/>
          </a:p>
        </p:txBody>
      </p:sp>
      <p:sp>
        <p:nvSpPr>
          <p:cNvPr id="28673" name="Rectangle 1"/>
          <p:cNvSpPr>
            <a:spLocks noChangeArrowheads="1"/>
          </p:cNvSpPr>
          <p:nvPr/>
        </p:nvSpPr>
        <p:spPr bwMode="auto">
          <a:xfrm>
            <a:off x="152400" y="5638800"/>
            <a:ext cx="65" cy="456479"/>
          </a:xfrm>
          <a:prstGeom prst="rect">
            <a:avLst/>
          </a:prstGeom>
          <a:solidFill>
            <a:srgbClr val="F1F1F1"/>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0" y="4765119"/>
            <a:ext cx="8915400" cy="1815882"/>
          </a:xfrm>
          <a:prstGeom prst="rect">
            <a:avLst/>
          </a:prstGeom>
        </p:spPr>
        <p:txBody>
          <a:bodyPr wrap="square">
            <a:spAutoFit/>
          </a:bodyPr>
          <a:lstStyle/>
          <a:p>
            <a:pPr lvl="0" fontAlgn="base">
              <a:spcBef>
                <a:spcPct val="0"/>
              </a:spcBef>
              <a:spcAft>
                <a:spcPct val="0"/>
              </a:spcAft>
            </a:pPr>
            <a:r>
              <a:rPr kumimoji="0" lang="en-US" b="0" i="0" u="none" strike="noStrike" cap="none" normalizeH="0" baseline="0" dirty="0" smtClean="0">
                <a:ln>
                  <a:noFill/>
                </a:ln>
                <a:solidFill>
                  <a:srgbClr val="000000"/>
                </a:solidFill>
                <a:effectLst/>
                <a:latin typeface="Verdana" pitchFamily="34" charset="0"/>
                <a:cs typeface="Arial" pitchFamily="34" charset="0"/>
              </a:rPr>
              <a:t>To verify the type of any object in Python, use the </a:t>
            </a:r>
            <a:r>
              <a:rPr kumimoji="0" lang="en-US" sz="2000" b="0" i="0" u="none" strike="noStrike" cap="none" normalizeH="0" baseline="0" dirty="0" smtClean="0">
                <a:ln>
                  <a:noFill/>
                </a:ln>
                <a:solidFill>
                  <a:srgbClr val="DC143C"/>
                </a:solidFill>
                <a:effectLst/>
                <a:latin typeface="Consolas" pitchFamily="49" charset="0"/>
                <a:cs typeface="Consolas" pitchFamily="49" charset="0"/>
              </a:rPr>
              <a:t>type()</a:t>
            </a:r>
            <a:r>
              <a:rPr kumimoji="0" lang="en-US" b="0" i="0" u="none" strike="noStrike" cap="none" normalizeH="0" baseline="0" dirty="0" smtClean="0">
                <a:ln>
                  <a:noFill/>
                </a:ln>
                <a:solidFill>
                  <a:srgbClr val="000000"/>
                </a:solidFill>
                <a:effectLst/>
                <a:latin typeface="Verdana" pitchFamily="34" charset="0"/>
                <a:cs typeface="Arial" pitchFamily="34" charset="0"/>
              </a:rPr>
              <a:t> function: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3200" b="0" i="0" u="none" strike="noStrike" cap="none" normalizeH="0" baseline="0" dirty="0" smtClean="0">
                <a:ln>
                  <a:noFill/>
                </a:ln>
                <a:solidFill>
                  <a:srgbClr val="000000"/>
                </a:solidFill>
                <a:effectLst/>
                <a:latin typeface="Segoe UI" pitchFamily="34" charset="0"/>
                <a:cs typeface="Segoe UI" pitchFamily="34" charset="0"/>
              </a:rPr>
              <a:t>Example</a:t>
            </a:r>
          </a:p>
          <a:p>
            <a:pPr lvl="0" eaLnBrk="0" fontAlgn="base" hangingPunct="0">
              <a:spcBef>
                <a:spcPct val="0"/>
              </a:spcBef>
              <a:spcAft>
                <a:spcPct val="0"/>
              </a:spcAft>
            </a:pPr>
            <a:r>
              <a:rPr kumimoji="0" lang="en-US" sz="2000" b="0" i="0" u="none" strike="noStrike" cap="none" normalizeH="0" baseline="0" dirty="0" smtClean="0">
                <a:ln>
                  <a:noFill/>
                </a:ln>
                <a:solidFill>
                  <a:srgbClr val="0000CD"/>
                </a:solidFill>
                <a:effectLst/>
                <a:latin typeface="Consolas" pitchFamily="49" charset="0"/>
                <a:cs typeface="Consolas" pitchFamily="49" charset="0"/>
              </a:rPr>
              <a:t>print</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a:t>
            </a:r>
            <a:r>
              <a:rPr kumimoji="0" lang="en-US" sz="2000" b="0" i="0" u="none" strike="noStrike" cap="none" normalizeH="0" baseline="0" dirty="0" smtClean="0">
                <a:ln>
                  <a:noFill/>
                </a:ln>
                <a:solidFill>
                  <a:srgbClr val="0000CD"/>
                </a:solidFill>
                <a:effectLst/>
                <a:latin typeface="Consolas" pitchFamily="49" charset="0"/>
                <a:cs typeface="Consolas" pitchFamily="49" charset="0"/>
              </a:rPr>
              <a:t>type</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(x))</a:t>
            </a:r>
            <a:br>
              <a:rPr kumimoji="0" lang="en-US" sz="2000" b="0" i="0" u="none" strike="noStrike" cap="none" normalizeH="0" baseline="0" dirty="0" smtClean="0">
                <a:ln>
                  <a:noFill/>
                </a:ln>
                <a:solidFill>
                  <a:srgbClr val="000000"/>
                </a:solidFill>
                <a:effectLst/>
                <a:latin typeface="Consolas" pitchFamily="49" charset="0"/>
                <a:cs typeface="Consolas" pitchFamily="49" charset="0"/>
              </a:rPr>
            </a:br>
            <a:r>
              <a:rPr kumimoji="0" lang="en-US" sz="2000" b="0" i="0" u="none" strike="noStrike" cap="none" normalizeH="0" baseline="0" dirty="0" smtClean="0">
                <a:ln>
                  <a:noFill/>
                </a:ln>
                <a:solidFill>
                  <a:srgbClr val="0000CD"/>
                </a:solidFill>
                <a:effectLst/>
                <a:latin typeface="Consolas" pitchFamily="49" charset="0"/>
                <a:cs typeface="Consolas" pitchFamily="49" charset="0"/>
              </a:rPr>
              <a:t>print</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a:t>
            </a:r>
            <a:r>
              <a:rPr kumimoji="0" lang="en-US" sz="2000" b="0" i="0" u="none" strike="noStrike" cap="none" normalizeH="0" baseline="0" dirty="0" smtClean="0">
                <a:ln>
                  <a:noFill/>
                </a:ln>
                <a:solidFill>
                  <a:srgbClr val="0000CD"/>
                </a:solidFill>
                <a:effectLst/>
                <a:latin typeface="Consolas" pitchFamily="49" charset="0"/>
                <a:cs typeface="Consolas" pitchFamily="49" charset="0"/>
              </a:rPr>
              <a:t>type</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(y))</a:t>
            </a:r>
            <a:br>
              <a:rPr kumimoji="0" lang="en-US" sz="2000" b="0" i="0" u="none" strike="noStrike" cap="none" normalizeH="0" baseline="0" dirty="0" smtClean="0">
                <a:ln>
                  <a:noFill/>
                </a:ln>
                <a:solidFill>
                  <a:srgbClr val="000000"/>
                </a:solidFill>
                <a:effectLst/>
                <a:latin typeface="Consolas" pitchFamily="49" charset="0"/>
                <a:cs typeface="Consolas" pitchFamily="49" charset="0"/>
              </a:rPr>
            </a:br>
            <a:r>
              <a:rPr kumimoji="0" lang="en-US" sz="2000" b="0" i="0" u="none" strike="noStrike" cap="none" normalizeH="0" baseline="0" dirty="0" smtClean="0">
                <a:ln>
                  <a:noFill/>
                </a:ln>
                <a:solidFill>
                  <a:srgbClr val="0000CD"/>
                </a:solidFill>
                <a:effectLst/>
                <a:latin typeface="Consolas" pitchFamily="49" charset="0"/>
                <a:cs typeface="Consolas" pitchFamily="49" charset="0"/>
              </a:rPr>
              <a:t>print</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a:t>
            </a:r>
            <a:r>
              <a:rPr kumimoji="0" lang="en-US" sz="2000" b="0" i="0" u="none" strike="noStrike" cap="none" normalizeH="0" baseline="0" dirty="0" smtClean="0">
                <a:ln>
                  <a:noFill/>
                </a:ln>
                <a:solidFill>
                  <a:srgbClr val="0000CD"/>
                </a:solidFill>
                <a:effectLst/>
                <a:latin typeface="Consolas" pitchFamily="49" charset="0"/>
                <a:cs typeface="Consolas" pitchFamily="49" charset="0"/>
              </a:rPr>
              <a:t>type</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(z))</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3570208"/>
          </a:xfrm>
          <a:prstGeom prst="rect">
            <a:avLst/>
          </a:prstGeom>
        </p:spPr>
        <p:txBody>
          <a:bodyPr wrap="square">
            <a:spAutoFit/>
          </a:bodyPr>
          <a:lstStyle/>
          <a:p>
            <a:r>
              <a:rPr lang="en-US" sz="2800" b="1" dirty="0"/>
              <a:t>Int</a:t>
            </a:r>
          </a:p>
          <a:p>
            <a:r>
              <a:rPr lang="en-US" dirty="0"/>
              <a:t>Int, or integer, is a whole number, positive or negative, without decimals, of unlimited length.</a:t>
            </a:r>
          </a:p>
          <a:p>
            <a:r>
              <a:rPr lang="en-US" dirty="0" smtClean="0"/>
              <a:t>Example:</a:t>
            </a:r>
            <a:endParaRPr lang="en-US" dirty="0"/>
          </a:p>
          <a:p>
            <a:r>
              <a:rPr lang="en-US" b="1" dirty="0"/>
              <a:t>Integers:</a:t>
            </a:r>
          </a:p>
          <a:p>
            <a:r>
              <a:rPr lang="en-US" b="1" dirty="0"/>
              <a:t>x = 1</a:t>
            </a:r>
            <a:br>
              <a:rPr lang="en-US" b="1" dirty="0"/>
            </a:br>
            <a:r>
              <a:rPr lang="en-US" b="1" dirty="0"/>
              <a:t>y = 35656222554887711</a:t>
            </a:r>
            <a:br>
              <a:rPr lang="en-US" b="1" dirty="0"/>
            </a:br>
            <a:r>
              <a:rPr lang="en-US" b="1" dirty="0"/>
              <a:t>z = -</a:t>
            </a:r>
            <a:r>
              <a:rPr lang="en-US" b="1" dirty="0" smtClean="0"/>
              <a:t>3255522</a:t>
            </a:r>
          </a:p>
          <a:p>
            <a:r>
              <a:rPr lang="en-US" b="1" dirty="0"/>
              <a:t/>
            </a:r>
            <a:br>
              <a:rPr lang="en-US" b="1" dirty="0"/>
            </a:br>
            <a:r>
              <a:rPr lang="en-US" b="1" dirty="0"/>
              <a:t>print(type(x))</a:t>
            </a:r>
            <a:br>
              <a:rPr lang="en-US" b="1" dirty="0"/>
            </a:br>
            <a:r>
              <a:rPr lang="en-US" b="1" dirty="0"/>
              <a:t>print(type(y))</a:t>
            </a:r>
            <a:br>
              <a:rPr lang="en-US" b="1" dirty="0"/>
            </a:br>
            <a:r>
              <a:rPr lang="en-US" b="1" dirty="0"/>
              <a:t>print(type(z</a:t>
            </a:r>
            <a:r>
              <a:rPr lang="en-US" b="1" dirty="0" smtClean="0"/>
              <a:t>))</a:t>
            </a:r>
          </a:p>
          <a:p>
            <a:endParaRPr lang="en-US" b="1" dirty="0"/>
          </a:p>
        </p:txBody>
      </p:sp>
      <p:sp>
        <p:nvSpPr>
          <p:cNvPr id="5" name="Rectangle 4"/>
          <p:cNvSpPr/>
          <p:nvPr/>
        </p:nvSpPr>
        <p:spPr>
          <a:xfrm>
            <a:off x="0" y="2971800"/>
            <a:ext cx="4572000" cy="4001095"/>
          </a:xfrm>
          <a:prstGeom prst="rect">
            <a:avLst/>
          </a:prstGeom>
        </p:spPr>
        <p:txBody>
          <a:bodyPr>
            <a:spAutoFit/>
          </a:bodyPr>
          <a:lstStyle/>
          <a:p>
            <a:endParaRPr lang="en-US" sz="2800" b="1" u="sng" dirty="0" smtClean="0"/>
          </a:p>
          <a:p>
            <a:r>
              <a:rPr lang="en-US" sz="2800" b="1" u="sng" dirty="0" smtClean="0"/>
              <a:t>Float:</a:t>
            </a:r>
            <a:endParaRPr lang="en-US" sz="2800" b="1" u="sng" dirty="0"/>
          </a:p>
          <a:p>
            <a:r>
              <a:rPr lang="en-US" dirty="0"/>
              <a:t>Float, or "floating point number" is a number, positive or negative, containing one or more decimals.</a:t>
            </a:r>
          </a:p>
          <a:p>
            <a:r>
              <a:rPr lang="en-US" dirty="0"/>
              <a:t>Example</a:t>
            </a:r>
          </a:p>
          <a:p>
            <a:r>
              <a:rPr lang="en-US" b="1" dirty="0"/>
              <a:t>Floats:</a:t>
            </a:r>
          </a:p>
          <a:p>
            <a:r>
              <a:rPr lang="en-US" b="1" dirty="0"/>
              <a:t>x = 1.10</a:t>
            </a:r>
            <a:br>
              <a:rPr lang="en-US" b="1" dirty="0"/>
            </a:br>
            <a:r>
              <a:rPr lang="en-US" b="1" dirty="0"/>
              <a:t>y = 1.0</a:t>
            </a:r>
            <a:br>
              <a:rPr lang="en-US" b="1" dirty="0"/>
            </a:br>
            <a:r>
              <a:rPr lang="en-US" b="1" dirty="0"/>
              <a:t>z = -</a:t>
            </a:r>
            <a:r>
              <a:rPr lang="en-US" b="1" dirty="0" smtClean="0"/>
              <a:t>35.59</a:t>
            </a:r>
            <a:r>
              <a:rPr lang="en-US" b="1" dirty="0"/>
              <a:t/>
            </a:r>
            <a:br>
              <a:rPr lang="en-US" b="1" dirty="0"/>
            </a:br>
            <a:r>
              <a:rPr lang="en-US" b="1" dirty="0"/>
              <a:t>print(type(x))</a:t>
            </a:r>
            <a:br>
              <a:rPr lang="en-US" b="1" dirty="0"/>
            </a:br>
            <a:r>
              <a:rPr lang="en-US" b="1" dirty="0"/>
              <a:t>print(type(y))</a:t>
            </a:r>
            <a:br>
              <a:rPr lang="en-US" b="1" dirty="0"/>
            </a:br>
            <a:r>
              <a:rPr lang="en-US" b="1" dirty="0"/>
              <a:t>print(type(z))</a:t>
            </a:r>
          </a:p>
        </p:txBody>
      </p:sp>
      <p:sp>
        <p:nvSpPr>
          <p:cNvPr id="6" name="Rectangle 5"/>
          <p:cNvSpPr/>
          <p:nvPr/>
        </p:nvSpPr>
        <p:spPr>
          <a:xfrm>
            <a:off x="4572000" y="3429000"/>
            <a:ext cx="4572000" cy="3416320"/>
          </a:xfrm>
          <a:prstGeom prst="rect">
            <a:avLst/>
          </a:prstGeom>
        </p:spPr>
        <p:txBody>
          <a:bodyPr>
            <a:spAutoFit/>
          </a:bodyPr>
          <a:lstStyle/>
          <a:p>
            <a:endParaRPr lang="en-US" dirty="0" smtClean="0"/>
          </a:p>
          <a:p>
            <a:r>
              <a:rPr lang="en-US" b="1" dirty="0" smtClean="0"/>
              <a:t>Float </a:t>
            </a:r>
            <a:r>
              <a:rPr lang="en-US" dirty="0"/>
              <a:t>can also be scientific numbers with an </a:t>
            </a:r>
            <a:r>
              <a:rPr lang="en-US" b="1" dirty="0"/>
              <a:t>"e" </a:t>
            </a:r>
            <a:r>
              <a:rPr lang="en-US" dirty="0"/>
              <a:t>to indicate the power of 10.</a:t>
            </a:r>
          </a:p>
          <a:p>
            <a:r>
              <a:rPr lang="en-US" dirty="0"/>
              <a:t>Example</a:t>
            </a:r>
          </a:p>
          <a:p>
            <a:r>
              <a:rPr lang="en-US" b="1" dirty="0"/>
              <a:t>Floats:</a:t>
            </a:r>
          </a:p>
          <a:p>
            <a:r>
              <a:rPr lang="en-US" b="1" dirty="0"/>
              <a:t>x = 35e3</a:t>
            </a:r>
            <a:br>
              <a:rPr lang="en-US" b="1" dirty="0"/>
            </a:br>
            <a:r>
              <a:rPr lang="en-US" b="1" dirty="0"/>
              <a:t>y = 12E4</a:t>
            </a:r>
            <a:br>
              <a:rPr lang="en-US" b="1" dirty="0"/>
            </a:br>
            <a:r>
              <a:rPr lang="en-US" b="1" dirty="0"/>
              <a:t>z = -87.7e100</a:t>
            </a:r>
            <a:br>
              <a:rPr lang="en-US" b="1" dirty="0"/>
            </a:br>
            <a:r>
              <a:rPr lang="en-US" b="1" dirty="0"/>
              <a:t/>
            </a:r>
            <a:br>
              <a:rPr lang="en-US" b="1" dirty="0"/>
            </a:br>
            <a:r>
              <a:rPr lang="en-US" b="1" dirty="0"/>
              <a:t>print(type(x))</a:t>
            </a:r>
            <a:br>
              <a:rPr lang="en-US" b="1" dirty="0"/>
            </a:br>
            <a:r>
              <a:rPr lang="en-US" b="1" dirty="0"/>
              <a:t>print(type(y))</a:t>
            </a:r>
            <a:br>
              <a:rPr lang="en-US" b="1" dirty="0"/>
            </a:br>
            <a:r>
              <a:rPr lang="en-US" b="1" dirty="0"/>
              <a:t>print(type(z))</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4832092"/>
          </a:xfrm>
          <a:prstGeom prst="rect">
            <a:avLst/>
          </a:prstGeom>
        </p:spPr>
        <p:txBody>
          <a:bodyPr wrap="square">
            <a:spAutoFit/>
          </a:bodyPr>
          <a:lstStyle/>
          <a:p>
            <a:r>
              <a:rPr lang="en-US" sz="2800" b="1" dirty="0" smtClean="0">
                <a:latin typeface="Times New Roman" pitchFamily="18" charset="0"/>
                <a:cs typeface="Times New Roman" pitchFamily="18" charset="0"/>
              </a:rPr>
              <a:t>Complex:</a:t>
            </a:r>
            <a:endParaRPr lang="en-US" sz="2800" b="1" dirty="0">
              <a:latin typeface="Times New Roman" pitchFamily="18" charset="0"/>
              <a:cs typeface="Times New Roman" pitchFamily="18" charset="0"/>
            </a:endParaRPr>
          </a:p>
          <a:p>
            <a:r>
              <a:rPr lang="en-US" sz="2800" dirty="0"/>
              <a:t>Complex numbers are written with a "j" as the imaginary part:</a:t>
            </a:r>
          </a:p>
          <a:p>
            <a:r>
              <a:rPr lang="en-US" sz="2800" dirty="0"/>
              <a:t>Example</a:t>
            </a:r>
          </a:p>
          <a:p>
            <a:r>
              <a:rPr lang="en-US" sz="2800" dirty="0"/>
              <a:t>Complex:</a:t>
            </a:r>
          </a:p>
          <a:p>
            <a:r>
              <a:rPr lang="en-US" sz="2800" dirty="0"/>
              <a:t>x = 3+5j</a:t>
            </a:r>
            <a:br>
              <a:rPr lang="en-US" sz="2800" dirty="0"/>
            </a:br>
            <a:r>
              <a:rPr lang="en-US" sz="2800" dirty="0"/>
              <a:t>y = 5j</a:t>
            </a:r>
            <a:br>
              <a:rPr lang="en-US" sz="2800" dirty="0"/>
            </a:br>
            <a:r>
              <a:rPr lang="en-US" sz="2800" dirty="0"/>
              <a:t>z = -5j</a:t>
            </a:r>
            <a:br>
              <a:rPr lang="en-US" sz="2800" dirty="0"/>
            </a:br>
            <a:r>
              <a:rPr lang="en-US" sz="2800" dirty="0"/>
              <a:t/>
            </a:r>
            <a:br>
              <a:rPr lang="en-US" sz="2800" dirty="0"/>
            </a:br>
            <a:r>
              <a:rPr lang="en-US" sz="2800" dirty="0"/>
              <a:t>print(type(x))</a:t>
            </a:r>
            <a:br>
              <a:rPr lang="en-US" sz="2800" dirty="0"/>
            </a:br>
            <a:r>
              <a:rPr lang="en-US" sz="2800" dirty="0"/>
              <a:t>print(type(y))</a:t>
            </a:r>
            <a:br>
              <a:rPr lang="en-US" sz="2800" dirty="0"/>
            </a:br>
            <a:r>
              <a:rPr lang="en-US" sz="2800" dirty="0"/>
              <a:t>print(type(z))</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2438400"/>
            <a:ext cx="4648200" cy="769441"/>
          </a:xfrm>
          <a:prstGeom prst="rect">
            <a:avLst/>
          </a:prstGeom>
        </p:spPr>
        <p:txBody>
          <a:bodyPr wrap="square">
            <a:spAutoFit/>
          </a:bodyPr>
          <a:lstStyle/>
          <a:p>
            <a:r>
              <a:rPr lang="en-US" sz="4400" b="1" dirty="0" smtClean="0">
                <a:latin typeface="Times New Roman" pitchFamily="18" charset="0"/>
                <a:cs typeface="Times New Roman" pitchFamily="18" charset="0"/>
              </a:rPr>
              <a:t>   Python</a:t>
            </a:r>
            <a:r>
              <a:rPr lang="en-US" sz="4400" b="1" dirty="0">
                <a:latin typeface="Times New Roman" pitchFamily="18" charset="0"/>
                <a:cs typeface="Times New Roman" pitchFamily="18" charset="0"/>
              </a:rPr>
              <a:t> Casting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8839200" cy="6801862"/>
          </a:xfrm>
          <a:prstGeom prst="rect">
            <a:avLst/>
          </a:prstGeom>
        </p:spPr>
        <p:txBody>
          <a:bodyPr wrap="square">
            <a:spAutoFit/>
          </a:bodyPr>
          <a:lstStyle/>
          <a:p>
            <a:r>
              <a:rPr lang="en-US" sz="2800" b="1" dirty="0">
                <a:latin typeface="Times New Roman" pitchFamily="18" charset="0"/>
                <a:cs typeface="Times New Roman" pitchFamily="18" charset="0"/>
              </a:rPr>
              <a:t>Specify a Variable </a:t>
            </a:r>
            <a:r>
              <a:rPr lang="en-US" sz="2800" b="1" dirty="0" smtClean="0">
                <a:latin typeface="Times New Roman" pitchFamily="18" charset="0"/>
                <a:cs typeface="Times New Roman" pitchFamily="18" charset="0"/>
              </a:rPr>
              <a:t>Type:</a:t>
            </a:r>
            <a:endParaRPr lang="en-US" b="1" dirty="0">
              <a:latin typeface="Times New Roman" pitchFamily="18" charset="0"/>
              <a:cs typeface="Times New Roman" pitchFamily="18" charset="0"/>
            </a:endParaRPr>
          </a:p>
          <a:p>
            <a:r>
              <a:rPr lang="en-US" sz="2400" dirty="0"/>
              <a:t>There may be times when you want to specify a type on to a variable. This can be done with casting. Python is an object-orientated language, and as such it uses classes to define data types, including its primitive types</a:t>
            </a:r>
            <a:r>
              <a:rPr lang="en-US" sz="2400" dirty="0" smtClean="0"/>
              <a:t>.</a:t>
            </a:r>
          </a:p>
          <a:p>
            <a:endParaRPr lang="en-US" sz="2400" dirty="0"/>
          </a:p>
          <a:p>
            <a:r>
              <a:rPr lang="en-US" sz="2400" dirty="0"/>
              <a:t>Casting in python is therefore done using constructor functions</a:t>
            </a:r>
            <a:r>
              <a:rPr lang="en-US" sz="2400" dirty="0" smtClean="0"/>
              <a:t>:</a:t>
            </a:r>
          </a:p>
          <a:p>
            <a:endParaRPr lang="en-US" sz="2400" dirty="0"/>
          </a:p>
          <a:p>
            <a:r>
              <a:rPr lang="en-US" sz="2400" b="1" dirty="0"/>
              <a:t>int()</a:t>
            </a:r>
            <a:r>
              <a:rPr lang="en-US" sz="2400" dirty="0"/>
              <a:t> - constructs an integer number from an integer literal, a float literal (by rounding down to the previous whole number), or a string literal (providing the string represents a whole number</a:t>
            </a:r>
            <a:r>
              <a:rPr lang="en-US" sz="2400" dirty="0" smtClean="0"/>
              <a:t>)</a:t>
            </a:r>
          </a:p>
          <a:p>
            <a:endParaRPr lang="en-US" sz="2400" dirty="0"/>
          </a:p>
          <a:p>
            <a:r>
              <a:rPr lang="en-US" sz="2400" b="1" dirty="0"/>
              <a:t>float() </a:t>
            </a:r>
            <a:r>
              <a:rPr lang="en-US" sz="2400" dirty="0"/>
              <a:t>- constructs a float number from an integer literal, a float literal or a string literal (providing the string represents a float or an integer</a:t>
            </a:r>
            <a:r>
              <a:rPr lang="en-US" sz="2400" dirty="0" smtClean="0"/>
              <a:t>)</a:t>
            </a:r>
          </a:p>
          <a:p>
            <a:endParaRPr lang="en-US" sz="2400" dirty="0"/>
          </a:p>
          <a:p>
            <a:r>
              <a:rPr lang="en-US" sz="2400" b="1" u="sng" dirty="0"/>
              <a:t>str() </a:t>
            </a:r>
            <a:r>
              <a:rPr lang="en-US" sz="2400" dirty="0"/>
              <a:t>- constructs a string from a wide variety of data types, including strings, integer literals and float literals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7848600" cy="5632311"/>
          </a:xfrm>
          <a:prstGeom prst="rect">
            <a:avLst/>
          </a:prstGeom>
        </p:spPr>
        <p:txBody>
          <a:bodyPr wrap="square">
            <a:spAutoFit/>
          </a:bodyPr>
          <a:lstStyle/>
          <a:p>
            <a:r>
              <a:rPr lang="en-US" sz="2000" b="1" dirty="0">
                <a:latin typeface="Times New Roman" pitchFamily="18" charset="0"/>
                <a:cs typeface="Times New Roman" pitchFamily="18" charset="0"/>
              </a:rPr>
              <a:t>Good to know</a:t>
            </a:r>
          </a:p>
          <a:p>
            <a:r>
              <a:rPr lang="en-US" sz="2000" dirty="0">
                <a:latin typeface="Times New Roman" pitchFamily="18" charset="0"/>
                <a:cs typeface="Times New Roman" pitchFamily="18" charset="0"/>
              </a:rPr>
              <a:t>The most recent major version of Python is Python 3, which we shall be using in this tutorial. However, Python 2, although not being updated with anything other than security updates, is still quite popular.</a:t>
            </a:r>
          </a:p>
          <a:p>
            <a:r>
              <a:rPr lang="en-US" sz="2000" dirty="0">
                <a:latin typeface="Times New Roman" pitchFamily="18" charset="0"/>
                <a:cs typeface="Times New Roman" pitchFamily="18" charset="0"/>
              </a:rPr>
              <a:t>In this tutorial Python will be written in a text editor. It is possible to write Python in an Integrated Development Environment, such as </a:t>
            </a:r>
            <a:r>
              <a:rPr lang="en-US" sz="2000" dirty="0" smtClean="0">
                <a:latin typeface="Times New Roman" pitchFamily="18" charset="0"/>
                <a:cs typeface="Times New Roman" pitchFamily="18" charset="0"/>
              </a:rPr>
              <a:t>Thorny, </a:t>
            </a:r>
            <a:r>
              <a:rPr lang="en-US" sz="2000" dirty="0" err="1" smtClean="0">
                <a:latin typeface="Times New Roman" pitchFamily="18" charset="0"/>
                <a:cs typeface="Times New Roman" pitchFamily="18" charset="0"/>
              </a:rPr>
              <a:t>Pycharm</a:t>
            </a:r>
            <a:r>
              <a:rPr lang="en-US" sz="2000" dirty="0" smtClean="0">
                <a:latin typeface="Times New Roman" pitchFamily="18" charset="0"/>
                <a:cs typeface="Times New Roman" pitchFamily="18" charset="0"/>
              </a:rPr>
              <a:t>, Net beans </a:t>
            </a:r>
            <a:r>
              <a:rPr lang="en-US" sz="2000" dirty="0">
                <a:latin typeface="Times New Roman" pitchFamily="18" charset="0"/>
                <a:cs typeface="Times New Roman" pitchFamily="18" charset="0"/>
              </a:rPr>
              <a:t>or Eclipse which are particularly useful when managing larger collections of Python files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Python Syntax compared to other programming languages</a:t>
            </a:r>
          </a:p>
          <a:p>
            <a:r>
              <a:rPr lang="en-US" sz="2000" dirty="0">
                <a:latin typeface="Times New Roman" pitchFamily="18" charset="0"/>
                <a:cs typeface="Times New Roman" pitchFamily="18" charset="0"/>
              </a:rPr>
              <a:t>Python was designed to for readability, and has some similarities to the English language with influence from mathematics.</a:t>
            </a:r>
          </a:p>
          <a:p>
            <a:r>
              <a:rPr lang="en-US" sz="2000" dirty="0">
                <a:latin typeface="Times New Roman" pitchFamily="18" charset="0"/>
                <a:cs typeface="Times New Roman" pitchFamily="18" charset="0"/>
              </a:rPr>
              <a:t>Python uses new lines to complete a command, as opposed to other programming languages which often use semicolons or parentheses.</a:t>
            </a:r>
          </a:p>
          <a:p>
            <a:r>
              <a:rPr lang="en-US" sz="2000" dirty="0">
                <a:latin typeface="Times New Roman" pitchFamily="18" charset="0"/>
                <a:cs typeface="Times New Roman" pitchFamily="18" charset="0"/>
              </a:rPr>
              <a:t>Python relies on indentation, using whitespace, to define scope; such as the scope of loops, functions and classes. Other programming languages often use curly-brackets for this purpose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6524863"/>
          </a:xfrm>
          <a:prstGeom prst="rect">
            <a:avLst/>
          </a:prstGeom>
        </p:spPr>
        <p:txBody>
          <a:bodyPr>
            <a:spAutoFit/>
          </a:bodyPr>
          <a:lstStyle/>
          <a:p>
            <a:r>
              <a:rPr lang="en-US" dirty="0" smtClean="0"/>
              <a:t>Example:</a:t>
            </a:r>
            <a:endParaRPr lang="en-US" dirty="0"/>
          </a:p>
          <a:p>
            <a:r>
              <a:rPr lang="en-US" sz="2400" b="1" dirty="0"/>
              <a:t>Integers:</a:t>
            </a:r>
          </a:p>
          <a:p>
            <a:r>
              <a:rPr lang="en-US" sz="2400" dirty="0"/>
              <a:t>x = int(1)  </a:t>
            </a:r>
            <a:r>
              <a:rPr lang="en-US" sz="2400" dirty="0" smtClean="0"/>
              <a:t>             </a:t>
            </a:r>
            <a:r>
              <a:rPr lang="en-US" sz="2400" dirty="0"/>
              <a:t> # x will be 1</a:t>
            </a:r>
            <a:br>
              <a:rPr lang="en-US" sz="2400" dirty="0"/>
            </a:br>
            <a:r>
              <a:rPr lang="en-US" sz="2400" dirty="0"/>
              <a:t>y = int(2.8</a:t>
            </a:r>
            <a:r>
              <a:rPr lang="en-US" sz="2400" dirty="0" smtClean="0"/>
              <a:t>)            </a:t>
            </a:r>
            <a:r>
              <a:rPr lang="en-US" sz="2400" dirty="0"/>
              <a:t> # y will be 2</a:t>
            </a:r>
            <a:br>
              <a:rPr lang="en-US" sz="2400" dirty="0"/>
            </a:br>
            <a:r>
              <a:rPr lang="en-US" sz="2400" dirty="0"/>
              <a:t>z = int("3</a:t>
            </a:r>
            <a:r>
              <a:rPr lang="en-US" sz="2400" dirty="0" smtClean="0"/>
              <a:t>")            </a:t>
            </a:r>
            <a:r>
              <a:rPr lang="en-US" sz="2400" dirty="0"/>
              <a:t> # z will be 3</a:t>
            </a:r>
            <a:br>
              <a:rPr lang="en-US" sz="2400" dirty="0"/>
            </a:br>
            <a:endParaRPr lang="en-US" sz="2400" dirty="0"/>
          </a:p>
          <a:p>
            <a:endParaRPr lang="en-US" sz="2000" dirty="0"/>
          </a:p>
          <a:p>
            <a:r>
              <a:rPr lang="en-US" sz="2400" b="1" dirty="0"/>
              <a:t>Floats:</a:t>
            </a:r>
          </a:p>
          <a:p>
            <a:r>
              <a:rPr lang="en-US" sz="2400" dirty="0"/>
              <a:t>x = float(1)   </a:t>
            </a:r>
            <a:r>
              <a:rPr lang="en-US" sz="2400" dirty="0" smtClean="0"/>
              <a:t>        </a:t>
            </a:r>
            <a:r>
              <a:rPr lang="en-US" sz="2400" dirty="0"/>
              <a:t>  # x will be 1.0</a:t>
            </a:r>
            <a:br>
              <a:rPr lang="en-US" sz="2400" dirty="0"/>
            </a:br>
            <a:r>
              <a:rPr lang="en-US" sz="2400" dirty="0"/>
              <a:t>y = float(2.8) </a:t>
            </a:r>
            <a:r>
              <a:rPr lang="en-US" sz="2400" dirty="0" smtClean="0"/>
              <a:t>      </a:t>
            </a:r>
            <a:r>
              <a:rPr lang="en-US" sz="2400" dirty="0"/>
              <a:t>  # y will be 2.8</a:t>
            </a:r>
            <a:br>
              <a:rPr lang="en-US" sz="2400" dirty="0"/>
            </a:br>
            <a:r>
              <a:rPr lang="en-US" sz="2400" dirty="0"/>
              <a:t>z = float("3</a:t>
            </a:r>
            <a:r>
              <a:rPr lang="en-US" sz="2400" dirty="0" smtClean="0"/>
              <a:t>")      </a:t>
            </a:r>
            <a:r>
              <a:rPr lang="en-US" sz="2400" dirty="0"/>
              <a:t>   # z will be 3.0</a:t>
            </a:r>
            <a:br>
              <a:rPr lang="en-US" sz="2400" dirty="0"/>
            </a:br>
            <a:r>
              <a:rPr lang="en-US" sz="2400" dirty="0"/>
              <a:t>w = float("4.2</a:t>
            </a:r>
            <a:r>
              <a:rPr lang="en-US" sz="2400" dirty="0" smtClean="0"/>
              <a:t>")    # </a:t>
            </a:r>
            <a:r>
              <a:rPr lang="en-US" sz="2400" dirty="0"/>
              <a:t>w will be 4.2</a:t>
            </a:r>
            <a:br>
              <a:rPr lang="en-US" sz="2400" dirty="0"/>
            </a:br>
            <a:endParaRPr lang="en-US" sz="2400" dirty="0"/>
          </a:p>
          <a:p>
            <a:endParaRPr lang="en-US" sz="2000" dirty="0"/>
          </a:p>
          <a:p>
            <a:r>
              <a:rPr lang="en-US" sz="2400" b="1" dirty="0"/>
              <a:t>Strings:</a:t>
            </a:r>
          </a:p>
          <a:p>
            <a:r>
              <a:rPr lang="en-US" sz="2400" dirty="0"/>
              <a:t>x = str("s1</a:t>
            </a:r>
            <a:r>
              <a:rPr lang="en-US" sz="2400" dirty="0" smtClean="0"/>
              <a:t>")          </a:t>
            </a:r>
            <a:r>
              <a:rPr lang="en-US" sz="2400" dirty="0"/>
              <a:t> # x will be 's1'</a:t>
            </a:r>
            <a:br>
              <a:rPr lang="en-US" sz="2400" dirty="0"/>
            </a:br>
            <a:r>
              <a:rPr lang="en-US" sz="2400" dirty="0"/>
              <a:t>y = str(2)  </a:t>
            </a:r>
            <a:r>
              <a:rPr lang="en-US" sz="2400" dirty="0" smtClean="0"/>
              <a:t>            </a:t>
            </a:r>
            <a:r>
              <a:rPr lang="en-US" sz="2400" dirty="0"/>
              <a:t>  # y will be '2'</a:t>
            </a:r>
            <a:br>
              <a:rPr lang="en-US" sz="2400" dirty="0"/>
            </a:br>
            <a:r>
              <a:rPr lang="en-US" sz="2400" dirty="0"/>
              <a:t>z = str(3.0</a:t>
            </a:r>
            <a:r>
              <a:rPr lang="en-US" sz="2400" dirty="0" smtClean="0"/>
              <a:t>)           </a:t>
            </a:r>
            <a:r>
              <a:rPr lang="en-US" sz="2400" dirty="0"/>
              <a:t>  # z will be '3.0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5600"/>
            <a:ext cx="4708597" cy="1015663"/>
          </a:xfrm>
          <a:prstGeom prst="rect">
            <a:avLst/>
          </a:prstGeom>
        </p:spPr>
        <p:txBody>
          <a:bodyPr wrap="none">
            <a:spAutoFit/>
          </a:bodyPr>
          <a:lstStyle/>
          <a:p>
            <a:r>
              <a:rPr lang="en-US" sz="6000" dirty="0"/>
              <a:t>Python Strings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8156079"/>
          </a:xfrm>
          <a:prstGeom prst="rect">
            <a:avLst/>
          </a:prstGeom>
        </p:spPr>
        <p:txBody>
          <a:bodyPr wrap="square">
            <a:spAutoFit/>
          </a:bodyPr>
          <a:lstStyle/>
          <a:p>
            <a:endParaRPr lang="en-US" sz="2800" dirty="0" smtClean="0"/>
          </a:p>
          <a:p>
            <a:endParaRPr lang="en-US" sz="2800" dirty="0"/>
          </a:p>
          <a:p>
            <a:r>
              <a:rPr lang="en-US" sz="2800" dirty="0" smtClean="0"/>
              <a:t>Example:</a:t>
            </a:r>
            <a:endParaRPr lang="en-US" sz="2800" dirty="0"/>
          </a:p>
          <a:p>
            <a:pPr>
              <a:buFont typeface="Arial" pitchFamily="34" charset="0"/>
              <a:buChar char="•"/>
            </a:pPr>
            <a:r>
              <a:rPr lang="en-US" sz="2800" dirty="0"/>
              <a:t>Get the character at position 1 (</a:t>
            </a:r>
            <a:r>
              <a:rPr lang="en-US" sz="2800" dirty="0" smtClean="0"/>
              <a:t>remember that </a:t>
            </a:r>
            <a:r>
              <a:rPr lang="en-US" sz="2800" dirty="0"/>
              <a:t>the first character has the position 0):</a:t>
            </a:r>
          </a:p>
          <a:p>
            <a:r>
              <a:rPr lang="en-US" sz="7200" b="1" dirty="0"/>
              <a:t>a = "Hello, World!"</a:t>
            </a:r>
            <a:br>
              <a:rPr lang="en-US" sz="7200" b="1" dirty="0"/>
            </a:br>
            <a:r>
              <a:rPr lang="en-US" sz="7200" b="1" dirty="0"/>
              <a:t>print(a[1</a:t>
            </a:r>
            <a:r>
              <a:rPr lang="en-US" sz="7200" b="1" dirty="0" smtClean="0"/>
              <a:t>])</a:t>
            </a:r>
          </a:p>
          <a:p>
            <a:endParaRPr lang="en-US" sz="3600" b="1" dirty="0"/>
          </a:p>
          <a:p>
            <a:endParaRPr lang="en-US" sz="3600" b="1" dirty="0" smtClean="0"/>
          </a:p>
          <a:p>
            <a:endParaRPr lang="en-US" sz="2800" b="1" dirty="0" smtClean="0"/>
          </a:p>
          <a:p>
            <a:endParaRPr lang="en-US" sz="2800" dirty="0"/>
          </a:p>
          <a:p>
            <a:endParaRPr lang="en-US" sz="2800" dirty="0" smtClean="0"/>
          </a:p>
          <a:p>
            <a:endParaRPr lang="en-US" sz="2800" dirty="0"/>
          </a:p>
          <a:p>
            <a:endParaRPr lang="en-US" sz="2800" dirty="0" smtClean="0"/>
          </a:p>
          <a:p>
            <a:endParaRPr lang="en-US" sz="2800" dirty="0"/>
          </a:p>
        </p:txBody>
      </p:sp>
      <p:sp>
        <p:nvSpPr>
          <p:cNvPr id="6" name="Rectangle 5"/>
          <p:cNvSpPr/>
          <p:nvPr/>
        </p:nvSpPr>
        <p:spPr>
          <a:xfrm>
            <a:off x="0" y="2667000"/>
            <a:ext cx="9144000" cy="3477875"/>
          </a:xfrm>
          <a:prstGeom prst="rect">
            <a:avLst/>
          </a:prstGeom>
        </p:spPr>
        <p:txBody>
          <a:bodyPr wrap="square">
            <a:spAutoFit/>
          </a:bodyPr>
          <a:lstStyle/>
          <a:p>
            <a:endParaRPr lang="en-US" sz="2400" dirty="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6800"/>
            <a:ext cx="9525000" cy="4154984"/>
          </a:xfrm>
          <a:prstGeom prst="rect">
            <a:avLst/>
          </a:prstGeom>
        </p:spPr>
        <p:txBody>
          <a:bodyPr wrap="square">
            <a:spAutoFit/>
          </a:bodyPr>
          <a:lstStyle/>
          <a:p>
            <a:r>
              <a:rPr lang="en-US" sz="4800" b="1" dirty="0" smtClean="0"/>
              <a:t>Substring:</a:t>
            </a:r>
          </a:p>
          <a:p>
            <a:pPr>
              <a:buFont typeface="Arial" pitchFamily="34" charset="0"/>
              <a:buChar char="•"/>
            </a:pPr>
            <a:r>
              <a:rPr lang="en-US" sz="4800" dirty="0" smtClean="0"/>
              <a:t> Get the characters from position 2   to position 5 :</a:t>
            </a:r>
          </a:p>
          <a:p>
            <a:r>
              <a:rPr lang="en-US" sz="6000" b="1" dirty="0" smtClean="0"/>
              <a:t>b = "Hello, World!"</a:t>
            </a:r>
            <a:br>
              <a:rPr lang="en-US" sz="6000" b="1" dirty="0" smtClean="0"/>
            </a:br>
            <a:r>
              <a:rPr lang="en-US" sz="6000" b="1" dirty="0" smtClean="0"/>
              <a:t>print(b[2:5])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610600" cy="4062651"/>
          </a:xfrm>
          <a:prstGeom prst="rect">
            <a:avLst/>
          </a:prstGeom>
        </p:spPr>
        <p:txBody>
          <a:bodyPr wrap="square">
            <a:spAutoFit/>
          </a:bodyPr>
          <a:lstStyle/>
          <a:p>
            <a:endParaRPr lang="en-US" sz="3200" dirty="0" smtClean="0"/>
          </a:p>
          <a:p>
            <a:r>
              <a:rPr lang="en-US" sz="3200" dirty="0" smtClean="0"/>
              <a:t>The </a:t>
            </a:r>
            <a:r>
              <a:rPr lang="en-US" sz="3200" b="1" dirty="0" smtClean="0"/>
              <a:t>strip() </a:t>
            </a:r>
            <a:r>
              <a:rPr lang="en-US" sz="3200" dirty="0" smtClean="0"/>
              <a:t>method removes any whitespace from the beginning or the end:</a:t>
            </a:r>
          </a:p>
          <a:p>
            <a:r>
              <a:rPr lang="en-US" sz="5400" b="1" dirty="0" smtClean="0">
                <a:latin typeface="Times New Roman" pitchFamily="18" charset="0"/>
                <a:cs typeface="Times New Roman" pitchFamily="18" charset="0"/>
              </a:rPr>
              <a:t>a = " Hello,  World! "</a:t>
            </a:r>
            <a:br>
              <a:rPr lang="en-US" sz="5400" b="1" dirty="0" smtClean="0">
                <a:latin typeface="Times New Roman" pitchFamily="18" charset="0"/>
                <a:cs typeface="Times New Roman" pitchFamily="18" charset="0"/>
              </a:rPr>
            </a:br>
            <a:r>
              <a:rPr lang="en-US" sz="5400" b="1" dirty="0" smtClean="0">
                <a:latin typeface="Times New Roman" pitchFamily="18" charset="0"/>
                <a:cs typeface="Times New Roman" pitchFamily="18" charset="0"/>
              </a:rPr>
              <a:t>print(</a:t>
            </a:r>
            <a:r>
              <a:rPr lang="en-US" sz="5400" b="1" dirty="0" err="1" smtClean="0">
                <a:latin typeface="Times New Roman" pitchFamily="18" charset="0"/>
                <a:cs typeface="Times New Roman" pitchFamily="18" charset="0"/>
              </a:rPr>
              <a:t>a.strip</a:t>
            </a:r>
            <a:r>
              <a:rPr lang="en-US" sz="5400" b="1" dirty="0" smtClean="0">
                <a:latin typeface="Times New Roman" pitchFamily="18" charset="0"/>
                <a:cs typeface="Times New Roman" pitchFamily="18" charset="0"/>
              </a:rPr>
              <a:t>())                        # returns "Hello, World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382000" cy="7386638"/>
          </a:xfrm>
          <a:prstGeom prst="rect">
            <a:avLst/>
          </a:prstGeom>
        </p:spPr>
        <p:txBody>
          <a:bodyPr wrap="square">
            <a:spAutoFit/>
          </a:bodyPr>
          <a:lstStyle/>
          <a:p>
            <a:r>
              <a:rPr lang="en-US" sz="13800" b="1" dirty="0" err="1" smtClean="0"/>
              <a:t>len</a:t>
            </a:r>
            <a:r>
              <a:rPr lang="en-US" sz="13800" b="1" dirty="0" smtClean="0"/>
              <a:t>():</a:t>
            </a:r>
            <a:endParaRPr lang="en-US" sz="13800" dirty="0" smtClean="0"/>
          </a:p>
          <a:p>
            <a:r>
              <a:rPr lang="en-US" sz="3200" dirty="0" smtClean="0"/>
              <a:t>The </a:t>
            </a:r>
            <a:r>
              <a:rPr lang="en-US" sz="3200" b="1" dirty="0" err="1"/>
              <a:t>len</a:t>
            </a:r>
            <a:r>
              <a:rPr lang="en-US" sz="3200" b="1" dirty="0"/>
              <a:t>() </a:t>
            </a:r>
            <a:r>
              <a:rPr lang="en-US" sz="3200" dirty="0"/>
              <a:t>method returns the length of a string</a:t>
            </a:r>
            <a:r>
              <a:rPr lang="en-US" sz="3200" dirty="0" smtClean="0"/>
              <a:t>:</a:t>
            </a:r>
          </a:p>
          <a:p>
            <a:endParaRPr lang="en-US" sz="3200" dirty="0"/>
          </a:p>
          <a:p>
            <a:r>
              <a:rPr lang="en-US" sz="8000" b="1" dirty="0"/>
              <a:t>a = "Hello, World!"</a:t>
            </a:r>
            <a:br>
              <a:rPr lang="en-US" sz="8000" b="1" dirty="0"/>
            </a:br>
            <a:r>
              <a:rPr lang="en-US" sz="8000" b="1" dirty="0"/>
              <a:t>print(</a:t>
            </a:r>
            <a:r>
              <a:rPr lang="en-US" sz="8000" b="1" dirty="0" err="1"/>
              <a:t>len</a:t>
            </a:r>
            <a:r>
              <a:rPr lang="en-US" sz="8000" b="1" dirty="0"/>
              <a:t>(a</a:t>
            </a:r>
            <a:r>
              <a:rPr lang="en-US" sz="8000" b="1" dirty="0" smtClean="0"/>
              <a:t>))</a:t>
            </a:r>
            <a:r>
              <a:rPr lang="en-US" sz="8000" dirty="0"/>
              <a:t> </a:t>
            </a:r>
            <a:endParaRPr lang="en-US" sz="8000" dirty="0" smtClean="0"/>
          </a:p>
          <a:p>
            <a:endParaRPr lang="en-US" sz="2800" dirty="0" smtClean="0"/>
          </a:p>
          <a:p>
            <a:endParaRPr lang="en-US" sz="2800" b="1" dirty="0" smtClean="0"/>
          </a:p>
          <a:p>
            <a:endParaRPr lang="en-US" sz="2800" b="1" dirty="0"/>
          </a:p>
          <a:p>
            <a:endParaRPr lang="en-US" sz="2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8000" b="1" dirty="0" smtClean="0"/>
              <a:t>lower():</a:t>
            </a:r>
          </a:p>
          <a:p>
            <a:r>
              <a:rPr lang="en-US" dirty="0" smtClean="0"/>
              <a:t>The lower() method returns the string in lower case:</a:t>
            </a:r>
          </a:p>
          <a:p>
            <a:r>
              <a:rPr lang="en-US" b="1" dirty="0" smtClean="0"/>
              <a:t>a = "Hello, World!"</a:t>
            </a:r>
            <a:br>
              <a:rPr lang="en-US" b="1" dirty="0" smtClean="0"/>
            </a:br>
            <a:r>
              <a:rPr lang="en-US" b="1" dirty="0" smtClean="0"/>
              <a:t>print(</a:t>
            </a:r>
            <a:r>
              <a:rPr lang="en-US" b="1" dirty="0" err="1" smtClean="0"/>
              <a:t>a.lower</a:t>
            </a:r>
            <a:r>
              <a:rPr lang="en-US" b="1" dirty="0" smtClean="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5078313"/>
          </a:xfrm>
          <a:prstGeom prst="rect">
            <a:avLst/>
          </a:prstGeom>
        </p:spPr>
        <p:txBody>
          <a:bodyPr wrap="square">
            <a:spAutoFit/>
          </a:bodyPr>
          <a:lstStyle/>
          <a:p>
            <a:r>
              <a:rPr lang="en-US" dirty="0" smtClean="0"/>
              <a:t>Example</a:t>
            </a:r>
            <a:endParaRPr lang="en-US" dirty="0"/>
          </a:p>
          <a:p>
            <a:pPr>
              <a:buFont typeface="Arial" pitchFamily="34" charset="0"/>
              <a:buChar char="•"/>
            </a:pPr>
            <a:r>
              <a:rPr lang="en-US" sz="6600" b="1" dirty="0" smtClean="0"/>
              <a:t>upper():</a:t>
            </a:r>
          </a:p>
          <a:p>
            <a:endParaRPr lang="en-US" sz="3200" b="1" dirty="0"/>
          </a:p>
          <a:p>
            <a:r>
              <a:rPr lang="en-US" sz="3200" dirty="0"/>
              <a:t>The upper() method returns the string in upper case</a:t>
            </a:r>
            <a:r>
              <a:rPr lang="en-US" sz="3200" dirty="0" smtClean="0"/>
              <a:t>:</a:t>
            </a:r>
          </a:p>
          <a:p>
            <a:endParaRPr lang="en-US" sz="3200" dirty="0"/>
          </a:p>
          <a:p>
            <a:r>
              <a:rPr lang="en-US" sz="7200" b="1" dirty="0"/>
              <a:t>a = "Hello, World!"</a:t>
            </a:r>
            <a:br>
              <a:rPr lang="en-US" sz="7200" b="1" dirty="0"/>
            </a:br>
            <a:r>
              <a:rPr lang="en-US" sz="7200" b="1" dirty="0"/>
              <a:t>print(</a:t>
            </a:r>
            <a:r>
              <a:rPr lang="en-US" sz="7200" b="1" dirty="0" err="1"/>
              <a:t>a.upper</a:t>
            </a:r>
            <a:r>
              <a:rPr lang="en-US" sz="7200" b="1"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8991600" cy="5632311"/>
          </a:xfrm>
          <a:prstGeom prst="rect">
            <a:avLst/>
          </a:prstGeom>
        </p:spPr>
        <p:txBody>
          <a:bodyPr wrap="square">
            <a:spAutoFit/>
          </a:bodyPr>
          <a:lstStyle/>
          <a:p>
            <a:endParaRPr lang="en-US" sz="4400" dirty="0"/>
          </a:p>
          <a:p>
            <a:r>
              <a:rPr lang="en-US" sz="6600" b="1" dirty="0" smtClean="0"/>
              <a:t>replace() </a:t>
            </a:r>
          </a:p>
          <a:p>
            <a:r>
              <a:rPr lang="en-US" sz="4400" dirty="0" smtClean="0"/>
              <a:t>The </a:t>
            </a:r>
            <a:r>
              <a:rPr lang="en-US" sz="4400" dirty="0"/>
              <a:t>replace() method replaces a string with another string</a:t>
            </a:r>
            <a:r>
              <a:rPr lang="en-US" sz="4400" dirty="0" smtClean="0"/>
              <a:t>:</a:t>
            </a:r>
          </a:p>
          <a:p>
            <a:endParaRPr lang="en-US" sz="5400" b="1" dirty="0"/>
          </a:p>
          <a:p>
            <a:r>
              <a:rPr lang="en-US" sz="5400" b="1" dirty="0"/>
              <a:t>a = "Hello, World!"</a:t>
            </a:r>
            <a:br>
              <a:rPr lang="en-US" sz="5400" b="1" dirty="0"/>
            </a:br>
            <a:r>
              <a:rPr lang="en-US" sz="5400" b="1" dirty="0"/>
              <a:t>print(</a:t>
            </a:r>
            <a:r>
              <a:rPr lang="en-US" sz="5400" b="1" dirty="0" err="1"/>
              <a:t>a.replace</a:t>
            </a:r>
            <a:r>
              <a:rPr lang="en-US" sz="5400" b="1" dirty="0"/>
              <a:t>("H", "J"))</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70865"/>
          </a:xfrm>
          <a:prstGeom prst="rect">
            <a:avLst/>
          </a:prstGeom>
        </p:spPr>
        <p:txBody>
          <a:bodyPr wrap="square">
            <a:spAutoFit/>
          </a:bodyPr>
          <a:lstStyle/>
          <a:p>
            <a:r>
              <a:rPr lang="en-US" sz="4000" dirty="0" smtClean="0"/>
              <a:t>Example:</a:t>
            </a:r>
          </a:p>
          <a:p>
            <a:r>
              <a:rPr lang="en-US" sz="4400" b="1" dirty="0" smtClean="0"/>
              <a:t>split()</a:t>
            </a:r>
            <a:endParaRPr lang="en-US" sz="4400" b="1" dirty="0"/>
          </a:p>
          <a:p>
            <a:r>
              <a:rPr lang="en-US" sz="2800" dirty="0"/>
              <a:t>The split() method splits the string into substrings if it finds instances of the separator:</a:t>
            </a:r>
          </a:p>
          <a:p>
            <a:r>
              <a:rPr lang="en-US" sz="5400" b="1" dirty="0"/>
              <a:t>a = "Hello, World</a:t>
            </a:r>
            <a:r>
              <a:rPr lang="en-US" sz="5400" b="1" dirty="0" smtClean="0"/>
              <a:t>!“</a:t>
            </a:r>
          </a:p>
          <a:p>
            <a:r>
              <a:rPr lang="en-US" sz="5400" b="1" dirty="0"/>
              <a:t/>
            </a:r>
            <a:br>
              <a:rPr lang="en-US" sz="5400" b="1" dirty="0"/>
            </a:br>
            <a:r>
              <a:rPr lang="en-US" sz="5400" b="1" dirty="0"/>
              <a:t>print(a.split</a:t>
            </a:r>
            <a:r>
              <a:rPr lang="en-US" sz="5400" b="1" dirty="0" smtClean="0"/>
              <a:t>(","))</a:t>
            </a:r>
          </a:p>
          <a:p>
            <a:endParaRPr lang="en-US" sz="4000" b="1" dirty="0"/>
          </a:p>
          <a:p>
            <a:r>
              <a:rPr lang="en-US" sz="4000" dirty="0" smtClean="0"/>
              <a:t># </a:t>
            </a:r>
            <a:r>
              <a:rPr lang="en-US" sz="4000" dirty="0"/>
              <a:t>returns ['Hello', </a:t>
            </a:r>
            <a:r>
              <a:rPr lang="en-US" sz="4000" dirty="0" smtClean="0"/>
              <a:t>'World</a:t>
            </a:r>
            <a:r>
              <a:rPr lang="en-US" sz="4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828800"/>
            <a:ext cx="8291052" cy="1569660"/>
          </a:xfrm>
          <a:prstGeom prst="rect">
            <a:avLst/>
          </a:prstGeom>
        </p:spPr>
        <p:txBody>
          <a:bodyPr wrap="none">
            <a:spAutoFit/>
          </a:bodyPr>
          <a:lstStyle/>
          <a:p>
            <a:r>
              <a:rPr lang="en-US" sz="9600" b="1" u="sng" dirty="0" smtClean="0">
                <a:latin typeface="Times New Roman" pitchFamily="18" charset="0"/>
                <a:cs typeface="Times New Roman" pitchFamily="18" charset="0"/>
              </a:rPr>
              <a:t>Python Syntax: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554545"/>
          </a:xfrm>
          <a:prstGeom prst="rect">
            <a:avLst/>
          </a:prstGeom>
        </p:spPr>
        <p:txBody>
          <a:bodyPr wrap="square">
            <a:spAutoFit/>
          </a:bodyPr>
          <a:lstStyle/>
          <a:p>
            <a:r>
              <a:rPr lang="en-US" sz="4000" b="1" dirty="0"/>
              <a:t>Command-line String </a:t>
            </a:r>
            <a:r>
              <a:rPr lang="en-US" sz="4000" b="1" dirty="0" smtClean="0"/>
              <a:t>Input:</a:t>
            </a:r>
          </a:p>
          <a:p>
            <a:endParaRPr lang="en-US" sz="4000" b="1" dirty="0" smtClean="0"/>
          </a:p>
          <a:p>
            <a:endParaRPr lang="en-US" sz="4000" b="1" dirty="0"/>
          </a:p>
          <a:p>
            <a:endParaRPr lang="en-US" sz="4000" b="1" dirty="0"/>
          </a:p>
        </p:txBody>
      </p:sp>
      <p:sp>
        <p:nvSpPr>
          <p:cNvPr id="6" name="Rectangle 5"/>
          <p:cNvSpPr/>
          <p:nvPr/>
        </p:nvSpPr>
        <p:spPr>
          <a:xfrm>
            <a:off x="0" y="762000"/>
            <a:ext cx="9144000" cy="3724096"/>
          </a:xfrm>
          <a:prstGeom prst="rect">
            <a:avLst/>
          </a:prstGeom>
        </p:spPr>
        <p:txBody>
          <a:bodyPr wrap="square">
            <a:spAutoFit/>
          </a:bodyPr>
          <a:lstStyle/>
          <a:p>
            <a:pPr lvl="0" fontAlgn="base">
              <a:spcBef>
                <a:spcPct val="0"/>
              </a:spcBef>
              <a:spcAft>
                <a:spcPct val="0"/>
              </a:spcAft>
            </a:pPr>
            <a:r>
              <a:rPr kumimoji="0" lang="en-US" sz="2400" b="0" i="0" u="none" strike="noStrike" cap="none" normalizeH="0" baseline="0" dirty="0" smtClean="0">
                <a:ln>
                  <a:noFill/>
                </a:ln>
                <a:solidFill>
                  <a:srgbClr val="000000"/>
                </a:solidFill>
                <a:effectLst/>
                <a:latin typeface="Verdana" pitchFamily="34" charset="0"/>
                <a:cs typeface="Arial" pitchFamily="34" charset="0"/>
              </a:rPr>
              <a:t>Python allows for command line input.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Verdana" pitchFamily="34" charset="0"/>
                <a:cs typeface="Arial" pitchFamily="34" charset="0"/>
              </a:rPr>
              <a:t>That means we are able to ask the user for input.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Verdana" pitchFamily="34" charset="0"/>
                <a:cs typeface="Arial" pitchFamily="34" charset="0"/>
              </a:rPr>
              <a:t>The following example asks for the user's name, then, by using the </a:t>
            </a:r>
            <a:r>
              <a:rPr kumimoji="0" lang="en-US" sz="2800" b="0" i="0" u="none" strike="noStrike" cap="none" normalizeH="0" baseline="0" dirty="0" smtClean="0">
                <a:ln>
                  <a:noFill/>
                </a:ln>
                <a:solidFill>
                  <a:srgbClr val="DC143C"/>
                </a:solidFill>
                <a:effectLst/>
                <a:latin typeface="Consolas" pitchFamily="49" charset="0"/>
                <a:cs typeface="Consolas" pitchFamily="49" charset="0"/>
              </a:rPr>
              <a:t>input()</a:t>
            </a:r>
            <a:r>
              <a:rPr kumimoji="0" lang="en-US" sz="2400" b="0" i="0" u="none" strike="noStrike" cap="none" normalizeH="0" baseline="0" dirty="0" smtClean="0">
                <a:ln>
                  <a:noFill/>
                </a:ln>
                <a:solidFill>
                  <a:srgbClr val="000000"/>
                </a:solidFill>
                <a:effectLst/>
                <a:latin typeface="Verdana" pitchFamily="34" charset="0"/>
                <a:cs typeface="Arial" pitchFamily="34" charset="0"/>
              </a:rPr>
              <a:t> method, the program prints the name to the screen:</a:t>
            </a:r>
          </a:p>
          <a:p>
            <a:pPr lvl="0" eaLnBrk="0" fontAlgn="base" hangingPunct="0">
              <a:spcBef>
                <a:spcPct val="0"/>
              </a:spcBef>
              <a:spcAft>
                <a:spcPct val="0"/>
              </a:spcAft>
            </a:pPr>
            <a:endParaRPr lang="en-US" sz="2400" dirty="0">
              <a:solidFill>
                <a:srgbClr val="000000"/>
              </a:solidFill>
              <a:latin typeface="Verdana" pitchFamily="34" charset="0"/>
              <a:cs typeface="Arial" pitchFamily="34" charset="0"/>
            </a:endParaRPr>
          </a:p>
          <a:p>
            <a:pPr lvl="0" eaLnBrk="0" fontAlgn="base" hangingPunct="0">
              <a:spcBef>
                <a:spcPct val="0"/>
              </a:spcBef>
              <a:spcAft>
                <a:spcPct val="0"/>
              </a:spcAft>
            </a:pPr>
            <a:endParaRPr kumimoji="0" lang="en-US" sz="2400" b="0" i="0" u="none" strike="noStrike" cap="none" normalizeH="0" baseline="0" dirty="0" smtClean="0">
              <a:ln>
                <a:noFill/>
              </a:ln>
              <a:solidFill>
                <a:srgbClr val="000000"/>
              </a:solidFill>
              <a:effectLst/>
              <a:latin typeface="Verdana" pitchFamily="34" charset="0"/>
              <a:cs typeface="Arial" pitchFamily="34" charset="0"/>
            </a:endParaRPr>
          </a:p>
          <a:p>
            <a:pPr lvl="0" eaLnBrk="0" fontAlgn="base" hangingPunct="0">
              <a:spcBef>
                <a:spcPct val="0"/>
              </a:spcBef>
              <a:spcAft>
                <a:spcPct val="0"/>
              </a:spcAft>
            </a:pPr>
            <a:endParaRPr lang="en-US" sz="2400" dirty="0">
              <a:solidFill>
                <a:srgbClr val="000000"/>
              </a:solidFill>
              <a:latin typeface="Verdana" pitchFamily="34" charset="0"/>
              <a:cs typeface="Arial" pitchFamily="34" charset="0"/>
            </a:endParaRPr>
          </a:p>
          <a:p>
            <a:pPr lvl="0" eaLnBrk="0" fontAlgn="base" hangingPunct="0">
              <a:spcBef>
                <a:spcPct val="0"/>
              </a:spcBef>
              <a:spcAft>
                <a:spcPct val="0"/>
              </a:spcAft>
            </a:pP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152400" y="2819400"/>
            <a:ext cx="8763000" cy="1446550"/>
          </a:xfrm>
          <a:prstGeom prst="rect">
            <a:avLst/>
          </a:prstGeom>
        </p:spPr>
        <p:txBody>
          <a:bodyPr wrap="square">
            <a:spAutoFit/>
          </a:bodyPr>
          <a:lstStyle/>
          <a:p>
            <a:r>
              <a:rPr lang="en-US" sz="4400" b="1" dirty="0" smtClean="0"/>
              <a:t>x </a:t>
            </a:r>
            <a:r>
              <a:rPr lang="en-US" sz="4400" b="1" dirty="0"/>
              <a:t>= input</a:t>
            </a:r>
            <a:r>
              <a:rPr lang="en-US" sz="4400" b="1" dirty="0" smtClean="0"/>
              <a:t>("Enter your name:")</a:t>
            </a:r>
            <a:r>
              <a:rPr lang="en-US" sz="4400" b="1" dirty="0"/>
              <a:t/>
            </a:r>
            <a:br>
              <a:rPr lang="en-US" sz="4400" b="1" dirty="0"/>
            </a:br>
            <a:r>
              <a:rPr lang="en-US" sz="4400" b="1" dirty="0"/>
              <a:t>print("Hello, " + 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2514600"/>
            <a:ext cx="5159105" cy="923330"/>
          </a:xfrm>
          <a:prstGeom prst="rect">
            <a:avLst/>
          </a:prstGeom>
        </p:spPr>
        <p:txBody>
          <a:bodyPr wrap="none">
            <a:spAutoFit/>
          </a:bodyPr>
          <a:lstStyle/>
          <a:p>
            <a:pPr algn="just"/>
            <a:r>
              <a:rPr lang="en-US" sz="5400" dirty="0" smtClean="0"/>
              <a:t>Python Operators</a:t>
            </a:r>
            <a:endParaRPr lang="en-US" sz="5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01862"/>
          </a:xfrm>
          <a:prstGeom prst="rect">
            <a:avLst/>
          </a:prstGeom>
        </p:spPr>
        <p:txBody>
          <a:bodyPr wrap="square">
            <a:spAutoFit/>
          </a:bodyPr>
          <a:lstStyle/>
          <a:p>
            <a:r>
              <a:rPr lang="en-US" sz="3200" b="1" dirty="0"/>
              <a:t>Python </a:t>
            </a:r>
            <a:r>
              <a:rPr lang="en-US" sz="3200" b="1" dirty="0" smtClean="0"/>
              <a:t>Operators:</a:t>
            </a:r>
            <a:endParaRPr lang="en-US" sz="3200" b="1" dirty="0"/>
          </a:p>
          <a:p>
            <a:r>
              <a:rPr lang="en-US" sz="3200" dirty="0"/>
              <a:t>Operators are used to perform operations </a:t>
            </a:r>
            <a:r>
              <a:rPr lang="en-US" sz="3200" dirty="0" smtClean="0"/>
              <a:t>on variables </a:t>
            </a:r>
            <a:r>
              <a:rPr lang="en-US" sz="3200" dirty="0"/>
              <a:t>and values.</a:t>
            </a:r>
          </a:p>
          <a:p>
            <a:r>
              <a:rPr lang="en-US" sz="3200" dirty="0"/>
              <a:t>Python divides the operators in the following groups</a:t>
            </a:r>
            <a:r>
              <a:rPr lang="en-US" sz="3200" dirty="0" smtClean="0"/>
              <a:t>:</a:t>
            </a:r>
            <a:endParaRPr lang="en-US" sz="3200" dirty="0"/>
          </a:p>
          <a:p>
            <a:r>
              <a:rPr lang="en-US" sz="4400" b="1" dirty="0"/>
              <a:t>Arithmetic operators</a:t>
            </a:r>
          </a:p>
          <a:p>
            <a:r>
              <a:rPr lang="en-US" sz="4400" b="1" dirty="0"/>
              <a:t>Assignment operators</a:t>
            </a:r>
          </a:p>
          <a:p>
            <a:r>
              <a:rPr lang="en-US" sz="4400" b="1" dirty="0"/>
              <a:t>Comparison operators</a:t>
            </a:r>
          </a:p>
          <a:p>
            <a:r>
              <a:rPr lang="en-US" sz="4400" b="1" dirty="0"/>
              <a:t>Logical operators</a:t>
            </a:r>
          </a:p>
          <a:p>
            <a:r>
              <a:rPr lang="en-US" sz="4400" b="1" dirty="0"/>
              <a:t>Identity operators</a:t>
            </a:r>
          </a:p>
          <a:p>
            <a:r>
              <a:rPr lang="en-US" sz="4400" b="1" dirty="0"/>
              <a:t>Membership operators</a:t>
            </a:r>
          </a:p>
          <a:p>
            <a:r>
              <a:rPr lang="en-US" sz="4400" b="1" dirty="0"/>
              <a:t>Bitwise operators</a:t>
            </a:r>
            <a:endParaRPr lang="en-US" sz="32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1711548"/>
          <a:ext cx="8305800" cy="4882704"/>
        </p:xfrm>
        <a:graphic>
          <a:graphicData uri="http://schemas.openxmlformats.org/drawingml/2006/table">
            <a:tbl>
              <a:tblPr/>
              <a:tblGrid>
                <a:gridCol w="2078739"/>
                <a:gridCol w="2912068"/>
                <a:gridCol w="2490823"/>
                <a:gridCol w="824170"/>
              </a:tblGrid>
              <a:tr h="300772">
                <a:tc>
                  <a:txBody>
                    <a:bodyPr/>
                    <a:lstStyle/>
                    <a:p>
                      <a:pPr algn="l" fontAlgn="t"/>
                      <a:r>
                        <a:rPr lang="en-US" sz="2400" dirty="0"/>
                        <a:t>Operator</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t>Name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t>Example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sz="3600"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4125">
                <a:tc>
                  <a:txBody>
                    <a:bodyPr/>
                    <a:lstStyle/>
                    <a:p>
                      <a:pPr algn="l" fontAlgn="t"/>
                      <a:r>
                        <a:rPr lang="en-US" sz="2400" dirty="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t>Addition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sz="360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94125">
                <a:tc>
                  <a:txBody>
                    <a:bodyPr/>
                    <a:lstStyle/>
                    <a:p>
                      <a:pPr algn="l" fontAlgn="t"/>
                      <a:r>
                        <a:rPr lang="en-US" sz="2400" dirty="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Subtraction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sz="360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4125">
                <a:tc>
                  <a:txBody>
                    <a:bodyPr/>
                    <a:lstStyle/>
                    <a:p>
                      <a:pPr algn="l" fontAlgn="t"/>
                      <a:r>
                        <a:rPr lang="en-US" sz="240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t>Multiplication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sz="360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94125">
                <a:tc>
                  <a:txBody>
                    <a:bodyPr/>
                    <a:lstStyle/>
                    <a:p>
                      <a:pPr algn="l" fontAlgn="t"/>
                      <a:r>
                        <a:rPr lang="en-US" sz="240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Division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sz="360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4125">
                <a:tc>
                  <a:txBody>
                    <a:bodyPr/>
                    <a:lstStyle/>
                    <a:p>
                      <a:pPr algn="l" fontAlgn="t"/>
                      <a:r>
                        <a:rPr lang="en-US" sz="240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t>Modulus</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sz="3600"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00772">
                <a:tc>
                  <a:txBody>
                    <a:bodyPr/>
                    <a:lstStyle/>
                    <a:p>
                      <a:pPr algn="l" fontAlgn="t"/>
                      <a:r>
                        <a:rPr lang="en-US" sz="2400" dirty="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t>Exponentiation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t> </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00772">
                <a:tc>
                  <a:txBody>
                    <a:bodyPr/>
                    <a:lstStyle/>
                    <a:p>
                      <a:pPr algn="l" fontAlgn="t"/>
                      <a:r>
                        <a:rPr lang="en-US" sz="240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t>Floor division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t> </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1025" name="Rectangle 1"/>
          <p:cNvSpPr>
            <a:spLocks noChangeArrowheads="1"/>
          </p:cNvSpPr>
          <p:nvPr/>
        </p:nvSpPr>
        <p:spPr bwMode="auto">
          <a:xfrm>
            <a:off x="0" y="0"/>
            <a:ext cx="65" cy="733478"/>
          </a:xfrm>
          <a:prstGeom prst="rect">
            <a:avLst/>
          </a:prstGeom>
          <a:solidFill>
            <a:srgbClr val="4CAF50"/>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0"/>
            <a:ext cx="9372600" cy="1261884"/>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Python Arithmetic Operators</a:t>
            </a:r>
          </a:p>
          <a:p>
            <a:pPr lvl="0" eaLnBrk="0" fontAlgn="base" hangingPunct="0">
              <a:spcBef>
                <a:spcPct val="0"/>
              </a:spcBef>
              <a:spcAft>
                <a:spcPct val="0"/>
              </a:spcAft>
            </a:pPr>
            <a:r>
              <a:rPr lang="en-US" dirty="0" smtClean="0">
                <a:solidFill>
                  <a:srgbClr val="000000"/>
                </a:solidFill>
                <a:latin typeface="Verdana" pitchFamily="34" charset="0"/>
                <a:cs typeface="Arial" pitchFamily="34" charset="0"/>
              </a:rPr>
              <a:t>Arithmetic operators are used with numeric values to perform common mathematical operations:</a:t>
            </a:r>
            <a:endParaRPr lang="en-US" sz="1100" dirty="0" smtClean="0">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139364"/>
          <a:ext cx="8534400" cy="5718636"/>
        </p:xfrm>
        <a:graphic>
          <a:graphicData uri="http://schemas.openxmlformats.org/drawingml/2006/table">
            <a:tbl>
              <a:tblPr/>
              <a:tblGrid>
                <a:gridCol w="2841663"/>
                <a:gridCol w="2277095"/>
                <a:gridCol w="2277095"/>
                <a:gridCol w="1138547"/>
              </a:tblGrid>
              <a:tr h="290286">
                <a:tc>
                  <a:txBody>
                    <a:bodyPr/>
                    <a:lstStyle/>
                    <a:p>
                      <a:pPr algn="l" fontAlgn="t"/>
                      <a:r>
                        <a:rPr lang="en-US" sz="2000" dirty="0"/>
                        <a:t>Operator</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Example</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Same As</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dirty="0"/>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0286">
                <a:tc>
                  <a:txBody>
                    <a:bodyPr/>
                    <a:lstStyle/>
                    <a:p>
                      <a:pPr algn="l" fontAlgn="t"/>
                      <a:r>
                        <a:rPr lang="en-US" sz="2000" dirty="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5</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5</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90286">
                <a:tc>
                  <a:txBody>
                    <a:bodyPr/>
                    <a:lstStyle/>
                    <a:p>
                      <a:pPr algn="l" fontAlgn="t"/>
                      <a:r>
                        <a:rPr lang="en-US" sz="2000" dirty="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0286">
                <a:tc>
                  <a:txBody>
                    <a:bodyPr/>
                    <a:lstStyle/>
                    <a:p>
                      <a:pPr algn="l" fontAlgn="t"/>
                      <a:r>
                        <a:rPr lang="en-US" sz="2000" dirty="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90286">
                <a:tc>
                  <a:txBody>
                    <a:bodyPr/>
                    <a:lstStyle/>
                    <a:p>
                      <a:pPr algn="l" fontAlgn="t"/>
                      <a:r>
                        <a:rPr lang="en-US" sz="200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0286">
                <a:tc>
                  <a:txBody>
                    <a:bodyPr/>
                    <a:lstStyle/>
                    <a:p>
                      <a:pPr algn="l" fontAlgn="t"/>
                      <a:r>
                        <a:rPr lang="en-US" sz="2000" dirty="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90286">
                <a:tc>
                  <a:txBody>
                    <a:bodyPr/>
                    <a:lstStyle/>
                    <a:p>
                      <a:pPr algn="l" fontAlgn="t"/>
                      <a:r>
                        <a:rPr lang="en-US" sz="2000" dirty="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0286">
                <a:tc>
                  <a:txBody>
                    <a:bodyPr/>
                    <a:lstStyle/>
                    <a:p>
                      <a:pPr algn="l" fontAlgn="t"/>
                      <a:r>
                        <a:rPr lang="en-US" sz="200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90286">
                <a:tc>
                  <a:txBody>
                    <a:bodyPr/>
                    <a:lstStyle/>
                    <a:p>
                      <a:pPr algn="l" fontAlgn="t"/>
                      <a:r>
                        <a:rPr lang="en-US" sz="200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0286">
                <a:tc>
                  <a:txBody>
                    <a:bodyPr/>
                    <a:lstStyle/>
                    <a:p>
                      <a:pPr algn="l" fontAlgn="t"/>
                      <a:r>
                        <a:rPr lang="en-US" sz="2000"/>
                        <a:t>&amp;=</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t>x &amp;=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x &amp;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90286">
                <a:tc>
                  <a:txBody>
                    <a:bodyPr/>
                    <a:lstStyle/>
                    <a:p>
                      <a:pPr algn="l" fontAlgn="t"/>
                      <a:r>
                        <a:rPr lang="en-US" sz="200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0286">
                <a:tc>
                  <a:txBody>
                    <a:bodyPr/>
                    <a:lstStyle/>
                    <a:p>
                      <a:pPr algn="l" fontAlgn="t"/>
                      <a:r>
                        <a:rPr lang="en-US" sz="2000"/>
                        <a: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t>x = x ^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90286">
                <a:tc>
                  <a:txBody>
                    <a:bodyPr/>
                    <a:lstStyle/>
                    <a:p>
                      <a:pPr algn="l" fontAlgn="t"/>
                      <a:r>
                        <a:rPr lang="en-US" sz="2000"/>
                        <a:t>&gt;&gt;=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x &gt;&gt;=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x = x &gt;&gt;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dirty="0"/>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0286">
                <a:tc>
                  <a:txBody>
                    <a:bodyPr/>
                    <a:lstStyle/>
                    <a:p>
                      <a:pPr algn="l" fontAlgn="t"/>
                      <a:r>
                        <a:rPr lang="en-US" sz="2000"/>
                        <a:t>&lt;&lt;=</a:t>
                      </a:r>
                    </a:p>
                  </a:txBody>
                  <a:tcPr marL="103673"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a:t>x &lt;&lt;=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dirty="0"/>
                        <a:t>x = x &lt;&lt; 3</a:t>
                      </a:r>
                    </a:p>
                  </a:txBody>
                  <a:tcPr marL="51837" marR="51837" marT="51837" marB="5183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endParaRPr lang="en-US" sz="1200" dirty="0"/>
                    </a:p>
                  </a:txBody>
                  <a:tcPr marL="62204" marR="62204" marT="31102" marB="31102">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47105" name="Rectangle 1"/>
          <p:cNvSpPr>
            <a:spLocks noChangeArrowheads="1"/>
          </p:cNvSpPr>
          <p:nvPr/>
        </p:nvSpPr>
        <p:spPr bwMode="auto">
          <a:xfrm>
            <a:off x="0" y="0"/>
            <a:ext cx="65" cy="456479"/>
          </a:xfrm>
          <a:prstGeom prst="rect">
            <a:avLst/>
          </a:prstGeom>
          <a:solidFill>
            <a:srgbClr val="4CAF50"/>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0"/>
            <a:ext cx="9144000" cy="984885"/>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Python Assignment Operators</a:t>
            </a:r>
          </a:p>
          <a:p>
            <a:pPr lvl="0" eaLnBrk="0" fontAlgn="base" hangingPunct="0">
              <a:spcBef>
                <a:spcPct val="0"/>
              </a:spcBef>
              <a:spcAft>
                <a:spcPct val="0"/>
              </a:spcAft>
            </a:pPr>
            <a:r>
              <a:rPr lang="en-US" dirty="0" smtClean="0">
                <a:solidFill>
                  <a:srgbClr val="000000"/>
                </a:solidFill>
                <a:latin typeface="Verdana" pitchFamily="34" charset="0"/>
                <a:cs typeface="Arial" pitchFamily="34" charset="0"/>
              </a:rPr>
              <a:t>Assignment operators are used to assign values to variables:</a:t>
            </a:r>
            <a:endParaRPr lang="en-US" sz="3200" dirty="0" smtClean="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864317"/>
          <a:ext cx="8458200" cy="4165686"/>
        </p:xfrm>
        <a:graphic>
          <a:graphicData uri="http://schemas.openxmlformats.org/drawingml/2006/table">
            <a:tbl>
              <a:tblPr/>
              <a:tblGrid>
                <a:gridCol w="2350074"/>
                <a:gridCol w="3292176"/>
                <a:gridCol w="2815950"/>
              </a:tblGrid>
              <a:tr h="300772">
                <a:tc>
                  <a:txBody>
                    <a:bodyPr/>
                    <a:lstStyle/>
                    <a:p>
                      <a:pPr algn="l" fontAlgn="t"/>
                      <a:r>
                        <a:rPr lang="en-US" sz="2800" dirty="0"/>
                        <a:t>Operator</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Name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Example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4125">
                <a:tc>
                  <a:txBody>
                    <a:bodyPr/>
                    <a:lstStyle/>
                    <a:p>
                      <a:pPr algn="l" fontAlgn="t"/>
                      <a:r>
                        <a:rPr lang="en-US" sz="2800" dirty="0"/>
                        <a: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Equal</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94125">
                <a:tc>
                  <a:txBody>
                    <a:bodyPr/>
                    <a:lstStyle/>
                    <a:p>
                      <a:pPr algn="l" fontAlgn="t"/>
                      <a:r>
                        <a:rPr lang="en-US" sz="2800" dirty="0"/>
                        <a: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Not equal</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x !=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4125">
                <a:tc>
                  <a:txBody>
                    <a:bodyPr/>
                    <a:lstStyle/>
                    <a:p>
                      <a:pPr algn="l" fontAlgn="t"/>
                      <a:r>
                        <a:rPr lang="en-US" sz="2800" dirty="0"/>
                        <a:t>&gt;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t>Greater than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x &gt;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94125">
                <a:tc>
                  <a:txBody>
                    <a:bodyPr/>
                    <a:lstStyle/>
                    <a:p>
                      <a:pPr algn="l" fontAlgn="t"/>
                      <a:r>
                        <a:rPr lang="en-US" sz="2800"/>
                        <a:t>&lt;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dirty="0"/>
                        <a:t>Less than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x &lt;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4125">
                <a:tc>
                  <a:txBody>
                    <a:bodyPr/>
                    <a:lstStyle/>
                    <a:p>
                      <a:pPr algn="l" fontAlgn="t"/>
                      <a:r>
                        <a:rPr lang="en-US" sz="2800"/>
                        <a:t>&gt;=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t>Greater than or equal to</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x &gt;=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00772">
                <a:tc>
                  <a:txBody>
                    <a:bodyPr/>
                    <a:lstStyle/>
                    <a:p>
                      <a:pPr algn="l" fontAlgn="t"/>
                      <a:r>
                        <a:rPr lang="en-US" sz="2800"/>
                        <a:t>&lt;=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t>Less than or equal to</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t>x &lt;=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49153" name="Rectangle 1"/>
          <p:cNvSpPr>
            <a:spLocks noChangeArrowheads="1"/>
          </p:cNvSpPr>
          <p:nvPr/>
        </p:nvSpPr>
        <p:spPr bwMode="auto">
          <a:xfrm>
            <a:off x="0" y="0"/>
            <a:ext cx="65" cy="456479"/>
          </a:xfrm>
          <a:prstGeom prst="rect">
            <a:avLst/>
          </a:prstGeom>
          <a:solidFill>
            <a:srgbClr val="4CAF50"/>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0"/>
            <a:ext cx="9144000" cy="984885"/>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Python Comparison Operators</a:t>
            </a:r>
          </a:p>
          <a:p>
            <a:pPr lvl="0" eaLnBrk="0" fontAlgn="base" hangingPunct="0">
              <a:spcBef>
                <a:spcPct val="0"/>
              </a:spcBef>
              <a:spcAft>
                <a:spcPct val="0"/>
              </a:spcAft>
            </a:pPr>
            <a:r>
              <a:rPr lang="en-US" dirty="0" smtClean="0">
                <a:solidFill>
                  <a:srgbClr val="000000"/>
                </a:solidFill>
                <a:latin typeface="Verdana" pitchFamily="34" charset="0"/>
                <a:cs typeface="Arial" pitchFamily="34" charset="0"/>
              </a:rPr>
              <a:t>Comparison operators are used to compare two values:</a:t>
            </a:r>
            <a:endParaRPr lang="en-US" sz="3200" dirty="0" smtClean="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646" y="1295400"/>
          <a:ext cx="8694612" cy="4304655"/>
        </p:xfrm>
        <a:graphic>
          <a:graphicData uri="http://schemas.openxmlformats.org/drawingml/2006/table">
            <a:tbl>
              <a:tblPr/>
              <a:tblGrid>
                <a:gridCol w="2174120"/>
                <a:gridCol w="3045682"/>
                <a:gridCol w="3320508"/>
                <a:gridCol w="154302"/>
              </a:tblGrid>
              <a:tr h="568641">
                <a:tc>
                  <a:txBody>
                    <a:bodyPr/>
                    <a:lstStyle/>
                    <a:p>
                      <a:pPr algn="l" fontAlgn="t"/>
                      <a:r>
                        <a:rPr lang="en-US" sz="2800" dirty="0"/>
                        <a:t>Operator</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Description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Example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50253">
                <a:tc>
                  <a:txBody>
                    <a:bodyPr/>
                    <a:lstStyle/>
                    <a:p>
                      <a:pPr algn="l" fontAlgn="t"/>
                      <a:r>
                        <a:rPr lang="en-US" sz="2800" dirty="0"/>
                        <a:t>and </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Returns True if both statements are true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x &lt; 5 and  x &lt; 10</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750253">
                <a:tc>
                  <a:txBody>
                    <a:bodyPr/>
                    <a:lstStyle/>
                    <a:p>
                      <a:pPr algn="l" fontAlgn="t"/>
                      <a:r>
                        <a:rPr lang="en-US" sz="2800" dirty="0"/>
                        <a:t>or</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dirty="0"/>
                        <a:t>Returns True if one of the statements is true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x &lt; 5 or x &lt; 4</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50253">
                <a:tc>
                  <a:txBody>
                    <a:bodyPr/>
                    <a:lstStyle/>
                    <a:p>
                      <a:pPr algn="l" fontAlgn="t"/>
                      <a:r>
                        <a:rPr lang="en-US" sz="2800"/>
                        <a:t>not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800" dirty="0"/>
                        <a:t>Reverse the result, returns False if the result is true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800" dirty="0" smtClean="0"/>
                        <a:t>not(x </a:t>
                      </a:r>
                      <a:r>
                        <a:rPr lang="en-US" sz="2800" dirty="0"/>
                        <a:t>&lt; 5 and </a:t>
                      </a:r>
                      <a:r>
                        <a:rPr lang="en-US" sz="2800" dirty="0" smtClean="0"/>
                        <a:t>x &lt; 10)</a:t>
                      </a:r>
                      <a:endParaRPr lang="en-US" sz="2800"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endParaRPr lang="en-US" sz="1300" dirty="0"/>
                    </a:p>
                  </a:txBody>
                  <a:tcPr marL="64451" marR="64451" marT="32226" marB="32226">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48129" name="Rectangle 1"/>
          <p:cNvSpPr>
            <a:spLocks noChangeArrowheads="1"/>
          </p:cNvSpPr>
          <p:nvPr/>
        </p:nvSpPr>
        <p:spPr bwMode="auto">
          <a:xfrm>
            <a:off x="-152400" y="685800"/>
            <a:ext cx="65" cy="456479"/>
          </a:xfrm>
          <a:prstGeom prst="rect">
            <a:avLst/>
          </a:prstGeom>
          <a:solidFill>
            <a:srgbClr val="4CAF50"/>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0"/>
            <a:ext cx="9448800" cy="984885"/>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Python Logical Operators</a:t>
            </a:r>
          </a:p>
          <a:p>
            <a:pPr lvl="0" eaLnBrk="0" fontAlgn="base" hangingPunct="0">
              <a:spcBef>
                <a:spcPct val="0"/>
              </a:spcBef>
              <a:spcAft>
                <a:spcPct val="0"/>
              </a:spcAft>
            </a:pPr>
            <a:r>
              <a:rPr lang="en-US" dirty="0" smtClean="0">
                <a:solidFill>
                  <a:srgbClr val="000000"/>
                </a:solidFill>
                <a:latin typeface="Verdana" pitchFamily="34" charset="0"/>
                <a:cs typeface="Arial" pitchFamily="34" charset="0"/>
              </a:rPr>
              <a:t>Logical operators are used to combine conditional statements:</a:t>
            </a:r>
            <a:endParaRPr lang="en-US" sz="3200" dirty="0" smtClean="0">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676401"/>
          <a:ext cx="8610600" cy="4405466"/>
        </p:xfrm>
        <a:graphic>
          <a:graphicData uri="http://schemas.openxmlformats.org/drawingml/2006/table">
            <a:tbl>
              <a:tblPr/>
              <a:tblGrid>
                <a:gridCol w="2116881"/>
                <a:gridCol w="2965499"/>
                <a:gridCol w="3373918"/>
                <a:gridCol w="154302"/>
              </a:tblGrid>
              <a:tr h="711066">
                <a:tc>
                  <a:txBody>
                    <a:bodyPr/>
                    <a:lstStyle/>
                    <a:p>
                      <a:pPr algn="l" fontAlgn="t"/>
                      <a:r>
                        <a:rPr lang="en-US" sz="2800" dirty="0"/>
                        <a:t>Operator</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Description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Example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47200">
                <a:tc>
                  <a:txBody>
                    <a:bodyPr/>
                    <a:lstStyle/>
                    <a:p>
                      <a:pPr algn="l" fontAlgn="t"/>
                      <a:r>
                        <a:rPr lang="en-US" sz="2800" dirty="0"/>
                        <a:t>is </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t>Returns true if both variables are the same object</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t>x is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1847200">
                <a:tc>
                  <a:txBody>
                    <a:bodyPr/>
                    <a:lstStyle/>
                    <a:p>
                      <a:pPr algn="l" fontAlgn="t"/>
                      <a:r>
                        <a:rPr lang="en-US" sz="2800" dirty="0"/>
                        <a:t>is not</a:t>
                      </a:r>
                    </a:p>
                  </a:txBody>
                  <a:tcPr marL="10741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t>Returns true if both variables are not the same object</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t>x is not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2800" dirty="0"/>
                    </a:p>
                  </a:txBody>
                  <a:tcPr marL="64451" marR="64451" marT="32226" marB="32226">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50177" name="Rectangle 1"/>
          <p:cNvSpPr>
            <a:spLocks noChangeArrowheads="1"/>
          </p:cNvSpPr>
          <p:nvPr/>
        </p:nvSpPr>
        <p:spPr bwMode="auto">
          <a:xfrm>
            <a:off x="0" y="0"/>
            <a:ext cx="65" cy="456479"/>
          </a:xfrm>
          <a:prstGeom prst="rect">
            <a:avLst/>
          </a:prstGeom>
          <a:solidFill>
            <a:srgbClr val="4CAF50"/>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0"/>
            <a:ext cx="9144000" cy="1400383"/>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Python Identity Operators</a:t>
            </a:r>
          </a:p>
          <a:p>
            <a:pPr lvl="0" fontAlgn="base">
              <a:spcBef>
                <a:spcPct val="0"/>
              </a:spcBef>
              <a:spcAft>
                <a:spcPct val="0"/>
              </a:spcAft>
            </a:pPr>
            <a:endParaRPr lang="en-US" sz="900" dirty="0" smtClean="0">
              <a:solidFill>
                <a:srgbClr val="000000"/>
              </a:solidFill>
              <a:latin typeface="Segoe UI" pitchFamily="34" charset="0"/>
              <a:cs typeface="Segoe UI" pitchFamily="34" charset="0"/>
            </a:endParaRPr>
          </a:p>
          <a:p>
            <a:pPr lvl="0" eaLnBrk="0" fontAlgn="base" hangingPunct="0">
              <a:spcBef>
                <a:spcPct val="0"/>
              </a:spcBef>
              <a:spcAft>
                <a:spcPct val="0"/>
              </a:spcAft>
            </a:pPr>
            <a:r>
              <a:rPr lang="en-US" dirty="0" smtClean="0">
                <a:solidFill>
                  <a:srgbClr val="000000"/>
                </a:solidFill>
                <a:latin typeface="Verdana" pitchFamily="34" charset="0"/>
                <a:cs typeface="Arial" pitchFamily="34" charset="0"/>
              </a:rPr>
              <a:t>Identity operators are used to compare the objects, not if they are equal, but if they are actually the same object, with the same memory location:</a:t>
            </a:r>
            <a:endParaRPr lang="en-US" sz="3200" dirty="0" smtClean="0">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600200"/>
          <a:ext cx="8686800" cy="5016174"/>
        </p:xfrm>
        <a:graphic>
          <a:graphicData uri="http://schemas.openxmlformats.org/drawingml/2006/table">
            <a:tbl>
              <a:tblPr/>
              <a:tblGrid>
                <a:gridCol w="2174094"/>
                <a:gridCol w="3045649"/>
                <a:gridCol w="3247177"/>
                <a:gridCol w="219880"/>
              </a:tblGrid>
              <a:tr h="300772">
                <a:tc>
                  <a:txBody>
                    <a:bodyPr/>
                    <a:lstStyle/>
                    <a:p>
                      <a:pPr algn="l" fontAlgn="t"/>
                      <a:r>
                        <a:rPr lang="en-US" sz="2800" dirty="0"/>
                        <a:t>Operator</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Description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t>Example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7478">
                <a:tc>
                  <a:txBody>
                    <a:bodyPr/>
                    <a:lstStyle/>
                    <a:p>
                      <a:pPr algn="l" fontAlgn="t"/>
                      <a:r>
                        <a:rPr lang="en-US" sz="2800" dirty="0"/>
                        <a:t>in </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Returns True if a sequence with the specified value is present in the object</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t>x in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endParaRPr lang="en-US" dirty="0"/>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87478">
                <a:tc>
                  <a:txBody>
                    <a:bodyPr/>
                    <a:lstStyle/>
                    <a:p>
                      <a:pPr algn="l" fontAlgn="t"/>
                      <a:r>
                        <a:rPr lang="en-US" sz="2800" dirty="0"/>
                        <a:t>not in</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t>Returns True if a sequence with the specified value is not present in the object</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t>x not in y</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300" dirty="0"/>
                    </a:p>
                  </a:txBody>
                  <a:tcPr marL="64451" marR="64451" marT="32226" marB="32226">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51201" name="Rectangle 1"/>
          <p:cNvSpPr>
            <a:spLocks noChangeArrowheads="1"/>
          </p:cNvSpPr>
          <p:nvPr/>
        </p:nvSpPr>
        <p:spPr bwMode="auto">
          <a:xfrm>
            <a:off x="0" y="0"/>
            <a:ext cx="65" cy="456479"/>
          </a:xfrm>
          <a:prstGeom prst="rect">
            <a:avLst/>
          </a:prstGeom>
          <a:solidFill>
            <a:srgbClr val="4CAF50"/>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0"/>
            <a:ext cx="9144000" cy="1508105"/>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Python Membership Operators</a:t>
            </a:r>
          </a:p>
          <a:p>
            <a:pPr lvl="0" fontAlgn="base">
              <a:spcBef>
                <a:spcPct val="0"/>
              </a:spcBef>
              <a:spcAft>
                <a:spcPct val="0"/>
              </a:spcAft>
            </a:pPr>
            <a:endParaRPr lang="en-US" sz="1600" dirty="0" smtClean="0">
              <a:solidFill>
                <a:srgbClr val="000000"/>
              </a:solidFill>
              <a:latin typeface="Segoe UI" pitchFamily="34" charset="0"/>
              <a:cs typeface="Segoe UI" pitchFamily="34" charset="0"/>
            </a:endParaRPr>
          </a:p>
          <a:p>
            <a:pPr lvl="0" eaLnBrk="0" fontAlgn="base" hangingPunct="0">
              <a:spcBef>
                <a:spcPct val="0"/>
              </a:spcBef>
              <a:spcAft>
                <a:spcPct val="0"/>
              </a:spcAft>
            </a:pPr>
            <a:r>
              <a:rPr lang="en-US" dirty="0" smtClean="0">
                <a:solidFill>
                  <a:srgbClr val="000000"/>
                </a:solidFill>
                <a:latin typeface="Verdana" pitchFamily="34" charset="0"/>
                <a:cs typeface="Arial" pitchFamily="34" charset="0"/>
              </a:rPr>
              <a:t>Membership operators are used to test if a sequence is presented in an object:</a:t>
            </a:r>
            <a:endParaRPr lang="en-US" sz="3200" dirty="0" smtClean="0">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447800"/>
          <a:ext cx="8534400" cy="5105401"/>
        </p:xfrm>
        <a:graphic>
          <a:graphicData uri="http://schemas.openxmlformats.org/drawingml/2006/table">
            <a:tbl>
              <a:tblPr/>
              <a:tblGrid>
                <a:gridCol w="950358"/>
                <a:gridCol w="1260871"/>
                <a:gridCol w="6323171"/>
              </a:tblGrid>
              <a:tr h="889917">
                <a:tc>
                  <a:txBody>
                    <a:bodyPr/>
                    <a:lstStyle/>
                    <a:p>
                      <a:pPr algn="l" fontAlgn="t"/>
                      <a:r>
                        <a:rPr lang="en-US" sz="2000" dirty="0"/>
                        <a:t>Operator</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Name</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Description</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3001">
                <a:tc>
                  <a:txBody>
                    <a:bodyPr/>
                    <a:lstStyle/>
                    <a:p>
                      <a:pPr algn="l" fontAlgn="t"/>
                      <a:r>
                        <a:rPr lang="en-US" sz="2000"/>
                        <a:t>&amp; </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t>AND</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Sets each bit to 1 if both bits are 1</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19729">
                <a:tc>
                  <a:txBody>
                    <a:bodyPr/>
                    <a:lstStyle/>
                    <a:p>
                      <a:pPr algn="l" fontAlgn="t"/>
                      <a:r>
                        <a:rPr lang="en-US" sz="2000"/>
                        <a: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OR</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Sets each bit to 1 if one of two bits is 1</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9729">
                <a:tc>
                  <a:txBody>
                    <a:bodyPr/>
                    <a:lstStyle/>
                    <a:p>
                      <a:pPr algn="l" fontAlgn="t"/>
                      <a:r>
                        <a:rPr lang="en-US" sz="2000"/>
                        <a:t> ^</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XOR</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t>Sets each bit to 1 if only one of two bits is 1</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63001">
                <a:tc>
                  <a:txBody>
                    <a:bodyPr/>
                    <a:lstStyle/>
                    <a:p>
                      <a:pPr algn="l" fontAlgn="t"/>
                      <a:r>
                        <a:rPr lang="en-US" sz="2000"/>
                        <a:t>~ </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NOT</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t>Inverts all the bits</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89917">
                <a:tc>
                  <a:txBody>
                    <a:bodyPr/>
                    <a:lstStyle/>
                    <a:p>
                      <a:pPr algn="l" fontAlgn="t"/>
                      <a:r>
                        <a:rPr lang="en-US" sz="2000"/>
                        <a:t>&lt;&lt;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Zero fill left shift</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t>Shift left by pushing zeros in from the right and let the leftmost bits fall off</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160107">
                <a:tc>
                  <a:txBody>
                    <a:bodyPr/>
                    <a:lstStyle/>
                    <a:p>
                      <a:pPr algn="l" fontAlgn="t"/>
                      <a:r>
                        <a:rPr lang="en-US" sz="2000"/>
                        <a:t>&gt;&gt;</a:t>
                      </a:r>
                    </a:p>
                  </a:txBody>
                  <a:tcPr marL="107418"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t>Signed right shift</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t>Shift right by pushing copies of the leftmost bit in from the left, and let the rightmost bits fall off</a:t>
                      </a:r>
                    </a:p>
                  </a:txBody>
                  <a:tcPr marL="53709" marR="53709" marT="53709" marB="5370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2225" name="Rectangle 1"/>
          <p:cNvSpPr>
            <a:spLocks noChangeArrowheads="1"/>
          </p:cNvSpPr>
          <p:nvPr/>
        </p:nvSpPr>
        <p:spPr bwMode="auto">
          <a:xfrm>
            <a:off x="-762000" y="0"/>
            <a:ext cx="65" cy="456479"/>
          </a:xfrm>
          <a:prstGeom prst="rect">
            <a:avLst/>
          </a:prstGeom>
          <a:solidFill>
            <a:srgbClr val="FFFFFF"/>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0"/>
            <a:ext cx="9144000" cy="1323439"/>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Python Bitwise Operators</a:t>
            </a:r>
          </a:p>
          <a:p>
            <a:pPr lvl="0" fontAlgn="base">
              <a:spcBef>
                <a:spcPct val="0"/>
              </a:spcBef>
              <a:spcAft>
                <a:spcPct val="0"/>
              </a:spcAft>
            </a:pPr>
            <a:endParaRPr lang="en-US" sz="2000" dirty="0" smtClean="0">
              <a:solidFill>
                <a:srgbClr val="000000"/>
              </a:solidFill>
              <a:latin typeface="Segoe UI" pitchFamily="34" charset="0"/>
              <a:cs typeface="Segoe UI" pitchFamily="34" charset="0"/>
            </a:endParaRPr>
          </a:p>
          <a:p>
            <a:pPr lvl="0" eaLnBrk="0" fontAlgn="base" hangingPunct="0">
              <a:spcBef>
                <a:spcPct val="0"/>
              </a:spcBef>
              <a:spcAft>
                <a:spcPct val="0"/>
              </a:spcAft>
            </a:pPr>
            <a:r>
              <a:rPr lang="en-US" sz="2000" dirty="0" smtClean="0">
                <a:solidFill>
                  <a:srgbClr val="000000"/>
                </a:solidFill>
                <a:latin typeface="Verdana" pitchFamily="34" charset="0"/>
                <a:cs typeface="Arial" pitchFamily="34" charset="0"/>
              </a:rPr>
              <a:t>Bitwise operators are used to compare (binary) numbers:</a:t>
            </a:r>
            <a:endParaRPr lang="en-US" sz="3600" dirty="0" smtClean="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184731" cy="646331"/>
          </a:xfrm>
          <a:prstGeom prst="rect">
            <a:avLst/>
          </a:prstGeom>
        </p:spPr>
        <p:txBody>
          <a:bodyPr wrap="none">
            <a:spAutoFit/>
          </a:bodyPr>
          <a:lstStyle/>
          <a:p>
            <a:endParaRPr lang="en-US" b="1" u="sng" dirty="0">
              <a:latin typeface="Times New Roman" pitchFamily="18" charset="0"/>
              <a:cs typeface="Times New Roman" pitchFamily="18" charset="0"/>
            </a:endParaRPr>
          </a:p>
          <a:p>
            <a:endParaRPr lang="en-US" b="1" u="sng" dirty="0">
              <a:latin typeface="Times New Roman" pitchFamily="18" charset="0"/>
              <a:cs typeface="Times New Roman" pitchFamily="18" charset="0"/>
            </a:endParaRPr>
          </a:p>
        </p:txBody>
      </p:sp>
      <p:sp>
        <p:nvSpPr>
          <p:cNvPr id="5" name="Rectangle 4"/>
          <p:cNvSpPr/>
          <p:nvPr/>
        </p:nvSpPr>
        <p:spPr>
          <a:xfrm>
            <a:off x="0" y="533400"/>
            <a:ext cx="9144000" cy="5693866"/>
          </a:xfrm>
          <a:prstGeom prst="rect">
            <a:avLst/>
          </a:prstGeom>
        </p:spPr>
        <p:txBody>
          <a:bodyPr wrap="square">
            <a:spAutoFit/>
          </a:bodyPr>
          <a:lstStyle/>
          <a:p>
            <a:r>
              <a:rPr lang="en-US" sz="3200" u="sng" dirty="0"/>
              <a:t>Execute Python </a:t>
            </a:r>
            <a:r>
              <a:rPr lang="en-US" sz="3200" u="sng" dirty="0" smtClean="0"/>
              <a:t>Syntax:</a:t>
            </a:r>
            <a:endParaRPr lang="en-US" sz="3200" u="sng" dirty="0"/>
          </a:p>
          <a:p>
            <a:r>
              <a:rPr lang="en-US" sz="2800" i="1" dirty="0" smtClean="0"/>
              <a:t>Python </a:t>
            </a:r>
            <a:r>
              <a:rPr lang="en-US" sz="2800" i="1" dirty="0"/>
              <a:t>syntax can be </a:t>
            </a:r>
            <a:r>
              <a:rPr lang="en-US" sz="2800" b="1" i="1" dirty="0">
                <a:latin typeface="Times New Roman" pitchFamily="18" charset="0"/>
                <a:cs typeface="Times New Roman" pitchFamily="18" charset="0"/>
              </a:rPr>
              <a:t>executed by writing directly in the Command Line</a:t>
            </a:r>
            <a:r>
              <a:rPr lang="en-US" sz="28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800" b="1" dirty="0" smtClean="0"/>
              <a:t>&gt;&gt;&gt; print("Hello, World!")</a:t>
            </a:r>
            <a:br>
              <a:rPr lang="en-US" sz="2800" b="1" dirty="0" smtClean="0"/>
            </a:br>
            <a:r>
              <a:rPr lang="en-US" sz="2800" b="1" dirty="0" smtClean="0"/>
              <a:t>        Hello, World!</a:t>
            </a:r>
          </a:p>
          <a:p>
            <a:endParaRPr lang="en-US" dirty="0"/>
          </a:p>
          <a:p>
            <a:endParaRPr lang="en-US" dirty="0"/>
          </a:p>
          <a:p>
            <a:r>
              <a:rPr lang="en-US" sz="2800" dirty="0"/>
              <a:t>Or by creating a python file on the server</a:t>
            </a:r>
            <a:r>
              <a:rPr lang="en-US" sz="3600" i="1" dirty="0"/>
              <a:t>,</a:t>
            </a:r>
            <a:r>
              <a:rPr lang="en-US" sz="2800" i="1" dirty="0"/>
              <a:t> using the .</a:t>
            </a:r>
            <a:r>
              <a:rPr lang="en-US" sz="2800" i="1" dirty="0" err="1"/>
              <a:t>py</a:t>
            </a:r>
            <a:r>
              <a:rPr lang="en-US" sz="2800" i="1" dirty="0"/>
              <a:t> file extension, and running it in the Command Line</a:t>
            </a:r>
            <a:r>
              <a:rPr lang="en-US" sz="2800" i="1" dirty="0" smtClean="0"/>
              <a:t>:</a:t>
            </a:r>
            <a:endParaRPr lang="en-US" sz="2800" b="1" i="1" dirty="0"/>
          </a:p>
          <a:p>
            <a:endParaRPr lang="en-US" sz="1600" b="1" i="1" dirty="0" smtClean="0"/>
          </a:p>
          <a:p>
            <a:r>
              <a:rPr lang="en-US" sz="3200" b="1" dirty="0" smtClean="0"/>
              <a:t>C</a:t>
            </a:r>
            <a:r>
              <a:rPr lang="en-US" sz="3200" b="1" dirty="0"/>
              <a:t>:\Users\</a:t>
            </a:r>
            <a:r>
              <a:rPr lang="en-US" sz="3200" b="1" i="1" dirty="0"/>
              <a:t>Your Name</a:t>
            </a:r>
            <a:r>
              <a:rPr lang="en-US" sz="3200" b="1" dirty="0"/>
              <a:t>&gt;python myfile.py</a:t>
            </a:r>
            <a:endParaRPr lang="en-US" sz="3200" b="1" dirty="0" smtClean="0"/>
          </a:p>
          <a:p>
            <a:endParaRPr lang="en-US" dirty="0"/>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286000"/>
            <a:ext cx="4419600" cy="1107996"/>
          </a:xfrm>
          <a:prstGeom prst="rect">
            <a:avLst/>
          </a:prstGeom>
        </p:spPr>
        <p:txBody>
          <a:bodyPr wrap="square">
            <a:spAutoFit/>
          </a:bodyPr>
          <a:lstStyle/>
          <a:p>
            <a:r>
              <a:rPr lang="en-US" sz="6600" dirty="0" smtClean="0"/>
              <a:t>Python Lists</a:t>
            </a:r>
            <a:endParaRPr lang="en-US" sz="6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78532"/>
          </a:xfrm>
          <a:prstGeom prst="rect">
            <a:avLst/>
          </a:prstGeom>
        </p:spPr>
        <p:txBody>
          <a:bodyPr wrap="square">
            <a:spAutoFit/>
          </a:bodyPr>
          <a:lstStyle/>
          <a:p>
            <a:r>
              <a:rPr lang="en-US" sz="2400" b="1" dirty="0" smtClean="0"/>
              <a:t>Python Collections (Arrays)</a:t>
            </a:r>
          </a:p>
          <a:p>
            <a:r>
              <a:rPr lang="en-US" sz="2400" dirty="0" smtClean="0"/>
              <a:t>There are four collection data types in the Python programming language:</a:t>
            </a:r>
          </a:p>
          <a:p>
            <a:r>
              <a:rPr lang="en-US" sz="2800" b="1" dirty="0" smtClean="0"/>
              <a:t>List</a:t>
            </a:r>
            <a:r>
              <a:rPr lang="en-US" sz="2400" dirty="0" smtClean="0"/>
              <a:t> is a collection which is ordered and changeable. Allows duplicate members.</a:t>
            </a:r>
          </a:p>
          <a:p>
            <a:r>
              <a:rPr lang="en-US" sz="2800" b="1" dirty="0" smtClean="0"/>
              <a:t>Tuple</a:t>
            </a:r>
            <a:r>
              <a:rPr lang="en-US" sz="2400" dirty="0" smtClean="0"/>
              <a:t> is a collection which is ordered and unchangeable. Allows duplicate members.</a:t>
            </a:r>
          </a:p>
          <a:p>
            <a:r>
              <a:rPr lang="en-US" sz="2800" b="1" dirty="0" smtClean="0"/>
              <a:t>Set</a:t>
            </a:r>
            <a:r>
              <a:rPr lang="en-US" sz="2400" dirty="0" smtClean="0"/>
              <a:t> is a collection which is unordered and </a:t>
            </a:r>
            <a:r>
              <a:rPr lang="en-US" sz="2400" dirty="0" err="1" smtClean="0"/>
              <a:t>unindexed</a:t>
            </a:r>
            <a:r>
              <a:rPr lang="en-US" sz="2400" dirty="0" smtClean="0"/>
              <a:t>. No duplicate members.</a:t>
            </a:r>
          </a:p>
          <a:p>
            <a:r>
              <a:rPr lang="en-US" sz="2800" b="1" dirty="0" smtClean="0"/>
              <a:t>Dictionary</a:t>
            </a:r>
            <a:r>
              <a:rPr lang="en-US" sz="2400" dirty="0" smtClean="0"/>
              <a:t> is a collection which is unordered, changeable and indexed. No duplicate members.</a:t>
            </a:r>
          </a:p>
          <a:p>
            <a:r>
              <a:rPr lang="en-US" sz="2400" dirty="0" smtClean="0"/>
              <a:t>When choosing a collection type, it is useful to understand the properties of that type. Choosing the right type for a particular data set could mean retention of meaning, and, it could mean an increase in efficiency or security</a:t>
            </a: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509200"/>
          </a:xfrm>
          <a:prstGeom prst="rect">
            <a:avLst/>
          </a:prstGeom>
        </p:spPr>
        <p:txBody>
          <a:bodyPr wrap="square">
            <a:spAutoFit/>
          </a:bodyPr>
          <a:lstStyle/>
          <a:p>
            <a:r>
              <a:rPr lang="en-US" sz="4000" b="1" dirty="0" smtClean="0"/>
              <a:t>List</a:t>
            </a:r>
          </a:p>
          <a:p>
            <a:r>
              <a:rPr lang="en-US" sz="4000" dirty="0" smtClean="0"/>
              <a:t>A list is a collection which is ordered and changeable. In Python lists are written with square brackets.</a:t>
            </a:r>
          </a:p>
          <a:p>
            <a:r>
              <a:rPr lang="en-US" sz="3200" dirty="0" smtClean="0"/>
              <a:t>Example</a:t>
            </a:r>
            <a:endParaRPr lang="en-US" sz="4000" dirty="0" smtClean="0"/>
          </a:p>
          <a:p>
            <a:r>
              <a:rPr lang="en-US" sz="4000" dirty="0" smtClean="0"/>
              <a:t>Create a List:</a:t>
            </a:r>
          </a:p>
          <a:p>
            <a:endParaRPr lang="en-US" sz="4000" dirty="0" smtClean="0"/>
          </a:p>
          <a:p>
            <a:r>
              <a:rPr lang="en-US" sz="4000" b="1" dirty="0" err="1" smtClean="0"/>
              <a:t>This_list</a:t>
            </a:r>
            <a:r>
              <a:rPr lang="en-US" sz="4000" b="1" dirty="0" smtClean="0"/>
              <a:t> = ["apple", "banana", "cherry"]</a:t>
            </a:r>
            <a:br>
              <a:rPr lang="en-US" sz="4000" b="1" dirty="0" smtClean="0"/>
            </a:br>
            <a:r>
              <a:rPr lang="en-US" sz="4000" b="1" dirty="0" smtClean="0"/>
              <a:t>print(</a:t>
            </a:r>
            <a:r>
              <a:rPr lang="en-US" sz="4000" b="1" dirty="0" err="1" smtClean="0"/>
              <a:t>This_lis</a:t>
            </a:r>
            <a:r>
              <a:rPr lang="en-US" sz="4000" dirty="0" err="1" smtClean="0"/>
              <a:t>t</a:t>
            </a:r>
            <a:r>
              <a:rPr lang="en-US" sz="4000" dirty="0" smtClean="0"/>
              <a:t>)</a:t>
            </a:r>
            <a:endParaRPr 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4462760"/>
          </a:xfrm>
          <a:prstGeom prst="rect">
            <a:avLst/>
          </a:prstGeom>
        </p:spPr>
        <p:txBody>
          <a:bodyPr wrap="square">
            <a:spAutoFit/>
          </a:bodyPr>
          <a:lstStyle/>
          <a:p>
            <a:r>
              <a:rPr lang="en-US" sz="3600" b="1" dirty="0" smtClean="0"/>
              <a:t>Access Items</a:t>
            </a:r>
          </a:p>
          <a:p>
            <a:r>
              <a:rPr lang="en-US" sz="3200" dirty="0" smtClean="0"/>
              <a:t>You access the list items by referring to the index number:</a:t>
            </a:r>
          </a:p>
          <a:p>
            <a:endParaRPr lang="en-US" sz="3200" dirty="0" smtClean="0"/>
          </a:p>
          <a:p>
            <a:r>
              <a:rPr lang="en-US" sz="3200" dirty="0" smtClean="0"/>
              <a:t>Example:</a:t>
            </a:r>
          </a:p>
          <a:p>
            <a:r>
              <a:rPr lang="en-US" sz="3200" dirty="0" smtClean="0"/>
              <a:t>Print the second item of the list:</a:t>
            </a:r>
          </a:p>
          <a:p>
            <a:r>
              <a:rPr lang="en-US" sz="4400" dirty="0" smtClean="0"/>
              <a:t>list = ["apple", "banana", "cherry"]</a:t>
            </a:r>
            <a:br>
              <a:rPr lang="en-US" sz="4400" dirty="0" smtClean="0"/>
            </a:br>
            <a:r>
              <a:rPr lang="en-US" sz="4400" dirty="0" smtClean="0"/>
              <a:t>print(list[1])</a:t>
            </a:r>
            <a:endParaRPr lang="en-US" sz="4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6032421"/>
          </a:xfrm>
          <a:prstGeom prst="rect">
            <a:avLst/>
          </a:prstGeom>
        </p:spPr>
        <p:txBody>
          <a:bodyPr wrap="square">
            <a:spAutoFit/>
          </a:bodyPr>
          <a:lstStyle/>
          <a:p>
            <a:r>
              <a:rPr lang="en-US" sz="4000" b="1" dirty="0" smtClean="0"/>
              <a:t>Change Item Value:</a:t>
            </a:r>
          </a:p>
          <a:p>
            <a:r>
              <a:rPr lang="en-US" sz="4000" dirty="0" smtClean="0"/>
              <a:t>To change the value of a specific item, refer to the index number: </a:t>
            </a:r>
          </a:p>
          <a:p>
            <a:r>
              <a:rPr lang="en-US" sz="4000" dirty="0" smtClean="0"/>
              <a:t>Example</a:t>
            </a:r>
          </a:p>
          <a:p>
            <a:r>
              <a:rPr lang="en-US" sz="4000" dirty="0" smtClean="0"/>
              <a:t>Change the second item:</a:t>
            </a:r>
          </a:p>
          <a:p>
            <a:r>
              <a:rPr lang="en-US" sz="4400" b="1" dirty="0" err="1" smtClean="0"/>
              <a:t>thislist</a:t>
            </a:r>
            <a:r>
              <a:rPr lang="en-US" sz="4400" b="1" dirty="0" smtClean="0"/>
              <a:t> = ["apple", "banana", "cherry"]</a:t>
            </a:r>
            <a:br>
              <a:rPr lang="en-US" sz="4400" b="1" dirty="0" smtClean="0"/>
            </a:br>
            <a:r>
              <a:rPr lang="en-US" sz="4400" b="1" dirty="0" err="1" smtClean="0"/>
              <a:t>thislist</a:t>
            </a:r>
            <a:r>
              <a:rPr lang="en-US" sz="4400" b="1" dirty="0" smtClean="0"/>
              <a:t>[1] = “MANGO"</a:t>
            </a:r>
            <a:br>
              <a:rPr lang="en-US" sz="4400" b="1" dirty="0" smtClean="0"/>
            </a:br>
            <a:r>
              <a:rPr lang="en-US" sz="4400" b="1" dirty="0" smtClean="0"/>
              <a:t>print(</a:t>
            </a:r>
            <a:r>
              <a:rPr lang="en-US" sz="4400" b="1" dirty="0" err="1" smtClean="0"/>
              <a:t>thislist</a:t>
            </a:r>
            <a:r>
              <a:rPr lang="en-US" sz="4400" b="1" dirty="0" smtClean="0"/>
              <a:t>)</a:t>
            </a:r>
          </a:p>
          <a:p>
            <a:endParaRPr lang="en-US" dirty="0" smtClean="0"/>
          </a:p>
          <a:p>
            <a:r>
              <a:rPr lang="en-US" dirty="0" smtClean="0"/>
              <a:t/>
            </a:r>
            <a:br>
              <a:rPr lang="en-US" dirty="0" smtClean="0"/>
            </a:b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0"/>
            <a:ext cx="65" cy="456479"/>
          </a:xfrm>
          <a:prstGeom prst="rect">
            <a:avLst/>
          </a:prstGeom>
          <a:solidFill>
            <a:srgbClr val="F1F1F1"/>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0" y="228600"/>
            <a:ext cx="8915400" cy="4585871"/>
          </a:xfrm>
          <a:prstGeom prst="rect">
            <a:avLst/>
          </a:prstGeom>
        </p:spPr>
        <p:txBody>
          <a:bodyPr wrap="square">
            <a:spAutoFit/>
          </a:bodyPr>
          <a:lstStyle/>
          <a:p>
            <a:pPr lvl="0" fontAlgn="base">
              <a:spcBef>
                <a:spcPct val="0"/>
              </a:spcBef>
              <a:spcAft>
                <a:spcPct val="0"/>
              </a:spcAft>
            </a:pPr>
            <a:r>
              <a:rPr lang="en-US" sz="5400" dirty="0" smtClean="0">
                <a:solidFill>
                  <a:srgbClr val="000000"/>
                </a:solidFill>
                <a:latin typeface="Segoe UI" pitchFamily="34" charset="0"/>
                <a:cs typeface="Segoe UI" pitchFamily="34" charset="0"/>
              </a:rPr>
              <a:t>Loop Through a List</a:t>
            </a:r>
          </a:p>
          <a:p>
            <a:pPr lvl="0" eaLnBrk="0" fontAlgn="base" hangingPunct="0">
              <a:spcBef>
                <a:spcPct val="0"/>
              </a:spcBef>
              <a:spcAft>
                <a:spcPct val="0"/>
              </a:spcAft>
            </a:pPr>
            <a:r>
              <a:rPr lang="en-US" sz="2800" dirty="0" smtClean="0">
                <a:solidFill>
                  <a:srgbClr val="000000"/>
                </a:solidFill>
                <a:latin typeface="Verdana" pitchFamily="34" charset="0"/>
                <a:cs typeface="Arial" pitchFamily="34" charset="0"/>
              </a:rPr>
              <a:t>You can loop through the list items by using a </a:t>
            </a:r>
            <a:r>
              <a:rPr lang="en-US" sz="3200" dirty="0" smtClean="0">
                <a:solidFill>
                  <a:srgbClr val="DC143C"/>
                </a:solidFill>
                <a:latin typeface="Consolas" pitchFamily="49" charset="0"/>
                <a:cs typeface="Consolas" pitchFamily="49" charset="0"/>
              </a:rPr>
              <a:t>for</a:t>
            </a:r>
            <a:r>
              <a:rPr lang="en-US" sz="2800" dirty="0" smtClean="0">
                <a:solidFill>
                  <a:srgbClr val="000000"/>
                </a:solidFill>
                <a:latin typeface="Verdana" pitchFamily="34" charset="0"/>
                <a:cs typeface="Arial" pitchFamily="34" charset="0"/>
              </a:rPr>
              <a:t> loop:</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4400" dirty="0" smtClean="0">
                <a:solidFill>
                  <a:srgbClr val="000000"/>
                </a:solidFill>
                <a:latin typeface="Segoe UI" pitchFamily="34" charset="0"/>
                <a:cs typeface="Segoe UI" pitchFamily="34" charset="0"/>
              </a:rPr>
              <a:t>Example</a:t>
            </a:r>
          </a:p>
          <a:p>
            <a:pPr lvl="0" eaLnBrk="0" fontAlgn="base" hangingPunct="0">
              <a:spcBef>
                <a:spcPct val="0"/>
              </a:spcBef>
              <a:spcAft>
                <a:spcPct val="0"/>
              </a:spcAft>
            </a:pPr>
            <a:endParaRPr lang="en-US" sz="1000" dirty="0" smtClean="0">
              <a:solidFill>
                <a:srgbClr val="000000"/>
              </a:solidFill>
              <a:latin typeface="Segoe UI" pitchFamily="34" charset="0"/>
              <a:cs typeface="Segoe UI" pitchFamily="34" charset="0"/>
            </a:endParaRPr>
          </a:p>
          <a:p>
            <a:pPr lvl="0" eaLnBrk="0" fontAlgn="base" hangingPunct="0">
              <a:spcBef>
                <a:spcPct val="0"/>
              </a:spcBef>
              <a:spcAft>
                <a:spcPct val="0"/>
              </a:spcAft>
            </a:pPr>
            <a:r>
              <a:rPr lang="en-US" sz="2800" dirty="0" smtClean="0">
                <a:solidFill>
                  <a:srgbClr val="000000"/>
                </a:solidFill>
                <a:latin typeface="Verdana" pitchFamily="34" charset="0"/>
                <a:cs typeface="Arial" pitchFamily="34" charset="0"/>
              </a:rPr>
              <a:t>Print all items in the list, one by one:</a:t>
            </a:r>
          </a:p>
          <a:p>
            <a:pPr lvl="0" eaLnBrk="0" fontAlgn="base" hangingPunct="0">
              <a:spcBef>
                <a:spcPct val="0"/>
              </a:spcBef>
              <a:spcAft>
                <a:spcPct val="0"/>
              </a:spcAft>
            </a:pPr>
            <a:r>
              <a:rPr lang="en-US" sz="3200" dirty="0" err="1" smtClean="0">
                <a:solidFill>
                  <a:srgbClr val="000000"/>
                </a:solidFill>
                <a:latin typeface="Consolas" pitchFamily="49" charset="0"/>
                <a:cs typeface="Consolas" pitchFamily="49" charset="0"/>
              </a:rPr>
              <a:t>thislist</a:t>
            </a:r>
            <a:r>
              <a:rPr lang="en-US" sz="3200" dirty="0" smtClean="0">
                <a:solidFill>
                  <a:srgbClr val="000000"/>
                </a:solidFill>
                <a:latin typeface="Consolas" pitchFamily="49" charset="0"/>
                <a:cs typeface="Consolas" pitchFamily="49" charset="0"/>
              </a:rPr>
              <a:t> =[</a:t>
            </a:r>
            <a:r>
              <a:rPr lang="en-US" sz="3200" dirty="0" smtClean="0">
                <a:solidFill>
                  <a:srgbClr val="A52A2A"/>
                </a:solidFill>
                <a:latin typeface="Consolas" pitchFamily="49" charset="0"/>
                <a:cs typeface="Consolas" pitchFamily="49" charset="0"/>
              </a:rPr>
              <a:t>"apple"</a:t>
            </a:r>
            <a:r>
              <a:rPr lang="en-US" sz="3200" dirty="0" smtClean="0">
                <a:solidFill>
                  <a:srgbClr val="000000"/>
                </a:solidFill>
                <a:latin typeface="Consolas" pitchFamily="49" charset="0"/>
                <a:cs typeface="Consolas" pitchFamily="49" charset="0"/>
              </a:rPr>
              <a:t>, </a:t>
            </a:r>
            <a:r>
              <a:rPr lang="en-US" sz="3200" dirty="0" smtClean="0">
                <a:solidFill>
                  <a:srgbClr val="A52A2A"/>
                </a:solidFill>
                <a:latin typeface="Consolas" pitchFamily="49" charset="0"/>
                <a:cs typeface="Consolas" pitchFamily="49" charset="0"/>
              </a:rPr>
              <a:t>"banana"</a:t>
            </a:r>
            <a:r>
              <a:rPr lang="en-US" sz="3200" dirty="0" smtClean="0">
                <a:solidFill>
                  <a:srgbClr val="000000"/>
                </a:solidFill>
                <a:latin typeface="Consolas" pitchFamily="49" charset="0"/>
                <a:cs typeface="Consolas" pitchFamily="49" charset="0"/>
              </a:rPr>
              <a:t>, </a:t>
            </a:r>
            <a:r>
              <a:rPr lang="en-US" sz="3200" dirty="0" smtClean="0">
                <a:solidFill>
                  <a:srgbClr val="A52A2A"/>
                </a:solidFill>
                <a:latin typeface="Consolas" pitchFamily="49" charset="0"/>
                <a:cs typeface="Consolas" pitchFamily="49" charset="0"/>
              </a:rPr>
              <a:t>"cherry"</a:t>
            </a:r>
            <a:r>
              <a:rPr lang="en-US" sz="3200" dirty="0" smtClean="0">
                <a:solidFill>
                  <a:srgbClr val="000000"/>
                </a:solidFill>
                <a:latin typeface="Consolas" pitchFamily="49" charset="0"/>
                <a:cs typeface="Consolas" pitchFamily="49" charset="0"/>
              </a:rPr>
              <a:t>]</a:t>
            </a:r>
            <a:br>
              <a:rPr lang="en-US" sz="3200" dirty="0" smtClean="0">
                <a:solidFill>
                  <a:srgbClr val="000000"/>
                </a:solidFill>
                <a:latin typeface="Consolas" pitchFamily="49" charset="0"/>
                <a:cs typeface="Consolas" pitchFamily="49" charset="0"/>
              </a:rPr>
            </a:br>
            <a:r>
              <a:rPr lang="en-US" sz="3200" dirty="0" smtClean="0">
                <a:solidFill>
                  <a:srgbClr val="0000CD"/>
                </a:solidFill>
                <a:latin typeface="Consolas" pitchFamily="49" charset="0"/>
                <a:cs typeface="Consolas" pitchFamily="49" charset="0"/>
              </a:rPr>
              <a:t>for</a:t>
            </a:r>
            <a:r>
              <a:rPr lang="en-US" sz="3200" dirty="0" smtClean="0">
                <a:solidFill>
                  <a:srgbClr val="000000"/>
                </a:solidFill>
                <a:latin typeface="Consolas" pitchFamily="49" charset="0"/>
                <a:cs typeface="Consolas" pitchFamily="49" charset="0"/>
              </a:rPr>
              <a:t> x </a:t>
            </a:r>
            <a:r>
              <a:rPr lang="en-US" sz="3200" dirty="0" smtClean="0">
                <a:solidFill>
                  <a:srgbClr val="0000CD"/>
                </a:solidFill>
                <a:latin typeface="Consolas" pitchFamily="49" charset="0"/>
                <a:cs typeface="Consolas" pitchFamily="49" charset="0"/>
              </a:rPr>
              <a:t>in</a:t>
            </a:r>
            <a:r>
              <a:rPr lang="en-US" sz="3200" dirty="0" smtClean="0">
                <a:solidFill>
                  <a:srgbClr val="000000"/>
                </a:solidFill>
                <a:latin typeface="Consolas" pitchFamily="49" charset="0"/>
                <a:cs typeface="Consolas" pitchFamily="49" charset="0"/>
              </a:rPr>
              <a:t> </a:t>
            </a:r>
            <a:r>
              <a:rPr lang="en-US" sz="3200" dirty="0" err="1" smtClean="0">
                <a:solidFill>
                  <a:srgbClr val="000000"/>
                </a:solidFill>
                <a:latin typeface="Consolas" pitchFamily="49" charset="0"/>
                <a:cs typeface="Consolas" pitchFamily="49" charset="0"/>
              </a:rPr>
              <a:t>thislist</a:t>
            </a:r>
            <a:r>
              <a:rPr lang="en-US" sz="3200" dirty="0" smtClean="0">
                <a:solidFill>
                  <a:srgbClr val="000000"/>
                </a:solidFill>
                <a:latin typeface="Consolas" pitchFamily="49" charset="0"/>
                <a:cs typeface="Consolas" pitchFamily="49" charset="0"/>
              </a:rPr>
              <a:t>:</a:t>
            </a:r>
            <a:br>
              <a:rPr lang="en-US" sz="3200" dirty="0" smtClean="0">
                <a:solidFill>
                  <a:srgbClr val="000000"/>
                </a:solidFill>
                <a:latin typeface="Consolas" pitchFamily="49" charset="0"/>
                <a:cs typeface="Consolas" pitchFamily="49" charset="0"/>
              </a:rPr>
            </a:br>
            <a:r>
              <a:rPr lang="en-US" sz="3200" dirty="0" smtClean="0">
                <a:solidFill>
                  <a:srgbClr val="000000"/>
                </a:solidFill>
                <a:latin typeface="Consolas" pitchFamily="49" charset="0"/>
                <a:cs typeface="Consolas" pitchFamily="49" charset="0"/>
              </a:rPr>
              <a:t>  </a:t>
            </a:r>
            <a:r>
              <a:rPr lang="en-US" sz="3200" dirty="0" smtClean="0">
                <a:solidFill>
                  <a:srgbClr val="0000CD"/>
                </a:solidFill>
                <a:latin typeface="Consolas" pitchFamily="49" charset="0"/>
                <a:cs typeface="Consolas" pitchFamily="49" charset="0"/>
              </a:rPr>
              <a:t>print</a:t>
            </a:r>
            <a:r>
              <a:rPr lang="en-US" sz="3200" dirty="0" smtClean="0">
                <a:solidFill>
                  <a:srgbClr val="000000"/>
                </a:solidFill>
                <a:latin typeface="Consolas" pitchFamily="49" charset="0"/>
                <a:cs typeface="Consolas" pitchFamily="49" charset="0"/>
              </a:rPr>
              <a:t>(x)</a:t>
            </a:r>
            <a:endParaRPr lang="en-US" sz="4400" dirty="0" smtClean="0">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0"/>
            <a:ext cx="65" cy="456479"/>
          </a:xfrm>
          <a:prstGeom prst="rect">
            <a:avLst/>
          </a:prstGeom>
          <a:solidFill>
            <a:srgbClr val="F1F1F1"/>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0" y="0"/>
            <a:ext cx="9144000" cy="4801314"/>
          </a:xfrm>
          <a:prstGeom prst="rect">
            <a:avLst/>
          </a:prstGeom>
        </p:spPr>
        <p:txBody>
          <a:bodyPr wrap="square">
            <a:spAutoFit/>
          </a:bodyPr>
          <a:lstStyle/>
          <a:p>
            <a:pPr lvl="0" fontAlgn="base">
              <a:spcBef>
                <a:spcPct val="0"/>
              </a:spcBef>
              <a:spcAft>
                <a:spcPct val="0"/>
              </a:spcAft>
            </a:pPr>
            <a:r>
              <a:rPr lang="en-US" sz="4000" dirty="0" smtClean="0">
                <a:solidFill>
                  <a:srgbClr val="000000"/>
                </a:solidFill>
                <a:latin typeface="Segoe UI" pitchFamily="34" charset="0"/>
                <a:cs typeface="Segoe UI" pitchFamily="34" charset="0"/>
              </a:rPr>
              <a:t>Check if Item Exists</a:t>
            </a:r>
          </a:p>
          <a:p>
            <a:pPr lvl="0" eaLnBrk="0" fontAlgn="base" hangingPunct="0">
              <a:spcBef>
                <a:spcPct val="0"/>
              </a:spcBef>
              <a:spcAft>
                <a:spcPct val="0"/>
              </a:spcAft>
            </a:pPr>
            <a:r>
              <a:rPr lang="en-US" sz="2400" dirty="0" smtClean="0">
                <a:solidFill>
                  <a:srgbClr val="000000"/>
                </a:solidFill>
                <a:latin typeface="Verdana" pitchFamily="34" charset="0"/>
                <a:cs typeface="Arial" pitchFamily="34" charset="0"/>
              </a:rPr>
              <a:t>To determine if a specified item is present in a list use the </a:t>
            </a:r>
            <a:r>
              <a:rPr lang="en-US" sz="2800" dirty="0" smtClean="0">
                <a:solidFill>
                  <a:srgbClr val="DC143C"/>
                </a:solidFill>
                <a:latin typeface="Consolas" pitchFamily="49" charset="0"/>
                <a:cs typeface="Consolas" pitchFamily="49" charset="0"/>
              </a:rPr>
              <a:t>in</a:t>
            </a:r>
            <a:r>
              <a:rPr lang="en-US" sz="2400" dirty="0" smtClean="0">
                <a:solidFill>
                  <a:srgbClr val="000000"/>
                </a:solidFill>
                <a:latin typeface="Verdana" pitchFamily="34" charset="0"/>
                <a:cs typeface="Arial" pitchFamily="34" charset="0"/>
              </a:rPr>
              <a:t> keyword:</a:t>
            </a:r>
          </a:p>
          <a:p>
            <a:pPr lvl="0" eaLnBrk="0" fontAlgn="base" hangingPunct="0">
              <a:spcBef>
                <a:spcPct val="0"/>
              </a:spcBef>
              <a:spcAft>
                <a:spcPct val="0"/>
              </a:spcAft>
            </a:pPr>
            <a:endParaRPr lang="en-US" sz="1400" dirty="0" smtClean="0">
              <a:latin typeface="Arial" pitchFamily="34" charset="0"/>
              <a:cs typeface="Arial" pitchFamily="34" charset="0"/>
            </a:endParaRPr>
          </a:p>
          <a:p>
            <a:pPr lvl="0" eaLnBrk="0" fontAlgn="base" hangingPunct="0">
              <a:spcBef>
                <a:spcPct val="0"/>
              </a:spcBef>
              <a:spcAft>
                <a:spcPct val="0"/>
              </a:spcAft>
            </a:pPr>
            <a:r>
              <a:rPr lang="en-US" sz="4000" dirty="0" smtClean="0">
                <a:solidFill>
                  <a:srgbClr val="000000"/>
                </a:solidFill>
                <a:latin typeface="Segoe UI" pitchFamily="34" charset="0"/>
                <a:cs typeface="Segoe UI" pitchFamily="34" charset="0"/>
              </a:rPr>
              <a:t>Example</a:t>
            </a:r>
          </a:p>
          <a:p>
            <a:pPr lvl="0" eaLnBrk="0" fontAlgn="base" hangingPunct="0">
              <a:spcBef>
                <a:spcPct val="0"/>
              </a:spcBef>
              <a:spcAft>
                <a:spcPct val="0"/>
              </a:spcAft>
            </a:pPr>
            <a:r>
              <a:rPr lang="en-US" sz="2400" dirty="0" smtClean="0">
                <a:solidFill>
                  <a:srgbClr val="000000"/>
                </a:solidFill>
                <a:latin typeface="Verdana" pitchFamily="34" charset="0"/>
                <a:cs typeface="Arial" pitchFamily="34" charset="0"/>
              </a:rPr>
              <a:t>Check if "apple" is present in the list:</a:t>
            </a:r>
          </a:p>
          <a:p>
            <a:pPr lvl="0" eaLnBrk="0" fontAlgn="base" hangingPunct="0">
              <a:spcBef>
                <a:spcPct val="0"/>
              </a:spcBef>
              <a:spcAft>
                <a:spcPct val="0"/>
              </a:spcAft>
            </a:pPr>
            <a:endParaRPr lang="en-US" sz="2400" dirty="0" smtClean="0">
              <a:solidFill>
                <a:srgbClr val="000000"/>
              </a:solidFill>
              <a:latin typeface="Verdana" pitchFamily="34" charset="0"/>
              <a:cs typeface="Arial" pitchFamily="34" charset="0"/>
            </a:endParaRPr>
          </a:p>
          <a:p>
            <a:pPr lvl="0" eaLnBrk="0" fontAlgn="base" hangingPunct="0">
              <a:spcBef>
                <a:spcPct val="0"/>
              </a:spcBef>
              <a:spcAft>
                <a:spcPct val="0"/>
              </a:spcAft>
            </a:pPr>
            <a:r>
              <a:rPr lang="en-US" sz="2800" dirty="0" err="1" smtClean="0">
                <a:solidFill>
                  <a:srgbClr val="000000"/>
                </a:solidFill>
                <a:latin typeface="Consolas" pitchFamily="49" charset="0"/>
                <a:cs typeface="Consolas" pitchFamily="49" charset="0"/>
              </a:rPr>
              <a:t>thislist</a:t>
            </a:r>
            <a:r>
              <a:rPr lang="en-US" sz="2800" dirty="0" smtClean="0">
                <a:solidFill>
                  <a:srgbClr val="000000"/>
                </a:solidFill>
                <a:latin typeface="Consolas" pitchFamily="49" charset="0"/>
                <a:cs typeface="Consolas" pitchFamily="49" charset="0"/>
              </a:rPr>
              <a:t> = [</a:t>
            </a:r>
            <a:r>
              <a:rPr lang="en-US" sz="2800" dirty="0" smtClean="0">
                <a:solidFill>
                  <a:srgbClr val="A52A2A"/>
                </a:solidFill>
                <a:latin typeface="Consolas" pitchFamily="49" charset="0"/>
                <a:cs typeface="Consolas" pitchFamily="49" charset="0"/>
              </a:rPr>
              <a:t>"apple"</a:t>
            </a:r>
            <a:r>
              <a:rPr lang="en-US" sz="2800" dirty="0" smtClean="0">
                <a:solidFill>
                  <a:srgbClr val="000000"/>
                </a:solidFill>
                <a:latin typeface="Consolas" pitchFamily="49" charset="0"/>
                <a:cs typeface="Consolas" pitchFamily="49" charset="0"/>
              </a:rPr>
              <a:t>, </a:t>
            </a:r>
            <a:r>
              <a:rPr lang="en-US" sz="2800" dirty="0" smtClean="0">
                <a:solidFill>
                  <a:srgbClr val="A52A2A"/>
                </a:solidFill>
                <a:latin typeface="Consolas" pitchFamily="49" charset="0"/>
                <a:cs typeface="Consolas" pitchFamily="49" charset="0"/>
              </a:rPr>
              <a:t>"banana"</a:t>
            </a:r>
            <a:r>
              <a:rPr lang="en-US" sz="2800" dirty="0" smtClean="0">
                <a:solidFill>
                  <a:srgbClr val="000000"/>
                </a:solidFill>
                <a:latin typeface="Consolas" pitchFamily="49" charset="0"/>
                <a:cs typeface="Consolas" pitchFamily="49" charset="0"/>
              </a:rPr>
              <a:t>, </a:t>
            </a:r>
            <a:r>
              <a:rPr lang="en-US" sz="2800" dirty="0" smtClean="0">
                <a:solidFill>
                  <a:srgbClr val="A52A2A"/>
                </a:solidFill>
                <a:latin typeface="Consolas" pitchFamily="49" charset="0"/>
                <a:cs typeface="Consolas" pitchFamily="49" charset="0"/>
              </a:rPr>
              <a:t>"cherry"</a:t>
            </a:r>
            <a:r>
              <a:rPr lang="en-US" sz="2800" dirty="0" smtClean="0">
                <a:solidFill>
                  <a:srgbClr val="000000"/>
                </a:solidFill>
                <a:latin typeface="Consolas" pitchFamily="49" charset="0"/>
                <a:cs typeface="Consolas" pitchFamily="49" charset="0"/>
              </a:rPr>
              <a:t>]</a:t>
            </a:r>
          </a:p>
          <a:p>
            <a:pPr lvl="0" eaLnBrk="0" fontAlgn="base" hangingPunct="0">
              <a:spcBef>
                <a:spcPct val="0"/>
              </a:spcBef>
              <a:spcAft>
                <a:spcPct val="0"/>
              </a:spcAft>
            </a:pPr>
            <a:r>
              <a:rPr lang="en-US" sz="2800" dirty="0" smtClean="0">
                <a:solidFill>
                  <a:srgbClr val="000000"/>
                </a:solidFill>
                <a:latin typeface="Consolas" pitchFamily="49" charset="0"/>
                <a:cs typeface="Consolas" pitchFamily="49" charset="0"/>
              </a:rPr>
              <a:t/>
            </a:r>
            <a:br>
              <a:rPr lang="en-US" sz="2800" dirty="0" smtClean="0">
                <a:solidFill>
                  <a:srgbClr val="000000"/>
                </a:solidFill>
                <a:latin typeface="Consolas" pitchFamily="49" charset="0"/>
                <a:cs typeface="Consolas" pitchFamily="49" charset="0"/>
              </a:rPr>
            </a:br>
            <a:r>
              <a:rPr lang="en-US" sz="2800" dirty="0" smtClean="0">
                <a:solidFill>
                  <a:srgbClr val="0000CD"/>
                </a:solidFill>
                <a:latin typeface="Consolas" pitchFamily="49" charset="0"/>
                <a:cs typeface="Consolas" pitchFamily="49" charset="0"/>
              </a:rPr>
              <a:t>if</a:t>
            </a:r>
            <a:r>
              <a:rPr lang="en-US" sz="2800" dirty="0" smtClean="0">
                <a:solidFill>
                  <a:srgbClr val="000000"/>
                </a:solidFill>
                <a:latin typeface="Consolas" pitchFamily="49" charset="0"/>
                <a:cs typeface="Consolas" pitchFamily="49" charset="0"/>
              </a:rPr>
              <a:t> </a:t>
            </a:r>
            <a:r>
              <a:rPr lang="en-US" sz="2800" dirty="0" smtClean="0">
                <a:solidFill>
                  <a:srgbClr val="A52A2A"/>
                </a:solidFill>
                <a:latin typeface="Consolas" pitchFamily="49" charset="0"/>
                <a:cs typeface="Consolas" pitchFamily="49" charset="0"/>
              </a:rPr>
              <a:t>"apple"</a:t>
            </a:r>
            <a:r>
              <a:rPr lang="en-US" sz="2800" dirty="0" smtClean="0">
                <a:solidFill>
                  <a:srgbClr val="000000"/>
                </a:solidFill>
                <a:latin typeface="Consolas" pitchFamily="49" charset="0"/>
                <a:cs typeface="Consolas" pitchFamily="49" charset="0"/>
              </a:rPr>
              <a:t> </a:t>
            </a:r>
            <a:r>
              <a:rPr lang="en-US" sz="2800" dirty="0" smtClean="0">
                <a:solidFill>
                  <a:srgbClr val="0000CD"/>
                </a:solidFill>
                <a:latin typeface="Consolas" pitchFamily="49" charset="0"/>
                <a:cs typeface="Consolas" pitchFamily="49" charset="0"/>
              </a:rPr>
              <a:t>in</a:t>
            </a:r>
            <a:r>
              <a:rPr lang="en-US" sz="2800" dirty="0" smtClean="0">
                <a:solidFill>
                  <a:srgbClr val="000000"/>
                </a:solidFill>
                <a:latin typeface="Consolas" pitchFamily="49" charset="0"/>
                <a:cs typeface="Consolas" pitchFamily="49" charset="0"/>
              </a:rPr>
              <a:t> </a:t>
            </a:r>
            <a:r>
              <a:rPr lang="en-US" sz="2800" dirty="0" err="1" smtClean="0">
                <a:solidFill>
                  <a:srgbClr val="000000"/>
                </a:solidFill>
                <a:latin typeface="Consolas" pitchFamily="49" charset="0"/>
                <a:cs typeface="Consolas" pitchFamily="49" charset="0"/>
              </a:rPr>
              <a:t>thislist</a:t>
            </a:r>
            <a:r>
              <a:rPr lang="en-US" sz="2800" dirty="0" smtClean="0">
                <a:solidFill>
                  <a:srgbClr val="000000"/>
                </a:solidFill>
                <a:latin typeface="Consolas" pitchFamily="49" charset="0"/>
                <a:cs typeface="Consolas" pitchFamily="49" charset="0"/>
              </a:rPr>
              <a:t>:</a:t>
            </a:r>
            <a:br>
              <a:rPr lang="en-US" sz="2800" dirty="0" smtClean="0">
                <a:solidFill>
                  <a:srgbClr val="000000"/>
                </a:solidFill>
                <a:latin typeface="Consolas" pitchFamily="49" charset="0"/>
                <a:cs typeface="Consolas" pitchFamily="49" charset="0"/>
              </a:rPr>
            </a:br>
            <a:r>
              <a:rPr lang="en-US" sz="2800" dirty="0" smtClean="0">
                <a:solidFill>
                  <a:srgbClr val="000000"/>
                </a:solidFill>
                <a:latin typeface="Consolas" pitchFamily="49" charset="0"/>
                <a:cs typeface="Consolas" pitchFamily="49" charset="0"/>
              </a:rPr>
              <a:t>  </a:t>
            </a:r>
            <a:r>
              <a:rPr lang="en-US" sz="2800" dirty="0" smtClean="0">
                <a:solidFill>
                  <a:srgbClr val="0000CD"/>
                </a:solidFill>
                <a:latin typeface="Consolas" pitchFamily="49" charset="0"/>
                <a:cs typeface="Consolas" pitchFamily="49" charset="0"/>
              </a:rPr>
              <a:t>print</a:t>
            </a:r>
            <a:r>
              <a:rPr lang="en-US" sz="2800" dirty="0" smtClean="0">
                <a:solidFill>
                  <a:srgbClr val="000000"/>
                </a:solidFill>
                <a:latin typeface="Consolas" pitchFamily="49" charset="0"/>
                <a:cs typeface="Consolas" pitchFamily="49" charset="0"/>
              </a:rPr>
              <a:t>(</a:t>
            </a:r>
            <a:r>
              <a:rPr lang="en-US" sz="2800" dirty="0" smtClean="0">
                <a:solidFill>
                  <a:srgbClr val="A52A2A"/>
                </a:solidFill>
                <a:latin typeface="Consolas" pitchFamily="49" charset="0"/>
                <a:cs typeface="Consolas" pitchFamily="49" charset="0"/>
              </a:rPr>
              <a:t>"Yes, 'apple' is in the fruits list"</a:t>
            </a:r>
            <a:r>
              <a:rPr lang="en-US" sz="2800" dirty="0" smtClean="0">
                <a:solidFill>
                  <a:srgbClr val="000000"/>
                </a:solidFill>
                <a:latin typeface="Consolas" pitchFamily="49" charset="0"/>
                <a:cs typeface="Consolas" pitchFamily="49" charset="0"/>
              </a:rPr>
              <a:t>)</a:t>
            </a:r>
            <a:endParaRPr lang="en-US" sz="4000" dirty="0" smtClean="0">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65" cy="456479"/>
          </a:xfrm>
          <a:prstGeom prst="rect">
            <a:avLst/>
          </a:prstGeom>
          <a:solidFill>
            <a:srgbClr val="F1F1F1"/>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0" y="0"/>
            <a:ext cx="9296400" cy="4770537"/>
          </a:xfrm>
          <a:prstGeom prst="rect">
            <a:avLst/>
          </a:prstGeom>
        </p:spPr>
        <p:txBody>
          <a:bodyPr wrap="square">
            <a:spAutoFit/>
          </a:bodyPr>
          <a:lstStyle/>
          <a:p>
            <a:pPr lvl="0" fontAlgn="base">
              <a:spcBef>
                <a:spcPct val="0"/>
              </a:spcBef>
              <a:spcAft>
                <a:spcPct val="0"/>
              </a:spcAft>
            </a:pPr>
            <a:r>
              <a:rPr lang="en-US" sz="6000" dirty="0" smtClean="0">
                <a:solidFill>
                  <a:srgbClr val="000000"/>
                </a:solidFill>
                <a:latin typeface="Segoe UI" pitchFamily="34" charset="0"/>
                <a:cs typeface="Segoe UI" pitchFamily="34" charset="0"/>
              </a:rPr>
              <a:t>List Length</a:t>
            </a:r>
          </a:p>
          <a:p>
            <a:pPr lvl="0" eaLnBrk="0" fontAlgn="base" hangingPunct="0">
              <a:spcBef>
                <a:spcPct val="0"/>
              </a:spcBef>
              <a:spcAft>
                <a:spcPct val="0"/>
              </a:spcAft>
            </a:pPr>
            <a:r>
              <a:rPr lang="en-US" sz="3200" dirty="0" smtClean="0">
                <a:solidFill>
                  <a:srgbClr val="000000"/>
                </a:solidFill>
                <a:latin typeface="Verdana" pitchFamily="34" charset="0"/>
                <a:cs typeface="Arial" pitchFamily="34" charset="0"/>
              </a:rPr>
              <a:t>To determine how many items a list has, use the </a:t>
            </a:r>
            <a:r>
              <a:rPr lang="en-US" sz="3600" dirty="0" err="1" smtClean="0">
                <a:solidFill>
                  <a:srgbClr val="DC143C"/>
                </a:solidFill>
                <a:latin typeface="Consolas" pitchFamily="49" charset="0"/>
                <a:cs typeface="Consolas" pitchFamily="49" charset="0"/>
              </a:rPr>
              <a:t>len</a:t>
            </a:r>
            <a:r>
              <a:rPr lang="en-US" sz="3600" dirty="0" smtClean="0">
                <a:solidFill>
                  <a:srgbClr val="DC143C"/>
                </a:solidFill>
                <a:latin typeface="Consolas" pitchFamily="49" charset="0"/>
                <a:cs typeface="Consolas" pitchFamily="49" charset="0"/>
              </a:rPr>
              <a:t>()</a:t>
            </a:r>
            <a:r>
              <a:rPr lang="en-US" sz="3200" dirty="0" smtClean="0">
                <a:solidFill>
                  <a:srgbClr val="000000"/>
                </a:solidFill>
                <a:latin typeface="Verdana" pitchFamily="34" charset="0"/>
                <a:cs typeface="Arial" pitchFamily="34" charset="0"/>
              </a:rPr>
              <a:t> method:</a:t>
            </a:r>
            <a:endParaRPr lang="en-US" dirty="0" smtClean="0">
              <a:latin typeface="Arial" pitchFamily="34" charset="0"/>
              <a:cs typeface="Arial" pitchFamily="34" charset="0"/>
            </a:endParaRPr>
          </a:p>
          <a:p>
            <a:pPr lvl="0" eaLnBrk="0" fontAlgn="base" hangingPunct="0">
              <a:spcBef>
                <a:spcPct val="0"/>
              </a:spcBef>
              <a:spcAft>
                <a:spcPct val="0"/>
              </a:spcAft>
            </a:pPr>
            <a:r>
              <a:rPr lang="en-US" sz="4800" dirty="0" smtClean="0">
                <a:solidFill>
                  <a:srgbClr val="000000"/>
                </a:solidFill>
                <a:latin typeface="Segoe UI" pitchFamily="34" charset="0"/>
                <a:cs typeface="Segoe UI" pitchFamily="34" charset="0"/>
              </a:rPr>
              <a:t>Example:</a:t>
            </a:r>
          </a:p>
          <a:p>
            <a:pPr lvl="0" eaLnBrk="0" fontAlgn="base" hangingPunct="0">
              <a:spcBef>
                <a:spcPct val="0"/>
              </a:spcBef>
              <a:spcAft>
                <a:spcPct val="0"/>
              </a:spcAft>
            </a:pPr>
            <a:r>
              <a:rPr lang="en-US" sz="3200" dirty="0" smtClean="0">
                <a:solidFill>
                  <a:srgbClr val="000000"/>
                </a:solidFill>
                <a:latin typeface="Verdana" pitchFamily="34" charset="0"/>
                <a:cs typeface="Arial" pitchFamily="34" charset="0"/>
              </a:rPr>
              <a:t>Print the number of items in the list:</a:t>
            </a:r>
          </a:p>
          <a:p>
            <a:pPr lvl="0" eaLnBrk="0" fontAlgn="base" hangingPunct="0">
              <a:spcBef>
                <a:spcPct val="0"/>
              </a:spcBef>
              <a:spcAft>
                <a:spcPct val="0"/>
              </a:spcAft>
            </a:pPr>
            <a:endParaRPr lang="en-US" sz="3200" dirty="0" smtClean="0">
              <a:solidFill>
                <a:srgbClr val="000000"/>
              </a:solidFill>
              <a:latin typeface="Verdana" pitchFamily="34" charset="0"/>
              <a:cs typeface="Arial" pitchFamily="34" charset="0"/>
            </a:endParaRPr>
          </a:p>
          <a:p>
            <a:pPr lvl="0" eaLnBrk="0" fontAlgn="base" hangingPunct="0">
              <a:spcBef>
                <a:spcPct val="0"/>
              </a:spcBef>
              <a:spcAft>
                <a:spcPct val="0"/>
              </a:spcAft>
            </a:pPr>
            <a:r>
              <a:rPr lang="en-US" sz="3200" dirty="0" err="1" smtClean="0">
                <a:solidFill>
                  <a:srgbClr val="000000"/>
                </a:solidFill>
                <a:latin typeface="Consolas" pitchFamily="49" charset="0"/>
                <a:cs typeface="Consolas" pitchFamily="49" charset="0"/>
              </a:rPr>
              <a:t>thislist</a:t>
            </a:r>
            <a:r>
              <a:rPr lang="en-US" sz="3200" dirty="0" smtClean="0">
                <a:solidFill>
                  <a:srgbClr val="000000"/>
                </a:solidFill>
                <a:latin typeface="Consolas" pitchFamily="49" charset="0"/>
                <a:cs typeface="Consolas" pitchFamily="49" charset="0"/>
              </a:rPr>
              <a:t> = [</a:t>
            </a:r>
            <a:r>
              <a:rPr lang="en-US" sz="3200" dirty="0" smtClean="0">
                <a:solidFill>
                  <a:srgbClr val="A52A2A"/>
                </a:solidFill>
                <a:latin typeface="Consolas" pitchFamily="49" charset="0"/>
                <a:cs typeface="Consolas" pitchFamily="49" charset="0"/>
              </a:rPr>
              <a:t>"apple"</a:t>
            </a:r>
            <a:r>
              <a:rPr lang="en-US" sz="3200" dirty="0" smtClean="0">
                <a:solidFill>
                  <a:srgbClr val="000000"/>
                </a:solidFill>
                <a:latin typeface="Consolas" pitchFamily="49" charset="0"/>
                <a:cs typeface="Consolas" pitchFamily="49" charset="0"/>
              </a:rPr>
              <a:t>, </a:t>
            </a:r>
            <a:r>
              <a:rPr lang="en-US" sz="3200" dirty="0" smtClean="0">
                <a:solidFill>
                  <a:srgbClr val="A52A2A"/>
                </a:solidFill>
                <a:latin typeface="Consolas" pitchFamily="49" charset="0"/>
                <a:cs typeface="Consolas" pitchFamily="49" charset="0"/>
              </a:rPr>
              <a:t>"banana"</a:t>
            </a:r>
            <a:r>
              <a:rPr lang="en-US" sz="3200" dirty="0" smtClean="0">
                <a:solidFill>
                  <a:srgbClr val="000000"/>
                </a:solidFill>
                <a:latin typeface="Consolas" pitchFamily="49" charset="0"/>
                <a:cs typeface="Consolas" pitchFamily="49" charset="0"/>
              </a:rPr>
              <a:t>, </a:t>
            </a:r>
            <a:r>
              <a:rPr lang="en-US" sz="3200" dirty="0" smtClean="0">
                <a:solidFill>
                  <a:srgbClr val="A52A2A"/>
                </a:solidFill>
                <a:latin typeface="Consolas" pitchFamily="49" charset="0"/>
                <a:cs typeface="Consolas" pitchFamily="49" charset="0"/>
              </a:rPr>
              <a:t>"cherry"</a:t>
            </a:r>
            <a:r>
              <a:rPr lang="en-US" sz="3200" dirty="0" smtClean="0">
                <a:solidFill>
                  <a:srgbClr val="000000"/>
                </a:solidFill>
                <a:latin typeface="Consolas" pitchFamily="49" charset="0"/>
                <a:cs typeface="Consolas" pitchFamily="49" charset="0"/>
              </a:rPr>
              <a:t>]</a:t>
            </a:r>
            <a:br>
              <a:rPr lang="en-US" sz="3200" dirty="0" smtClean="0">
                <a:solidFill>
                  <a:srgbClr val="000000"/>
                </a:solidFill>
                <a:latin typeface="Consolas" pitchFamily="49" charset="0"/>
                <a:cs typeface="Consolas" pitchFamily="49" charset="0"/>
              </a:rPr>
            </a:br>
            <a:r>
              <a:rPr lang="en-US" sz="3200" dirty="0" smtClean="0">
                <a:solidFill>
                  <a:srgbClr val="0000CD"/>
                </a:solidFill>
                <a:latin typeface="Consolas" pitchFamily="49" charset="0"/>
                <a:cs typeface="Consolas" pitchFamily="49" charset="0"/>
              </a:rPr>
              <a:t>print</a:t>
            </a:r>
            <a:r>
              <a:rPr lang="en-US" sz="3200" dirty="0" smtClean="0">
                <a:solidFill>
                  <a:srgbClr val="000000"/>
                </a:solidFill>
                <a:latin typeface="Consolas" pitchFamily="49" charset="0"/>
                <a:cs typeface="Consolas" pitchFamily="49" charset="0"/>
              </a:rPr>
              <a:t>(</a:t>
            </a:r>
            <a:r>
              <a:rPr lang="en-US" sz="3200" dirty="0" err="1" smtClean="0">
                <a:solidFill>
                  <a:srgbClr val="0000CD"/>
                </a:solidFill>
                <a:latin typeface="Consolas" pitchFamily="49" charset="0"/>
                <a:cs typeface="Consolas" pitchFamily="49" charset="0"/>
              </a:rPr>
              <a:t>len</a:t>
            </a:r>
            <a:r>
              <a:rPr lang="en-US" sz="3200" dirty="0" smtClean="0">
                <a:solidFill>
                  <a:srgbClr val="000000"/>
                </a:solidFill>
                <a:latin typeface="Consolas" pitchFamily="49" charset="0"/>
                <a:cs typeface="Consolas" pitchFamily="49" charset="0"/>
              </a:rPr>
              <a:t>(</a:t>
            </a:r>
            <a:r>
              <a:rPr lang="en-US" sz="3200" dirty="0" err="1" smtClean="0">
                <a:solidFill>
                  <a:srgbClr val="000000"/>
                </a:solidFill>
                <a:latin typeface="Consolas" pitchFamily="49" charset="0"/>
                <a:cs typeface="Consolas" pitchFamily="49" charset="0"/>
              </a:rPr>
              <a:t>thislist</a:t>
            </a:r>
            <a:r>
              <a:rPr lang="en-US" sz="3200" dirty="0" smtClean="0">
                <a:solidFill>
                  <a:srgbClr val="000000"/>
                </a:solidFill>
                <a:latin typeface="Consolas" pitchFamily="49" charset="0"/>
                <a:cs typeface="Consolas" pitchFamily="49" charset="0"/>
              </a:rPr>
              <a:t>))</a:t>
            </a:r>
            <a:endParaRPr lang="en-US" sz="4400" dirty="0" smtClean="0">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229600" cy="4525963"/>
          </a:xfrm>
        </p:spPr>
        <p:txBody>
          <a:bodyPr>
            <a:normAutofit fontScale="77500" lnSpcReduction="20000"/>
          </a:bodyPr>
          <a:lstStyle/>
          <a:p>
            <a:r>
              <a:rPr lang="en-US" sz="3600" b="1" dirty="0" smtClean="0"/>
              <a:t>Add Items</a:t>
            </a:r>
          </a:p>
          <a:p>
            <a:r>
              <a:rPr lang="en-US" dirty="0" smtClean="0"/>
              <a:t>To add an item to the end of the list, use the append() method:</a:t>
            </a:r>
          </a:p>
          <a:p>
            <a:r>
              <a:rPr lang="en-US" dirty="0" smtClean="0"/>
              <a:t>Example</a:t>
            </a:r>
          </a:p>
          <a:p>
            <a:r>
              <a:rPr lang="en-US" dirty="0" smtClean="0"/>
              <a:t>Using the </a:t>
            </a:r>
            <a:r>
              <a:rPr lang="en-US" sz="3500" b="1" dirty="0" smtClean="0"/>
              <a:t>append() </a:t>
            </a:r>
            <a:r>
              <a:rPr lang="en-US" dirty="0" smtClean="0"/>
              <a:t>method to append an item:</a:t>
            </a:r>
          </a:p>
          <a:p>
            <a:pPr>
              <a:buNone/>
            </a:pPr>
            <a:endParaRPr lang="en-US" dirty="0" smtClean="0"/>
          </a:p>
          <a:p>
            <a:pPr>
              <a:buNone/>
            </a:pPr>
            <a:r>
              <a:rPr lang="en-US" dirty="0" smtClean="0"/>
              <a:t>   </a:t>
            </a:r>
            <a:r>
              <a:rPr lang="en-US" sz="3900" b="1" dirty="0" err="1" smtClean="0"/>
              <a:t>thislist</a:t>
            </a:r>
            <a:r>
              <a:rPr lang="en-US" sz="3900" b="1" dirty="0" smtClean="0"/>
              <a:t> = ["apple", "banana", "cherry"]</a:t>
            </a:r>
          </a:p>
          <a:p>
            <a:pPr>
              <a:buNone/>
            </a:pPr>
            <a:r>
              <a:rPr lang="en-US" sz="3900" b="1" dirty="0" smtClean="0"/>
              <a:t>   </a:t>
            </a:r>
          </a:p>
          <a:p>
            <a:pPr>
              <a:buNone/>
            </a:pPr>
            <a:r>
              <a:rPr lang="en-US" sz="3900" b="1" dirty="0" smtClean="0"/>
              <a:t>   </a:t>
            </a:r>
            <a:r>
              <a:rPr lang="en-US" sz="3900" b="1" dirty="0" err="1" smtClean="0"/>
              <a:t>thislist.append</a:t>
            </a:r>
            <a:r>
              <a:rPr lang="en-US" sz="3900" b="1" dirty="0" smtClean="0"/>
              <a:t>("orange")</a:t>
            </a:r>
          </a:p>
          <a:p>
            <a:pPr>
              <a:buNone/>
            </a:pPr>
            <a:r>
              <a:rPr lang="en-US" sz="3900" b="1" dirty="0" smtClean="0"/>
              <a:t/>
            </a:r>
            <a:br>
              <a:rPr lang="en-US" sz="3900" b="1" dirty="0" smtClean="0"/>
            </a:br>
            <a:r>
              <a:rPr lang="en-US" sz="3900" b="1" dirty="0" smtClean="0"/>
              <a:t>print(</a:t>
            </a:r>
            <a:r>
              <a:rPr lang="en-US" sz="3900" b="1" dirty="0" err="1" smtClean="0"/>
              <a:t>thislist</a:t>
            </a:r>
            <a:r>
              <a:rPr lang="en-US" sz="3900" b="1" dirty="0" smtClean="0"/>
              <a: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0"/>
            <a:ext cx="9144000" cy="4585871"/>
          </a:xfrm>
          <a:prstGeom prst="rect">
            <a:avLst/>
          </a:prstGeom>
        </p:spPr>
        <p:txBody>
          <a:bodyPr wrap="square">
            <a:spAutoFit/>
          </a:bodyPr>
          <a:lstStyle/>
          <a:p>
            <a:endParaRPr lang="en-US" sz="3200" dirty="0" smtClean="0"/>
          </a:p>
          <a:p>
            <a:r>
              <a:rPr lang="en-US" sz="3200" dirty="0" smtClean="0"/>
              <a:t>To add an item at the specified index, use the </a:t>
            </a:r>
            <a:r>
              <a:rPr lang="en-US" sz="3200" b="1" dirty="0" smtClean="0"/>
              <a:t>insert()</a:t>
            </a:r>
            <a:r>
              <a:rPr lang="en-US" sz="3200" dirty="0" smtClean="0"/>
              <a:t> method:</a:t>
            </a:r>
          </a:p>
          <a:p>
            <a:r>
              <a:rPr lang="en-US" sz="3200" dirty="0" smtClean="0"/>
              <a:t>Example</a:t>
            </a:r>
          </a:p>
          <a:p>
            <a:r>
              <a:rPr lang="en-US" sz="3200" dirty="0" smtClean="0"/>
              <a:t>Insert an item as the second position:</a:t>
            </a:r>
          </a:p>
          <a:p>
            <a:r>
              <a:rPr lang="en-US" sz="4400" b="1" dirty="0" err="1" smtClean="0"/>
              <a:t>thislist</a:t>
            </a:r>
            <a:r>
              <a:rPr lang="en-US" sz="4400" b="1" dirty="0" smtClean="0"/>
              <a:t> = ["apple", "banana", "cherry"]</a:t>
            </a:r>
            <a:br>
              <a:rPr lang="en-US" sz="4400" b="1" dirty="0" smtClean="0"/>
            </a:br>
            <a:r>
              <a:rPr lang="en-US" sz="4400" b="1" dirty="0" err="1" smtClean="0"/>
              <a:t>thislist.insert</a:t>
            </a:r>
            <a:r>
              <a:rPr lang="en-US" sz="4400" b="1" dirty="0" smtClean="0"/>
              <a:t>(1, "orange")</a:t>
            </a:r>
            <a:br>
              <a:rPr lang="en-US" sz="4400" b="1" dirty="0" smtClean="0"/>
            </a:br>
            <a:r>
              <a:rPr lang="en-US" sz="4400" b="1" dirty="0" smtClean="0"/>
              <a:t>print(</a:t>
            </a:r>
            <a:r>
              <a:rPr lang="en-US" sz="4400" b="1" dirty="0" err="1" smtClean="0"/>
              <a:t>thislist</a:t>
            </a:r>
            <a:r>
              <a:rPr lang="en-US" sz="2800" b="1" dirty="0" smtClean="0"/>
              <a:t>)</a:t>
            </a:r>
            <a:endParaRPr lang="en-US" sz="2800" b="1" dirty="0"/>
          </a:p>
        </p:txBody>
      </p:sp>
      <p:sp>
        <p:nvSpPr>
          <p:cNvPr id="5" name="Rectangle 4"/>
          <p:cNvSpPr/>
          <p:nvPr/>
        </p:nvSpPr>
        <p:spPr>
          <a:xfrm>
            <a:off x="0" y="228600"/>
            <a:ext cx="1576072" cy="646331"/>
          </a:xfrm>
          <a:prstGeom prst="rect">
            <a:avLst/>
          </a:prstGeom>
        </p:spPr>
        <p:txBody>
          <a:bodyPr wrap="none">
            <a:spAutoFit/>
          </a:bodyPr>
          <a:lstStyle/>
          <a:p>
            <a:r>
              <a:rPr lang="en-US" sz="3600" b="1" dirty="0" smtClean="0"/>
              <a:t>insert()</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8915400" cy="5324535"/>
          </a:xfrm>
          <a:prstGeom prst="rect">
            <a:avLst/>
          </a:prstGeom>
        </p:spPr>
        <p:txBody>
          <a:bodyPr wrap="square">
            <a:spAutoFit/>
          </a:bodyPr>
          <a:lstStyle/>
          <a:p>
            <a:r>
              <a:rPr lang="en-US" sz="3200" b="1" dirty="0">
                <a:latin typeface="Times New Roman" pitchFamily="18" charset="0"/>
                <a:cs typeface="Times New Roman" pitchFamily="18" charset="0"/>
              </a:rPr>
              <a:t>Python </a:t>
            </a:r>
            <a:r>
              <a:rPr lang="en-US" sz="3200" b="1" dirty="0" smtClean="0">
                <a:latin typeface="Times New Roman" pitchFamily="18" charset="0"/>
                <a:cs typeface="Times New Roman" pitchFamily="18" charset="0"/>
              </a:rPr>
              <a:t>Indentations:</a:t>
            </a:r>
            <a:endParaRPr lang="en-US" sz="3200" b="1"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        Where </a:t>
            </a:r>
            <a:r>
              <a:rPr lang="en-US" sz="2800" dirty="0">
                <a:latin typeface="Times New Roman" pitchFamily="18" charset="0"/>
                <a:cs typeface="Times New Roman" pitchFamily="18" charset="0"/>
              </a:rPr>
              <a:t>in other programming languages the indentation in code is for readability only, in Python the indentation is very important</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Python uses indentation to indicate a block of </a:t>
            </a:r>
            <a:r>
              <a:rPr lang="en-US" sz="2800" dirty="0" smtClean="0">
                <a:latin typeface="Times New Roman" pitchFamily="18" charset="0"/>
                <a:cs typeface="Times New Roman" pitchFamily="18" charset="0"/>
              </a:rPr>
              <a:t>code</a:t>
            </a:r>
          </a:p>
          <a:p>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5" name="Rectangle 4"/>
          <p:cNvSpPr/>
          <p:nvPr/>
        </p:nvSpPr>
        <p:spPr>
          <a:xfrm>
            <a:off x="152400" y="3124200"/>
            <a:ext cx="8610600" cy="3170099"/>
          </a:xfrm>
          <a:prstGeom prst="rect">
            <a:avLst/>
          </a:prstGeom>
        </p:spPr>
        <p:txBody>
          <a:bodyPr wrap="square">
            <a:spAutoFit/>
          </a:bodyPr>
          <a:lstStyle/>
          <a:p>
            <a:r>
              <a:rPr lang="en-US" sz="3200" dirty="0" smtClean="0">
                <a:latin typeface="Times New Roman" pitchFamily="18" charset="0"/>
                <a:cs typeface="Times New Roman" pitchFamily="18" charset="0"/>
              </a:rPr>
              <a:t>Example:</a:t>
            </a:r>
            <a:endParaRPr lang="en-US" sz="3200" dirty="0">
              <a:latin typeface="Times New Roman" pitchFamily="18" charset="0"/>
              <a:cs typeface="Times New Roman" pitchFamily="18" charset="0"/>
            </a:endParaRPr>
          </a:p>
          <a:p>
            <a:r>
              <a:rPr lang="en-US" sz="4800" dirty="0">
                <a:latin typeface="Times New Roman" pitchFamily="18" charset="0"/>
                <a:cs typeface="Times New Roman" pitchFamily="18" charset="0"/>
              </a:rPr>
              <a:t>if 5 &gt; </a:t>
            </a:r>
            <a:r>
              <a:rPr lang="en-US" sz="4800" dirty="0" smtClean="0">
                <a:latin typeface="Times New Roman" pitchFamily="18" charset="0"/>
                <a:cs typeface="Times New Roman" pitchFamily="18" charset="0"/>
              </a:rPr>
              <a:t>2:</a:t>
            </a:r>
          </a:p>
          <a:p>
            <a:r>
              <a:rPr lang="en-US" sz="4800" dirty="0" smtClean="0">
                <a:latin typeface="Times New Roman" pitchFamily="18" charset="0"/>
                <a:cs typeface="Times New Roman" pitchFamily="18" charset="0"/>
              </a:rPr>
              <a:t>  print</a:t>
            </a:r>
            <a:r>
              <a:rPr lang="en-US" sz="4800" dirty="0">
                <a:latin typeface="Times New Roman" pitchFamily="18" charset="0"/>
                <a:cs typeface="Times New Roman" pitchFamily="18" charset="0"/>
              </a:rPr>
              <a:t>("Five is greater than two!")</a:t>
            </a:r>
          </a:p>
          <a:p>
            <a:endParaRPr lang="en-US" sz="2400" dirty="0"/>
          </a:p>
          <a:p>
            <a:r>
              <a:rPr lang="en-US" sz="2400" dirty="0" smtClean="0"/>
              <a:t/>
            </a:r>
            <a:br>
              <a:rPr lang="en-US" sz="2400" dirty="0" smtClean="0"/>
            </a:b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t>Remove Item</a:t>
            </a:r>
          </a:p>
          <a:p>
            <a:r>
              <a:rPr lang="en-US" dirty="0" smtClean="0"/>
              <a:t>There are several methods to remove items from a list:</a:t>
            </a:r>
          </a:p>
          <a:p>
            <a:r>
              <a:rPr lang="en-US" dirty="0" smtClean="0"/>
              <a:t>Example</a:t>
            </a:r>
          </a:p>
          <a:p>
            <a:pPr>
              <a:buNone/>
            </a:pPr>
            <a:r>
              <a:rPr lang="en-US" dirty="0" smtClean="0"/>
              <a:t>   The </a:t>
            </a:r>
            <a:r>
              <a:rPr lang="en-US" b="1" dirty="0" smtClean="0"/>
              <a:t>remove()</a:t>
            </a:r>
            <a:r>
              <a:rPr lang="en-US" dirty="0" smtClean="0"/>
              <a:t> method removes the specified item:</a:t>
            </a:r>
          </a:p>
          <a:p>
            <a:pPr>
              <a:buNone/>
            </a:pPr>
            <a:r>
              <a:rPr lang="en-US" dirty="0" smtClean="0"/>
              <a:t>   </a:t>
            </a:r>
            <a:r>
              <a:rPr lang="en-US" sz="3600" b="1" dirty="0" err="1" smtClean="0"/>
              <a:t>thislist</a:t>
            </a:r>
            <a:r>
              <a:rPr lang="en-US" sz="3600" b="1" dirty="0" smtClean="0"/>
              <a:t> = ["apple", "banana", "cherry"]</a:t>
            </a:r>
          </a:p>
          <a:p>
            <a:pPr>
              <a:buNone/>
            </a:pPr>
            <a:r>
              <a:rPr lang="en-US" sz="3600" b="1" dirty="0" smtClean="0"/>
              <a:t>   </a:t>
            </a:r>
            <a:r>
              <a:rPr lang="en-US" sz="3600" b="1" dirty="0" err="1" smtClean="0"/>
              <a:t>thislist.remove</a:t>
            </a:r>
            <a:r>
              <a:rPr lang="en-US" sz="3600" b="1" dirty="0" smtClean="0"/>
              <a:t>("banana")</a:t>
            </a:r>
            <a:br>
              <a:rPr lang="en-US" sz="3600" b="1" dirty="0" smtClean="0"/>
            </a:br>
            <a:r>
              <a:rPr lang="en-US" sz="3600" b="1" dirty="0" smtClean="0"/>
              <a:t>print(</a:t>
            </a:r>
            <a:r>
              <a:rPr lang="en-US" sz="3600" b="1" dirty="0" err="1" smtClean="0"/>
              <a:t>thislist</a:t>
            </a:r>
            <a:r>
              <a:rPr lang="en-US" dirty="0" smtClean="0"/>
              <a: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184731" cy="369332"/>
          </a:xfrm>
          <a:prstGeom prst="rect">
            <a:avLst/>
          </a:prstGeom>
          <a:solidFill>
            <a:srgbClr val="F1F1F1"/>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685800"/>
            <a:ext cx="9144000" cy="4616648"/>
          </a:xfrm>
          <a:prstGeom prst="rect">
            <a:avLst/>
          </a:prstGeom>
        </p:spPr>
        <p:txBody>
          <a:bodyPr wrap="square">
            <a:spAutoFit/>
          </a:bodyPr>
          <a:lstStyle/>
          <a:p>
            <a:pPr lvl="0" fontAlgn="base">
              <a:spcBef>
                <a:spcPct val="0"/>
              </a:spcBef>
              <a:spcAft>
                <a:spcPct val="0"/>
              </a:spcAft>
            </a:pPr>
            <a:r>
              <a:rPr lang="en-US" sz="3200" dirty="0" smtClean="0">
                <a:solidFill>
                  <a:srgbClr val="000000"/>
                </a:solidFill>
                <a:latin typeface="Verdana" pitchFamily="34" charset="0"/>
                <a:cs typeface="Arial" pitchFamily="34" charset="0"/>
              </a:rPr>
              <a:t>The </a:t>
            </a:r>
            <a:r>
              <a:rPr lang="en-US" sz="3600" dirty="0" smtClean="0">
                <a:solidFill>
                  <a:srgbClr val="DC143C"/>
                </a:solidFill>
                <a:latin typeface="Consolas" pitchFamily="49" charset="0"/>
                <a:cs typeface="Consolas" pitchFamily="49" charset="0"/>
              </a:rPr>
              <a:t>pop()</a:t>
            </a:r>
            <a:r>
              <a:rPr lang="en-US" sz="3200" dirty="0" smtClean="0">
                <a:solidFill>
                  <a:srgbClr val="000000"/>
                </a:solidFill>
                <a:latin typeface="Verdana" pitchFamily="34" charset="0"/>
                <a:cs typeface="Arial" pitchFamily="34" charset="0"/>
              </a:rPr>
              <a:t> method removes the specified index, (or the last item if index is not specified):</a:t>
            </a:r>
          </a:p>
          <a:p>
            <a:pPr lvl="0" fontAlgn="base">
              <a:spcBef>
                <a:spcPct val="0"/>
              </a:spcBef>
              <a:spcAft>
                <a:spcPct val="0"/>
              </a:spcAft>
            </a:pPr>
            <a:endParaRPr lang="en-US" dirty="0" smtClean="0">
              <a:latin typeface="Arial" pitchFamily="34" charset="0"/>
              <a:cs typeface="Arial" pitchFamily="34" charset="0"/>
            </a:endParaRPr>
          </a:p>
          <a:p>
            <a:pPr lvl="0" eaLnBrk="0" fontAlgn="base" hangingPunct="0">
              <a:spcBef>
                <a:spcPct val="0"/>
              </a:spcBef>
              <a:spcAft>
                <a:spcPct val="0"/>
              </a:spcAft>
            </a:pPr>
            <a:r>
              <a:rPr lang="en-US" sz="3200" dirty="0" err="1" smtClean="0">
                <a:solidFill>
                  <a:srgbClr val="000000"/>
                </a:solidFill>
                <a:latin typeface="Consolas" pitchFamily="49" charset="0"/>
                <a:cs typeface="Consolas" pitchFamily="49" charset="0"/>
              </a:rPr>
              <a:t>Thislist</a:t>
            </a:r>
            <a:r>
              <a:rPr lang="en-US" sz="3200" dirty="0" smtClean="0">
                <a:solidFill>
                  <a:srgbClr val="000000"/>
                </a:solidFill>
                <a:latin typeface="Consolas" pitchFamily="49" charset="0"/>
                <a:cs typeface="Consolas" pitchFamily="49" charset="0"/>
              </a:rPr>
              <a:t>=[</a:t>
            </a:r>
            <a:r>
              <a:rPr lang="en-US" sz="3200" dirty="0" smtClean="0">
                <a:solidFill>
                  <a:srgbClr val="A52A2A"/>
                </a:solidFill>
                <a:latin typeface="Consolas" pitchFamily="49" charset="0"/>
                <a:cs typeface="Consolas" pitchFamily="49" charset="0"/>
              </a:rPr>
              <a:t>"apple"</a:t>
            </a:r>
            <a:r>
              <a:rPr lang="en-US" sz="3200" dirty="0" smtClean="0">
                <a:solidFill>
                  <a:srgbClr val="000000"/>
                </a:solidFill>
                <a:latin typeface="Consolas" pitchFamily="49" charset="0"/>
                <a:cs typeface="Consolas" pitchFamily="49" charset="0"/>
              </a:rPr>
              <a:t>, </a:t>
            </a:r>
            <a:r>
              <a:rPr lang="en-US" sz="3200" dirty="0" smtClean="0">
                <a:solidFill>
                  <a:srgbClr val="A52A2A"/>
                </a:solidFill>
                <a:latin typeface="Consolas" pitchFamily="49" charset="0"/>
                <a:cs typeface="Consolas" pitchFamily="49" charset="0"/>
              </a:rPr>
              <a:t>"banana"</a:t>
            </a:r>
            <a:r>
              <a:rPr lang="en-US" sz="3200" dirty="0" smtClean="0">
                <a:solidFill>
                  <a:srgbClr val="000000"/>
                </a:solidFill>
                <a:latin typeface="Consolas" pitchFamily="49" charset="0"/>
                <a:cs typeface="Consolas" pitchFamily="49" charset="0"/>
              </a:rPr>
              <a:t>, </a:t>
            </a:r>
            <a:r>
              <a:rPr lang="en-US" sz="3200" dirty="0" smtClean="0">
                <a:solidFill>
                  <a:srgbClr val="A52A2A"/>
                </a:solidFill>
                <a:latin typeface="Consolas" pitchFamily="49" charset="0"/>
                <a:cs typeface="Consolas" pitchFamily="49" charset="0"/>
              </a:rPr>
              <a:t>"cherry"</a:t>
            </a:r>
            <a:r>
              <a:rPr lang="en-US" sz="3200" dirty="0" smtClean="0">
                <a:solidFill>
                  <a:srgbClr val="000000"/>
                </a:solidFill>
                <a:latin typeface="Consolas" pitchFamily="49" charset="0"/>
                <a:cs typeface="Consolas" pitchFamily="49" charset="0"/>
              </a:rPr>
              <a:t>]</a:t>
            </a:r>
          </a:p>
          <a:p>
            <a:pPr lvl="0" eaLnBrk="0" fontAlgn="base" hangingPunct="0">
              <a:spcBef>
                <a:spcPct val="0"/>
              </a:spcBef>
              <a:spcAft>
                <a:spcPct val="0"/>
              </a:spcAft>
            </a:pPr>
            <a:r>
              <a:rPr lang="en-US" sz="3600" dirty="0" smtClean="0">
                <a:solidFill>
                  <a:srgbClr val="000000"/>
                </a:solidFill>
                <a:latin typeface="Consolas" pitchFamily="49" charset="0"/>
                <a:cs typeface="Consolas" pitchFamily="49" charset="0"/>
              </a:rPr>
              <a:t/>
            </a:r>
            <a:br>
              <a:rPr lang="en-US" sz="3600" dirty="0" smtClean="0">
                <a:solidFill>
                  <a:srgbClr val="000000"/>
                </a:solidFill>
                <a:latin typeface="Consolas" pitchFamily="49" charset="0"/>
                <a:cs typeface="Consolas" pitchFamily="49" charset="0"/>
              </a:rPr>
            </a:br>
            <a:r>
              <a:rPr lang="en-US" sz="3600" dirty="0" smtClean="0">
                <a:solidFill>
                  <a:srgbClr val="000000"/>
                </a:solidFill>
                <a:latin typeface="Consolas" pitchFamily="49" charset="0"/>
                <a:cs typeface="Consolas" pitchFamily="49" charset="0"/>
              </a:rPr>
              <a:t>thislist.pop()</a:t>
            </a:r>
          </a:p>
          <a:p>
            <a:pPr lvl="0" eaLnBrk="0" fontAlgn="base" hangingPunct="0">
              <a:spcBef>
                <a:spcPct val="0"/>
              </a:spcBef>
              <a:spcAft>
                <a:spcPct val="0"/>
              </a:spcAft>
            </a:pPr>
            <a:r>
              <a:rPr lang="en-US" sz="3600" dirty="0" smtClean="0">
                <a:solidFill>
                  <a:srgbClr val="000000"/>
                </a:solidFill>
                <a:latin typeface="Consolas" pitchFamily="49" charset="0"/>
                <a:cs typeface="Consolas" pitchFamily="49" charset="0"/>
              </a:rPr>
              <a:t/>
            </a:r>
            <a:br>
              <a:rPr lang="en-US" sz="3600" dirty="0" smtClean="0">
                <a:solidFill>
                  <a:srgbClr val="000000"/>
                </a:solidFill>
                <a:latin typeface="Consolas" pitchFamily="49" charset="0"/>
                <a:cs typeface="Consolas" pitchFamily="49" charset="0"/>
              </a:rPr>
            </a:br>
            <a:r>
              <a:rPr lang="en-US" sz="3600" dirty="0" smtClean="0">
                <a:solidFill>
                  <a:srgbClr val="0000CD"/>
                </a:solidFill>
                <a:latin typeface="Consolas" pitchFamily="49" charset="0"/>
                <a:cs typeface="Consolas" pitchFamily="49" charset="0"/>
              </a:rPr>
              <a:t>print</a:t>
            </a:r>
            <a:r>
              <a:rPr lang="en-US" sz="3600" dirty="0" smtClean="0">
                <a:solidFill>
                  <a:srgbClr val="000000"/>
                </a:solidFill>
                <a:latin typeface="Consolas" pitchFamily="49" charset="0"/>
                <a:cs typeface="Consolas" pitchFamily="49" charset="0"/>
              </a:rPr>
              <a:t>(</a:t>
            </a:r>
            <a:r>
              <a:rPr lang="en-US" sz="3600" dirty="0" err="1" smtClean="0">
                <a:solidFill>
                  <a:srgbClr val="000000"/>
                </a:solidFill>
                <a:latin typeface="Consolas" pitchFamily="49" charset="0"/>
                <a:cs typeface="Consolas" pitchFamily="49" charset="0"/>
              </a:rPr>
              <a:t>thislist</a:t>
            </a:r>
            <a:r>
              <a:rPr lang="en-US" sz="3600" dirty="0" smtClean="0">
                <a:solidFill>
                  <a:srgbClr val="000000"/>
                </a:solidFill>
                <a:latin typeface="Consolas" pitchFamily="49" charset="0"/>
                <a:cs typeface="Consolas" pitchFamily="49" charset="0"/>
              </a:rPr>
              <a:t>)</a:t>
            </a:r>
            <a:endParaRPr lang="en-US" sz="4800" dirty="0" smtClean="0">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he del keyword removes the specified index:</a:t>
            </a:r>
          </a:p>
          <a:p>
            <a:pPr>
              <a:buNone/>
            </a:pPr>
            <a:r>
              <a:rPr lang="en-US" sz="3600" b="1" dirty="0" err="1" smtClean="0"/>
              <a:t>thislist</a:t>
            </a:r>
            <a:r>
              <a:rPr lang="en-US" sz="3600" b="1" dirty="0" smtClean="0"/>
              <a:t> = ["apple", "banana", "cherry"]</a:t>
            </a:r>
          </a:p>
          <a:p>
            <a:pPr>
              <a:buNone/>
            </a:pPr>
            <a:r>
              <a:rPr lang="en-US" sz="3600" b="1" dirty="0" smtClean="0"/>
              <a:t>del </a:t>
            </a:r>
            <a:r>
              <a:rPr lang="en-US" sz="3600" b="1" dirty="0" err="1" smtClean="0"/>
              <a:t>thislist</a:t>
            </a:r>
            <a:r>
              <a:rPr lang="en-US" sz="3600" b="1" dirty="0" smtClean="0"/>
              <a:t>[0]</a:t>
            </a:r>
          </a:p>
          <a:p>
            <a:pPr>
              <a:buNone/>
            </a:pPr>
            <a:r>
              <a:rPr lang="en-US" sz="3600" b="1" dirty="0" smtClean="0"/>
              <a:t>print(</a:t>
            </a:r>
            <a:r>
              <a:rPr lang="en-US" sz="3600" b="1" dirty="0" err="1" smtClean="0"/>
              <a:t>thislist</a:t>
            </a:r>
            <a:r>
              <a:rPr lang="en-US" sz="3600" b="1" dirty="0" smtClean="0"/>
              <a:t>)</a:t>
            </a:r>
          </a:p>
          <a:p>
            <a:pPr>
              <a:buNone/>
            </a:pPr>
            <a:endParaRPr lang="en-US" dirty="0"/>
          </a:p>
        </p:txBody>
      </p:sp>
      <p:sp>
        <p:nvSpPr>
          <p:cNvPr id="4" name="Rectangle 3"/>
          <p:cNvSpPr/>
          <p:nvPr/>
        </p:nvSpPr>
        <p:spPr>
          <a:xfrm>
            <a:off x="304800" y="609600"/>
            <a:ext cx="909223" cy="769441"/>
          </a:xfrm>
          <a:prstGeom prst="rect">
            <a:avLst/>
          </a:prstGeom>
        </p:spPr>
        <p:txBody>
          <a:bodyPr wrap="none">
            <a:spAutoFit/>
          </a:bodyPr>
          <a:lstStyle/>
          <a:p>
            <a:r>
              <a:rPr lang="en-US" sz="4400" b="1" dirty="0" smtClean="0"/>
              <a:t>del</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234360" cy="261610"/>
          </a:xfrm>
          <a:prstGeom prst="rect">
            <a:avLst/>
          </a:prstGeom>
          <a:solidFill>
            <a:srgbClr val="F1F1F1"/>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381000"/>
            <a:ext cx="9144000" cy="5293757"/>
          </a:xfrm>
          <a:prstGeom prst="rect">
            <a:avLst/>
          </a:prstGeom>
        </p:spPr>
        <p:txBody>
          <a:bodyPr wrap="square">
            <a:spAutoFit/>
          </a:bodyPr>
          <a:lstStyle/>
          <a:p>
            <a:pPr lvl="0" fontAlgn="base">
              <a:spcBef>
                <a:spcPct val="0"/>
              </a:spcBef>
              <a:spcAft>
                <a:spcPct val="0"/>
              </a:spcAft>
            </a:pPr>
            <a:endParaRPr lang="en-US" sz="3600" dirty="0" smtClean="0">
              <a:solidFill>
                <a:srgbClr val="DC143C"/>
              </a:solidFill>
              <a:latin typeface="Consolas" pitchFamily="49" charset="0"/>
              <a:cs typeface="Consolas" pitchFamily="49" charset="0"/>
            </a:endParaRPr>
          </a:p>
          <a:p>
            <a:pPr lvl="0" fontAlgn="base">
              <a:spcBef>
                <a:spcPct val="0"/>
              </a:spcBef>
              <a:spcAft>
                <a:spcPct val="0"/>
              </a:spcAft>
            </a:pPr>
            <a:endParaRPr lang="en-US" sz="3600" dirty="0" smtClean="0">
              <a:solidFill>
                <a:srgbClr val="DC143C"/>
              </a:solidFill>
              <a:latin typeface="Consolas" pitchFamily="49" charset="0"/>
              <a:cs typeface="Consolas" pitchFamily="49" charset="0"/>
            </a:endParaRPr>
          </a:p>
          <a:p>
            <a:pPr lvl="0" fontAlgn="base">
              <a:spcBef>
                <a:spcPct val="0"/>
              </a:spcBef>
              <a:spcAft>
                <a:spcPct val="0"/>
              </a:spcAft>
            </a:pPr>
            <a:r>
              <a:rPr lang="en-US" sz="4400" dirty="0" smtClean="0">
                <a:solidFill>
                  <a:srgbClr val="DC143C"/>
                </a:solidFill>
                <a:latin typeface="Consolas" pitchFamily="49" charset="0"/>
                <a:cs typeface="Consolas" pitchFamily="49" charset="0"/>
              </a:rPr>
              <a:t>clear()</a:t>
            </a:r>
            <a:r>
              <a:rPr lang="en-US" sz="3200" dirty="0" smtClean="0">
                <a:solidFill>
                  <a:srgbClr val="000000"/>
                </a:solidFill>
                <a:latin typeface="Verdana" pitchFamily="34" charset="0"/>
                <a:cs typeface="Arial" pitchFamily="34" charset="0"/>
              </a:rPr>
              <a:t> </a:t>
            </a:r>
          </a:p>
          <a:p>
            <a:pPr lvl="0" fontAlgn="base">
              <a:spcBef>
                <a:spcPct val="0"/>
              </a:spcBef>
              <a:spcAft>
                <a:spcPct val="0"/>
              </a:spcAft>
            </a:pPr>
            <a:r>
              <a:rPr lang="en-US" sz="3200" dirty="0" smtClean="0">
                <a:solidFill>
                  <a:srgbClr val="000000"/>
                </a:solidFill>
                <a:latin typeface="Verdana" pitchFamily="34" charset="0"/>
                <a:cs typeface="Arial" pitchFamily="34" charset="0"/>
              </a:rPr>
              <a:t>method empties the list:</a:t>
            </a:r>
          </a:p>
          <a:p>
            <a:pPr lvl="0" fontAlgn="base">
              <a:spcBef>
                <a:spcPct val="0"/>
              </a:spcBef>
              <a:spcAft>
                <a:spcPct val="0"/>
              </a:spcAft>
            </a:pPr>
            <a:endParaRPr lang="en-US" dirty="0" smtClean="0">
              <a:latin typeface="Arial" pitchFamily="34" charset="0"/>
              <a:cs typeface="Arial" pitchFamily="34" charset="0"/>
            </a:endParaRPr>
          </a:p>
          <a:p>
            <a:pPr lvl="0" eaLnBrk="0" fontAlgn="base" hangingPunct="0">
              <a:spcBef>
                <a:spcPct val="0"/>
              </a:spcBef>
              <a:spcAft>
                <a:spcPct val="0"/>
              </a:spcAft>
            </a:pPr>
            <a:r>
              <a:rPr lang="en-US" sz="3200" b="1" dirty="0" err="1" smtClean="0">
                <a:solidFill>
                  <a:srgbClr val="000000"/>
                </a:solidFill>
                <a:latin typeface="Consolas" pitchFamily="49" charset="0"/>
                <a:cs typeface="Consolas" pitchFamily="49" charset="0"/>
              </a:rPr>
              <a:t>thislist</a:t>
            </a:r>
            <a:r>
              <a:rPr lang="en-US" sz="3200" b="1" dirty="0" smtClean="0">
                <a:solidFill>
                  <a:srgbClr val="000000"/>
                </a:solidFill>
                <a:latin typeface="Consolas" pitchFamily="49" charset="0"/>
                <a:cs typeface="Consolas" pitchFamily="49" charset="0"/>
              </a:rPr>
              <a:t> = [</a:t>
            </a:r>
            <a:r>
              <a:rPr lang="en-US" sz="3200" b="1" dirty="0" smtClean="0">
                <a:solidFill>
                  <a:srgbClr val="A52A2A"/>
                </a:solidFill>
                <a:latin typeface="Consolas" pitchFamily="49" charset="0"/>
                <a:cs typeface="Consolas" pitchFamily="49" charset="0"/>
              </a:rPr>
              <a:t>"apple"</a:t>
            </a:r>
            <a:r>
              <a:rPr lang="en-US" sz="3200" b="1" dirty="0" smtClean="0">
                <a:solidFill>
                  <a:srgbClr val="000000"/>
                </a:solidFill>
                <a:latin typeface="Consolas" pitchFamily="49" charset="0"/>
                <a:cs typeface="Consolas" pitchFamily="49" charset="0"/>
              </a:rPr>
              <a:t>, </a:t>
            </a:r>
            <a:r>
              <a:rPr lang="en-US" sz="3200" b="1" dirty="0" smtClean="0">
                <a:solidFill>
                  <a:srgbClr val="A52A2A"/>
                </a:solidFill>
                <a:latin typeface="Consolas" pitchFamily="49" charset="0"/>
                <a:cs typeface="Consolas" pitchFamily="49" charset="0"/>
              </a:rPr>
              <a:t>"banana"</a:t>
            </a:r>
            <a:r>
              <a:rPr lang="en-US" sz="3200" b="1" dirty="0" smtClean="0">
                <a:solidFill>
                  <a:srgbClr val="000000"/>
                </a:solidFill>
                <a:latin typeface="Consolas" pitchFamily="49" charset="0"/>
                <a:cs typeface="Consolas" pitchFamily="49" charset="0"/>
              </a:rPr>
              <a:t>, </a:t>
            </a:r>
            <a:r>
              <a:rPr lang="en-US" sz="3200" b="1" dirty="0" smtClean="0">
                <a:solidFill>
                  <a:srgbClr val="A52A2A"/>
                </a:solidFill>
                <a:latin typeface="Consolas" pitchFamily="49" charset="0"/>
                <a:cs typeface="Consolas" pitchFamily="49" charset="0"/>
              </a:rPr>
              <a:t>"cherry"</a:t>
            </a:r>
            <a:r>
              <a:rPr lang="en-US" sz="3200" b="1" dirty="0" smtClean="0">
                <a:solidFill>
                  <a:srgbClr val="000000"/>
                </a:solidFill>
                <a:latin typeface="Consolas" pitchFamily="49" charset="0"/>
                <a:cs typeface="Consolas" pitchFamily="49" charset="0"/>
              </a:rPr>
              <a:t>]</a:t>
            </a:r>
          </a:p>
          <a:p>
            <a:pPr lvl="0" eaLnBrk="0" fontAlgn="base" hangingPunct="0">
              <a:spcBef>
                <a:spcPct val="0"/>
              </a:spcBef>
              <a:spcAft>
                <a:spcPct val="0"/>
              </a:spcAft>
            </a:pPr>
            <a:r>
              <a:rPr lang="en-US" sz="3200" b="1" dirty="0" smtClean="0">
                <a:solidFill>
                  <a:srgbClr val="000000"/>
                </a:solidFill>
                <a:latin typeface="Consolas" pitchFamily="49" charset="0"/>
                <a:cs typeface="Consolas" pitchFamily="49" charset="0"/>
              </a:rPr>
              <a:t/>
            </a:r>
            <a:br>
              <a:rPr lang="en-US" sz="3200" b="1" dirty="0" smtClean="0">
                <a:solidFill>
                  <a:srgbClr val="000000"/>
                </a:solidFill>
                <a:latin typeface="Consolas" pitchFamily="49" charset="0"/>
                <a:cs typeface="Consolas" pitchFamily="49" charset="0"/>
              </a:rPr>
            </a:br>
            <a:r>
              <a:rPr lang="en-US" sz="3600" b="1" dirty="0" err="1" smtClean="0">
                <a:solidFill>
                  <a:srgbClr val="000000"/>
                </a:solidFill>
                <a:latin typeface="Consolas" pitchFamily="49" charset="0"/>
                <a:cs typeface="Consolas" pitchFamily="49" charset="0"/>
              </a:rPr>
              <a:t>thislist.clear</a:t>
            </a:r>
            <a:r>
              <a:rPr lang="en-US" sz="3600" b="1" dirty="0" smtClean="0">
                <a:solidFill>
                  <a:srgbClr val="000000"/>
                </a:solidFill>
                <a:latin typeface="Consolas" pitchFamily="49" charset="0"/>
                <a:cs typeface="Consolas" pitchFamily="49" charset="0"/>
              </a:rPr>
              <a:t>()</a:t>
            </a:r>
          </a:p>
          <a:p>
            <a:pPr lvl="0" eaLnBrk="0" fontAlgn="base" hangingPunct="0">
              <a:spcBef>
                <a:spcPct val="0"/>
              </a:spcBef>
              <a:spcAft>
                <a:spcPct val="0"/>
              </a:spcAft>
            </a:pPr>
            <a:r>
              <a:rPr lang="en-US" sz="3600" b="1" dirty="0" smtClean="0">
                <a:solidFill>
                  <a:srgbClr val="000000"/>
                </a:solidFill>
                <a:latin typeface="Consolas" pitchFamily="49" charset="0"/>
                <a:cs typeface="Consolas" pitchFamily="49" charset="0"/>
              </a:rPr>
              <a:t/>
            </a:r>
            <a:br>
              <a:rPr lang="en-US" sz="3600" b="1" dirty="0" smtClean="0">
                <a:solidFill>
                  <a:srgbClr val="000000"/>
                </a:solidFill>
                <a:latin typeface="Consolas" pitchFamily="49" charset="0"/>
                <a:cs typeface="Consolas" pitchFamily="49" charset="0"/>
              </a:rPr>
            </a:br>
            <a:r>
              <a:rPr lang="en-US" sz="3600" b="1" dirty="0" smtClean="0">
                <a:solidFill>
                  <a:srgbClr val="0000CD"/>
                </a:solidFill>
                <a:latin typeface="Consolas" pitchFamily="49" charset="0"/>
                <a:cs typeface="Consolas" pitchFamily="49" charset="0"/>
              </a:rPr>
              <a:t>print</a:t>
            </a:r>
            <a:r>
              <a:rPr lang="en-US" sz="3600" b="1" dirty="0" smtClean="0">
                <a:solidFill>
                  <a:srgbClr val="000000"/>
                </a:solidFill>
                <a:latin typeface="Consolas" pitchFamily="49" charset="0"/>
                <a:cs typeface="Consolas" pitchFamily="49" charset="0"/>
              </a:rPr>
              <a:t>(</a:t>
            </a:r>
            <a:r>
              <a:rPr lang="en-US" sz="3600" b="1" dirty="0" err="1" smtClean="0">
                <a:solidFill>
                  <a:srgbClr val="000000"/>
                </a:solidFill>
                <a:latin typeface="Consolas" pitchFamily="49" charset="0"/>
                <a:cs typeface="Consolas" pitchFamily="49" charset="0"/>
              </a:rPr>
              <a:t>thislist</a:t>
            </a:r>
            <a:r>
              <a:rPr lang="en-US" sz="3600" b="1" dirty="0" smtClean="0">
                <a:solidFill>
                  <a:srgbClr val="000000"/>
                </a:solidFill>
                <a:latin typeface="Consolas" pitchFamily="49" charset="0"/>
                <a:cs typeface="Consolas" pitchFamily="49" charset="0"/>
              </a:rPr>
              <a:t>)</a:t>
            </a:r>
            <a:endParaRPr lang="en-US" sz="4800" b="1" dirty="0" smtClean="0">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4525963"/>
          </a:xfrm>
        </p:spPr>
        <p:txBody>
          <a:bodyPr/>
          <a:lstStyle/>
          <a:p>
            <a:r>
              <a:rPr lang="en-US" dirty="0" smtClean="0"/>
              <a:t>Using the </a:t>
            </a:r>
            <a:r>
              <a:rPr lang="en-US" sz="4000" b="1" dirty="0" smtClean="0"/>
              <a:t>list() constructor </a:t>
            </a:r>
            <a:r>
              <a:rPr lang="en-US" dirty="0" smtClean="0"/>
              <a:t>to make a List:</a:t>
            </a:r>
          </a:p>
          <a:p>
            <a:r>
              <a:rPr lang="en-US" b="1" dirty="0" err="1" smtClean="0"/>
              <a:t>thislist</a:t>
            </a:r>
            <a:r>
              <a:rPr lang="en-US" b="1" dirty="0" smtClean="0"/>
              <a:t> = list(("apple", "banana", "cherry"))</a:t>
            </a:r>
          </a:p>
          <a:p>
            <a:pPr>
              <a:buNone/>
            </a:pPr>
            <a:r>
              <a:rPr lang="en-US" dirty="0" smtClean="0"/>
              <a:t>                                 # note the double round-brackets</a:t>
            </a:r>
            <a:br>
              <a:rPr lang="en-US" dirty="0" smtClean="0"/>
            </a:br>
            <a:r>
              <a:rPr lang="en-US" b="1" dirty="0" smtClean="0"/>
              <a:t>print(</a:t>
            </a:r>
            <a:r>
              <a:rPr lang="en-US" b="1" dirty="0" err="1" smtClean="0"/>
              <a:t>thislist</a:t>
            </a:r>
            <a:r>
              <a:rPr lang="en-US" b="1" dirty="0" smtClean="0"/>
              <a:t>)</a:t>
            </a:r>
          </a:p>
          <a:p>
            <a:endParaRPr lang="en-US" dirty="0"/>
          </a:p>
        </p:txBody>
      </p:sp>
      <p:sp>
        <p:nvSpPr>
          <p:cNvPr id="4" name="Rectangle 3"/>
          <p:cNvSpPr/>
          <p:nvPr/>
        </p:nvSpPr>
        <p:spPr>
          <a:xfrm>
            <a:off x="228600" y="685800"/>
            <a:ext cx="3450496" cy="646331"/>
          </a:xfrm>
          <a:prstGeom prst="rect">
            <a:avLst/>
          </a:prstGeom>
        </p:spPr>
        <p:txBody>
          <a:bodyPr wrap="none">
            <a:spAutoFit/>
          </a:bodyPr>
          <a:lstStyle/>
          <a:p>
            <a:r>
              <a:rPr lang="en-US" sz="3600" b="1" dirty="0" smtClean="0"/>
              <a:t>list() constructor </a:t>
            </a:r>
            <a:endParaRPr lang="en-US"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914400"/>
          <a:ext cx="8610600" cy="5943600"/>
        </p:xfrm>
        <a:graphic>
          <a:graphicData uri="http://schemas.openxmlformats.org/drawingml/2006/table">
            <a:tbl>
              <a:tblPr/>
              <a:tblGrid>
                <a:gridCol w="4305300"/>
                <a:gridCol w="4305300"/>
              </a:tblGrid>
              <a:tr h="400290">
                <a:tc>
                  <a:txBody>
                    <a:bodyPr/>
                    <a:lstStyle/>
                    <a:p>
                      <a:pPr algn="l" fontAlgn="t"/>
                      <a:r>
                        <a:rPr lang="en-US" sz="1800" dirty="0"/>
                        <a:t>Method</a:t>
                      </a:r>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Description</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0290">
                <a:tc>
                  <a:txBody>
                    <a:bodyPr/>
                    <a:lstStyle/>
                    <a:p>
                      <a:pPr algn="l" fontAlgn="t"/>
                      <a:r>
                        <a:rPr lang="en-US" sz="1800" dirty="0">
                          <a:hlinkClick r:id="rId2"/>
                        </a:rPr>
                        <a:t>append()</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Adds an element at the end of the list</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0290">
                <a:tc>
                  <a:txBody>
                    <a:bodyPr/>
                    <a:lstStyle/>
                    <a:p>
                      <a:pPr algn="l" fontAlgn="t"/>
                      <a:r>
                        <a:rPr lang="en-US" sz="1800" dirty="0">
                          <a:hlinkClick r:id="rId3"/>
                        </a:rPr>
                        <a:t>clear()</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Removes all the elements from the list</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0290">
                <a:tc>
                  <a:txBody>
                    <a:bodyPr/>
                    <a:lstStyle/>
                    <a:p>
                      <a:pPr algn="l" fontAlgn="t"/>
                      <a:r>
                        <a:rPr lang="en-US" sz="1800" dirty="0">
                          <a:hlinkClick r:id="rId4"/>
                        </a:rPr>
                        <a:t>copy()</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Returns a copy of the list</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5320">
                <a:tc>
                  <a:txBody>
                    <a:bodyPr/>
                    <a:lstStyle/>
                    <a:p>
                      <a:pPr algn="l" fontAlgn="t"/>
                      <a:r>
                        <a:rPr lang="en-US" sz="1800" dirty="0">
                          <a:hlinkClick r:id="rId5"/>
                        </a:rPr>
                        <a:t>count()</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Returns the number of elements with the specified value</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5320">
                <a:tc>
                  <a:txBody>
                    <a:bodyPr/>
                    <a:lstStyle/>
                    <a:p>
                      <a:pPr algn="l" fontAlgn="t"/>
                      <a:r>
                        <a:rPr lang="en-US" sz="1800" dirty="0">
                          <a:hlinkClick r:id="rId6"/>
                        </a:rPr>
                        <a:t>extend()</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Add the elements of a list (or any iterable), to the end of the current list</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5320">
                <a:tc>
                  <a:txBody>
                    <a:bodyPr/>
                    <a:lstStyle/>
                    <a:p>
                      <a:pPr algn="l" fontAlgn="t"/>
                      <a:r>
                        <a:rPr lang="en-US" sz="1800" dirty="0">
                          <a:hlinkClick r:id="rId7"/>
                        </a:rPr>
                        <a:t>index()</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Returns the index of the first element with the specified value</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0290">
                <a:tc>
                  <a:txBody>
                    <a:bodyPr/>
                    <a:lstStyle/>
                    <a:p>
                      <a:pPr algn="l" fontAlgn="t"/>
                      <a:r>
                        <a:rPr lang="en-US" sz="1800" dirty="0">
                          <a:hlinkClick r:id="rId8"/>
                        </a:rPr>
                        <a:t>insert()</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Adds an element at the specified position</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5320">
                <a:tc>
                  <a:txBody>
                    <a:bodyPr/>
                    <a:lstStyle/>
                    <a:p>
                      <a:pPr algn="l" fontAlgn="t"/>
                      <a:r>
                        <a:rPr lang="en-US" sz="1800" dirty="0">
                          <a:hlinkClick r:id="rId9"/>
                        </a:rPr>
                        <a:t>pop()</a:t>
                      </a:r>
                      <a:endParaRPr lang="en-US" sz="1800" dirty="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Removes the element at the specified position</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0290">
                <a:tc>
                  <a:txBody>
                    <a:bodyPr/>
                    <a:lstStyle/>
                    <a:p>
                      <a:pPr algn="l" fontAlgn="t"/>
                      <a:r>
                        <a:rPr lang="en-US" sz="1800">
                          <a:hlinkClick r:id="rId10"/>
                        </a:rPr>
                        <a:t>remove()</a:t>
                      </a:r>
                      <a:endParaRPr lang="en-US" sz="180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t>Removes the item with the specified value</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0290">
                <a:tc>
                  <a:txBody>
                    <a:bodyPr/>
                    <a:lstStyle/>
                    <a:p>
                      <a:pPr algn="l" fontAlgn="t"/>
                      <a:r>
                        <a:rPr lang="en-US" sz="1800">
                          <a:hlinkClick r:id="rId11"/>
                        </a:rPr>
                        <a:t>reverse()</a:t>
                      </a:r>
                      <a:endParaRPr lang="en-US" sz="180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Reverses the order of the list</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0290">
                <a:tc>
                  <a:txBody>
                    <a:bodyPr/>
                    <a:lstStyle/>
                    <a:p>
                      <a:pPr algn="l" fontAlgn="t"/>
                      <a:r>
                        <a:rPr lang="en-US" sz="1800">
                          <a:hlinkClick r:id="rId12"/>
                        </a:rPr>
                        <a:t>sort()</a:t>
                      </a:r>
                      <a:endParaRPr lang="en-US" sz="1800"/>
                    </a:p>
                  </a:txBody>
                  <a:tcPr marL="110930"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t>Sorts the list</a:t>
                      </a:r>
                    </a:p>
                  </a:txBody>
                  <a:tcPr marL="55465" marR="55465" marT="55465" marB="5546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67585" name="Rectangle 1"/>
          <p:cNvSpPr>
            <a:spLocks noChangeArrowheads="1"/>
          </p:cNvSpPr>
          <p:nvPr/>
        </p:nvSpPr>
        <p:spPr bwMode="auto">
          <a:xfrm>
            <a:off x="0" y="0"/>
            <a:ext cx="5602175" cy="825811"/>
          </a:xfrm>
          <a:prstGeom prst="rect">
            <a:avLst/>
          </a:prstGeom>
          <a:solidFill>
            <a:srgbClr val="FFFFFF"/>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egoe UI" pitchFamily="34" charset="0"/>
                <a:cs typeface="Segoe UI" pitchFamily="34" charset="0"/>
              </a:rPr>
              <a:t>List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Python has a set of built-in methods that you can use on lists</a:t>
            </a:r>
            <a:r>
              <a:rPr kumimoji="0" lang="en-US" sz="1100" b="0" i="0" u="none" strike="noStrike" cap="none" normalizeH="0" baseline="0" dirty="0" smtClean="0">
                <a:ln>
                  <a:noFill/>
                </a:ln>
                <a:solidFill>
                  <a:srgbClr val="000000"/>
                </a:solidFill>
                <a:effectLst/>
                <a:latin typeface="Verdana"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lstStyle/>
          <a:p>
            <a:pPr>
              <a:buNone/>
            </a:pPr>
            <a:r>
              <a:rPr lang="en-US" dirty="0" smtClean="0"/>
              <a:t>Python List </a:t>
            </a:r>
            <a:r>
              <a:rPr lang="en-US" sz="6600" b="1" dirty="0" smtClean="0"/>
              <a:t>sort()</a:t>
            </a:r>
            <a:r>
              <a:rPr lang="en-US" dirty="0" smtClean="0"/>
              <a:t> Method</a:t>
            </a:r>
          </a:p>
          <a:p>
            <a:r>
              <a:rPr lang="en-US" dirty="0" smtClean="0"/>
              <a:t>Sort the list alphabetically:</a:t>
            </a:r>
          </a:p>
          <a:p>
            <a:pPr>
              <a:buNone/>
            </a:pPr>
            <a:r>
              <a:rPr lang="en-US" sz="4400" dirty="0" smtClean="0"/>
              <a:t>   </a:t>
            </a:r>
            <a:r>
              <a:rPr lang="en-US" sz="4400" b="1" dirty="0" smtClean="0"/>
              <a:t>cars = ['Ford', 'BMW', 'Volvo']</a:t>
            </a:r>
            <a:br>
              <a:rPr lang="en-US" sz="4400" b="1" dirty="0" smtClean="0"/>
            </a:br>
            <a:r>
              <a:rPr lang="en-US" sz="4400" b="1" dirty="0" err="1" smtClean="0"/>
              <a:t>cars.sort</a:t>
            </a:r>
            <a:r>
              <a:rPr lang="en-US" sz="4400" b="1" dirty="0" smtClean="0"/>
              <a:t>()</a:t>
            </a:r>
          </a:p>
          <a:p>
            <a:endParaRPr lang="en-US" sz="4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sz="4800" dirty="0" smtClean="0"/>
              <a:t>Sort the list descending:</a:t>
            </a:r>
          </a:p>
          <a:p>
            <a:pPr>
              <a:buNone/>
            </a:pPr>
            <a:r>
              <a:rPr lang="en-US" sz="4800" b="1" dirty="0" smtClean="0"/>
              <a:t>cars = ['Ford', 'BMW', 'Volvo']</a:t>
            </a:r>
          </a:p>
          <a:p>
            <a:pPr>
              <a:buNone/>
            </a:pPr>
            <a:r>
              <a:rPr lang="en-US" sz="4800" b="1" dirty="0" err="1" smtClean="0"/>
              <a:t>cars.sort</a:t>
            </a:r>
            <a:r>
              <a:rPr lang="en-US" sz="4800" b="1" dirty="0" smtClean="0"/>
              <a:t>(reverse=True)</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5668963"/>
          </a:xfrm>
        </p:spPr>
        <p:txBody>
          <a:bodyPr>
            <a:normAutofit fontScale="92500" lnSpcReduction="10000"/>
          </a:bodyPr>
          <a:lstStyle/>
          <a:p>
            <a:r>
              <a:rPr lang="en-US" sz="4300" b="1" dirty="0" smtClean="0"/>
              <a:t>Sort the list by the length of the values</a:t>
            </a:r>
            <a:r>
              <a:rPr lang="en-US" sz="4300" dirty="0" smtClean="0"/>
              <a:t>:</a:t>
            </a:r>
          </a:p>
          <a:p>
            <a:r>
              <a:rPr lang="en-US" sz="4300" dirty="0" smtClean="0"/>
              <a:t># A function that returns the length of the value:</a:t>
            </a:r>
            <a:br>
              <a:rPr lang="en-US" sz="4300" dirty="0" smtClean="0"/>
            </a:br>
            <a:r>
              <a:rPr lang="en-US" sz="4300" b="1" dirty="0" smtClean="0"/>
              <a:t>def </a:t>
            </a:r>
            <a:r>
              <a:rPr lang="en-US" sz="4300" b="1" dirty="0" err="1" smtClean="0"/>
              <a:t>myFunc</a:t>
            </a:r>
            <a:r>
              <a:rPr lang="en-US" sz="4300" b="1" dirty="0" smtClean="0"/>
              <a:t>(e):</a:t>
            </a:r>
            <a:br>
              <a:rPr lang="en-US" sz="4300" b="1" dirty="0" smtClean="0"/>
            </a:br>
            <a:r>
              <a:rPr lang="en-US" sz="4300" b="1" dirty="0" smtClean="0"/>
              <a:t>  return </a:t>
            </a:r>
            <a:r>
              <a:rPr lang="en-US" sz="4300" b="1" dirty="0" err="1" smtClean="0"/>
              <a:t>len</a:t>
            </a:r>
            <a:r>
              <a:rPr lang="en-US" sz="4300" b="1" dirty="0" smtClean="0"/>
              <a:t>(e)</a:t>
            </a:r>
            <a:br>
              <a:rPr lang="en-US" sz="4300" b="1" dirty="0" smtClean="0"/>
            </a:br>
            <a:r>
              <a:rPr lang="en-US" sz="4300" b="1" dirty="0" smtClean="0"/>
              <a:t/>
            </a:r>
            <a:br>
              <a:rPr lang="en-US" sz="4300" b="1" dirty="0" smtClean="0"/>
            </a:br>
            <a:r>
              <a:rPr lang="en-US" sz="4300" b="1" dirty="0" smtClean="0"/>
              <a:t>cars = ['Ford', 'Mitsubishi', 'BMW', 'VW']</a:t>
            </a:r>
            <a:br>
              <a:rPr lang="en-US" sz="4300" b="1" dirty="0" smtClean="0"/>
            </a:br>
            <a:r>
              <a:rPr lang="en-US" sz="4300" b="1" dirty="0" smtClean="0"/>
              <a:t/>
            </a:r>
            <a:br>
              <a:rPr lang="en-US" sz="4300" b="1" dirty="0" smtClean="0"/>
            </a:br>
            <a:r>
              <a:rPr lang="en-US" sz="4300" b="1" dirty="0" err="1" smtClean="0"/>
              <a:t>cars.sort</a:t>
            </a:r>
            <a:r>
              <a:rPr lang="en-US" sz="4300" b="1" dirty="0" smtClean="0"/>
              <a:t>(key=</a:t>
            </a:r>
            <a:r>
              <a:rPr lang="en-US" sz="4300" b="1" dirty="0" err="1" smtClean="0"/>
              <a:t>myFunc</a:t>
            </a:r>
            <a:r>
              <a:rPr lang="en-US" sz="4300" b="1" dirty="0" smtClean="0"/>
              <a: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85000" lnSpcReduction="20000"/>
          </a:bodyPr>
          <a:lstStyle/>
          <a:p>
            <a:r>
              <a:rPr lang="en-US" dirty="0" smtClean="0"/>
              <a:t>Sort a list of dictionaries based on the "year" value of the dictionaries:</a:t>
            </a:r>
          </a:p>
          <a:p>
            <a:r>
              <a:rPr lang="en-US" dirty="0" smtClean="0"/>
              <a:t># A function that returns the 'year' value:</a:t>
            </a:r>
          </a:p>
          <a:p>
            <a:r>
              <a:rPr lang="en-US" dirty="0" smtClean="0"/>
              <a:t/>
            </a:r>
            <a:br>
              <a:rPr lang="en-US" dirty="0" smtClean="0"/>
            </a:br>
            <a:r>
              <a:rPr lang="en-US" dirty="0" smtClean="0"/>
              <a:t>def </a:t>
            </a:r>
            <a:r>
              <a:rPr lang="en-US" dirty="0" err="1" smtClean="0"/>
              <a:t>myFunc</a:t>
            </a:r>
            <a:r>
              <a:rPr lang="en-US" dirty="0" smtClean="0"/>
              <a:t>(e):</a:t>
            </a:r>
            <a:br>
              <a:rPr lang="en-US" dirty="0" smtClean="0"/>
            </a:br>
            <a:r>
              <a:rPr lang="en-US" dirty="0" smtClean="0"/>
              <a:t> return e['year']</a:t>
            </a:r>
            <a:br>
              <a:rPr lang="en-US" dirty="0" smtClean="0"/>
            </a:br>
            <a:r>
              <a:rPr lang="en-US" dirty="0" smtClean="0"/>
              <a:t/>
            </a:r>
            <a:br>
              <a:rPr lang="en-US" dirty="0" smtClean="0"/>
            </a:br>
            <a:r>
              <a:rPr lang="en-US" dirty="0" smtClean="0"/>
              <a:t>cars = [</a:t>
            </a:r>
            <a:br>
              <a:rPr lang="en-US" dirty="0" smtClean="0"/>
            </a:br>
            <a:r>
              <a:rPr lang="en-US" dirty="0" smtClean="0"/>
              <a:t>  {'car': 'Ford', 'year': 2005},</a:t>
            </a:r>
            <a:br>
              <a:rPr lang="en-US" dirty="0" smtClean="0"/>
            </a:br>
            <a:r>
              <a:rPr lang="en-US" dirty="0" smtClean="0"/>
              <a:t>  {'car': 'Mitsubishi', 'year': 2000},</a:t>
            </a:r>
            <a:br>
              <a:rPr lang="en-US" dirty="0" smtClean="0"/>
            </a:br>
            <a:r>
              <a:rPr lang="en-US" dirty="0" smtClean="0"/>
              <a:t>  {'car': 'BMW', 'year': 2019},</a:t>
            </a:r>
            <a:br>
              <a:rPr lang="en-US" dirty="0" smtClean="0"/>
            </a:br>
            <a:r>
              <a:rPr lang="en-US" dirty="0" smtClean="0"/>
              <a:t>  {'car': 'VW', 'year': 2011}</a:t>
            </a:r>
            <a:br>
              <a:rPr lang="en-US" dirty="0" smtClean="0"/>
            </a:br>
            <a:r>
              <a:rPr lang="en-US" dirty="0" smtClean="0"/>
              <a:t>]</a:t>
            </a:r>
            <a:br>
              <a:rPr lang="en-US" dirty="0" smtClean="0"/>
            </a:br>
            <a:r>
              <a:rPr lang="en-US" dirty="0" smtClean="0"/>
              <a:t/>
            </a:r>
            <a:br>
              <a:rPr lang="en-US" dirty="0" smtClean="0"/>
            </a:br>
            <a:r>
              <a:rPr lang="en-US" dirty="0" err="1" smtClean="0"/>
              <a:t>cars.sort</a:t>
            </a:r>
            <a:r>
              <a:rPr lang="en-US" dirty="0" smtClean="0"/>
              <a:t>(key=</a:t>
            </a:r>
            <a:r>
              <a:rPr lang="en-US" dirty="0" err="1" smtClean="0"/>
              <a:t>myFunc</a:t>
            </a:r>
            <a:r>
              <a:rPr lang="en-US" dirty="0" smtClean="0"/>
              <a:t>)</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458200" cy="6001643"/>
          </a:xfrm>
          <a:prstGeom prst="rect">
            <a:avLst/>
          </a:prstGeom>
        </p:spPr>
        <p:txBody>
          <a:bodyPr wrap="square">
            <a:spAutoFit/>
          </a:bodyPr>
          <a:lstStyle/>
          <a:p>
            <a:r>
              <a:rPr lang="en-US" sz="4400" b="1" dirty="0" smtClean="0">
                <a:latin typeface="Times New Roman" pitchFamily="18" charset="0"/>
                <a:cs typeface="Times New Roman" pitchFamily="18" charset="0"/>
              </a:rPr>
              <a:t>Comments:</a:t>
            </a:r>
            <a:endParaRPr lang="en-US" sz="4400" b="1" dirty="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  Python </a:t>
            </a:r>
            <a:r>
              <a:rPr lang="en-US" sz="2800" dirty="0">
                <a:latin typeface="Times New Roman" pitchFamily="18" charset="0"/>
                <a:cs typeface="Times New Roman" pitchFamily="18" charset="0"/>
              </a:rPr>
              <a:t>has commenting capability for the purpose of </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in-code documentation.</a:t>
            </a:r>
          </a:p>
          <a:p>
            <a:pPr>
              <a:buFont typeface="Arial" pitchFamily="34" charset="0"/>
              <a:buChar char="•"/>
            </a:pPr>
            <a:r>
              <a:rPr lang="en-US" sz="2800" dirty="0" smtClean="0">
                <a:latin typeface="Times New Roman" pitchFamily="18" charset="0"/>
                <a:cs typeface="Times New Roman" pitchFamily="18" charset="0"/>
              </a:rPr>
              <a:t>  Comments </a:t>
            </a:r>
            <a:r>
              <a:rPr lang="en-US" sz="2800" dirty="0">
                <a:latin typeface="Times New Roman" pitchFamily="18" charset="0"/>
                <a:cs typeface="Times New Roman" pitchFamily="18" charset="0"/>
              </a:rPr>
              <a:t>start with a</a:t>
            </a:r>
            <a:r>
              <a:rPr lang="en-US" sz="2800" b="1" dirty="0">
                <a:latin typeface="Times New Roman" pitchFamily="18" charset="0"/>
                <a:cs typeface="Times New Roman" pitchFamily="18" charset="0"/>
              </a:rPr>
              <a:t> </a:t>
            </a:r>
            <a:r>
              <a:rPr lang="en-US" sz="6000" b="1"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and Python will render the rest of the line as a comment</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r>
              <a:rPr lang="en-US" sz="2800" dirty="0">
                <a:latin typeface="Times New Roman" pitchFamily="18" charset="0"/>
                <a:cs typeface="Times New Roman" pitchFamily="18" charset="0"/>
              </a:rPr>
              <a:t>Comments in Python:</a:t>
            </a:r>
          </a:p>
          <a:p>
            <a:r>
              <a:rPr lang="en-US" sz="6000" b="1" dirty="0">
                <a:latin typeface="Times New Roman" pitchFamily="18" charset="0"/>
                <a:cs typeface="Times New Roman" pitchFamily="18" charset="0"/>
              </a:rPr>
              <a:t>#</a:t>
            </a:r>
            <a:r>
              <a:rPr lang="en-US" sz="6000" dirty="0">
                <a:latin typeface="Times New Roman" pitchFamily="18" charset="0"/>
                <a:cs typeface="Times New Roman" pitchFamily="18" charset="0"/>
              </a:rPr>
              <a:t>This is a comment.</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print("Hello, World!")</a:t>
            </a:r>
          </a:p>
          <a:p>
            <a:endParaRPr 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4525963"/>
          </a:xfrm>
        </p:spPr>
        <p:txBody>
          <a:bodyPr>
            <a:normAutofit fontScale="92500" lnSpcReduction="10000"/>
          </a:bodyPr>
          <a:lstStyle/>
          <a:p>
            <a:r>
              <a:rPr lang="en-US" b="1" i="1" dirty="0" smtClean="0"/>
              <a:t>Sort the list by the length of the values and reversed</a:t>
            </a:r>
            <a:r>
              <a:rPr lang="en-US" dirty="0" smtClean="0"/>
              <a:t>:</a:t>
            </a:r>
          </a:p>
          <a:p>
            <a:r>
              <a:rPr lang="en-US" dirty="0" smtClean="0"/>
              <a:t># A function that returns the length of the value:</a:t>
            </a:r>
          </a:p>
          <a:p>
            <a:pPr>
              <a:buNone/>
            </a:pPr>
            <a:r>
              <a:rPr lang="en-US" dirty="0" smtClean="0"/>
              <a:t/>
            </a:r>
            <a:br>
              <a:rPr lang="en-US" dirty="0" smtClean="0"/>
            </a:br>
            <a:r>
              <a:rPr lang="en-US" b="1" dirty="0" smtClean="0"/>
              <a:t>def </a:t>
            </a:r>
            <a:r>
              <a:rPr lang="en-US" b="1" dirty="0" err="1" smtClean="0"/>
              <a:t>myFunc</a:t>
            </a:r>
            <a:r>
              <a:rPr lang="en-US" b="1" dirty="0" smtClean="0"/>
              <a:t>(e):</a:t>
            </a:r>
            <a:br>
              <a:rPr lang="en-US" b="1" dirty="0" smtClean="0"/>
            </a:br>
            <a:r>
              <a:rPr lang="en-US" b="1" dirty="0" smtClean="0"/>
              <a:t>  return </a:t>
            </a:r>
            <a:r>
              <a:rPr lang="en-US" b="1" dirty="0" err="1" smtClean="0"/>
              <a:t>len</a:t>
            </a:r>
            <a:r>
              <a:rPr lang="en-US" b="1" dirty="0" smtClean="0"/>
              <a:t>(e)</a:t>
            </a:r>
            <a:br>
              <a:rPr lang="en-US" b="1" dirty="0" smtClean="0"/>
            </a:br>
            <a:r>
              <a:rPr lang="en-US" b="1" dirty="0" smtClean="0"/>
              <a:t/>
            </a:r>
            <a:br>
              <a:rPr lang="en-US" b="1" dirty="0" smtClean="0"/>
            </a:br>
            <a:r>
              <a:rPr lang="en-US" b="1" dirty="0" smtClean="0"/>
              <a:t>cars = ['Ford', 'Mitsubishi', 'BMW', 'VW']</a:t>
            </a:r>
            <a:br>
              <a:rPr lang="en-US" b="1" dirty="0" smtClean="0"/>
            </a:br>
            <a:r>
              <a:rPr lang="en-US" b="1" dirty="0" smtClean="0"/>
              <a:t/>
            </a:r>
            <a:br>
              <a:rPr lang="en-US" b="1" dirty="0" smtClean="0"/>
            </a:br>
            <a:r>
              <a:rPr lang="en-US" b="1" dirty="0" err="1" smtClean="0"/>
              <a:t>cars.sort</a:t>
            </a:r>
            <a:r>
              <a:rPr lang="en-US" b="1" dirty="0" smtClean="0"/>
              <a:t>(reverse=True, key=</a:t>
            </a:r>
            <a:r>
              <a:rPr lang="en-US" b="1" dirty="0" err="1" smtClean="0"/>
              <a:t>myFunc</a:t>
            </a:r>
            <a:r>
              <a:rPr lang="en-US" b="1" dirty="0" smtClean="0"/>
              <a:t>)</a:t>
            </a:r>
            <a:br>
              <a:rPr lang="en-US" b="1" dirty="0" smtClean="0"/>
            </a:br>
            <a:endParaRPr lang="en-US" b="1" dirty="0" smtClean="0"/>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normAutofit fontScale="92500" lnSpcReduction="20000"/>
          </a:bodyPr>
          <a:lstStyle/>
          <a:p>
            <a:endParaRPr lang="en-US" dirty="0" smtClean="0"/>
          </a:p>
          <a:p>
            <a:r>
              <a:rPr lang="en-US" dirty="0" smtClean="0"/>
              <a:t>Python </a:t>
            </a:r>
            <a:r>
              <a:rPr lang="en-US" sz="4800" b="1" dirty="0" smtClean="0"/>
              <a:t>List index()</a:t>
            </a:r>
            <a:r>
              <a:rPr lang="en-US" dirty="0" smtClean="0"/>
              <a:t> Method</a:t>
            </a:r>
          </a:p>
          <a:p>
            <a:r>
              <a:rPr lang="en-US" dirty="0" smtClean="0"/>
              <a:t>What is the position of the value "cherry":</a:t>
            </a:r>
          </a:p>
          <a:p>
            <a:pPr>
              <a:buNone/>
            </a:pPr>
            <a:endParaRPr lang="en-US" dirty="0" smtClean="0"/>
          </a:p>
          <a:p>
            <a:pPr>
              <a:buNone/>
            </a:pPr>
            <a:r>
              <a:rPr lang="en-US" dirty="0" smtClean="0"/>
              <a:t>    </a:t>
            </a:r>
            <a:r>
              <a:rPr lang="en-US" sz="3900" b="1" dirty="0" smtClean="0"/>
              <a:t>fruits = ['apple', 'banana', 'cherry']</a:t>
            </a:r>
            <a:br>
              <a:rPr lang="en-US" sz="3900" b="1" dirty="0" smtClean="0"/>
            </a:br>
            <a:r>
              <a:rPr lang="en-US" sz="3900" b="1" dirty="0" smtClean="0"/>
              <a:t/>
            </a:r>
            <a:br>
              <a:rPr lang="en-US" sz="3900" b="1" dirty="0" smtClean="0"/>
            </a:br>
            <a:r>
              <a:rPr lang="en-US" sz="3900" b="1" dirty="0" smtClean="0"/>
              <a:t>x = </a:t>
            </a:r>
            <a:r>
              <a:rPr lang="en-US" sz="3900" b="1" dirty="0" err="1" smtClean="0"/>
              <a:t>fruits.index</a:t>
            </a:r>
            <a:r>
              <a:rPr lang="en-US" sz="3900" b="1" dirty="0" smtClean="0"/>
              <a:t>("cherry")</a:t>
            </a:r>
          </a:p>
          <a:p>
            <a:pPr>
              <a:buNone/>
            </a:pPr>
            <a:r>
              <a:rPr lang="en-US" dirty="0" smtClean="0"/>
              <a:t/>
            </a:r>
            <a:br>
              <a:rPr lang="en-US" dirty="0" smtClean="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a:t>
            </a:r>
            <a:r>
              <a:rPr lang="en-US" b="1" dirty="0" smtClean="0"/>
              <a:t>List count()</a:t>
            </a:r>
            <a:r>
              <a:rPr lang="en-US" dirty="0" smtClean="0"/>
              <a:t> Method</a:t>
            </a:r>
            <a:br>
              <a:rPr lang="en-US" dirty="0" smtClean="0"/>
            </a:br>
            <a:endParaRPr lang="en-US" dirty="0"/>
          </a:p>
        </p:txBody>
      </p:sp>
      <p:sp>
        <p:nvSpPr>
          <p:cNvPr id="3" name="Content Placeholder 2"/>
          <p:cNvSpPr>
            <a:spLocks noGrp="1"/>
          </p:cNvSpPr>
          <p:nvPr>
            <p:ph idx="1"/>
          </p:nvPr>
        </p:nvSpPr>
        <p:spPr/>
        <p:txBody>
          <a:bodyPr/>
          <a:lstStyle/>
          <a:p>
            <a:r>
              <a:rPr lang="en-US" dirty="0" smtClean="0"/>
              <a:t>Return the number of times the value "cherry" appears </a:t>
            </a:r>
            <a:r>
              <a:rPr lang="en-US" dirty="0" err="1" smtClean="0"/>
              <a:t>int</a:t>
            </a:r>
            <a:r>
              <a:rPr lang="en-US" dirty="0" smtClean="0"/>
              <a:t> the fruits list:</a:t>
            </a:r>
          </a:p>
          <a:p>
            <a:r>
              <a:rPr lang="en-US" b="1" dirty="0" smtClean="0"/>
              <a:t>fruits = ['apple', 'banana', 'cherry']</a:t>
            </a:r>
            <a:br>
              <a:rPr lang="en-US" b="1" dirty="0" smtClean="0"/>
            </a:br>
            <a:r>
              <a:rPr lang="en-US" b="1" dirty="0" smtClean="0"/>
              <a:t/>
            </a:r>
            <a:br>
              <a:rPr lang="en-US" b="1" dirty="0" smtClean="0"/>
            </a:br>
            <a:r>
              <a:rPr lang="en-US" b="1" dirty="0" smtClean="0"/>
              <a:t>x = </a:t>
            </a:r>
            <a:r>
              <a:rPr lang="en-US" b="1" dirty="0" err="1" smtClean="0"/>
              <a:t>fruits.count</a:t>
            </a:r>
            <a:r>
              <a:rPr lang="en-US" b="1" dirty="0" smtClean="0"/>
              <a:t>("cherry")</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a:t>
            </a:r>
            <a:r>
              <a:rPr lang="en-US" b="1" dirty="0" smtClean="0"/>
              <a:t>List extend()</a:t>
            </a:r>
            <a:r>
              <a:rPr lang="en-US" dirty="0" smtClean="0"/>
              <a:t> Method</a:t>
            </a:r>
            <a:br>
              <a:rPr lang="en-US" dirty="0" smtClean="0"/>
            </a:br>
            <a:endParaRPr lang="en-US" dirty="0"/>
          </a:p>
        </p:txBody>
      </p:sp>
      <p:sp>
        <p:nvSpPr>
          <p:cNvPr id="3" name="Content Placeholder 2"/>
          <p:cNvSpPr>
            <a:spLocks noGrp="1"/>
          </p:cNvSpPr>
          <p:nvPr>
            <p:ph idx="1"/>
          </p:nvPr>
        </p:nvSpPr>
        <p:spPr/>
        <p:txBody>
          <a:bodyPr/>
          <a:lstStyle/>
          <a:p>
            <a:r>
              <a:rPr lang="en-US" dirty="0" smtClean="0"/>
              <a:t>Add the elements of cars to the fruits list:</a:t>
            </a:r>
          </a:p>
          <a:p>
            <a:r>
              <a:rPr lang="en-US" b="1" dirty="0" smtClean="0"/>
              <a:t>fruits = ['apple', 'banana', 'cherry']</a:t>
            </a:r>
            <a:br>
              <a:rPr lang="en-US" b="1" dirty="0" smtClean="0"/>
            </a:br>
            <a:r>
              <a:rPr lang="en-US" b="1" dirty="0" smtClean="0"/>
              <a:t/>
            </a:r>
            <a:br>
              <a:rPr lang="en-US" b="1" dirty="0" smtClean="0"/>
            </a:br>
            <a:r>
              <a:rPr lang="en-US" b="1" dirty="0" smtClean="0"/>
              <a:t>cars = ['Ford', 'BMW', 'Volvo']</a:t>
            </a:r>
            <a:br>
              <a:rPr lang="en-US" b="1" dirty="0" smtClean="0"/>
            </a:br>
            <a:r>
              <a:rPr lang="en-US" b="1" dirty="0" smtClean="0"/>
              <a:t/>
            </a:r>
            <a:br>
              <a:rPr lang="en-US" b="1" dirty="0" smtClean="0"/>
            </a:br>
            <a:r>
              <a:rPr lang="en-US" b="1" dirty="0" err="1" smtClean="0"/>
              <a:t>fruits.extend</a:t>
            </a:r>
            <a:r>
              <a:rPr lang="en-US" b="1" dirty="0" smtClean="0"/>
              <a:t>(cars</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Add a tuple to the fruits list:</a:t>
            </a:r>
          </a:p>
          <a:p>
            <a:r>
              <a:rPr lang="en-US" b="1" dirty="0" smtClean="0"/>
              <a:t>fruits = ['apple', 'banana', 'cherry']</a:t>
            </a:r>
            <a:br>
              <a:rPr lang="en-US" b="1" dirty="0" smtClean="0"/>
            </a:br>
            <a:r>
              <a:rPr lang="en-US" b="1" dirty="0" smtClean="0"/>
              <a:t/>
            </a:r>
            <a:br>
              <a:rPr lang="en-US" b="1" dirty="0" smtClean="0"/>
            </a:br>
            <a:r>
              <a:rPr lang="en-US" b="1" dirty="0" smtClean="0"/>
              <a:t>points = (1, 4, 5, 9)</a:t>
            </a:r>
            <a:br>
              <a:rPr lang="en-US" b="1" dirty="0" smtClean="0"/>
            </a:br>
            <a:r>
              <a:rPr lang="en-US" b="1" dirty="0" smtClean="0"/>
              <a:t/>
            </a:r>
            <a:br>
              <a:rPr lang="en-US" b="1" dirty="0" smtClean="0"/>
            </a:br>
            <a:r>
              <a:rPr lang="en-US" b="1" dirty="0" err="1" smtClean="0"/>
              <a:t>fruits.extend</a:t>
            </a:r>
            <a:r>
              <a:rPr lang="en-US" b="1" dirty="0" smtClean="0"/>
              <a:t>(points)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List </a:t>
            </a:r>
            <a:r>
              <a:rPr lang="en-US" b="1" dirty="0" smtClean="0"/>
              <a:t>reverse() </a:t>
            </a:r>
            <a:r>
              <a:rPr lang="en-US" dirty="0" smtClean="0"/>
              <a:t>Method</a:t>
            </a:r>
            <a:br>
              <a:rPr lang="en-US" dirty="0" smtClean="0"/>
            </a:br>
            <a:endParaRPr lang="en-US" dirty="0"/>
          </a:p>
        </p:txBody>
      </p:sp>
      <p:sp>
        <p:nvSpPr>
          <p:cNvPr id="3" name="Content Placeholder 2"/>
          <p:cNvSpPr>
            <a:spLocks noGrp="1"/>
          </p:cNvSpPr>
          <p:nvPr>
            <p:ph idx="1"/>
          </p:nvPr>
        </p:nvSpPr>
        <p:spPr/>
        <p:txBody>
          <a:bodyPr/>
          <a:lstStyle/>
          <a:p>
            <a:r>
              <a:rPr lang="en-US" dirty="0" smtClean="0"/>
              <a:t>Example</a:t>
            </a:r>
          </a:p>
          <a:p>
            <a:r>
              <a:rPr lang="en-US" dirty="0" smtClean="0"/>
              <a:t>Reverse the order of the fruit list:</a:t>
            </a:r>
          </a:p>
          <a:p>
            <a:r>
              <a:rPr lang="en-US" b="1" dirty="0" smtClean="0"/>
              <a:t>fruits = ['apple', 'banana', 'cherry']</a:t>
            </a:r>
            <a:br>
              <a:rPr lang="en-US" b="1" dirty="0" smtClean="0"/>
            </a:br>
            <a:r>
              <a:rPr lang="en-US" b="1" dirty="0" smtClean="0"/>
              <a:t/>
            </a:r>
            <a:br>
              <a:rPr lang="en-US" b="1" dirty="0" smtClean="0"/>
            </a:br>
            <a:r>
              <a:rPr lang="en-US" b="1" dirty="0" err="1" smtClean="0"/>
              <a:t>fruits.reverse</a:t>
            </a:r>
            <a:r>
              <a:rPr lang="en-US" b="1" dirty="0" smtClean="0"/>
              <a: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Python List copy() Method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Example</a:t>
            </a:r>
          </a:p>
          <a:p>
            <a:r>
              <a:rPr lang="en-US" dirty="0" smtClean="0"/>
              <a:t>Copy the fruits list:</a:t>
            </a:r>
          </a:p>
          <a:p>
            <a:r>
              <a:rPr lang="en-US" b="1" dirty="0" smtClean="0"/>
              <a:t>fruits = ['apple', 'banana', 'cherry', 'orange']</a:t>
            </a:r>
            <a:br>
              <a:rPr lang="en-US" b="1" dirty="0" smtClean="0"/>
            </a:br>
            <a:r>
              <a:rPr lang="en-US" b="1" dirty="0" smtClean="0"/>
              <a:t/>
            </a:r>
            <a:br>
              <a:rPr lang="en-US" b="1" dirty="0" smtClean="0"/>
            </a:br>
            <a:r>
              <a:rPr lang="en-US" b="1" dirty="0" smtClean="0"/>
              <a:t>x = </a:t>
            </a:r>
            <a:r>
              <a:rPr lang="en-US" b="1" dirty="0" err="1" smtClean="0"/>
              <a:t>fruits.copy</a:t>
            </a:r>
            <a:r>
              <a:rPr lang="en-US" b="1" dirty="0" smtClean="0"/>
              <a:t>()</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4200"/>
            <a:ext cx="8229600" cy="1143000"/>
          </a:xfrm>
        </p:spPr>
        <p:txBody>
          <a:bodyPr>
            <a:normAutofit fontScale="90000"/>
          </a:bodyPr>
          <a:lstStyle/>
          <a:p>
            <a:r>
              <a:rPr lang="en-US" sz="8900" dirty="0" smtClean="0"/>
              <a:t>Python Tuples</a:t>
            </a:r>
            <a:r>
              <a:rPr lang="en-US" dirty="0" smtClean="0"/>
              <a:t/>
            </a:r>
            <a:br>
              <a:rPr lang="en-US" dirty="0" smtClean="0"/>
            </a:b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Tuple</a:t>
            </a:r>
            <a:br>
              <a:rPr lang="en-US" b="1" dirty="0" smtClean="0"/>
            </a:br>
            <a:endParaRPr lang="en-US" b="1" dirty="0"/>
          </a:p>
        </p:txBody>
      </p:sp>
      <p:sp>
        <p:nvSpPr>
          <p:cNvPr id="3" name="Content Placeholder 2"/>
          <p:cNvSpPr>
            <a:spLocks noGrp="1"/>
          </p:cNvSpPr>
          <p:nvPr>
            <p:ph idx="1"/>
          </p:nvPr>
        </p:nvSpPr>
        <p:spPr>
          <a:xfrm>
            <a:off x="0" y="1066800"/>
            <a:ext cx="9144000" cy="5059363"/>
          </a:xfrm>
        </p:spPr>
        <p:txBody>
          <a:bodyPr>
            <a:normAutofit/>
          </a:bodyPr>
          <a:lstStyle/>
          <a:p>
            <a:r>
              <a:rPr lang="en-US" dirty="0" smtClean="0"/>
              <a:t>A tuple is a collection which is ordered and </a:t>
            </a:r>
            <a:r>
              <a:rPr lang="en-US" b="1" dirty="0" smtClean="0"/>
              <a:t>unchangeable</a:t>
            </a:r>
            <a:r>
              <a:rPr lang="en-US" dirty="0" smtClean="0"/>
              <a:t>. In Python tuples are written with round brackets.</a:t>
            </a:r>
          </a:p>
          <a:p>
            <a:r>
              <a:rPr lang="en-US" dirty="0" smtClean="0"/>
              <a:t>Example</a:t>
            </a:r>
          </a:p>
          <a:p>
            <a:r>
              <a:rPr lang="en-US" dirty="0" smtClean="0"/>
              <a:t>Create a Tuple:</a:t>
            </a:r>
          </a:p>
          <a:p>
            <a:r>
              <a:rPr lang="en-US" sz="4000" b="1" dirty="0" smtClean="0"/>
              <a:t>thistuple = ("apple", "banana", "cherry")</a:t>
            </a:r>
            <a:br>
              <a:rPr lang="en-US" sz="4000" b="1" dirty="0" smtClean="0"/>
            </a:br>
            <a:r>
              <a:rPr lang="en-US" sz="4000" b="1" dirty="0" smtClean="0"/>
              <a:t>print(thistuple)</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Access Tuple Items</a:t>
            </a:r>
            <a:br>
              <a:rPr lang="en-US" b="1" dirty="0" smtClean="0"/>
            </a:br>
            <a:endParaRPr lang="en-US" b="1" dirty="0"/>
          </a:p>
        </p:txBody>
      </p:sp>
      <p:sp>
        <p:nvSpPr>
          <p:cNvPr id="3" name="Content Placeholder 2"/>
          <p:cNvSpPr>
            <a:spLocks noGrp="1"/>
          </p:cNvSpPr>
          <p:nvPr>
            <p:ph idx="1"/>
          </p:nvPr>
        </p:nvSpPr>
        <p:spPr>
          <a:xfrm>
            <a:off x="304800" y="1600200"/>
            <a:ext cx="8839200" cy="4525963"/>
          </a:xfrm>
        </p:spPr>
        <p:txBody>
          <a:bodyPr/>
          <a:lstStyle/>
          <a:p>
            <a:r>
              <a:rPr lang="en-US" dirty="0" smtClean="0"/>
              <a:t>You can access tuple items by referring to the index number, inside square brackets:</a:t>
            </a:r>
          </a:p>
          <a:p>
            <a:r>
              <a:rPr lang="en-US" dirty="0" smtClean="0"/>
              <a:t>Example</a:t>
            </a:r>
          </a:p>
          <a:p>
            <a:r>
              <a:rPr lang="en-US" dirty="0" smtClean="0"/>
              <a:t>Return the item in position 1:</a:t>
            </a:r>
          </a:p>
          <a:p>
            <a:r>
              <a:rPr lang="en-US" sz="3600" b="1" dirty="0" smtClean="0"/>
              <a:t>thistuple = ("apple", "banana", "cherry")</a:t>
            </a:r>
            <a:br>
              <a:rPr lang="en-US" sz="3600" b="1" dirty="0" smtClean="0"/>
            </a:br>
            <a:r>
              <a:rPr lang="en-US" sz="3600" b="1" dirty="0" smtClean="0"/>
              <a:t>print(thistuple[1])</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915400" cy="6309420"/>
          </a:xfrm>
          <a:prstGeom prst="rect">
            <a:avLst/>
          </a:prstGeom>
        </p:spPr>
        <p:txBody>
          <a:bodyPr wrap="square">
            <a:spAutoFit/>
          </a:bodyPr>
          <a:lstStyle/>
          <a:p>
            <a:r>
              <a:rPr lang="en-US" sz="3200" b="1" dirty="0" smtClean="0">
                <a:latin typeface="Times New Roman" pitchFamily="18" charset="0"/>
                <a:cs typeface="Times New Roman" pitchFamily="18" charset="0"/>
              </a:rPr>
              <a:t>Docstrings:</a:t>
            </a:r>
            <a:endParaRPr lang="en-US" sz="3200" b="1" dirty="0">
              <a:latin typeface="Times New Roman" pitchFamily="18" charset="0"/>
              <a:cs typeface="Times New Roman" pitchFamily="18" charset="0"/>
            </a:endParaRPr>
          </a:p>
          <a:p>
            <a:r>
              <a:rPr lang="en-US" sz="2800" dirty="0">
                <a:latin typeface="Times New Roman" pitchFamily="18" charset="0"/>
                <a:cs typeface="Times New Roman" pitchFamily="18" charset="0"/>
              </a:rPr>
              <a:t>Python also has extended documentation capability, called docstrings.</a:t>
            </a:r>
          </a:p>
          <a:p>
            <a:r>
              <a:rPr lang="en-US" sz="2800" dirty="0">
                <a:latin typeface="Times New Roman" pitchFamily="18" charset="0"/>
                <a:cs typeface="Times New Roman" pitchFamily="18" charset="0"/>
              </a:rPr>
              <a:t>Docstrings can be one line, or multiline.</a:t>
            </a:r>
          </a:p>
          <a:p>
            <a:r>
              <a:rPr lang="en-US" sz="2800" dirty="0">
                <a:latin typeface="Times New Roman" pitchFamily="18" charset="0"/>
                <a:cs typeface="Times New Roman" pitchFamily="18" charset="0"/>
              </a:rPr>
              <a:t>Python uses triple quotes at the beginning and end of the docstring</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Example</a:t>
            </a:r>
          </a:p>
          <a:p>
            <a:r>
              <a:rPr lang="en-US" sz="2800" dirty="0">
                <a:latin typeface="Times New Roman" pitchFamily="18" charset="0"/>
                <a:cs typeface="Times New Roman" pitchFamily="18" charset="0"/>
              </a:rPr>
              <a:t>Docstrings are also comments:</a:t>
            </a:r>
          </a:p>
          <a:p>
            <a:r>
              <a:rPr lang="en-US" sz="6000" b="1" dirty="0" smtClean="0">
                <a:latin typeface="Times New Roman" pitchFamily="18" charset="0"/>
                <a:cs typeface="Times New Roman" pitchFamily="18" charset="0"/>
              </a:rPr>
              <a:t>"""This </a:t>
            </a:r>
            <a:r>
              <a:rPr lang="en-US" sz="6000" b="1" dirty="0">
                <a:latin typeface="Times New Roman" pitchFamily="18" charset="0"/>
                <a:cs typeface="Times New Roman" pitchFamily="18" charset="0"/>
              </a:rPr>
              <a:t>is a </a:t>
            </a:r>
            <a:br>
              <a:rPr lang="en-US" sz="6000" b="1" dirty="0">
                <a:latin typeface="Times New Roman" pitchFamily="18" charset="0"/>
                <a:cs typeface="Times New Roman" pitchFamily="18" charset="0"/>
              </a:rPr>
            </a:br>
            <a:r>
              <a:rPr lang="en-US" sz="6000" b="1" dirty="0">
                <a:latin typeface="Times New Roman" pitchFamily="18" charset="0"/>
                <a:cs typeface="Times New Roman" pitchFamily="18" charset="0"/>
              </a:rPr>
              <a:t>multiline docstring."""</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print("Hello, World!")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Change Tuple Values</a:t>
            </a:r>
            <a:r>
              <a:rPr lang="en-US" dirty="0" smtClean="0"/>
              <a:t/>
            </a:r>
            <a:br>
              <a:rPr lang="en-US" dirty="0" smtClean="0"/>
            </a:br>
            <a:endParaRPr lang="en-US" dirty="0"/>
          </a:p>
        </p:txBody>
      </p:sp>
      <p:sp>
        <p:nvSpPr>
          <p:cNvPr id="5" name="Rectangle 4"/>
          <p:cNvSpPr/>
          <p:nvPr/>
        </p:nvSpPr>
        <p:spPr>
          <a:xfrm>
            <a:off x="0" y="1371600"/>
            <a:ext cx="9144000" cy="4278094"/>
          </a:xfrm>
          <a:prstGeom prst="rect">
            <a:avLst/>
          </a:prstGeom>
        </p:spPr>
        <p:txBody>
          <a:bodyPr wrap="square">
            <a:spAutoFit/>
          </a:bodyPr>
          <a:lstStyle/>
          <a:p>
            <a:r>
              <a:rPr lang="en-US" sz="3200" dirty="0" smtClean="0"/>
              <a:t>Once a tuple is created, you cannot change its values. Tuples are </a:t>
            </a:r>
            <a:r>
              <a:rPr lang="en-US" sz="3200" b="1" dirty="0" smtClean="0"/>
              <a:t>unchangeable</a:t>
            </a:r>
            <a:r>
              <a:rPr lang="en-US" sz="3200" dirty="0" smtClean="0"/>
              <a:t>.</a:t>
            </a:r>
          </a:p>
          <a:p>
            <a:r>
              <a:rPr lang="en-US" sz="3200" dirty="0" smtClean="0"/>
              <a:t>Example</a:t>
            </a:r>
          </a:p>
          <a:p>
            <a:r>
              <a:rPr lang="en-US" sz="3200" dirty="0" smtClean="0"/>
              <a:t>You cannot change values in a tuple:</a:t>
            </a:r>
          </a:p>
          <a:p>
            <a:r>
              <a:rPr lang="en-US" sz="4000" b="1" dirty="0" smtClean="0"/>
              <a:t>thistuple = ("apple", "banana", "cherry")</a:t>
            </a:r>
            <a:br>
              <a:rPr lang="en-US" sz="4000" b="1" dirty="0" smtClean="0"/>
            </a:br>
            <a:r>
              <a:rPr lang="en-US" sz="4000" b="1" dirty="0" smtClean="0"/>
              <a:t>thistuple[1] = "blackcurrant"</a:t>
            </a:r>
            <a:r>
              <a:rPr lang="en-US" sz="3200" dirty="0" smtClean="0"/>
              <a:t/>
            </a:r>
            <a:br>
              <a:rPr lang="en-US" sz="3200" dirty="0" smtClean="0"/>
            </a:br>
            <a:r>
              <a:rPr lang="en-US" sz="3200" dirty="0" smtClean="0"/>
              <a:t># The values will remain the same:</a:t>
            </a:r>
            <a:br>
              <a:rPr lang="en-US" sz="3200" dirty="0" smtClean="0"/>
            </a:br>
            <a:r>
              <a:rPr lang="en-US" sz="3200" dirty="0" smtClean="0"/>
              <a:t>print(thistuple</a:t>
            </a:r>
            <a:r>
              <a:rPr lang="en-US" dirty="0" smtClean="0"/>
              <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Loop Through a Tuple</a:t>
            </a:r>
            <a:br>
              <a:rPr lang="en-US" b="1" dirty="0" smtClean="0"/>
            </a:br>
            <a:endParaRPr lang="en-US" b="1" dirty="0"/>
          </a:p>
        </p:txBody>
      </p:sp>
      <p:sp>
        <p:nvSpPr>
          <p:cNvPr id="3" name="Content Placeholder 2"/>
          <p:cNvSpPr>
            <a:spLocks noGrp="1"/>
          </p:cNvSpPr>
          <p:nvPr>
            <p:ph idx="1"/>
          </p:nvPr>
        </p:nvSpPr>
        <p:spPr/>
        <p:txBody>
          <a:bodyPr>
            <a:normAutofit/>
          </a:bodyPr>
          <a:lstStyle/>
          <a:p>
            <a:r>
              <a:rPr lang="en-US" dirty="0" smtClean="0"/>
              <a:t>You can loop through the tuple items by using a for loop.</a:t>
            </a:r>
          </a:p>
          <a:p>
            <a:r>
              <a:rPr lang="en-US" dirty="0" smtClean="0"/>
              <a:t>Example</a:t>
            </a:r>
          </a:p>
          <a:p>
            <a:r>
              <a:rPr lang="en-US" dirty="0" smtClean="0"/>
              <a:t>Iterate through the items and print the values:</a:t>
            </a:r>
          </a:p>
          <a:p>
            <a:pPr>
              <a:buNone/>
            </a:pPr>
            <a:r>
              <a:rPr lang="en-US" dirty="0" smtClean="0"/>
              <a:t>   </a:t>
            </a:r>
            <a:r>
              <a:rPr lang="en-US" sz="3600" b="1" dirty="0" smtClean="0"/>
              <a:t>thistuple = ("apple", "banana", "cherry")</a:t>
            </a:r>
          </a:p>
          <a:p>
            <a:pPr>
              <a:buNone/>
            </a:pPr>
            <a:r>
              <a:rPr lang="en-US" sz="3600" b="1" dirty="0" smtClean="0"/>
              <a:t>   for x in thistuple:</a:t>
            </a:r>
            <a:br>
              <a:rPr lang="en-US" sz="3600" b="1" dirty="0" smtClean="0"/>
            </a:br>
            <a:r>
              <a:rPr lang="en-US" sz="3600" b="1" dirty="0" smtClean="0"/>
              <a:t>   print(x)</a:t>
            </a:r>
            <a:endParaRPr lang="en-US" b="1" dirty="0" smtClean="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 if Item Exists</a:t>
            </a:r>
            <a:endParaRPr lang="en-US" b="1" dirty="0"/>
          </a:p>
        </p:txBody>
      </p:sp>
      <p:sp>
        <p:nvSpPr>
          <p:cNvPr id="3" name="Content Placeholder 2"/>
          <p:cNvSpPr>
            <a:spLocks noGrp="1"/>
          </p:cNvSpPr>
          <p:nvPr>
            <p:ph idx="1"/>
          </p:nvPr>
        </p:nvSpPr>
        <p:spPr/>
        <p:txBody>
          <a:bodyPr/>
          <a:lstStyle/>
          <a:p>
            <a:r>
              <a:rPr lang="en-US" dirty="0" smtClean="0"/>
              <a:t>Check if "apple" is present in the tuple:</a:t>
            </a:r>
          </a:p>
          <a:p>
            <a:pPr>
              <a:buNone/>
            </a:pPr>
            <a:endParaRPr lang="en-US" dirty="0" smtClean="0"/>
          </a:p>
          <a:p>
            <a:r>
              <a:rPr lang="en-US" b="1" dirty="0" smtClean="0"/>
              <a:t>thistuple = ("apple", "banana", "cherry")</a:t>
            </a:r>
            <a:br>
              <a:rPr lang="en-US" b="1" dirty="0" smtClean="0"/>
            </a:br>
            <a:r>
              <a:rPr lang="en-US" b="1" dirty="0" smtClean="0"/>
              <a:t>if "apple" in thistuple:</a:t>
            </a:r>
            <a:br>
              <a:rPr lang="en-US" b="1" dirty="0" smtClean="0"/>
            </a:br>
            <a:r>
              <a:rPr lang="en-US" b="1" dirty="0" smtClean="0"/>
              <a:t>  print("Yes, 'apple' is in the fruits tuple")</a:t>
            </a:r>
            <a:endParaRPr lang="en-US"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Tuple Length</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To determine how many items a tuple has, use the </a:t>
            </a:r>
            <a:r>
              <a:rPr lang="en-US" b="1" dirty="0" err="1" smtClean="0"/>
              <a:t>len</a:t>
            </a:r>
            <a:r>
              <a:rPr lang="en-US" b="1" dirty="0" smtClean="0"/>
              <a:t>()</a:t>
            </a:r>
            <a:r>
              <a:rPr lang="en-US" dirty="0" smtClean="0"/>
              <a:t> method:</a:t>
            </a:r>
          </a:p>
          <a:p>
            <a:r>
              <a:rPr lang="en-US" dirty="0" smtClean="0"/>
              <a:t>Example</a:t>
            </a:r>
          </a:p>
          <a:p>
            <a:r>
              <a:rPr lang="en-US" dirty="0" smtClean="0"/>
              <a:t>Print the number of items in the tuple:</a:t>
            </a:r>
          </a:p>
          <a:p>
            <a:r>
              <a:rPr lang="en-US" sz="3600" b="1" dirty="0" smtClean="0"/>
              <a:t>thistuple = ("apple", "banana", "cherry")</a:t>
            </a:r>
            <a:br>
              <a:rPr lang="en-US" sz="3600" b="1" dirty="0" smtClean="0"/>
            </a:br>
            <a:r>
              <a:rPr lang="en-US" sz="3600" b="1" dirty="0" smtClean="0"/>
              <a:t>print(</a:t>
            </a:r>
            <a:r>
              <a:rPr lang="en-US" sz="3600" b="1" dirty="0" err="1" smtClean="0"/>
              <a:t>len</a:t>
            </a:r>
            <a:r>
              <a:rPr lang="en-US" sz="3600" b="1" dirty="0" smtClean="0"/>
              <a:t>(thistuple))</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Items</a:t>
            </a:r>
            <a:br>
              <a:rPr lang="en-US" dirty="0" smtClean="0"/>
            </a:br>
            <a:endParaRPr lang="en-US" dirty="0"/>
          </a:p>
        </p:txBody>
      </p:sp>
      <p:sp>
        <p:nvSpPr>
          <p:cNvPr id="3" name="Content Placeholder 2"/>
          <p:cNvSpPr>
            <a:spLocks noGrp="1"/>
          </p:cNvSpPr>
          <p:nvPr>
            <p:ph idx="1"/>
          </p:nvPr>
        </p:nvSpPr>
        <p:spPr>
          <a:xfrm>
            <a:off x="0" y="1600200"/>
            <a:ext cx="9144000" cy="4525963"/>
          </a:xfrm>
        </p:spPr>
        <p:txBody>
          <a:bodyPr>
            <a:normAutofit lnSpcReduction="10000"/>
          </a:bodyPr>
          <a:lstStyle/>
          <a:p>
            <a:r>
              <a:rPr lang="en-US" dirty="0" smtClean="0"/>
              <a:t>Once a tuple is created, you cannot add items to it. Tuples are </a:t>
            </a:r>
            <a:r>
              <a:rPr lang="en-US" b="1" dirty="0" smtClean="0"/>
              <a:t>unchangeable</a:t>
            </a:r>
            <a:r>
              <a:rPr lang="en-US" dirty="0" smtClean="0"/>
              <a:t>.</a:t>
            </a:r>
          </a:p>
          <a:p>
            <a:r>
              <a:rPr lang="en-US" dirty="0" smtClean="0"/>
              <a:t>Example</a:t>
            </a:r>
          </a:p>
          <a:p>
            <a:r>
              <a:rPr lang="en-US" dirty="0" smtClean="0"/>
              <a:t>You cannot add items to a tuple:</a:t>
            </a:r>
          </a:p>
          <a:p>
            <a:r>
              <a:rPr lang="en-US" sz="4000" b="1" dirty="0" smtClean="0"/>
              <a:t>thistuple = ("apple", "banana", "cherry")</a:t>
            </a:r>
            <a:br>
              <a:rPr lang="en-US" sz="4000" b="1" dirty="0" smtClean="0"/>
            </a:br>
            <a:r>
              <a:rPr lang="en-US" sz="4000" b="1" dirty="0" smtClean="0"/>
              <a:t>thistuple[3] = "orange"</a:t>
            </a:r>
            <a:r>
              <a:rPr lang="en-US" sz="4000" dirty="0" smtClean="0"/>
              <a:t> # This will raise an error</a:t>
            </a:r>
            <a:r>
              <a:rPr lang="en-US" dirty="0" smtClean="0"/>
              <a:t/>
            </a:r>
            <a:br>
              <a:rPr lang="en-US" dirty="0" smtClean="0"/>
            </a:br>
            <a:r>
              <a:rPr lang="en-US" dirty="0" smtClean="0"/>
              <a:t>print(thistuple)</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Items</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Tuples are </a:t>
            </a:r>
            <a:r>
              <a:rPr lang="en-US" b="1" dirty="0" smtClean="0"/>
              <a:t>unchangeable</a:t>
            </a:r>
            <a:r>
              <a:rPr lang="en-US" dirty="0" smtClean="0"/>
              <a:t>, so you cannot remove items from it, but you can delete the tuple completely:</a:t>
            </a:r>
          </a:p>
          <a:p>
            <a:r>
              <a:rPr lang="en-US" dirty="0" smtClean="0"/>
              <a:t>Example</a:t>
            </a:r>
          </a:p>
          <a:p>
            <a:r>
              <a:rPr lang="en-US" dirty="0" smtClean="0"/>
              <a:t>The del keyword can delete the tuple completely:</a:t>
            </a:r>
          </a:p>
          <a:p>
            <a:r>
              <a:rPr lang="en-US" b="1" dirty="0" smtClean="0"/>
              <a:t>thistuple = ("apple", "banana", "cherry")</a:t>
            </a:r>
            <a:br>
              <a:rPr lang="en-US" b="1" dirty="0" smtClean="0"/>
            </a:br>
            <a:r>
              <a:rPr lang="en-US" b="1" dirty="0" smtClean="0"/>
              <a:t>del thistuple</a:t>
            </a:r>
            <a:br>
              <a:rPr lang="en-US" b="1" dirty="0" smtClean="0"/>
            </a:br>
            <a:r>
              <a:rPr lang="en-US" b="1" dirty="0" smtClean="0"/>
              <a:t>print(thistuple) #this will raise an error because </a:t>
            </a:r>
            <a:r>
              <a:rPr lang="en-US" dirty="0" smtClean="0"/>
              <a:t>the tuple no longer exists</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tuple() Constructor</a:t>
            </a:r>
            <a:br>
              <a:rPr lang="en-US" b="1" dirty="0" smtClean="0"/>
            </a:br>
            <a:endParaRPr lang="en-US" b="1" dirty="0"/>
          </a:p>
        </p:txBody>
      </p:sp>
      <p:sp>
        <p:nvSpPr>
          <p:cNvPr id="3" name="Content Placeholder 2"/>
          <p:cNvSpPr>
            <a:spLocks noGrp="1"/>
          </p:cNvSpPr>
          <p:nvPr>
            <p:ph idx="1"/>
          </p:nvPr>
        </p:nvSpPr>
        <p:spPr>
          <a:xfrm>
            <a:off x="0" y="1600200"/>
            <a:ext cx="9144000" cy="4525963"/>
          </a:xfrm>
        </p:spPr>
        <p:txBody>
          <a:bodyPr/>
          <a:lstStyle/>
          <a:p>
            <a:r>
              <a:rPr lang="en-US" dirty="0" smtClean="0"/>
              <a:t>It is also possible to use the tuple() constructor to make a tuple.</a:t>
            </a:r>
          </a:p>
          <a:p>
            <a:r>
              <a:rPr lang="en-US" dirty="0" smtClean="0"/>
              <a:t>Example</a:t>
            </a:r>
          </a:p>
          <a:p>
            <a:r>
              <a:rPr lang="en-US" dirty="0" smtClean="0"/>
              <a:t>Using the tuple() method to make a tuple:</a:t>
            </a:r>
          </a:p>
          <a:p>
            <a:r>
              <a:rPr lang="en-US" b="1" dirty="0" smtClean="0"/>
              <a:t>thistuple = tuple(("apple", "banana", "cherry"))</a:t>
            </a:r>
          </a:p>
          <a:p>
            <a:pPr>
              <a:buNone/>
            </a:pPr>
            <a:r>
              <a:rPr lang="en-US" b="1" dirty="0" smtClean="0"/>
              <a:t> </a:t>
            </a:r>
            <a:r>
              <a:rPr lang="en-US" dirty="0" smtClean="0"/>
              <a:t/>
            </a:r>
            <a:br>
              <a:rPr lang="en-US" dirty="0" smtClean="0"/>
            </a:br>
            <a:r>
              <a:rPr lang="en-US" b="1" dirty="0" smtClean="0"/>
              <a:t>print(thistuple)</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1500" dirty="0" smtClean="0"/>
              <a:t> Python Sets</a:t>
            </a:r>
            <a:endParaRPr lang="en-US" dirty="0" smtClean="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b="1" dirty="0" smtClean="0"/>
              <a:t>Set</a:t>
            </a:r>
            <a:r>
              <a:rPr lang="en-US" dirty="0" smtClean="0"/>
              <a:t/>
            </a:r>
            <a:br>
              <a:rPr lang="en-US" dirty="0" smtClean="0"/>
            </a:br>
            <a:endParaRPr lang="en-US" dirty="0"/>
          </a:p>
        </p:txBody>
      </p:sp>
      <p:sp>
        <p:nvSpPr>
          <p:cNvPr id="3" name="Content Placeholder 2"/>
          <p:cNvSpPr>
            <a:spLocks noGrp="1"/>
          </p:cNvSpPr>
          <p:nvPr>
            <p:ph idx="1"/>
          </p:nvPr>
        </p:nvSpPr>
        <p:spPr>
          <a:xfrm>
            <a:off x="0" y="1600200"/>
            <a:ext cx="8915400" cy="4525963"/>
          </a:xfrm>
        </p:spPr>
        <p:txBody>
          <a:bodyPr>
            <a:normAutofit/>
          </a:bodyPr>
          <a:lstStyle/>
          <a:p>
            <a:r>
              <a:rPr lang="en-US" dirty="0" smtClean="0"/>
              <a:t>A set is a collection which is unordered and </a:t>
            </a:r>
            <a:r>
              <a:rPr lang="en-US" dirty="0" err="1" smtClean="0"/>
              <a:t>unindexed</a:t>
            </a:r>
            <a:r>
              <a:rPr lang="en-US" dirty="0" smtClean="0"/>
              <a:t>. In Python sets are written with curly brackets.</a:t>
            </a:r>
          </a:p>
          <a:p>
            <a:r>
              <a:rPr lang="en-US" dirty="0" smtClean="0"/>
              <a:t>Example</a:t>
            </a:r>
          </a:p>
          <a:p>
            <a:r>
              <a:rPr lang="en-US" dirty="0" smtClean="0"/>
              <a:t>Create a Set:</a:t>
            </a:r>
          </a:p>
          <a:p>
            <a:r>
              <a:rPr lang="en-US" sz="4000" b="1" dirty="0" err="1" smtClean="0"/>
              <a:t>thisset</a:t>
            </a:r>
            <a:r>
              <a:rPr lang="en-US" sz="4000" b="1" dirty="0" smtClean="0"/>
              <a:t> = {"apple", "banana", "cherry"}</a:t>
            </a:r>
            <a:br>
              <a:rPr lang="en-US" sz="4000" b="1" dirty="0" smtClean="0"/>
            </a:br>
            <a:r>
              <a:rPr lang="en-US" sz="4000" b="1" dirty="0" smtClean="0"/>
              <a:t>print(</a:t>
            </a:r>
            <a:r>
              <a:rPr lang="en-US" sz="4000" b="1" dirty="0" err="1" smtClean="0"/>
              <a:t>thisset</a:t>
            </a:r>
            <a:r>
              <a:rPr lang="en-US" sz="4000" b="1" dirty="0" smtClean="0"/>
              <a: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Items</a:t>
            </a:r>
            <a:br>
              <a:rPr lang="en-US" dirty="0" smtClean="0"/>
            </a:br>
            <a:endParaRPr lang="en-US" dirty="0"/>
          </a:p>
        </p:txBody>
      </p:sp>
      <p:sp>
        <p:nvSpPr>
          <p:cNvPr id="3" name="Content Placeholder 2"/>
          <p:cNvSpPr>
            <a:spLocks noGrp="1"/>
          </p:cNvSpPr>
          <p:nvPr>
            <p:ph idx="1"/>
          </p:nvPr>
        </p:nvSpPr>
        <p:spPr>
          <a:xfrm>
            <a:off x="0" y="1066800"/>
            <a:ext cx="9144000" cy="5059363"/>
          </a:xfrm>
        </p:spPr>
        <p:txBody>
          <a:bodyPr>
            <a:normAutofit fontScale="92500"/>
          </a:bodyPr>
          <a:lstStyle/>
          <a:p>
            <a:r>
              <a:rPr lang="en-US" dirty="0" smtClean="0"/>
              <a:t>You cannot access items in a set by referring to an index, since sets are unordered the items has no index.</a:t>
            </a:r>
          </a:p>
          <a:p>
            <a:r>
              <a:rPr lang="en-US" dirty="0" smtClean="0"/>
              <a:t>But you can loop through the set items using a for loop, or ask if a specified value is present in a set, by using </a:t>
            </a:r>
            <a:r>
              <a:rPr lang="en-US" dirty="0" err="1" smtClean="0"/>
              <a:t>thein</a:t>
            </a:r>
            <a:r>
              <a:rPr lang="en-US" dirty="0" smtClean="0"/>
              <a:t> keyword.</a:t>
            </a:r>
          </a:p>
          <a:p>
            <a:r>
              <a:rPr lang="en-US" dirty="0" smtClean="0"/>
              <a:t>Example</a:t>
            </a:r>
          </a:p>
          <a:p>
            <a:r>
              <a:rPr lang="en-US" dirty="0" smtClean="0"/>
              <a:t>Loop through the set, and print the values:</a:t>
            </a:r>
          </a:p>
          <a:p>
            <a:r>
              <a:rPr lang="en-US" b="1" dirty="0" err="1" smtClean="0"/>
              <a:t>thisset</a:t>
            </a:r>
            <a:r>
              <a:rPr lang="en-US" b="1" dirty="0" smtClean="0"/>
              <a:t> = {"apple", "banana", "cherry"}</a:t>
            </a:r>
            <a:br>
              <a:rPr lang="en-US" b="1" dirty="0" smtClean="0"/>
            </a:br>
            <a:r>
              <a:rPr lang="en-US" b="1" dirty="0" smtClean="0"/>
              <a:t>for x in </a:t>
            </a:r>
            <a:r>
              <a:rPr lang="en-US" b="1" dirty="0" err="1" smtClean="0"/>
              <a:t>thisset</a:t>
            </a:r>
            <a:r>
              <a:rPr lang="en-US" b="1" dirty="0" smtClean="0"/>
              <a:t>:</a:t>
            </a:r>
            <a:br>
              <a:rPr lang="en-US" b="1" dirty="0" smtClean="0"/>
            </a:br>
            <a:r>
              <a:rPr lang="en-US" b="1" dirty="0" smtClean="0"/>
              <a:t>  print(x)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002" y="2286000"/>
            <a:ext cx="8671998" cy="1323439"/>
          </a:xfrm>
          <a:prstGeom prst="rect">
            <a:avLst/>
          </a:prstGeom>
        </p:spPr>
        <p:txBody>
          <a:bodyPr wrap="square">
            <a:spAutoFit/>
          </a:bodyPr>
          <a:lstStyle/>
          <a:p>
            <a:r>
              <a:rPr lang="en-US" sz="8000" b="1" dirty="0" smtClean="0">
                <a:latin typeface="Times New Roman" pitchFamily="18" charset="0"/>
                <a:cs typeface="Times New Roman" pitchFamily="18" charset="0"/>
              </a:rPr>
              <a:t>  Python</a:t>
            </a:r>
            <a:r>
              <a:rPr lang="en-US" sz="8000" b="1" dirty="0">
                <a:latin typeface="Times New Roman" pitchFamily="18" charset="0"/>
                <a:cs typeface="Times New Roman" pitchFamily="18" charset="0"/>
              </a:rPr>
              <a:t> Variables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Items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add one item to a set use the add() method.</a:t>
            </a:r>
          </a:p>
          <a:p>
            <a:r>
              <a:rPr lang="en-US" dirty="0" smtClean="0"/>
              <a:t>To add more than one item to a set use the update() method.</a:t>
            </a:r>
          </a:p>
          <a:p>
            <a:r>
              <a:rPr lang="en-US" dirty="0" smtClean="0"/>
              <a:t>Example</a:t>
            </a:r>
          </a:p>
          <a:p>
            <a:r>
              <a:rPr lang="en-US" dirty="0" smtClean="0"/>
              <a:t>Add an item to a set, using the add() method:</a:t>
            </a:r>
          </a:p>
          <a:p>
            <a:r>
              <a:rPr lang="en-US" b="1" dirty="0" err="1" smtClean="0"/>
              <a:t>thisset</a:t>
            </a:r>
            <a:r>
              <a:rPr lang="en-US" b="1" dirty="0" smtClean="0"/>
              <a:t> = {"apple", "banana", "cherry"}</a:t>
            </a:r>
            <a:br>
              <a:rPr lang="en-US" b="1" dirty="0" smtClean="0"/>
            </a:br>
            <a:r>
              <a:rPr lang="en-US" b="1" dirty="0" smtClean="0"/>
              <a:t/>
            </a:r>
            <a:br>
              <a:rPr lang="en-US" b="1" dirty="0" smtClean="0"/>
            </a:br>
            <a:r>
              <a:rPr lang="en-US" b="1" dirty="0" err="1" smtClean="0"/>
              <a:t>thisset.add</a:t>
            </a:r>
            <a:r>
              <a:rPr lang="en-US" b="1" dirty="0" smtClean="0"/>
              <a:t>("orange")</a:t>
            </a:r>
            <a:br>
              <a:rPr lang="en-US" b="1" dirty="0" smtClean="0"/>
            </a:br>
            <a:r>
              <a:rPr lang="en-US" b="1" dirty="0" smtClean="0"/>
              <a:t/>
            </a:r>
            <a:br>
              <a:rPr lang="en-US" b="1" dirty="0" smtClean="0"/>
            </a:br>
            <a:r>
              <a:rPr lang="en-US" b="1" dirty="0" smtClean="0"/>
              <a:t>print(</a:t>
            </a:r>
            <a:r>
              <a:rPr lang="en-US" b="1" dirty="0" err="1" smtClean="0"/>
              <a:t>thisset</a:t>
            </a:r>
            <a:r>
              <a:rPr lang="en-US" b="1" dirty="0" smtClean="0"/>
              <a:t>)</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endParaRPr lang="en-US" dirty="0"/>
          </a:p>
        </p:txBody>
      </p:sp>
      <p:sp>
        <p:nvSpPr>
          <p:cNvPr id="3" name="Content Placeholder 2"/>
          <p:cNvSpPr>
            <a:spLocks noGrp="1"/>
          </p:cNvSpPr>
          <p:nvPr>
            <p:ph idx="1"/>
          </p:nvPr>
        </p:nvSpPr>
        <p:spPr>
          <a:xfrm>
            <a:off x="0" y="1600200"/>
            <a:ext cx="8686800" cy="4525963"/>
          </a:xfrm>
        </p:spPr>
        <p:txBody>
          <a:bodyPr/>
          <a:lstStyle/>
          <a:p>
            <a:r>
              <a:rPr lang="en-US" dirty="0" smtClean="0"/>
              <a:t>Example</a:t>
            </a:r>
          </a:p>
          <a:p>
            <a:r>
              <a:rPr lang="en-US" dirty="0" smtClean="0"/>
              <a:t>Add multiple items to a set, using the update() method:</a:t>
            </a:r>
          </a:p>
          <a:p>
            <a:r>
              <a:rPr lang="en-US" b="1" dirty="0" err="1" smtClean="0"/>
              <a:t>thisset</a:t>
            </a:r>
            <a:r>
              <a:rPr lang="en-US" b="1" dirty="0" smtClean="0"/>
              <a:t> = {"apple", "banana", "cherry"}</a:t>
            </a:r>
            <a:br>
              <a:rPr lang="en-US" b="1" dirty="0" smtClean="0"/>
            </a:br>
            <a:r>
              <a:rPr lang="en-US" b="1" dirty="0" err="1" smtClean="0"/>
              <a:t>thisset.update</a:t>
            </a:r>
            <a:r>
              <a:rPr lang="en-US" b="1" dirty="0" smtClean="0"/>
              <a:t>(["orange", "mango", "grapes"])</a:t>
            </a:r>
            <a:br>
              <a:rPr lang="en-US" b="1" dirty="0" smtClean="0"/>
            </a:br>
            <a:r>
              <a:rPr lang="en-US" b="1" dirty="0" smtClean="0"/>
              <a:t>print(</a:t>
            </a:r>
            <a:r>
              <a:rPr lang="en-US" b="1" dirty="0" err="1" smtClean="0"/>
              <a:t>thisset</a:t>
            </a:r>
            <a:r>
              <a:rPr lang="en-US" b="1" dirty="0" smtClean="0"/>
              <a:t>)</a:t>
            </a:r>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a:t>
            </a:r>
            <a:endParaRPr lang="en-US" dirty="0"/>
          </a:p>
        </p:txBody>
      </p:sp>
      <p:sp>
        <p:nvSpPr>
          <p:cNvPr id="3" name="Content Placeholder 2"/>
          <p:cNvSpPr>
            <a:spLocks noGrp="1"/>
          </p:cNvSpPr>
          <p:nvPr>
            <p:ph idx="1"/>
          </p:nvPr>
        </p:nvSpPr>
        <p:spPr/>
        <p:txBody>
          <a:bodyPr>
            <a:normAutofit lnSpcReduction="10000"/>
          </a:bodyPr>
          <a:lstStyle/>
          <a:p>
            <a:r>
              <a:rPr lang="en-US" dirty="0" smtClean="0"/>
              <a:t>Remove the last item by using the pop() method:</a:t>
            </a:r>
          </a:p>
          <a:p>
            <a:r>
              <a:rPr lang="en-US" b="1" dirty="0" err="1" smtClean="0"/>
              <a:t>thisset</a:t>
            </a:r>
            <a:r>
              <a:rPr lang="en-US" b="1" dirty="0" smtClean="0"/>
              <a:t> = {"apple", "banana", "cherry"}</a:t>
            </a:r>
            <a:br>
              <a:rPr lang="en-US" b="1" dirty="0" smtClean="0"/>
            </a:br>
            <a:r>
              <a:rPr lang="en-US" b="1" dirty="0" smtClean="0"/>
              <a:t/>
            </a:r>
            <a:br>
              <a:rPr lang="en-US" b="1" dirty="0" smtClean="0"/>
            </a:br>
            <a:r>
              <a:rPr lang="en-US" b="1" dirty="0" smtClean="0"/>
              <a:t>x = thisset.pop()</a:t>
            </a:r>
            <a:br>
              <a:rPr lang="en-US" b="1" dirty="0" smtClean="0"/>
            </a:br>
            <a:r>
              <a:rPr lang="en-US" b="1" dirty="0" smtClean="0"/>
              <a:t/>
            </a:r>
            <a:br>
              <a:rPr lang="en-US" b="1" dirty="0" smtClean="0"/>
            </a:br>
            <a:r>
              <a:rPr lang="en-US" b="1" dirty="0" smtClean="0"/>
              <a:t>print(x)</a:t>
            </a:r>
            <a:br>
              <a:rPr lang="en-US" b="1" dirty="0" smtClean="0"/>
            </a:br>
            <a:r>
              <a:rPr lang="en-US" b="1" dirty="0" smtClean="0"/>
              <a:t/>
            </a:r>
            <a:br>
              <a:rPr lang="en-US" b="1" dirty="0" smtClean="0"/>
            </a:br>
            <a:r>
              <a:rPr lang="en-US" b="1" dirty="0" smtClean="0"/>
              <a:t>print(</a:t>
            </a:r>
            <a:r>
              <a:rPr lang="en-US" b="1" dirty="0" err="1" smtClean="0"/>
              <a:t>thisset</a:t>
            </a:r>
            <a:r>
              <a:rPr lang="en-US" dirty="0" smtClean="0"/>
              <a:t>)</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189038"/>
          </a:xfrm>
        </p:spPr>
        <p:txBody>
          <a:bodyPr>
            <a:normAutofit fontScale="90000"/>
          </a:bodyPr>
          <a:lstStyle/>
          <a:p>
            <a:r>
              <a:rPr lang="en-US" dirty="0" smtClean="0"/>
              <a:t/>
            </a:r>
            <a:br>
              <a:rPr lang="en-US" dirty="0" smtClean="0"/>
            </a:br>
            <a:r>
              <a:rPr lang="en-US" dirty="0" smtClean="0"/>
              <a:t> Python Set difference() Method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Example</a:t>
            </a:r>
          </a:p>
          <a:p>
            <a:r>
              <a:rPr lang="en-US" dirty="0" smtClean="0"/>
              <a:t>Return a set that contains the items that only exist in set x, and not in set y:</a:t>
            </a:r>
          </a:p>
          <a:p>
            <a:r>
              <a:rPr lang="en-US" b="1" dirty="0" smtClean="0"/>
              <a:t>x = {"apple", "banana", "cherry"}</a:t>
            </a:r>
            <a:br>
              <a:rPr lang="en-US" b="1" dirty="0" smtClean="0"/>
            </a:br>
            <a:r>
              <a:rPr lang="en-US" b="1" dirty="0" smtClean="0"/>
              <a:t>y = {"</a:t>
            </a:r>
            <a:r>
              <a:rPr lang="en-US" b="1" dirty="0" err="1" smtClean="0"/>
              <a:t>google</a:t>
            </a:r>
            <a:r>
              <a:rPr lang="en-US" b="1" dirty="0" smtClean="0"/>
              <a:t>", "</a:t>
            </a:r>
            <a:r>
              <a:rPr lang="en-US" b="1" dirty="0" err="1" smtClean="0"/>
              <a:t>microsoft</a:t>
            </a:r>
            <a:r>
              <a:rPr lang="en-US" b="1" dirty="0" smtClean="0"/>
              <a:t>", "apple"}</a:t>
            </a:r>
            <a:br>
              <a:rPr lang="en-US" b="1" dirty="0" smtClean="0"/>
            </a:br>
            <a:r>
              <a:rPr lang="en-US" b="1" dirty="0" smtClean="0"/>
              <a:t>z = </a:t>
            </a:r>
            <a:r>
              <a:rPr lang="en-US" b="1" dirty="0" err="1" smtClean="0"/>
              <a:t>x.difference</a:t>
            </a:r>
            <a:r>
              <a:rPr lang="en-US" b="1" dirty="0" smtClean="0"/>
              <a:t>(y) </a:t>
            </a:r>
            <a:br>
              <a:rPr lang="en-US" b="1" dirty="0" smtClean="0"/>
            </a:br>
            <a:r>
              <a:rPr lang="en-US" b="1" dirty="0" smtClean="0"/>
              <a:t>print(z)</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Remove Item</a:t>
            </a:r>
            <a:br>
              <a:rPr lang="en-US" b="1" dirty="0" smtClean="0"/>
            </a:b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Remove Item</a:t>
            </a:r>
          </a:p>
          <a:p>
            <a:r>
              <a:rPr lang="en-US" dirty="0" smtClean="0"/>
              <a:t>To remove an item in a set, use the </a:t>
            </a:r>
            <a:r>
              <a:rPr lang="en-US" b="1" dirty="0" smtClean="0"/>
              <a:t>remove()</a:t>
            </a:r>
            <a:r>
              <a:rPr lang="en-US" dirty="0" smtClean="0"/>
              <a:t>, or the </a:t>
            </a:r>
            <a:r>
              <a:rPr lang="en-US" b="1" dirty="0" smtClean="0"/>
              <a:t>discard() </a:t>
            </a:r>
            <a:r>
              <a:rPr lang="en-US" dirty="0" smtClean="0"/>
              <a:t>method.</a:t>
            </a:r>
          </a:p>
          <a:p>
            <a:r>
              <a:rPr lang="en-US" dirty="0" smtClean="0"/>
              <a:t>Example</a:t>
            </a:r>
          </a:p>
          <a:p>
            <a:r>
              <a:rPr lang="en-US" dirty="0" smtClean="0"/>
              <a:t>Remove "banana" by using the remove() method:</a:t>
            </a:r>
          </a:p>
          <a:p>
            <a:r>
              <a:rPr lang="en-US" b="1" dirty="0" err="1" smtClean="0"/>
              <a:t>thisset</a:t>
            </a:r>
            <a:r>
              <a:rPr lang="en-US" b="1" dirty="0" smtClean="0"/>
              <a:t> = {"apple", "banana", "cherry"}</a:t>
            </a:r>
            <a:br>
              <a:rPr lang="en-US" b="1" dirty="0" smtClean="0"/>
            </a:br>
            <a:r>
              <a:rPr lang="en-US" b="1" dirty="0" smtClean="0"/>
              <a:t/>
            </a:r>
            <a:br>
              <a:rPr lang="en-US" b="1" dirty="0" smtClean="0"/>
            </a:br>
            <a:r>
              <a:rPr lang="en-US" b="1" dirty="0" smtClean="0"/>
              <a:t>thisset.remove("banana")</a:t>
            </a:r>
          </a:p>
          <a:p>
            <a:pPr>
              <a:buNone/>
            </a:pPr>
            <a:r>
              <a:rPr lang="en-US" dirty="0" smtClean="0"/>
              <a:t>     </a:t>
            </a:r>
            <a:r>
              <a:rPr lang="en-US" b="1" dirty="0" smtClean="0"/>
              <a:t>thisset.discard("banana")</a:t>
            </a:r>
          </a:p>
          <a:p>
            <a:pPr>
              <a:buNone/>
            </a:pPr>
            <a:r>
              <a:rPr lang="en-US" b="1" dirty="0" smtClean="0"/>
              <a:t>     print(</a:t>
            </a:r>
            <a:r>
              <a:rPr lang="en-US" b="1" dirty="0" err="1" smtClean="0"/>
              <a:t>thisset</a:t>
            </a:r>
            <a:r>
              <a:rPr lang="en-US" b="1" dirty="0" smtClean="0"/>
              <a:t>)</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clear() </a:t>
            </a:r>
            <a:endParaRPr lang="en-US" b="1" dirty="0"/>
          </a:p>
        </p:txBody>
      </p:sp>
      <p:sp>
        <p:nvSpPr>
          <p:cNvPr id="3" name="Content Placeholder 2"/>
          <p:cNvSpPr>
            <a:spLocks noGrp="1"/>
          </p:cNvSpPr>
          <p:nvPr>
            <p:ph idx="1"/>
          </p:nvPr>
        </p:nvSpPr>
        <p:spPr/>
        <p:txBody>
          <a:bodyPr/>
          <a:lstStyle/>
          <a:p>
            <a:r>
              <a:rPr lang="en-US" dirty="0" smtClean="0"/>
              <a:t>The </a:t>
            </a:r>
            <a:r>
              <a:rPr lang="en-US" b="1" dirty="0" smtClean="0"/>
              <a:t>clear()</a:t>
            </a:r>
            <a:r>
              <a:rPr lang="en-US" dirty="0" smtClean="0"/>
              <a:t> method empties the set:</a:t>
            </a:r>
          </a:p>
          <a:p>
            <a:r>
              <a:rPr lang="en-US" b="1" dirty="0" err="1" smtClean="0"/>
              <a:t>thisset</a:t>
            </a:r>
            <a:r>
              <a:rPr lang="en-US" b="1" dirty="0" smtClean="0"/>
              <a:t> = {"apple", "banana", "cherry"}</a:t>
            </a:r>
            <a:br>
              <a:rPr lang="en-US" b="1" dirty="0" smtClean="0"/>
            </a:br>
            <a:r>
              <a:rPr lang="en-US" b="1" dirty="0" smtClean="0"/>
              <a:t/>
            </a:r>
            <a:br>
              <a:rPr lang="en-US" b="1" dirty="0" smtClean="0"/>
            </a:br>
            <a:r>
              <a:rPr lang="en-US" b="1" dirty="0" err="1" smtClean="0"/>
              <a:t>thisset.clear</a:t>
            </a:r>
            <a:r>
              <a:rPr lang="en-US" b="1" dirty="0" smtClean="0"/>
              <a:t>()</a:t>
            </a:r>
            <a:br>
              <a:rPr lang="en-US" b="1" dirty="0" smtClean="0"/>
            </a:br>
            <a:r>
              <a:rPr lang="en-US" b="1" dirty="0" smtClean="0"/>
              <a:t/>
            </a:r>
            <a:br>
              <a:rPr lang="en-US" b="1" dirty="0" smtClean="0"/>
            </a:br>
            <a:r>
              <a:rPr lang="en-US" b="1" dirty="0" smtClean="0"/>
              <a:t>print(</a:t>
            </a:r>
            <a:r>
              <a:rPr lang="en-US" b="1" dirty="0" err="1" smtClean="0"/>
              <a:t>thisset</a:t>
            </a:r>
            <a:r>
              <a:rPr lang="en-US" b="1" dirty="0" smtClean="0"/>
              <a:t>)</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a:t>
            </a:r>
            <a:endParaRPr lang="en-US" b="1" dirty="0"/>
          </a:p>
        </p:txBody>
      </p:sp>
      <p:sp>
        <p:nvSpPr>
          <p:cNvPr id="3" name="Content Placeholder 2"/>
          <p:cNvSpPr>
            <a:spLocks noGrp="1"/>
          </p:cNvSpPr>
          <p:nvPr>
            <p:ph idx="1"/>
          </p:nvPr>
        </p:nvSpPr>
        <p:spPr/>
        <p:txBody>
          <a:bodyPr/>
          <a:lstStyle/>
          <a:p>
            <a:r>
              <a:rPr lang="en-US" dirty="0" smtClean="0"/>
              <a:t>The</a:t>
            </a:r>
            <a:r>
              <a:rPr lang="en-US" b="1" dirty="0" smtClean="0"/>
              <a:t> del</a:t>
            </a:r>
            <a:r>
              <a:rPr lang="en-US" dirty="0" smtClean="0"/>
              <a:t> keyword will delete the set completely:</a:t>
            </a:r>
          </a:p>
          <a:p>
            <a:r>
              <a:rPr lang="en-US" b="1" dirty="0" err="1" smtClean="0"/>
              <a:t>thisset</a:t>
            </a:r>
            <a:r>
              <a:rPr lang="en-US" b="1" dirty="0" smtClean="0"/>
              <a:t> = {"apple", "banana", "cherry"}</a:t>
            </a:r>
            <a:br>
              <a:rPr lang="en-US" b="1" dirty="0" smtClean="0"/>
            </a:br>
            <a:r>
              <a:rPr lang="en-US" b="1" dirty="0" smtClean="0"/>
              <a:t/>
            </a:r>
            <a:br>
              <a:rPr lang="en-US" b="1" dirty="0" smtClean="0"/>
            </a:br>
            <a:r>
              <a:rPr lang="en-US" b="1" dirty="0" smtClean="0"/>
              <a:t>del </a:t>
            </a:r>
            <a:r>
              <a:rPr lang="en-US" b="1" dirty="0" err="1" smtClean="0"/>
              <a:t>thisset</a:t>
            </a:r>
            <a:r>
              <a:rPr lang="en-US" b="1" dirty="0" smtClean="0"/>
              <a:t/>
            </a:r>
            <a:br>
              <a:rPr lang="en-US" b="1" dirty="0" smtClean="0"/>
            </a:br>
            <a:r>
              <a:rPr lang="en-US" b="1" dirty="0" smtClean="0"/>
              <a:t/>
            </a:r>
            <a:br>
              <a:rPr lang="en-US" b="1" dirty="0" smtClean="0"/>
            </a:br>
            <a:r>
              <a:rPr lang="en-US" b="1" dirty="0" smtClean="0"/>
              <a:t>print(</a:t>
            </a:r>
            <a:r>
              <a:rPr lang="en-US" b="1" dirty="0" err="1" smtClean="0"/>
              <a:t>thisset</a:t>
            </a:r>
            <a:r>
              <a:rPr lang="en-US" b="1" dirty="0" smtClean="0"/>
              <a:t>)</a:t>
            </a:r>
          </a:p>
          <a:p>
            <a:endParaRPr 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The set() Constructor</a:t>
            </a:r>
          </a:p>
          <a:p>
            <a:r>
              <a:rPr lang="en-US" dirty="0" smtClean="0"/>
              <a:t>It is also possible to use the set() constructor to make a set.</a:t>
            </a:r>
          </a:p>
          <a:p>
            <a:r>
              <a:rPr lang="en-US" dirty="0" smtClean="0"/>
              <a:t>Example</a:t>
            </a:r>
          </a:p>
          <a:p>
            <a:r>
              <a:rPr lang="en-US" dirty="0" smtClean="0"/>
              <a:t>Using the set() constructor to make a set:</a:t>
            </a:r>
          </a:p>
          <a:p>
            <a:r>
              <a:rPr lang="en-US" b="1" dirty="0" err="1" smtClean="0"/>
              <a:t>thisset</a:t>
            </a:r>
            <a:r>
              <a:rPr lang="en-US" b="1" dirty="0" smtClean="0"/>
              <a:t> = set(("apple", "banana", "cherry")) </a:t>
            </a:r>
          </a:p>
          <a:p>
            <a:pPr>
              <a:buNone/>
            </a:pPr>
            <a:r>
              <a:rPr lang="en-US" b="1" dirty="0" smtClean="0"/>
              <a:t>     # note the double round-brackets</a:t>
            </a:r>
            <a:br>
              <a:rPr lang="en-US" b="1" dirty="0" smtClean="0"/>
            </a:br>
            <a:r>
              <a:rPr lang="en-US" b="1" dirty="0" smtClean="0"/>
              <a:t>print(</a:t>
            </a:r>
            <a:r>
              <a:rPr lang="en-US" b="1" dirty="0" err="1" smtClean="0"/>
              <a:t>thisset</a:t>
            </a:r>
            <a:r>
              <a:rPr lang="en-US" b="1" dirty="0" smtClean="0"/>
              <a:t>)</a:t>
            </a:r>
          </a:p>
          <a:p>
            <a:pPr>
              <a:buNone/>
            </a:pPr>
            <a:endParaRPr lang="en-US" dirty="0" smtClean="0"/>
          </a:p>
          <a:p>
            <a:pPr>
              <a:buNone/>
            </a:pPr>
            <a:r>
              <a:rPr lang="en-US" dirty="0" smtClean="0"/>
              <a:t/>
            </a:r>
            <a:br>
              <a:rPr lang="en-US" dirty="0" smtClean="0"/>
            </a:b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r>
              <a:rPr lang="en-US" b="1" dirty="0" err="1" smtClean="0"/>
              <a:t>symmetric_difference</a:t>
            </a:r>
            <a:r>
              <a:rPr lang="en-US" b="1" dirty="0" smtClean="0"/>
              <a:t>() Method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Example</a:t>
            </a:r>
          </a:p>
          <a:p>
            <a:r>
              <a:rPr lang="en-US" dirty="0" smtClean="0"/>
              <a:t>Return a set that contains all items from both sets, except items that are present in both sets:</a:t>
            </a:r>
          </a:p>
          <a:p>
            <a:r>
              <a:rPr lang="en-US" b="1" dirty="0" smtClean="0"/>
              <a:t>x = {"apple", "banana", "cherry"}</a:t>
            </a:r>
            <a:br>
              <a:rPr lang="en-US" b="1" dirty="0" smtClean="0"/>
            </a:br>
            <a:r>
              <a:rPr lang="en-US" b="1" dirty="0" smtClean="0"/>
              <a:t>y = {"</a:t>
            </a:r>
            <a:r>
              <a:rPr lang="en-US" b="1" dirty="0" err="1" smtClean="0"/>
              <a:t>google</a:t>
            </a:r>
            <a:r>
              <a:rPr lang="en-US" b="1" dirty="0" smtClean="0"/>
              <a:t>", "</a:t>
            </a:r>
            <a:r>
              <a:rPr lang="en-US" b="1" dirty="0" err="1" smtClean="0"/>
              <a:t>microsoft</a:t>
            </a:r>
            <a:r>
              <a:rPr lang="en-US" b="1" dirty="0" smtClean="0"/>
              <a:t>", "apple"}</a:t>
            </a:r>
            <a:br>
              <a:rPr lang="en-US" b="1" dirty="0" smtClean="0"/>
            </a:br>
            <a:r>
              <a:rPr lang="en-US" b="1" dirty="0" smtClean="0"/>
              <a:t/>
            </a:r>
            <a:br>
              <a:rPr lang="en-US" b="1" dirty="0" smtClean="0"/>
            </a:br>
            <a:r>
              <a:rPr lang="en-US" b="1" dirty="0" smtClean="0"/>
              <a:t>z = </a:t>
            </a:r>
            <a:r>
              <a:rPr lang="en-US" b="1" dirty="0" err="1" smtClean="0"/>
              <a:t>x.symmetric_difference</a:t>
            </a:r>
            <a:r>
              <a:rPr lang="en-US" b="1" dirty="0" smtClean="0"/>
              <a:t>(y) </a:t>
            </a:r>
            <a:br>
              <a:rPr lang="en-US" b="1" dirty="0" smtClean="0"/>
            </a:br>
            <a:r>
              <a:rPr lang="en-US" b="1" dirty="0" smtClean="0"/>
              <a:t/>
            </a:r>
            <a:br>
              <a:rPr lang="en-US" b="1" dirty="0" smtClean="0"/>
            </a:br>
            <a:r>
              <a:rPr lang="en-US" b="1" dirty="0" smtClean="0"/>
              <a:t>print(z)</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Set symmetric_difference_update() Method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Example</a:t>
            </a:r>
          </a:p>
          <a:p>
            <a:r>
              <a:rPr lang="en-US" dirty="0" smtClean="0"/>
              <a:t>Remove the items that are present in both sets, AND insert the items that is not present in both sets:</a:t>
            </a:r>
          </a:p>
          <a:p>
            <a:r>
              <a:rPr lang="en-US" b="1" dirty="0" smtClean="0"/>
              <a:t>x = {"apple", "banana", "cherry"}</a:t>
            </a:r>
            <a:br>
              <a:rPr lang="en-US" b="1" dirty="0" smtClean="0"/>
            </a:br>
            <a:r>
              <a:rPr lang="en-US" b="1" dirty="0" smtClean="0"/>
              <a:t>y = {"</a:t>
            </a:r>
            <a:r>
              <a:rPr lang="en-US" b="1" dirty="0" err="1" smtClean="0"/>
              <a:t>google</a:t>
            </a:r>
            <a:r>
              <a:rPr lang="en-US" b="1" dirty="0" smtClean="0"/>
              <a:t>", "</a:t>
            </a:r>
            <a:r>
              <a:rPr lang="en-US" b="1" dirty="0" err="1" smtClean="0"/>
              <a:t>microsoft</a:t>
            </a:r>
            <a:r>
              <a:rPr lang="en-US" b="1" dirty="0" smtClean="0"/>
              <a:t>", "apple"}</a:t>
            </a:r>
            <a:br>
              <a:rPr lang="en-US" b="1" dirty="0" smtClean="0"/>
            </a:br>
            <a:r>
              <a:rPr lang="en-US" b="1" dirty="0" smtClean="0"/>
              <a:t/>
            </a:r>
            <a:br>
              <a:rPr lang="en-US" b="1" dirty="0" smtClean="0"/>
            </a:br>
            <a:r>
              <a:rPr lang="en-US" b="1" dirty="0" err="1" smtClean="0"/>
              <a:t>x.symmetric_difference_update</a:t>
            </a:r>
            <a:r>
              <a:rPr lang="en-US" b="1" dirty="0" smtClean="0"/>
              <a:t>(y) </a:t>
            </a:r>
            <a:br>
              <a:rPr lang="en-US" b="1" dirty="0" smtClean="0"/>
            </a:br>
            <a:r>
              <a:rPr lang="en-US" b="1" dirty="0" smtClean="0"/>
              <a:t/>
            </a:r>
            <a:br>
              <a:rPr lang="en-US" b="1" dirty="0" smtClean="0"/>
            </a:br>
            <a:r>
              <a:rPr lang="en-US" b="1" dirty="0" smtClean="0"/>
              <a:t>print(x)</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534400" cy="6063198"/>
          </a:xfrm>
          <a:prstGeom prst="rect">
            <a:avLst/>
          </a:prstGeom>
        </p:spPr>
        <p:txBody>
          <a:bodyPr wrap="square">
            <a:spAutoFit/>
          </a:bodyPr>
          <a:lstStyle/>
          <a:p>
            <a:r>
              <a:rPr lang="en-US" sz="3200" b="1" dirty="0">
                <a:latin typeface="Times New Roman" pitchFamily="18" charset="0"/>
                <a:cs typeface="Times New Roman" pitchFamily="18" charset="0"/>
              </a:rPr>
              <a:t>Creating </a:t>
            </a:r>
            <a:r>
              <a:rPr lang="en-US" sz="3200" b="1" dirty="0" smtClean="0">
                <a:latin typeface="Times New Roman" pitchFamily="18" charset="0"/>
                <a:cs typeface="Times New Roman" pitchFamily="18" charset="0"/>
              </a:rPr>
              <a:t>Variables:</a:t>
            </a:r>
            <a:endParaRPr lang="en-US" sz="3200" b="1" dirty="0">
              <a:latin typeface="Times New Roman" pitchFamily="18" charset="0"/>
              <a:cs typeface="Times New Roman" pitchFamily="18" charset="0"/>
            </a:endParaRPr>
          </a:p>
          <a:p>
            <a:r>
              <a:rPr lang="en-US" sz="2800" dirty="0">
                <a:latin typeface="Times New Roman" pitchFamily="18" charset="0"/>
                <a:cs typeface="Times New Roman" pitchFamily="18" charset="0"/>
              </a:rPr>
              <a:t>Unlike other programming languages, Python has no command for declaring a variable.</a:t>
            </a:r>
          </a:p>
          <a:p>
            <a:r>
              <a:rPr lang="en-US" sz="2800" b="1" dirty="0">
                <a:latin typeface="Times New Roman" pitchFamily="18" charset="0"/>
                <a:cs typeface="Times New Roman" pitchFamily="18" charset="0"/>
              </a:rPr>
              <a:t>A variable is created the moment you first assign a value to it.</a:t>
            </a:r>
          </a:p>
          <a:p>
            <a:r>
              <a:rPr lang="en-US" sz="2800" dirty="0" smtClean="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a:p>
            <a:r>
              <a:rPr lang="en-US" sz="5400" dirty="0">
                <a:latin typeface="Times New Roman" pitchFamily="18" charset="0"/>
                <a:cs typeface="Times New Roman" pitchFamily="18" charset="0"/>
              </a:rPr>
              <a:t>x = 5</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y = "John"</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print(x)</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print(y)</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intersection() Method</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Example</a:t>
            </a:r>
          </a:p>
          <a:p>
            <a:r>
              <a:rPr lang="en-US" dirty="0" smtClean="0"/>
              <a:t>Return a set that contains the items that exist in both set x, and set y:</a:t>
            </a:r>
          </a:p>
          <a:p>
            <a:r>
              <a:rPr lang="en-US" b="1" dirty="0" smtClean="0"/>
              <a:t>x = {"apple", "banana", "cherry"}</a:t>
            </a:r>
            <a:br>
              <a:rPr lang="en-US" b="1" dirty="0" smtClean="0"/>
            </a:br>
            <a:r>
              <a:rPr lang="en-US" b="1" dirty="0" smtClean="0"/>
              <a:t>y = {"</a:t>
            </a:r>
            <a:r>
              <a:rPr lang="en-US" b="1" dirty="0" err="1" smtClean="0"/>
              <a:t>google</a:t>
            </a:r>
            <a:r>
              <a:rPr lang="en-US" b="1" dirty="0" smtClean="0"/>
              <a:t>", "</a:t>
            </a:r>
            <a:r>
              <a:rPr lang="en-US" b="1" dirty="0" err="1" smtClean="0"/>
              <a:t>microsoft</a:t>
            </a:r>
            <a:r>
              <a:rPr lang="en-US" b="1" dirty="0" smtClean="0"/>
              <a:t>", "apple"}</a:t>
            </a:r>
            <a:br>
              <a:rPr lang="en-US" b="1" dirty="0" smtClean="0"/>
            </a:br>
            <a:r>
              <a:rPr lang="en-US" b="1" dirty="0" smtClean="0"/>
              <a:t/>
            </a:r>
            <a:br>
              <a:rPr lang="en-US" b="1" dirty="0" smtClean="0"/>
            </a:br>
            <a:r>
              <a:rPr lang="en-US" b="1" dirty="0" smtClean="0"/>
              <a:t>z = </a:t>
            </a:r>
            <a:r>
              <a:rPr lang="en-US" b="1" dirty="0" err="1" smtClean="0"/>
              <a:t>x.intersection</a:t>
            </a:r>
            <a:r>
              <a:rPr lang="en-US" b="1" dirty="0" smtClean="0"/>
              <a:t>(y) </a:t>
            </a:r>
            <a:br>
              <a:rPr lang="en-US" b="1" dirty="0" smtClean="0"/>
            </a:br>
            <a:r>
              <a:rPr lang="en-US" b="1" dirty="0" smtClean="0"/>
              <a:t/>
            </a:r>
            <a:br>
              <a:rPr lang="en-US" b="1" dirty="0" smtClean="0"/>
            </a:br>
            <a:r>
              <a:rPr lang="en-US" b="1" dirty="0" smtClean="0"/>
              <a:t>print(z)</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union() Method</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Example</a:t>
            </a:r>
          </a:p>
          <a:p>
            <a:r>
              <a:rPr lang="en-US" dirty="0" smtClean="0"/>
              <a:t>Return a set that contains all items from both sets, duplicates are excluded:</a:t>
            </a:r>
          </a:p>
          <a:p>
            <a:r>
              <a:rPr lang="en-US" b="1" dirty="0" smtClean="0"/>
              <a:t>x = {"apple", "banana", "cherry"}</a:t>
            </a:r>
            <a:br>
              <a:rPr lang="en-US" b="1" dirty="0" smtClean="0"/>
            </a:br>
            <a:r>
              <a:rPr lang="en-US" b="1" dirty="0" smtClean="0"/>
              <a:t>y = {"</a:t>
            </a:r>
            <a:r>
              <a:rPr lang="en-US" b="1" dirty="0" err="1" smtClean="0"/>
              <a:t>google</a:t>
            </a:r>
            <a:r>
              <a:rPr lang="en-US" b="1" dirty="0" smtClean="0"/>
              <a:t>", "</a:t>
            </a:r>
            <a:r>
              <a:rPr lang="en-US" b="1" dirty="0" err="1" smtClean="0"/>
              <a:t>microsoft</a:t>
            </a:r>
            <a:r>
              <a:rPr lang="en-US" b="1" dirty="0" smtClean="0"/>
              <a:t>", "apple"}</a:t>
            </a:r>
            <a:br>
              <a:rPr lang="en-US" b="1" dirty="0" smtClean="0"/>
            </a:br>
            <a:r>
              <a:rPr lang="en-US" b="1" dirty="0" smtClean="0"/>
              <a:t/>
            </a:r>
            <a:br>
              <a:rPr lang="en-US" b="1" dirty="0" smtClean="0"/>
            </a:br>
            <a:r>
              <a:rPr lang="en-US" b="1" dirty="0" smtClean="0"/>
              <a:t>z = </a:t>
            </a:r>
            <a:r>
              <a:rPr lang="en-US" b="1" dirty="0" err="1" smtClean="0"/>
              <a:t>x.union</a:t>
            </a:r>
            <a:r>
              <a:rPr lang="en-US" b="1" dirty="0" smtClean="0"/>
              <a:t>(y) </a:t>
            </a:r>
            <a:br>
              <a:rPr lang="en-US" b="1" dirty="0" smtClean="0"/>
            </a:br>
            <a:r>
              <a:rPr lang="en-US" b="1" dirty="0" smtClean="0"/>
              <a:t/>
            </a:r>
            <a:br>
              <a:rPr lang="en-US" b="1" dirty="0" smtClean="0"/>
            </a:br>
            <a:r>
              <a:rPr lang="en-US" b="1" dirty="0" smtClean="0"/>
              <a:t>print(z</a:t>
            </a: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a:t>
            </a:r>
            <a:r>
              <a:rPr lang="en-US" dirty="0" err="1" smtClean="0"/>
              <a:t>isdisjoint</a:t>
            </a:r>
            <a:r>
              <a:rPr lang="en-US" dirty="0" smtClean="0"/>
              <a:t>() Method</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Example</a:t>
            </a:r>
          </a:p>
          <a:p>
            <a:r>
              <a:rPr lang="en-US" dirty="0" smtClean="0"/>
              <a:t>Return True if no items in set x is present in set y:</a:t>
            </a:r>
          </a:p>
          <a:p>
            <a:r>
              <a:rPr lang="en-US" b="1" dirty="0" smtClean="0"/>
              <a:t>x = {"apple", "banana", "cherry"}</a:t>
            </a:r>
            <a:br>
              <a:rPr lang="en-US" b="1" dirty="0" smtClean="0"/>
            </a:br>
            <a:r>
              <a:rPr lang="en-US" b="1" dirty="0" smtClean="0"/>
              <a:t>y = {"</a:t>
            </a:r>
            <a:r>
              <a:rPr lang="en-US" b="1" dirty="0" err="1" smtClean="0"/>
              <a:t>google</a:t>
            </a:r>
            <a:r>
              <a:rPr lang="en-US" b="1" dirty="0" smtClean="0"/>
              <a:t>", "</a:t>
            </a:r>
            <a:r>
              <a:rPr lang="en-US" b="1" dirty="0" err="1" smtClean="0"/>
              <a:t>microsoft</a:t>
            </a:r>
            <a:r>
              <a:rPr lang="en-US" b="1" dirty="0" smtClean="0"/>
              <a:t>", "</a:t>
            </a:r>
            <a:r>
              <a:rPr lang="en-US" b="1" dirty="0" err="1" smtClean="0"/>
              <a:t>facebook</a:t>
            </a:r>
            <a:r>
              <a:rPr lang="en-US" b="1" dirty="0" smtClean="0"/>
              <a:t>"}</a:t>
            </a:r>
            <a:br>
              <a:rPr lang="en-US" b="1" dirty="0" smtClean="0"/>
            </a:br>
            <a:r>
              <a:rPr lang="en-US" b="1" dirty="0" smtClean="0"/>
              <a:t/>
            </a:r>
            <a:br>
              <a:rPr lang="en-US" b="1" dirty="0" smtClean="0"/>
            </a:br>
            <a:r>
              <a:rPr lang="en-US" b="1" dirty="0" smtClean="0"/>
              <a:t>z = </a:t>
            </a:r>
            <a:r>
              <a:rPr lang="en-US" b="1" dirty="0" err="1" smtClean="0"/>
              <a:t>x.isdisjoint</a:t>
            </a:r>
            <a:r>
              <a:rPr lang="en-US" b="1" dirty="0" smtClean="0"/>
              <a:t>(y) </a:t>
            </a:r>
            <a:br>
              <a:rPr lang="en-US" b="1" dirty="0" smtClean="0"/>
            </a:br>
            <a:r>
              <a:rPr lang="en-US" b="1" dirty="0" smtClean="0"/>
              <a:t/>
            </a:r>
            <a:br>
              <a:rPr lang="en-US" b="1" dirty="0" smtClean="0"/>
            </a:br>
            <a:r>
              <a:rPr lang="en-US" b="1" dirty="0" smtClean="0"/>
              <a:t>print(z)</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 </a:t>
            </a:r>
            <a:r>
              <a:rPr lang="en-US" b="1" dirty="0" err="1" smtClean="0"/>
              <a:t>issubset</a:t>
            </a:r>
            <a:r>
              <a:rPr lang="en-US" b="1" dirty="0" smtClean="0"/>
              <a:t>() Method</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r>
              <a:rPr lang="en-US" dirty="0" smtClean="0"/>
              <a:t>Example</a:t>
            </a:r>
          </a:p>
          <a:p>
            <a:r>
              <a:rPr lang="en-US" dirty="0" smtClean="0"/>
              <a:t>Return True if all items set x are present in set y:</a:t>
            </a:r>
          </a:p>
          <a:p>
            <a:r>
              <a:rPr lang="en-US" b="1" dirty="0" smtClean="0"/>
              <a:t>x = {"a", "b", "c"}</a:t>
            </a:r>
            <a:br>
              <a:rPr lang="en-US" b="1" dirty="0" smtClean="0"/>
            </a:br>
            <a:r>
              <a:rPr lang="en-US" b="1" dirty="0" smtClean="0"/>
              <a:t>y = {"f", "e", "d", "c", "b", "a"}</a:t>
            </a:r>
            <a:br>
              <a:rPr lang="en-US" b="1" dirty="0" smtClean="0"/>
            </a:br>
            <a:r>
              <a:rPr lang="en-US" b="1" dirty="0" smtClean="0"/>
              <a:t/>
            </a:r>
            <a:br>
              <a:rPr lang="en-US" b="1" dirty="0" smtClean="0"/>
            </a:br>
            <a:r>
              <a:rPr lang="en-US" b="1" dirty="0" smtClean="0"/>
              <a:t>z = </a:t>
            </a:r>
            <a:r>
              <a:rPr lang="en-US" b="1" dirty="0" err="1" smtClean="0"/>
              <a:t>x.issubset</a:t>
            </a:r>
            <a:r>
              <a:rPr lang="en-US" b="1" dirty="0" smtClean="0"/>
              <a:t>(y) </a:t>
            </a:r>
            <a:br>
              <a:rPr lang="en-US" b="1" dirty="0" smtClean="0"/>
            </a:br>
            <a:r>
              <a:rPr lang="en-US" b="1" dirty="0" smtClean="0"/>
              <a:t/>
            </a:r>
            <a:br>
              <a:rPr lang="en-US" b="1" dirty="0" smtClean="0"/>
            </a:br>
            <a:r>
              <a:rPr lang="en-US" b="1" dirty="0" smtClean="0"/>
              <a:t>print(z)</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a:t>
            </a:r>
            <a:r>
              <a:rPr lang="en-US" dirty="0" err="1" smtClean="0"/>
              <a:t>issuperset</a:t>
            </a:r>
            <a:r>
              <a:rPr lang="en-US" dirty="0" smtClean="0"/>
              <a:t>() Method</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Example</a:t>
            </a:r>
          </a:p>
          <a:p>
            <a:r>
              <a:rPr lang="en-US" dirty="0" smtClean="0"/>
              <a:t>Return True if all items set y are present in set x:</a:t>
            </a:r>
          </a:p>
          <a:p>
            <a:r>
              <a:rPr lang="en-US" b="1" dirty="0" smtClean="0"/>
              <a:t>x = {"f", "e", "d", "c", "b", "a"}</a:t>
            </a:r>
            <a:br>
              <a:rPr lang="en-US" b="1" dirty="0" smtClean="0"/>
            </a:br>
            <a:r>
              <a:rPr lang="en-US" b="1" dirty="0" smtClean="0"/>
              <a:t>y = {"a", "b", "c"}</a:t>
            </a:r>
            <a:br>
              <a:rPr lang="en-US" b="1" dirty="0" smtClean="0"/>
            </a:br>
            <a:r>
              <a:rPr lang="en-US" b="1" dirty="0" smtClean="0"/>
              <a:t/>
            </a:r>
            <a:br>
              <a:rPr lang="en-US" b="1" dirty="0" smtClean="0"/>
            </a:br>
            <a:r>
              <a:rPr lang="en-US" b="1" dirty="0" smtClean="0"/>
              <a:t>z = </a:t>
            </a:r>
            <a:r>
              <a:rPr lang="en-US" b="1" dirty="0" err="1" smtClean="0"/>
              <a:t>x.issuperset</a:t>
            </a:r>
            <a:r>
              <a:rPr lang="en-US" b="1" dirty="0" smtClean="0"/>
              <a:t>(y) </a:t>
            </a:r>
            <a:br>
              <a:rPr lang="en-US" b="1" dirty="0" smtClean="0"/>
            </a:br>
            <a:r>
              <a:rPr lang="en-US" b="1" dirty="0" smtClean="0"/>
              <a:t/>
            </a:r>
            <a:br>
              <a:rPr lang="en-US" b="1" dirty="0" smtClean="0"/>
            </a:br>
            <a:r>
              <a:rPr lang="en-US" b="1" dirty="0" smtClean="0"/>
              <a:t>print(z)</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7200" dirty="0" smtClean="0"/>
              <a:t>   </a:t>
            </a:r>
          </a:p>
          <a:p>
            <a:pPr>
              <a:buNone/>
            </a:pPr>
            <a:r>
              <a:rPr lang="en-US" sz="7200" dirty="0" smtClean="0"/>
              <a:t>Python Dictionaries</a:t>
            </a:r>
          </a:p>
          <a:p>
            <a:endParaRPr lang="en-US" sz="7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5" name="Rectangle 4"/>
          <p:cNvSpPr/>
          <p:nvPr/>
        </p:nvSpPr>
        <p:spPr>
          <a:xfrm>
            <a:off x="0" y="0"/>
            <a:ext cx="9144000" cy="6494085"/>
          </a:xfrm>
          <a:prstGeom prst="rect">
            <a:avLst/>
          </a:prstGeom>
        </p:spPr>
        <p:txBody>
          <a:bodyPr wrap="square">
            <a:spAutoFit/>
          </a:bodyPr>
          <a:lstStyle/>
          <a:p>
            <a:r>
              <a:rPr lang="en-US" sz="3200" b="1" dirty="0" smtClean="0"/>
              <a:t>Dictionary:</a:t>
            </a:r>
          </a:p>
          <a:p>
            <a:r>
              <a:rPr lang="en-US" sz="3200" dirty="0" smtClean="0"/>
              <a:t>A dictionary is a collection which is unordered, changeable and indexed. In Python dictionaries are written with curly brackets, and they have keys and values.</a:t>
            </a:r>
          </a:p>
          <a:p>
            <a:r>
              <a:rPr lang="en-US" sz="3200" dirty="0" smtClean="0"/>
              <a:t>Example</a:t>
            </a:r>
          </a:p>
          <a:p>
            <a:r>
              <a:rPr lang="en-US" sz="3200" dirty="0" smtClean="0"/>
              <a:t>Create and print a dictionary:</a:t>
            </a:r>
          </a:p>
          <a:p>
            <a:r>
              <a:rPr lang="en-US" sz="3200" b="1" dirty="0" smtClean="0"/>
              <a:t>thisdict = {</a:t>
            </a:r>
            <a:br>
              <a:rPr lang="en-US" sz="3200" b="1" dirty="0" smtClean="0"/>
            </a:br>
            <a:r>
              <a:rPr lang="en-US" sz="3200" b="1" dirty="0" smtClean="0"/>
              <a:t>  "brand": "Ford",</a:t>
            </a:r>
            <a:br>
              <a:rPr lang="en-US" sz="3200" b="1" dirty="0" smtClean="0"/>
            </a:br>
            <a:r>
              <a:rPr lang="en-US" sz="3200" b="1" dirty="0" smtClean="0"/>
              <a:t>  "model": "Mustang",</a:t>
            </a:r>
            <a:br>
              <a:rPr lang="en-US" sz="3200" b="1" dirty="0" smtClean="0"/>
            </a:br>
            <a:r>
              <a:rPr lang="en-US" sz="3200" b="1" dirty="0" smtClean="0"/>
              <a:t>  "year": 1964</a:t>
            </a:r>
            <a:br>
              <a:rPr lang="en-US" sz="3200" b="1" dirty="0" smtClean="0"/>
            </a:br>
            <a:r>
              <a:rPr lang="en-US" sz="3200" b="1" dirty="0" smtClean="0"/>
              <a:t>}</a:t>
            </a:r>
            <a:br>
              <a:rPr lang="en-US" sz="3200" b="1" dirty="0" smtClean="0"/>
            </a:br>
            <a:r>
              <a:rPr lang="en-US" sz="3200" b="1" dirty="0" smtClean="0"/>
              <a:t>print(thisdict)</a:t>
            </a:r>
            <a:endParaRPr lang="en-US" sz="32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315199"/>
          </a:xfrm>
        </p:spPr>
        <p:txBody>
          <a:bodyPr>
            <a:normAutofit/>
          </a:bodyPr>
          <a:lstStyle/>
          <a:p>
            <a:pPr>
              <a:buNone/>
            </a:pPr>
            <a:r>
              <a:rPr lang="en-US" sz="4400" b="1" u="sng" dirty="0" smtClean="0"/>
              <a:t>Accessing Items</a:t>
            </a:r>
          </a:p>
          <a:p>
            <a:r>
              <a:rPr lang="en-US" sz="4300" dirty="0" smtClean="0"/>
              <a:t>You can access the items of a dictionary by referring to its key name, inside square brackets:</a:t>
            </a:r>
          </a:p>
          <a:p>
            <a:pPr>
              <a:buNone/>
            </a:pPr>
            <a:r>
              <a:rPr lang="en-US" sz="4300" dirty="0" smtClean="0"/>
              <a:t>Example:</a:t>
            </a:r>
          </a:p>
          <a:p>
            <a:r>
              <a:rPr lang="en-US" sz="4300" dirty="0" smtClean="0"/>
              <a:t>Get the value of the "model" key:</a:t>
            </a:r>
          </a:p>
          <a:p>
            <a:r>
              <a:rPr lang="en-US" sz="4300" b="1" dirty="0" smtClean="0"/>
              <a:t>x = thisdict["model"]</a:t>
            </a:r>
            <a:r>
              <a:rPr lang="en-US" sz="4300" dirty="0" smtClean="0"/>
              <a:t/>
            </a:r>
            <a:br>
              <a:rPr lang="en-US" sz="4300" dirty="0" smtClean="0"/>
            </a:br>
            <a:r>
              <a:rPr lang="en-US" dirty="0" smtClean="0"/>
              <a:t/>
            </a:r>
            <a:br>
              <a:rPr lang="en-US" dirty="0" smtClean="0"/>
            </a:b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a:t>
            </a:r>
            <a:endParaRPr lang="en-US" b="1" dirty="0"/>
          </a:p>
        </p:txBody>
      </p:sp>
      <p:sp>
        <p:nvSpPr>
          <p:cNvPr id="3" name="Content Placeholder 2"/>
          <p:cNvSpPr>
            <a:spLocks noGrp="1"/>
          </p:cNvSpPr>
          <p:nvPr>
            <p:ph idx="1"/>
          </p:nvPr>
        </p:nvSpPr>
        <p:spPr/>
        <p:txBody>
          <a:bodyPr/>
          <a:lstStyle/>
          <a:p>
            <a:r>
              <a:rPr lang="en-US" sz="3600" dirty="0" smtClean="0"/>
              <a:t>There is also a method called </a:t>
            </a:r>
            <a:r>
              <a:rPr lang="en-US" sz="3600" b="1" dirty="0" smtClean="0"/>
              <a:t>get()</a:t>
            </a:r>
            <a:r>
              <a:rPr lang="en-US" sz="3600" dirty="0" smtClean="0"/>
              <a:t> that will give you the same result:</a:t>
            </a:r>
          </a:p>
          <a:p>
            <a:r>
              <a:rPr lang="en-US" sz="3600" dirty="0" smtClean="0"/>
              <a:t>Example</a:t>
            </a:r>
          </a:p>
          <a:p>
            <a:r>
              <a:rPr lang="en-US" sz="3600" dirty="0" smtClean="0"/>
              <a:t>Get the value of the "model" key:</a:t>
            </a:r>
          </a:p>
          <a:p>
            <a:r>
              <a:rPr lang="en-US" sz="3600" b="1" dirty="0" smtClean="0"/>
              <a:t>x = </a:t>
            </a:r>
            <a:r>
              <a:rPr lang="en-US" sz="3600" b="1" dirty="0" err="1" smtClean="0"/>
              <a:t>thisdict.get</a:t>
            </a:r>
            <a:r>
              <a:rPr lang="en-US" sz="3600" b="1" dirty="0" smtClean="0"/>
              <a:t>("model")</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305800" cy="6001643"/>
          </a:xfrm>
          <a:prstGeom prst="rect">
            <a:avLst/>
          </a:prstGeom>
        </p:spPr>
        <p:txBody>
          <a:bodyPr wrap="square">
            <a:spAutoFit/>
          </a:bodyPr>
          <a:lstStyle/>
          <a:p>
            <a:r>
              <a:rPr lang="en-US" sz="3200" b="1" dirty="0" smtClean="0"/>
              <a:t>Change Values</a:t>
            </a:r>
          </a:p>
          <a:p>
            <a:r>
              <a:rPr lang="en-US" sz="3200" dirty="0" smtClean="0"/>
              <a:t>You can change the value of a specific item by referring to its key name:</a:t>
            </a:r>
          </a:p>
          <a:p>
            <a:r>
              <a:rPr lang="en-US" sz="3200" dirty="0" smtClean="0"/>
              <a:t>Example</a:t>
            </a:r>
          </a:p>
          <a:p>
            <a:endParaRPr lang="en-US" sz="3200" dirty="0" smtClean="0"/>
          </a:p>
          <a:p>
            <a:r>
              <a:rPr lang="en-US" sz="3200" dirty="0" smtClean="0"/>
              <a:t>Change the "year" to 2018:</a:t>
            </a:r>
          </a:p>
          <a:p>
            <a:r>
              <a:rPr lang="en-US" sz="3200" dirty="0" err="1" smtClean="0"/>
              <a:t>thisdict</a:t>
            </a:r>
            <a:r>
              <a:rPr lang="en-US" sz="3200" dirty="0" smtClean="0"/>
              <a:t> = {</a:t>
            </a:r>
            <a:br>
              <a:rPr lang="en-US" sz="3200" dirty="0" smtClean="0"/>
            </a:br>
            <a:r>
              <a:rPr lang="en-US" sz="3200" dirty="0" smtClean="0"/>
              <a:t>  "brand": "Ford",</a:t>
            </a:r>
            <a:br>
              <a:rPr lang="en-US" sz="3200" dirty="0" smtClean="0"/>
            </a:br>
            <a:r>
              <a:rPr lang="en-US" sz="3200" dirty="0" smtClean="0"/>
              <a:t>  "model": "Mustang",</a:t>
            </a:r>
            <a:br>
              <a:rPr lang="en-US" sz="3200" dirty="0" smtClean="0"/>
            </a:br>
            <a:r>
              <a:rPr lang="en-US" sz="3200" dirty="0" smtClean="0"/>
              <a:t>  "year": 1964</a:t>
            </a:r>
            <a:br>
              <a:rPr lang="en-US" sz="3200" dirty="0" smtClean="0"/>
            </a:br>
            <a:r>
              <a:rPr lang="en-US" sz="3200" dirty="0" smtClean="0"/>
              <a:t>}</a:t>
            </a:r>
            <a:br>
              <a:rPr lang="en-US" sz="3200" dirty="0" smtClean="0"/>
            </a:br>
            <a:r>
              <a:rPr lang="en-US" sz="3200" dirty="0" err="1" smtClean="0"/>
              <a:t>thisdict</a:t>
            </a:r>
            <a:r>
              <a:rPr lang="en-US" sz="3200" dirty="0" smtClean="0"/>
              <a:t>["year"] = 2018</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TotalTime>
  <Words>3551</Words>
  <Application>Microsoft Office PowerPoint</Application>
  <PresentationFormat>On-screen Show (4:3)</PresentationFormat>
  <Paragraphs>966</Paragraphs>
  <Slides>147</Slides>
  <Notes>0</Notes>
  <HiddenSlides>0</HiddenSlides>
  <MMClips>0</MMClips>
  <ScaleCrop>false</ScaleCrop>
  <HeadingPairs>
    <vt:vector size="4" baseType="variant">
      <vt:variant>
        <vt:lpstr>Theme</vt:lpstr>
      </vt:variant>
      <vt:variant>
        <vt:i4>1</vt:i4>
      </vt:variant>
      <vt:variant>
        <vt:lpstr>Slide Titles</vt:lpstr>
      </vt:variant>
      <vt:variant>
        <vt:i4>147</vt:i4>
      </vt:variant>
    </vt:vector>
  </HeadingPairs>
  <TitlesOfParts>
    <vt:vector size="14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Python List count() Method </vt:lpstr>
      <vt:lpstr>Python List extend() Method </vt:lpstr>
      <vt:lpstr>Slide 64</vt:lpstr>
      <vt:lpstr>Python List reverse() Method </vt:lpstr>
      <vt:lpstr>  Python List copy() Method   </vt:lpstr>
      <vt:lpstr>Python Tuples </vt:lpstr>
      <vt:lpstr>Tuple </vt:lpstr>
      <vt:lpstr>Access Tuple Items </vt:lpstr>
      <vt:lpstr>Change Tuple Values </vt:lpstr>
      <vt:lpstr>Loop Through a Tuple </vt:lpstr>
      <vt:lpstr>Check if Item Exists</vt:lpstr>
      <vt:lpstr>Tuple Length </vt:lpstr>
      <vt:lpstr>Add Items </vt:lpstr>
      <vt:lpstr>Remove Items </vt:lpstr>
      <vt:lpstr>The tuple() Constructor </vt:lpstr>
      <vt:lpstr>Slide 77</vt:lpstr>
      <vt:lpstr>Set </vt:lpstr>
      <vt:lpstr>Access Items </vt:lpstr>
      <vt:lpstr>Add Items </vt:lpstr>
      <vt:lpstr>update() </vt:lpstr>
      <vt:lpstr>pop()</vt:lpstr>
      <vt:lpstr>  Python Set difference() Method   </vt:lpstr>
      <vt:lpstr>Remove Item </vt:lpstr>
      <vt:lpstr>clear() </vt:lpstr>
      <vt:lpstr>del</vt:lpstr>
      <vt:lpstr>set()</vt:lpstr>
      <vt:lpstr>  symmetric_difference() Method   </vt:lpstr>
      <vt:lpstr>   Set symmetric_difference_update() Method   </vt:lpstr>
      <vt:lpstr>intersection() Method </vt:lpstr>
      <vt:lpstr>Set union() Method </vt:lpstr>
      <vt:lpstr>Set isdisjoint() Method </vt:lpstr>
      <vt:lpstr>Set issubset() Method </vt:lpstr>
      <vt:lpstr>Set issuperset() Method </vt:lpstr>
      <vt:lpstr>Slide 95</vt:lpstr>
      <vt:lpstr>  </vt:lpstr>
      <vt:lpstr>Slide 97</vt:lpstr>
      <vt:lpstr>get()</vt:lpstr>
      <vt:lpstr>Slide 99</vt:lpstr>
      <vt:lpstr>Loop Through a Dictionary </vt:lpstr>
      <vt:lpstr>Slide 101</vt:lpstr>
      <vt:lpstr>Slide 102</vt:lpstr>
      <vt:lpstr>Adding Items </vt:lpstr>
      <vt:lpstr>Removing Items </vt:lpstr>
      <vt:lpstr>Slide 105</vt:lpstr>
      <vt:lpstr>Python Conditions and If statements </vt:lpstr>
      <vt:lpstr>Indentation </vt:lpstr>
      <vt:lpstr>Elif </vt:lpstr>
      <vt:lpstr>Else</vt:lpstr>
      <vt:lpstr>Short Hand If </vt:lpstr>
      <vt:lpstr>Short Hand If ... Else </vt:lpstr>
      <vt:lpstr>Slide 112</vt:lpstr>
      <vt:lpstr>The while Loop </vt:lpstr>
      <vt:lpstr>The break Statement </vt:lpstr>
      <vt:lpstr>The continue Statement </vt:lpstr>
      <vt:lpstr>Python For Loops </vt:lpstr>
      <vt:lpstr>For Loops </vt:lpstr>
      <vt:lpstr>Looping Through a String </vt:lpstr>
      <vt:lpstr>Slide 119</vt:lpstr>
      <vt:lpstr>Creating a Function </vt:lpstr>
      <vt:lpstr>Calling a Function </vt:lpstr>
      <vt:lpstr>Parameters </vt:lpstr>
      <vt:lpstr>Return Values </vt:lpstr>
      <vt:lpstr>Slide 124</vt:lpstr>
      <vt:lpstr>lambda function</vt:lpstr>
      <vt:lpstr>Slide 126</vt:lpstr>
      <vt:lpstr>Slide 127</vt:lpstr>
      <vt:lpstr>Create a Class </vt:lpstr>
      <vt:lpstr>Create Object </vt:lpstr>
      <vt:lpstr>The __init__() Function </vt:lpstr>
      <vt:lpstr>Object Methods </vt:lpstr>
      <vt:lpstr>Modify Object Properties </vt:lpstr>
      <vt:lpstr>Delete Object Properties </vt:lpstr>
      <vt:lpstr>Slide 134</vt:lpstr>
      <vt:lpstr>Opening and Closing Files </vt:lpstr>
      <vt:lpstr>FILE READ </vt:lpstr>
      <vt:lpstr>FILE WRITE</vt:lpstr>
      <vt:lpstr>FILE APPENDING</vt:lpstr>
      <vt:lpstr>The file Object Attributes </vt:lpstr>
      <vt:lpstr>Slide 140</vt:lpstr>
      <vt:lpstr>Renaming and Deleting Files </vt:lpstr>
      <vt:lpstr> Directories in Python  </vt:lpstr>
      <vt:lpstr>chdir() Method</vt:lpstr>
      <vt:lpstr> getcwd()</vt:lpstr>
      <vt:lpstr>rmdir() </vt:lpstr>
      <vt:lpstr>Slide 146</vt:lpstr>
      <vt:lpstr>Print time and date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Lakshman</dc:creator>
  <cp:lastModifiedBy>Lakshman</cp:lastModifiedBy>
  <cp:revision>133</cp:revision>
  <dcterms:created xsi:type="dcterms:W3CDTF">2019-01-23T14:38:01Z</dcterms:created>
  <dcterms:modified xsi:type="dcterms:W3CDTF">2019-02-07T20:34:12Z</dcterms:modified>
</cp:coreProperties>
</file>