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Book6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Book6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PIE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Engagement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</a:schemeClr>
                  </a:gs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</a:schemeClr>
                  </a:gs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</a:schemeClr>
                  </a:gs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</a:schemeClr>
                  </a:gs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gradFill>
                <a:gsLst>
                  <a:gs pos="0">
                    <a:schemeClr val="accent5">
                      <a:lumMod val="60000"/>
                    </a:schemeClr>
                  </a:gs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gradFill>
                <a:gsLst>
                  <a:gs pos="0">
                    <a:schemeClr val="accent6">
                      <a:lumMod val="60000"/>
                    </a:schemeClr>
                  </a:gs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gradFill>
                <a:gsLst>
                  <a:gs pos="0">
                    <a:schemeClr val="accent1">
                      <a:lumMod val="80000"/>
                      <a:lumOff val="2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gradFill>
                <a:gsLst>
                  <a:gs pos="0">
                    <a:schemeClr val="accent2">
                      <a:lumMod val="80000"/>
                      <a:lumOff val="2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gradFill>
                <a:gsLst>
                  <a:gs pos="0">
                    <a:schemeClr val="accent3">
                      <a:lumMod val="80000"/>
                      <a:lumOff val="2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gradFill>
                <a:gsLst>
                  <a:gs pos="0">
                    <a:schemeClr val="accent4">
                      <a:lumMod val="80000"/>
                      <a:lumOff val="2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gradFill>
                <a:gsLst>
                  <a:gs pos="0">
                    <a:schemeClr val="accent5">
                      <a:lumMod val="80000"/>
                      <a:lumOff val="2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gradFill>
                <a:gsLst>
                  <a:gs pos="0">
                    <a:schemeClr val="accent6">
                      <a:lumMod val="80000"/>
                      <a:lumOff val="2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gradFill>
                <a:gsLst>
                  <a:gs pos="0">
                    <a:schemeClr val="accent1">
                      <a:lumMod val="80000"/>
                    </a:schemeClr>
                  </a:gs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gradFill>
                <a:gsLst>
                  <a:gs pos="0">
                    <a:schemeClr val="accent2">
                      <a:lumMod val="80000"/>
                    </a:schemeClr>
                  </a:gs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gradFill>
                <a:gsLst>
                  <a:gs pos="0">
                    <a:schemeClr val="accent3">
                      <a:lumMod val="80000"/>
                    </a:schemeClr>
                  </a:gs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2.0</c:v>
                </c:pt>
                <c:pt idx="1">
                  <c:v>4.0</c:v>
                </c:pt>
                <c:pt idx="2">
                  <c:v>2.0</c:v>
                </c:pt>
                <c:pt idx="3">
                  <c:v>3.0</c:v>
                </c:pt>
                <c:pt idx="4">
                  <c:v>2.0</c:v>
                </c:pt>
                <c:pt idx="5">
                  <c:v>5.0</c:v>
                </c:pt>
                <c:pt idx="6">
                  <c:v>2.0</c:v>
                </c:pt>
                <c:pt idx="7">
                  <c:v>5.0</c:v>
                </c:pt>
                <c:pt idx="8">
                  <c:v>2.0</c:v>
                </c:pt>
                <c:pt idx="9">
                  <c:v>2.0</c:v>
                </c:pt>
                <c:pt idx="10">
                  <c:v>1.0</c:v>
                </c:pt>
                <c:pt idx="11">
                  <c:v>3.0</c:v>
                </c:pt>
                <c:pt idx="12">
                  <c:v>5.0</c:v>
                </c:pt>
                <c:pt idx="13">
                  <c:v>4.0</c:v>
                </c:pt>
                <c:pt idx="14">
                  <c:v>1.0</c:v>
                </c:pt>
                <c:pt idx="15">
                  <c:v>2.0</c:v>
                </c:pt>
                <c:pt idx="16">
                  <c:v>4.0</c:v>
                </c:pt>
                <c:pt idx="17">
                  <c:v>4.0</c:v>
                </c:pt>
                <c:pt idx="18">
                  <c:v>1.0</c:v>
                </c:pt>
                <c:pt idx="19">
                  <c:v>2.0</c:v>
                </c:pt>
                <c:pt idx="20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Satisfaction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</a:schemeClr>
                  </a:gs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</a:schemeClr>
                  </a:gs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</a:schemeClr>
                  </a:gs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</a:schemeClr>
                  </a:gs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gradFill>
                <a:gsLst>
                  <a:gs pos="0">
                    <a:schemeClr val="accent5">
                      <a:lumMod val="60000"/>
                    </a:schemeClr>
                  </a:gs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gradFill>
                <a:gsLst>
                  <a:gs pos="0">
                    <a:schemeClr val="accent6">
                      <a:lumMod val="60000"/>
                    </a:schemeClr>
                  </a:gs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gradFill>
                <a:gsLst>
                  <a:gs pos="0">
                    <a:schemeClr val="accent1">
                      <a:lumMod val="80000"/>
                      <a:lumOff val="2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gradFill>
                <a:gsLst>
                  <a:gs pos="0">
                    <a:schemeClr val="accent2">
                      <a:lumMod val="80000"/>
                      <a:lumOff val="2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gradFill>
                <a:gsLst>
                  <a:gs pos="0">
                    <a:schemeClr val="accent3">
                      <a:lumMod val="80000"/>
                      <a:lumOff val="2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gradFill>
                <a:gsLst>
                  <a:gs pos="0">
                    <a:schemeClr val="accent4">
                      <a:lumMod val="80000"/>
                      <a:lumOff val="2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gradFill>
                <a:gsLst>
                  <a:gs pos="0">
                    <a:schemeClr val="accent5">
                      <a:lumMod val="80000"/>
                      <a:lumOff val="2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gradFill>
                <a:gsLst>
                  <a:gs pos="0">
                    <a:schemeClr val="accent6">
                      <a:lumMod val="80000"/>
                      <a:lumOff val="2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gradFill>
                <a:gsLst>
                  <a:gs pos="0">
                    <a:schemeClr val="accent1">
                      <a:lumMod val="80000"/>
                    </a:schemeClr>
                  </a:gs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gradFill>
                <a:gsLst>
                  <a:gs pos="0">
                    <a:schemeClr val="accent2">
                      <a:lumMod val="80000"/>
                    </a:schemeClr>
                  </a:gs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gradFill>
                <a:gsLst>
                  <a:gs pos="0">
                    <a:schemeClr val="accent3">
                      <a:lumMod val="80000"/>
                    </a:schemeClr>
                  </a:gs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5.0</c:v>
                </c:pt>
                <c:pt idx="1">
                  <c:v>5.0</c:v>
                </c:pt>
                <c:pt idx="2">
                  <c:v>5.0</c:v>
                </c:pt>
                <c:pt idx="3">
                  <c:v>5.0</c:v>
                </c:pt>
                <c:pt idx="4">
                  <c:v>4.0</c:v>
                </c:pt>
                <c:pt idx="5">
                  <c:v>2.0</c:v>
                </c:pt>
                <c:pt idx="6">
                  <c:v>1.0</c:v>
                </c:pt>
                <c:pt idx="7">
                  <c:v>2.0</c:v>
                </c:pt>
                <c:pt idx="8">
                  <c:v>5.0</c:v>
                </c:pt>
                <c:pt idx="9">
                  <c:v>4.0</c:v>
                </c:pt>
                <c:pt idx="10">
                  <c:v>2.0</c:v>
                </c:pt>
                <c:pt idx="11">
                  <c:v>5.0</c:v>
                </c:pt>
                <c:pt idx="12">
                  <c:v>4.0</c:v>
                </c:pt>
                <c:pt idx="13">
                  <c:v>4.0</c:v>
                </c:pt>
                <c:pt idx="14">
                  <c:v>1.0</c:v>
                </c:pt>
                <c:pt idx="15">
                  <c:v>3.0</c:v>
                </c:pt>
                <c:pt idx="16">
                  <c:v>1.0</c:v>
                </c:pt>
                <c:pt idx="17">
                  <c:v>1.0</c:v>
                </c:pt>
                <c:pt idx="18">
                  <c:v>3.0</c:v>
                </c:pt>
                <c:pt idx="19">
                  <c:v>1.0</c:v>
                </c:pt>
                <c:pt idx="20">
                  <c:v>1.0</c:v>
                </c:pt>
              </c:numCache>
            </c:numRef>
          </c:val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Work-Life Balance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</a:schemeClr>
                  </a:gs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</a:schemeClr>
                  </a:gs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</a:schemeClr>
                  </a:gs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</a:schemeClr>
                  </a:gs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gradFill>
                <a:gsLst>
                  <a:gs pos="0">
                    <a:schemeClr val="accent5">
                      <a:lumMod val="60000"/>
                    </a:schemeClr>
                  </a:gs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gradFill>
                <a:gsLst>
                  <a:gs pos="0">
                    <a:schemeClr val="accent6">
                      <a:lumMod val="60000"/>
                    </a:schemeClr>
                  </a:gs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gradFill>
                <a:gsLst>
                  <a:gs pos="0">
                    <a:schemeClr val="accent1">
                      <a:lumMod val="80000"/>
                      <a:lumOff val="2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gradFill>
                <a:gsLst>
                  <a:gs pos="0">
                    <a:schemeClr val="accent2">
                      <a:lumMod val="80000"/>
                      <a:lumOff val="2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gradFill>
                <a:gsLst>
                  <a:gs pos="0">
                    <a:schemeClr val="accent3">
                      <a:lumMod val="80000"/>
                      <a:lumOff val="2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gradFill>
                <a:gsLst>
                  <a:gs pos="0">
                    <a:schemeClr val="accent4">
                      <a:lumMod val="80000"/>
                      <a:lumOff val="2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gradFill>
                <a:gsLst>
                  <a:gs pos="0">
                    <a:schemeClr val="accent5">
                      <a:lumMod val="80000"/>
                      <a:lumOff val="2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gradFill>
                <a:gsLst>
                  <a:gs pos="0">
                    <a:schemeClr val="accent6">
                      <a:lumMod val="80000"/>
                      <a:lumOff val="2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gradFill>
                <a:gsLst>
                  <a:gs pos="0">
                    <a:schemeClr val="accent1">
                      <a:lumMod val="80000"/>
                    </a:schemeClr>
                  </a:gs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gradFill>
                <a:gsLst>
                  <a:gs pos="0">
                    <a:schemeClr val="accent2">
                      <a:lumMod val="80000"/>
                    </a:schemeClr>
                  </a:gs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gradFill>
                <a:gsLst>
                  <a:gs pos="0">
                    <a:schemeClr val="accent3">
                      <a:lumMod val="80000"/>
                    </a:schemeClr>
                  </a:gs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5.0</c:v>
                </c:pt>
                <c:pt idx="1">
                  <c:v>3.0</c:v>
                </c:pt>
                <c:pt idx="2">
                  <c:v>2.0</c:v>
                </c:pt>
                <c:pt idx="3">
                  <c:v>3.0</c:v>
                </c:pt>
                <c:pt idx="4">
                  <c:v>5.0</c:v>
                </c:pt>
                <c:pt idx="5">
                  <c:v>1.0</c:v>
                </c:pt>
                <c:pt idx="6">
                  <c:v>5.0</c:v>
                </c:pt>
                <c:pt idx="7">
                  <c:v>2.0</c:v>
                </c:pt>
                <c:pt idx="8">
                  <c:v>1.0</c:v>
                </c:pt>
                <c:pt idx="9">
                  <c:v>2.0</c:v>
                </c:pt>
                <c:pt idx="10">
                  <c:v>3.0</c:v>
                </c:pt>
                <c:pt idx="11">
                  <c:v>4.0</c:v>
                </c:pt>
                <c:pt idx="12">
                  <c:v>3.0</c:v>
                </c:pt>
                <c:pt idx="13">
                  <c:v>1.0</c:v>
                </c:pt>
                <c:pt idx="14">
                  <c:v>3.0</c:v>
                </c:pt>
                <c:pt idx="15">
                  <c:v>2.0</c:v>
                </c:pt>
                <c:pt idx="16">
                  <c:v>3.0</c:v>
                </c:pt>
                <c:pt idx="17">
                  <c:v>4.0</c:v>
                </c:pt>
                <c:pt idx="18">
                  <c:v>5.0</c:v>
                </c:pt>
                <c:pt idx="19">
                  <c:v>2.0</c:v>
                </c:pt>
                <c:pt idx="20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 DIAGRAM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Engagement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2.0</c:v>
                </c:pt>
                <c:pt idx="1">
                  <c:v>4.0</c:v>
                </c:pt>
                <c:pt idx="2">
                  <c:v>2.0</c:v>
                </c:pt>
                <c:pt idx="3">
                  <c:v>3.0</c:v>
                </c:pt>
                <c:pt idx="4">
                  <c:v>2.0</c:v>
                </c:pt>
                <c:pt idx="5">
                  <c:v>5.0</c:v>
                </c:pt>
                <c:pt idx="6">
                  <c:v>2.0</c:v>
                </c:pt>
                <c:pt idx="7">
                  <c:v>5.0</c:v>
                </c:pt>
                <c:pt idx="8">
                  <c:v>2.0</c:v>
                </c:pt>
                <c:pt idx="9">
                  <c:v>2.0</c:v>
                </c:pt>
                <c:pt idx="10">
                  <c:v>1.0</c:v>
                </c:pt>
                <c:pt idx="11">
                  <c:v>3.0</c:v>
                </c:pt>
                <c:pt idx="12">
                  <c:v>5.0</c:v>
                </c:pt>
                <c:pt idx="13">
                  <c:v>4.0</c:v>
                </c:pt>
                <c:pt idx="14">
                  <c:v>1.0</c:v>
                </c:pt>
                <c:pt idx="15">
                  <c:v>2.0</c:v>
                </c:pt>
                <c:pt idx="16">
                  <c:v>4.0</c:v>
                </c:pt>
                <c:pt idx="17">
                  <c:v>4.0</c:v>
                </c:pt>
                <c:pt idx="18">
                  <c:v>1.0</c:v>
                </c:pt>
                <c:pt idx="19">
                  <c:v>2.0</c:v>
                </c:pt>
                <c:pt idx="20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Satisfaction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5.0</c:v>
                </c:pt>
                <c:pt idx="1">
                  <c:v>5.0</c:v>
                </c:pt>
                <c:pt idx="2">
                  <c:v>5.0</c:v>
                </c:pt>
                <c:pt idx="3">
                  <c:v>5.0</c:v>
                </c:pt>
                <c:pt idx="4">
                  <c:v>4.0</c:v>
                </c:pt>
                <c:pt idx="5">
                  <c:v>2.0</c:v>
                </c:pt>
                <c:pt idx="6">
                  <c:v>1.0</c:v>
                </c:pt>
                <c:pt idx="7">
                  <c:v>2.0</c:v>
                </c:pt>
                <c:pt idx="8">
                  <c:v>5.0</c:v>
                </c:pt>
                <c:pt idx="9">
                  <c:v>4.0</c:v>
                </c:pt>
                <c:pt idx="10">
                  <c:v>2.0</c:v>
                </c:pt>
                <c:pt idx="11">
                  <c:v>5.0</c:v>
                </c:pt>
                <c:pt idx="12">
                  <c:v>4.0</c:v>
                </c:pt>
                <c:pt idx="13">
                  <c:v>4.0</c:v>
                </c:pt>
                <c:pt idx="14">
                  <c:v>1.0</c:v>
                </c:pt>
                <c:pt idx="15">
                  <c:v>3.0</c:v>
                </c:pt>
                <c:pt idx="16">
                  <c:v>1.0</c:v>
                </c:pt>
                <c:pt idx="17">
                  <c:v>1.0</c:v>
                </c:pt>
                <c:pt idx="18">
                  <c:v>3.0</c:v>
                </c:pt>
                <c:pt idx="19">
                  <c:v>1.0</c:v>
                </c:pt>
                <c:pt idx="20">
                  <c:v>1.0</c:v>
                </c:pt>
              </c:numCache>
            </c:numRef>
          </c:val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Work-Life Balance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5.0</c:v>
                </c:pt>
                <c:pt idx="1">
                  <c:v>3.0</c:v>
                </c:pt>
                <c:pt idx="2">
                  <c:v>2.0</c:v>
                </c:pt>
                <c:pt idx="3">
                  <c:v>3.0</c:v>
                </c:pt>
                <c:pt idx="4">
                  <c:v>5.0</c:v>
                </c:pt>
                <c:pt idx="5">
                  <c:v>1.0</c:v>
                </c:pt>
                <c:pt idx="6">
                  <c:v>5.0</c:v>
                </c:pt>
                <c:pt idx="7">
                  <c:v>2.0</c:v>
                </c:pt>
                <c:pt idx="8">
                  <c:v>1.0</c:v>
                </c:pt>
                <c:pt idx="9">
                  <c:v>2.0</c:v>
                </c:pt>
                <c:pt idx="10">
                  <c:v>3.0</c:v>
                </c:pt>
                <c:pt idx="11">
                  <c:v>4.0</c:v>
                </c:pt>
                <c:pt idx="12">
                  <c:v>3.0</c:v>
                </c:pt>
                <c:pt idx="13">
                  <c:v>1.0</c:v>
                </c:pt>
                <c:pt idx="14">
                  <c:v>3.0</c:v>
                </c:pt>
                <c:pt idx="15">
                  <c:v>2.0</c:v>
                </c:pt>
                <c:pt idx="16">
                  <c:v>3.0</c:v>
                </c:pt>
                <c:pt idx="17">
                  <c:v>4.0</c:v>
                </c:pt>
                <c:pt idx="18">
                  <c:v>5.0</c:v>
                </c:pt>
                <c:pt idx="19">
                  <c:v>2.0</c:v>
                </c:pt>
                <c:pt idx="20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634479"/>
        <c:axId val="443655119"/>
      </c:barChart>
      <c:catAx>
        <c:axId val="443634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655119"/>
        <c:crosses val="autoZero"/>
        <c:auto val="1"/>
        <c:lblAlgn val="ctr"/>
        <c:lblOffset val="100"/>
        <c:noMultiLvlLbl val="0"/>
      </c:catAx>
      <c:valAx>
        <c:axId val="44365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63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0">
            <a:schemeClr val="phClr"/>
          </a:gs>
          <a:gs pos="100000">
            <a:schemeClr val="phClr">
              <a:lumMod val="60000"/>
              <a:lumOff val="40000"/>
            </a:schemeClr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0">
            <a:schemeClr val="phClr"/>
          </a:gs>
          <a:gs pos="100000">
            <a:schemeClr val="phClr">
              <a:lumMod val="60000"/>
              <a:lumOff val="40000"/>
            </a:schemeClr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0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591" name="Rectangle 8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97" name="Rectangle 10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48" name="Rectangle 12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49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0" name="Oval 17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1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2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3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55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ah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5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59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indent="0" marL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62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57" name="Rectangle 10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58" name="Oval 13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9" name="Oval 14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0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1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2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3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64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ah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6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6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0" name="Rectangle 12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30" name="Rectangle 16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31" name="Oval 19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2" name="Oval 21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6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37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3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39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b="0" dirty="0" sz="9600" i="0" lang="en-US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048740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b="0" dirty="0" sz="9600" i="0" lang="en-US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1048741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2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indent="0" marL="0">
              <a:buNone/>
              <a:defRPr b="0" cap="small" dirty="0" sz="1400" i="0" kern="1200" lang="en-US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46" name="Rectangle 18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42" name="Rectangle 10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43" name="Oval 14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4" name="Oval 15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5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6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7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8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49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5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algn="l" indent="0" marL="0">
              <a:buNone/>
              <a:defRPr cap="none" sz="2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6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5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1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4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6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4403971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7772401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7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7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7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9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4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95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98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28" name="Straight Connector 42"/>
          <p:cNvCxnSpPr>
            <a:cxnSpLocks/>
          </p:cNvCxnSpPr>
          <p:nvPr/>
        </p:nvCxnSpPr>
        <p:spPr>
          <a:xfrm>
            <a:off x="4405831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43"/>
          <p:cNvCxnSpPr>
            <a:cxnSpLocks/>
          </p:cNvCxnSpPr>
          <p:nvPr/>
        </p:nvCxnSpPr>
        <p:spPr>
          <a:xfrm>
            <a:off x="7797802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9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p>
            <a:endParaRPr lang="en-IN"/>
          </a:p>
        </p:txBody>
      </p:sp>
      <p:sp>
        <p:nvSpPr>
          <p:cNvPr id="104870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anchor="t" anchorCtr="0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99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8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14" name="Rectangle 11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7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8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9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0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1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22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24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anchor="b" anchorCtr="0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6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8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01" name="Rectangle 13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02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3" name="Oval 17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4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5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6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7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0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2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algn="l" indent="0" marL="0">
              <a:buNone/>
              <a:defRPr cap="all" sz="2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5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5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6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6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2" name="Rectangle 6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80" name="Rectangle 13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81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2" name="Oval 18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3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4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5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6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7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88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8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90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1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92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indent="0" marL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5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72" name="Rectangle 13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73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4" name="Oval 17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5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6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7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8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9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80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8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b="0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algn="ctr"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8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indent="0" marL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6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jpeg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576" name="Rectangle 6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Oval 12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Oval 14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ah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58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585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6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1" sz="1000" i="0">
                <a:solidFill>
                  <a:schemeClr val="accent1"/>
                </a:solidFill>
              </a:defRPr>
            </a:lvl1pPr>
          </a:lstStyle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1" sz="1000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1048589" name="Rectangle 20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2800" i="0">
                <a:solidFill>
                  <a:schemeClr val="bg1"/>
                </a:solidFill>
              </a:defRPr>
            </a:lvl1pPr>
          </a:lstStyle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eaLnBrk="1" hangingPunct="1" latinLnBrk="0" rtl="0">
        <a:spcBef>
          <a:spcPct val="0"/>
        </a:spcBef>
        <a:buNone/>
        <a:defRPr b="0" sz="360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8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6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3"/>
          <p:cNvSpPr>
            <a:spLocks noGrp="1"/>
          </p:cNvSpPr>
          <p:nvPr>
            <p:ph type="ctrTitle"/>
          </p:nvPr>
        </p:nvSpPr>
        <p:spPr>
          <a:xfrm>
            <a:off x="1558413" y="1353845"/>
            <a:ext cx="9075174" cy="4532671"/>
          </a:xfrm>
        </p:spPr>
        <p:txBody>
          <a:bodyPr>
            <a:normAutofit fontScale="90000"/>
          </a:bodyPr>
          <a:p>
            <a:r>
              <a:rPr dirty="0" lang="en-IN"/>
              <a:t>STUDENT NAME  :</a:t>
            </a:r>
            <a:r>
              <a:rPr dirty="0" sz="3200" lang="en-IN">
                <a:latin typeface="Arial Black" panose="020B0A04020102020204" pitchFamily="34" charset="0"/>
              </a:rPr>
              <a:t>Eswari . N</a:t>
            </a:r>
            <a:br>
              <a:rPr dirty="0" lang="en-IN"/>
            </a:br>
            <a:r>
              <a:rPr dirty="0" lang="en-IN"/>
              <a:t>REGISTER NO      </a:t>
            </a:r>
            <a:r>
              <a:rPr sz="4400" lang="en-IN"/>
              <a:t>:</a:t>
            </a:r>
            <a:r>
              <a:rPr sz="2000" lang="en-IN"/>
              <a:t>312203306,asunm161312203306</a:t>
            </a:r>
            <a:br>
              <a:rPr dirty="0" lang="en-IN"/>
            </a:br>
            <a:r>
              <a:rPr dirty="0" lang="en-IN"/>
              <a:t>DEPARTMENT      :</a:t>
            </a:r>
            <a:r>
              <a:rPr dirty="0" sz="3100" lang="en-IN"/>
              <a:t>B.COM,COMMERCE</a:t>
            </a:r>
            <a:br>
              <a:rPr dirty="0" lang="en-IN"/>
            </a:br>
            <a:r>
              <a:rPr dirty="0" lang="en-IN"/>
              <a:t>COLLEGE            :</a:t>
            </a:r>
            <a:r>
              <a:rPr dirty="0" sz="3600" lang="en-IN"/>
              <a:t>PRINCE SHRI VENKATESHWARA ARTS AND SCIENCE COLLEGE</a:t>
            </a:r>
            <a:br>
              <a:rPr dirty="0" lang="en-IN"/>
            </a:br>
            <a:endParaRPr dirty="0" lang="en-IN"/>
          </a:p>
        </p:txBody>
      </p:sp>
      <p:sp>
        <p:nvSpPr>
          <p:cNvPr id="1048600" name="Subtitle 9"/>
          <p:cNvSpPr>
            <a:spLocks noGrp="1"/>
          </p:cNvSpPr>
          <p:nvPr>
            <p:ph type="subTitle" idx="1"/>
          </p:nvPr>
        </p:nvSpPr>
        <p:spPr>
          <a:xfrm>
            <a:off x="1036968" y="5455806"/>
            <a:ext cx="8825658" cy="861420"/>
          </a:xfrm>
        </p:spPr>
        <p:txBody>
          <a:bodyPr/>
          <a:p>
            <a:r>
              <a:rPr dirty="0" lang="en-IN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ctrTitle"/>
          </p:nvPr>
        </p:nvSpPr>
        <p:spPr>
          <a:xfrm>
            <a:off x="127820" y="-185327"/>
            <a:ext cx="7669161" cy="1394695"/>
          </a:xfrm>
        </p:spPr>
        <p:txBody>
          <a:bodyPr>
            <a:normAutofit/>
          </a:bodyPr>
          <a:p>
            <a:r>
              <a:rPr dirty="0" lang="en-IN"/>
              <a:t>DATASET DESCRIPTION</a:t>
            </a:r>
          </a:p>
        </p:txBody>
      </p:sp>
      <p:sp>
        <p:nvSpPr>
          <p:cNvPr id="1048639" name="Subtitle 2"/>
          <p:cNvSpPr>
            <a:spLocks noGrp="1"/>
          </p:cNvSpPr>
          <p:nvPr>
            <p:ph type="subTitle" idx="1"/>
          </p:nvPr>
        </p:nvSpPr>
        <p:spPr>
          <a:xfrm>
            <a:off x="2782529" y="2251587"/>
            <a:ext cx="9144000" cy="3401960"/>
          </a:xfrm>
        </p:spPr>
        <p:txBody>
          <a:bodyPr>
            <a:normAutofit/>
          </a:bodyPr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lang="en-IN"/>
              <a:t>EMPLOYEE ID NUMBER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lang="en-IN"/>
              <a:t>SURVEY DATE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lang="en-IN"/>
              <a:t>ENGAGEMENT SCORE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lang="en-IN"/>
              <a:t>SATISFACTION SCORE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lang="en-IN"/>
              <a:t>WORLD-LIFE SCORE BALANCE</a:t>
            </a:r>
          </a:p>
          <a:p>
            <a:pPr algn="l"/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ctrTitle"/>
          </p:nvPr>
        </p:nvSpPr>
        <p:spPr>
          <a:xfrm>
            <a:off x="226142" y="452284"/>
            <a:ext cx="4857136" cy="953729"/>
          </a:xfrm>
        </p:spPr>
        <p:txBody>
          <a:bodyPr>
            <a:normAutofit/>
          </a:bodyPr>
          <a:p>
            <a:r>
              <a:rPr dirty="0" lang="en-IN"/>
              <a:t>CONCLUSION</a:t>
            </a:r>
          </a:p>
        </p:txBody>
      </p:sp>
      <p:sp>
        <p:nvSpPr>
          <p:cNvPr id="1048641" name="Subtitle 2"/>
          <p:cNvSpPr>
            <a:spLocks noGrp="1"/>
          </p:cNvSpPr>
          <p:nvPr>
            <p:ph type="subTitle" idx="1"/>
          </p:nvPr>
        </p:nvSpPr>
        <p:spPr>
          <a:xfrm>
            <a:off x="894735" y="2074605"/>
            <a:ext cx="11149781" cy="4591666"/>
          </a:xfrm>
        </p:spPr>
        <p:txBody>
          <a:bodyPr>
            <a:normAutofit/>
          </a:bodyPr>
          <a:p>
            <a:pPr algn="l"/>
            <a:r>
              <a:rPr dirty="0" lang="en-US"/>
              <a:t>In conclusion, effective employee performance management is essential for both</a:t>
            </a:r>
          </a:p>
          <a:p>
            <a:pPr algn="l"/>
            <a:r>
              <a:rPr dirty="0" lang="en-US"/>
              <a:t>individual and organizational success. It ensures that employees are meeting</a:t>
            </a:r>
          </a:p>
          <a:p>
            <a:pPr algn="l"/>
            <a:r>
              <a:rPr dirty="0" lang="en-US"/>
              <a:t>expectations, contributing to the company’s goals, and continuously developing their</a:t>
            </a:r>
          </a:p>
          <a:p>
            <a:pPr algn="l"/>
            <a:r>
              <a:rPr dirty="0" lang="en-US"/>
              <a:t>skills. Regular performance evaluations not only drive motivation and productivity but</a:t>
            </a:r>
          </a:p>
          <a:p>
            <a:pPr algn="l"/>
            <a:r>
              <a:rPr dirty="0" lang="en-US"/>
              <a:t>also enable informed decisions regarding promotions, compensation, and career</a:t>
            </a:r>
          </a:p>
          <a:p>
            <a:pPr algn="l"/>
            <a:r>
              <a:rPr dirty="0" lang="en-US"/>
              <a:t>development. Ultimately, a strong focus on employee performance leads to a more</a:t>
            </a:r>
          </a:p>
          <a:p>
            <a:pPr algn="l"/>
            <a:r>
              <a:rPr dirty="0" lang="en-US"/>
              <a:t>engaged, efficient, and successful workforce.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3"/>
          <p:cNvSpPr>
            <a:spLocks noGrp="1"/>
          </p:cNvSpPr>
          <p:nvPr>
            <p:ph type="title"/>
          </p:nvPr>
        </p:nvSpPr>
        <p:spPr>
          <a:xfrm>
            <a:off x="232081" y="192625"/>
            <a:ext cx="10515600" cy="1400201"/>
          </a:xfrm>
        </p:spPr>
        <p:txBody>
          <a:bodyPr/>
          <a:p>
            <a:r>
              <a:rPr dirty="0" lang="en-IN"/>
              <a:t>PROJECT TITLE</a:t>
            </a:r>
          </a:p>
        </p:txBody>
      </p:sp>
      <p:sp>
        <p:nvSpPr>
          <p:cNvPr id="1048618" name="Text Placeholder 4"/>
          <p:cNvSpPr>
            <a:spLocks noGrp="1"/>
          </p:cNvSpPr>
          <p:nvPr>
            <p:ph type="body" idx="1"/>
          </p:nvPr>
        </p:nvSpPr>
        <p:spPr>
          <a:xfrm>
            <a:off x="1241323" y="2239553"/>
            <a:ext cx="10515600" cy="3148524"/>
          </a:xfrm>
        </p:spPr>
        <p:txBody>
          <a:bodyPr>
            <a:normAutofit/>
          </a:bodyPr>
          <a:p>
            <a:r>
              <a:rPr dirty="0" lang="en-IN"/>
              <a:t> </a:t>
            </a:r>
            <a:r>
              <a:rPr dirty="0" sz="6600" lang="en-IN"/>
              <a:t>EMPLOYEE data ANALYSIS USING EXCEL</a:t>
            </a:r>
            <a:endParaRPr dirty="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ctrTitle"/>
          </p:nvPr>
        </p:nvSpPr>
        <p:spPr>
          <a:xfrm>
            <a:off x="167149" y="431647"/>
            <a:ext cx="3588774" cy="1168553"/>
          </a:xfrm>
        </p:spPr>
        <p:txBody>
          <a:bodyPr>
            <a:normAutofit/>
          </a:bodyPr>
          <a:p>
            <a:r>
              <a:rPr dirty="0" lang="en-IN"/>
              <a:t>AGENDA</a:t>
            </a:r>
          </a:p>
        </p:txBody>
      </p:sp>
      <p:sp>
        <p:nvSpPr>
          <p:cNvPr id="1048620" name="Subtitle 2"/>
          <p:cNvSpPr>
            <a:spLocks noGrp="1"/>
          </p:cNvSpPr>
          <p:nvPr>
            <p:ph type="subTitle" idx="1"/>
          </p:nvPr>
        </p:nvSpPr>
        <p:spPr>
          <a:xfrm>
            <a:off x="1961536" y="2231921"/>
            <a:ext cx="6233651" cy="4316363"/>
          </a:xfrm>
        </p:spPr>
        <p:txBody>
          <a:bodyPr>
            <a:normAutofit/>
          </a:bodyPr>
          <a:p>
            <a:pPr algn="l" indent="-457200" marL="457200">
              <a:buFont typeface="+mj-lt"/>
              <a:buAutoNum type="arabicPeriod"/>
            </a:pPr>
            <a:r>
              <a:rPr dirty="0" lang="en-IN"/>
              <a:t>PROBLEM STATEMENT</a:t>
            </a:r>
          </a:p>
          <a:p>
            <a:pPr algn="l" indent="-457200" marL="457200">
              <a:buFont typeface="+mj-lt"/>
              <a:buAutoNum type="arabicPeriod"/>
            </a:pPr>
            <a:r>
              <a:rPr dirty="0" lang="en-IN"/>
              <a:t>PROJECT OVERVIEW</a:t>
            </a:r>
          </a:p>
          <a:p>
            <a:pPr algn="l" indent="-457200" marL="457200">
              <a:buFont typeface="+mj-lt"/>
              <a:buAutoNum type="arabicPeriod"/>
            </a:pPr>
            <a:r>
              <a:rPr dirty="0" lang="en-IN"/>
              <a:t>OUR SOLUTION AND PROPOSTION</a:t>
            </a:r>
          </a:p>
          <a:p>
            <a:pPr algn="l" indent="-457200" marL="457200">
              <a:buFont typeface="+mj-lt"/>
              <a:buAutoNum type="arabicPeriod"/>
            </a:pPr>
            <a:r>
              <a:rPr dirty="0" lang="en-IN"/>
              <a:t>PIE CHART</a:t>
            </a:r>
          </a:p>
          <a:p>
            <a:pPr algn="l" indent="-457200" marL="457200">
              <a:buFont typeface="+mj-lt"/>
              <a:buAutoNum type="arabicPeriod"/>
            </a:pPr>
            <a:r>
              <a:rPr dirty="0" lang="en-IN"/>
              <a:t>BAR DIAGRAM</a:t>
            </a:r>
          </a:p>
          <a:p>
            <a:pPr algn="l" indent="-457200" marL="457200">
              <a:buFont typeface="+mj-lt"/>
              <a:buAutoNum type="arabicPeriod"/>
            </a:pPr>
            <a:r>
              <a:rPr dirty="0" lang="en-IN"/>
              <a:t>PIVOT TABLE</a:t>
            </a:r>
          </a:p>
          <a:p>
            <a:pPr algn="l" indent="-457200" marL="457200">
              <a:buFont typeface="+mj-lt"/>
              <a:buAutoNum type="arabicPeriod"/>
            </a:pPr>
            <a:r>
              <a:rPr dirty="0" lang="en-IN"/>
              <a:t>DATASET DESCRIPTION</a:t>
            </a:r>
          </a:p>
          <a:p>
            <a:pPr algn="l" indent="-457200" marL="457200">
              <a:buFont typeface="+mj-lt"/>
              <a:buAutoNum type="arabicPeriod"/>
            </a:pPr>
            <a:r>
              <a:rPr dirty="0" lang="en-IN"/>
              <a:t>THE WOW IN OUR SOLUTION</a:t>
            </a:r>
          </a:p>
          <a:p>
            <a:pPr algn="l" indent="-457200" marL="457200">
              <a:buFont typeface="+mj-lt"/>
              <a:buAutoNum type="arabicPeriod"/>
            </a:pPr>
            <a:r>
              <a:rPr dirty="0" lang="en-IN"/>
              <a:t>CONCLUSION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3"/>
          <p:cNvSpPr>
            <a:spLocks noGrp="1"/>
          </p:cNvSpPr>
          <p:nvPr>
            <p:ph type="ctrTitle"/>
          </p:nvPr>
        </p:nvSpPr>
        <p:spPr>
          <a:xfrm>
            <a:off x="108154" y="247292"/>
            <a:ext cx="7452851" cy="1217714"/>
          </a:xfrm>
        </p:spPr>
        <p:txBody>
          <a:bodyPr>
            <a:normAutofit/>
          </a:bodyPr>
          <a:p>
            <a:r>
              <a:rPr dirty="0" lang="en-IN"/>
              <a:t>PROBLEM STATEMENT</a:t>
            </a:r>
          </a:p>
        </p:txBody>
      </p:sp>
      <p:sp>
        <p:nvSpPr>
          <p:cNvPr id="1048622" name="Subtitle 4"/>
          <p:cNvSpPr>
            <a:spLocks noGrp="1"/>
          </p:cNvSpPr>
          <p:nvPr>
            <p:ph type="subTitle" idx="1"/>
          </p:nvPr>
        </p:nvSpPr>
        <p:spPr>
          <a:xfrm>
            <a:off x="924233" y="2048540"/>
            <a:ext cx="9144000" cy="4391589"/>
          </a:xfrm>
        </p:spPr>
        <p:txBody>
          <a:bodyPr>
            <a:normAutofit/>
          </a:bodyPr>
          <a:p>
            <a:pPr algn="l"/>
            <a:r>
              <a:rPr dirty="0" lang="en-IN"/>
              <a:t>EMPLOYEE PERFORMANCE EVALUATION ARE CONDUCTED TO :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lang="en-IN"/>
              <a:t>Measure job performance 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lang="en-IN"/>
              <a:t>Provide feedback and development 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lang="en-IN"/>
              <a:t>Align goals with company objective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lang="en-IN"/>
              <a:t>Inform compensation decisions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lang="en-IN"/>
              <a:t>Motivate employee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lang="en-IN"/>
              <a:t>Offer legal protection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lang="en-IN"/>
              <a:t>Aid in succession planning  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lang="en-IN"/>
              <a:t>Identify training                            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WHO ARE THE END USERS?</a:t>
            </a:r>
          </a:p>
        </p:txBody>
      </p:sp>
      <p:pic>
        <p:nvPicPr>
          <p:cNvPr id="2097152" name="Content Placeholder 12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64774" y="1543666"/>
            <a:ext cx="7511845" cy="508327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ctrTitle"/>
          </p:nvPr>
        </p:nvSpPr>
        <p:spPr>
          <a:xfrm>
            <a:off x="88490" y="306286"/>
            <a:ext cx="8141110" cy="1217714"/>
          </a:xfrm>
        </p:spPr>
        <p:txBody>
          <a:bodyPr>
            <a:normAutofit/>
          </a:bodyPr>
          <a:p>
            <a:r>
              <a:rPr dirty="0" lang="en-IN"/>
              <a:t>PROJECT OVERVIEW</a:t>
            </a:r>
          </a:p>
        </p:txBody>
      </p:sp>
      <p:sp>
        <p:nvSpPr>
          <p:cNvPr id="1048630" name="Subtitle 2"/>
          <p:cNvSpPr>
            <a:spLocks noGrp="1"/>
          </p:cNvSpPr>
          <p:nvPr>
            <p:ph type="subTitle" idx="1"/>
          </p:nvPr>
        </p:nvSpPr>
        <p:spPr>
          <a:xfrm>
            <a:off x="1848466" y="1779637"/>
            <a:ext cx="12378812" cy="4660491"/>
          </a:xfrm>
        </p:spPr>
        <p:txBody>
          <a:bodyPr>
            <a:normAutofit/>
          </a:bodyPr>
          <a:p>
            <a:pPr algn="l"/>
            <a:r>
              <a:rPr dirty="0" lang="en-US"/>
              <a:t>Employee performance refers to how well an employee</a:t>
            </a:r>
          </a:p>
          <a:p>
            <a:pPr algn="l"/>
            <a:r>
              <a:rPr dirty="0" lang="en-US"/>
              <a:t>fulfills their job duties and contributes to organizational</a:t>
            </a:r>
          </a:p>
          <a:p>
            <a:pPr algn="l"/>
            <a:r>
              <a:rPr dirty="0" lang="en-US"/>
              <a:t>goals. It involves measuring productivity, quality of work,</a:t>
            </a:r>
          </a:p>
          <a:p>
            <a:pPr algn="l"/>
            <a:r>
              <a:rPr dirty="0" lang="en-US"/>
              <a:t>efficiency, and overall contribution. Evaluating employee</a:t>
            </a:r>
          </a:p>
          <a:p>
            <a:pPr algn="l"/>
            <a:r>
              <a:rPr dirty="0" lang="en-US"/>
              <a:t>performance helps identify strengths and areas for</a:t>
            </a:r>
          </a:p>
          <a:p>
            <a:pPr algn="l"/>
            <a:r>
              <a:rPr dirty="0" lang="en-US"/>
              <a:t>improvement, guides development and training, informs</a:t>
            </a:r>
          </a:p>
          <a:p>
            <a:pPr algn="l"/>
            <a:r>
              <a:rPr dirty="0" lang="en-US"/>
              <a:t>compensation decisions, and ensures alignment with</a:t>
            </a:r>
          </a:p>
          <a:p>
            <a:pPr algn="l"/>
            <a:r>
              <a:rPr dirty="0" lang="en-US"/>
              <a:t>company objectives. Effective performance management</a:t>
            </a:r>
          </a:p>
          <a:p>
            <a:pPr algn="l"/>
            <a:r>
              <a:rPr dirty="0" lang="en-US"/>
              <a:t>leads to motivated employees, better organizational</a:t>
            </a:r>
          </a:p>
          <a:p>
            <a:pPr algn="l"/>
            <a:r>
              <a:rPr dirty="0" lang="en-US"/>
              <a:t>outcomes, and a clear path for growth and development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2125980" y="2399071"/>
          <a:ext cx="7940040" cy="451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3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PIE CHART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963561" y="1710813"/>
          <a:ext cx="9969910" cy="4670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3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BAR 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1"/>
          <p:cNvGraphicFramePr>
            <a:graphicFrameLocks noGrp="1"/>
          </p:cNvGraphicFramePr>
          <p:nvPr/>
        </p:nvGraphicFramePr>
        <p:xfrm>
          <a:off x="285134" y="1788792"/>
          <a:ext cx="7536525" cy="542384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386880"/>
                <a:gridCol w="2292908"/>
                <a:gridCol w="2856737"/>
              </a:tblGrid>
              <a:tr h="70671"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Engagement Score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Satisfaction Score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US" strike="noStrike" u="non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Work-Life Balance Score</a:t>
                      </a:r>
                      <a:endParaRPr b="1" sz="800" i="0" lang="en-US" strike="noStrike" u="non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  <a:tr h="70671"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b="1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p>
                      <a:pPr algn="ctr" fontAlgn="b"/>
                      <a:r>
                        <a:rPr dirty="0" sz="800" lang="en-IN" strike="noStrike" u="non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b="1" dirty="0" sz="800" i="0" lang="en-IN" strike="noStrike" u="non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</a:tr>
            </a:tbl>
          </a:graphicData>
        </a:graphic>
      </p:graphicFrame>
      <p:sp>
        <p:nvSpPr>
          <p:cNvPr id="104863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PIVOT TABLE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lastClr="000000" val="windowText"/>
      </a:dk1>
      <a:lt1>
        <a:sysClr lastClr="FFFFFF" val="window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Sandhiya Raja</dc:creator>
  <cp:lastModifiedBy>Sandhiya Raja</cp:lastModifiedBy>
  <dcterms:created xsi:type="dcterms:W3CDTF">2024-08-30T02:40:32Z</dcterms:created>
  <dcterms:modified xsi:type="dcterms:W3CDTF">2024-09-01T11:40:17Z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c75d473eb89d44da8cf1ee9fca4be59f</vt:lpwstr>
  </property>
</Properties>
</file>