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Helios" panose="020B0604020202020204" charset="0"/>
      <p:regular r:id="rId9"/>
    </p:embeddedFont>
    <p:embeddedFont>
      <p:font typeface="Klein Bold" panose="020B0604020202020204" charset="0"/>
      <p:regular r:id="rId10"/>
    </p:embeddedFont>
    <p:embeddedFont>
      <p:font typeface="Poppin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6" d="100"/>
          <a:sy n="56" d="100"/>
        </p:scale>
        <p:origin x="1166" y="1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989420" y="330633"/>
            <a:ext cx="8037869" cy="2242392"/>
          </a:xfrm>
          <a:custGeom>
            <a:avLst/>
            <a:gdLst/>
            <a:ahLst/>
            <a:cxnLst/>
            <a:rect l="l" t="t" r="r" b="b"/>
            <a:pathLst>
              <a:path w="8037869" h="2242392">
                <a:moveTo>
                  <a:pt x="0" y="0"/>
                </a:moveTo>
                <a:lnTo>
                  <a:pt x="8037869" y="0"/>
                </a:lnTo>
                <a:lnTo>
                  <a:pt x="8037869" y="2242391"/>
                </a:lnTo>
                <a:lnTo>
                  <a:pt x="0" y="2242391"/>
                </a:lnTo>
                <a:lnTo>
                  <a:pt x="0" y="0"/>
                </a:lnTo>
                <a:close/>
              </a:path>
            </a:pathLst>
          </a:custGeom>
          <a:blipFill>
            <a:blip r:embed="rId4"/>
            <a:stretch>
              <a:fillRect/>
            </a:stretch>
          </a:blipFill>
        </p:spPr>
      </p:sp>
      <p:sp>
        <p:nvSpPr>
          <p:cNvPr id="6" name="TextBox 6"/>
          <p:cNvSpPr txBox="1"/>
          <p:nvPr/>
        </p:nvSpPr>
        <p:spPr>
          <a:xfrm>
            <a:off x="1925069" y="3514384"/>
            <a:ext cx="10708989" cy="2412820"/>
          </a:xfrm>
          <a:prstGeom prst="rect">
            <a:avLst/>
          </a:prstGeom>
        </p:spPr>
        <p:txBody>
          <a:bodyPr lIns="0" tIns="0" rIns="0" bIns="0" rtlCol="0" anchor="t">
            <a:spAutoFit/>
          </a:bodyPr>
          <a:lstStyle/>
          <a:p>
            <a:pPr algn="l">
              <a:lnSpc>
                <a:spcPts val="19001"/>
              </a:lnSpc>
            </a:pPr>
            <a:r>
              <a:rPr lang="en-US" sz="15834" b="1">
                <a:solidFill>
                  <a:srgbClr val="C0CFE1"/>
                </a:solidFill>
                <a:latin typeface="Klein Bold"/>
                <a:ea typeface="Klein Bold"/>
                <a:cs typeface="Klein Bold"/>
                <a:sym typeface="Klein Bold"/>
              </a:rPr>
              <a:t>Cha</a:t>
            </a:r>
            <a:r>
              <a:rPr lang="en-US" sz="15834" b="1">
                <a:solidFill>
                  <a:srgbClr val="2A2E3A"/>
                </a:solidFill>
                <a:latin typeface="Klein Bold"/>
                <a:ea typeface="Klein Bold"/>
                <a:cs typeface="Klein Bold"/>
                <a:sym typeface="Klein Bold"/>
              </a:rPr>
              <a:t>tbot </a:t>
            </a:r>
          </a:p>
        </p:txBody>
      </p:sp>
      <p:sp>
        <p:nvSpPr>
          <p:cNvPr id="7" name="TextBox 7"/>
          <p:cNvSpPr txBox="1"/>
          <p:nvPr/>
        </p:nvSpPr>
        <p:spPr>
          <a:xfrm>
            <a:off x="6391078" y="5774985"/>
            <a:ext cx="6033537" cy="1890115"/>
          </a:xfrm>
          <a:prstGeom prst="rect">
            <a:avLst/>
          </a:prstGeom>
        </p:spPr>
        <p:txBody>
          <a:bodyPr lIns="0" tIns="0" rIns="0" bIns="0" rtlCol="0" anchor="t">
            <a:spAutoFit/>
          </a:bodyPr>
          <a:lstStyle/>
          <a:p>
            <a:pPr algn="l">
              <a:lnSpc>
                <a:spcPts val="7442"/>
              </a:lnSpc>
            </a:pPr>
            <a:r>
              <a:rPr lang="en-US" sz="6201" b="1">
                <a:solidFill>
                  <a:srgbClr val="718BAB"/>
                </a:solidFill>
                <a:latin typeface="Klein Bold"/>
                <a:ea typeface="Klein Bold"/>
                <a:cs typeface="Klein Bold"/>
                <a:sym typeface="Klein Bold"/>
              </a:rPr>
              <a:t>Department of Justice website</a:t>
            </a:r>
          </a:p>
        </p:txBody>
      </p:sp>
      <p:sp>
        <p:nvSpPr>
          <p:cNvPr id="8" name="TextBox 8"/>
          <p:cNvSpPr txBox="1"/>
          <p:nvPr/>
        </p:nvSpPr>
        <p:spPr>
          <a:xfrm>
            <a:off x="4213968" y="6245133"/>
            <a:ext cx="1445811" cy="949820"/>
          </a:xfrm>
          <a:prstGeom prst="rect">
            <a:avLst/>
          </a:prstGeom>
        </p:spPr>
        <p:txBody>
          <a:bodyPr lIns="0" tIns="0" rIns="0" bIns="0" rtlCol="0" anchor="t">
            <a:spAutoFit/>
          </a:bodyPr>
          <a:lstStyle/>
          <a:p>
            <a:pPr algn="l">
              <a:lnSpc>
                <a:spcPts val="7442"/>
              </a:lnSpc>
            </a:pPr>
            <a:r>
              <a:rPr lang="en-US" sz="6201" b="1">
                <a:solidFill>
                  <a:srgbClr val="153969"/>
                </a:solidFill>
                <a:latin typeface="Klein Bold"/>
                <a:ea typeface="Klein Bold"/>
                <a:cs typeface="Klein Bold"/>
                <a:sym typeface="Klein Bold"/>
              </a:rPr>
              <a:t>for</a:t>
            </a:r>
          </a:p>
        </p:txBody>
      </p:sp>
      <p:sp>
        <p:nvSpPr>
          <p:cNvPr id="9" name="TextBox 9"/>
          <p:cNvSpPr txBox="1"/>
          <p:nvPr/>
        </p:nvSpPr>
        <p:spPr>
          <a:xfrm>
            <a:off x="15081069" y="8734425"/>
            <a:ext cx="2440964" cy="1019175"/>
          </a:xfrm>
          <a:prstGeom prst="rect">
            <a:avLst/>
          </a:prstGeom>
        </p:spPr>
        <p:txBody>
          <a:bodyPr lIns="0" tIns="0" rIns="0" bIns="0" rtlCol="0" anchor="t">
            <a:spAutoFit/>
          </a:bodyPr>
          <a:lstStyle/>
          <a:p>
            <a:pPr algn="l">
              <a:lnSpc>
                <a:spcPts val="3958"/>
              </a:lnSpc>
            </a:pPr>
            <a:r>
              <a:rPr lang="en-US" sz="3298" b="1">
                <a:solidFill>
                  <a:srgbClr val="2A2E3A"/>
                </a:solidFill>
                <a:latin typeface="Poppins Bold"/>
                <a:ea typeface="Poppins Bold"/>
                <a:cs typeface="Poppins Bold"/>
                <a:sym typeface="Poppins Bold"/>
              </a:rPr>
              <a:t>Aari Eswar</a:t>
            </a:r>
          </a:p>
          <a:p>
            <a:pPr algn="l">
              <a:lnSpc>
                <a:spcPts val="3958"/>
              </a:lnSpc>
            </a:pPr>
            <a:r>
              <a:rPr lang="en-US" sz="3298" b="1">
                <a:solidFill>
                  <a:srgbClr val="2A2E3A"/>
                </a:solidFill>
                <a:latin typeface="Poppins Bold"/>
                <a:ea typeface="Poppins Bold"/>
                <a:cs typeface="Poppins Bold"/>
                <a:sym typeface="Poppins Bold"/>
              </a:rPr>
              <a:t>21VV1A1201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sp>
        <p:nvSpPr>
          <p:cNvPr id="7" name="TextBox 7"/>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b="1">
                <a:solidFill>
                  <a:srgbClr val="FFFFFF"/>
                </a:solidFill>
                <a:latin typeface="Klein Bold"/>
                <a:ea typeface="Klein Bold"/>
                <a:cs typeface="Klein Bold"/>
                <a:sym typeface="Klein Bold"/>
              </a:rPr>
              <a:t>Agenda</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028700" y="5419725"/>
            <a:ext cx="7304503" cy="3919728"/>
          </a:xfrm>
          <a:prstGeom prst="rect">
            <a:avLst/>
          </a:prstGeom>
        </p:spPr>
        <p:txBody>
          <a:bodyPr lIns="0" tIns="0" rIns="0" bIns="0" rtlCol="0" anchor="t">
            <a:spAutoFit/>
          </a:bodyPr>
          <a:lstStyle/>
          <a:p>
            <a:pPr marL="686562" lvl="1" indent="-343281" algn="l">
              <a:lnSpc>
                <a:spcPts val="4452"/>
              </a:lnSpc>
              <a:buFont typeface="Arial"/>
              <a:buChar char="•"/>
            </a:pPr>
            <a:r>
              <a:rPr lang="en-US" sz="3179">
                <a:solidFill>
                  <a:srgbClr val="2A2E3A"/>
                </a:solidFill>
                <a:latin typeface="Helios"/>
                <a:ea typeface="Helios"/>
                <a:cs typeface="Helios"/>
                <a:sym typeface="Helios"/>
              </a:rPr>
              <a:t>Understanding various DoJ divisions</a:t>
            </a:r>
          </a:p>
          <a:p>
            <a:pPr marL="686562" lvl="1" indent="-343281" algn="l">
              <a:lnSpc>
                <a:spcPts val="4452"/>
              </a:lnSpc>
              <a:buFont typeface="Arial"/>
              <a:buChar char="•"/>
            </a:pPr>
            <a:r>
              <a:rPr lang="en-US" sz="3179">
                <a:solidFill>
                  <a:srgbClr val="2A2E3A"/>
                </a:solidFill>
                <a:latin typeface="Helios"/>
                <a:ea typeface="Helios"/>
                <a:cs typeface="Helios"/>
                <a:sym typeface="Helios"/>
              </a:rPr>
              <a:t>Information on appointments and vacancies in the judiciary</a:t>
            </a:r>
          </a:p>
          <a:p>
            <a:pPr marL="686562" lvl="1" indent="-343281" algn="l">
              <a:lnSpc>
                <a:spcPts val="4452"/>
              </a:lnSpc>
              <a:buFont typeface="Arial"/>
              <a:buChar char="•"/>
            </a:pPr>
            <a:r>
              <a:rPr lang="en-US" sz="3179">
                <a:solidFill>
                  <a:srgbClr val="2A2E3A"/>
                </a:solidFill>
                <a:latin typeface="Helios"/>
                <a:ea typeface="Helios"/>
                <a:cs typeface="Helios"/>
                <a:sym typeface="Helios"/>
              </a:rPr>
              <a:t>General knowledge about case pendency data through the National Judicial Data Grid (NJDG)</a:t>
            </a:r>
          </a:p>
          <a:p>
            <a:pPr marL="686562" lvl="1" indent="-343281" algn="l">
              <a:lnSpc>
                <a:spcPts val="4452"/>
              </a:lnSpc>
              <a:buFont typeface="Arial"/>
              <a:buChar char="•"/>
            </a:pPr>
            <a:r>
              <a:rPr lang="en-US" sz="3179">
                <a:solidFill>
                  <a:srgbClr val="2A2E3A"/>
                </a:solidFill>
                <a:latin typeface="Helios"/>
                <a:ea typeface="Helios"/>
                <a:cs typeface="Helios"/>
                <a:sym typeface="Helios"/>
              </a:rPr>
              <a:t>Procedures for traffic fine payments</a:t>
            </a:r>
          </a:p>
        </p:txBody>
      </p:sp>
      <p:sp>
        <p:nvSpPr>
          <p:cNvPr id="11" name="TextBox 11"/>
          <p:cNvSpPr txBox="1"/>
          <p:nvPr/>
        </p:nvSpPr>
        <p:spPr>
          <a:xfrm>
            <a:off x="1257458" y="4052812"/>
            <a:ext cx="15792133" cy="1090688"/>
          </a:xfrm>
          <a:prstGeom prst="rect">
            <a:avLst/>
          </a:prstGeom>
        </p:spPr>
        <p:txBody>
          <a:bodyPr lIns="0" tIns="0" rIns="0" bIns="0" rtlCol="0" anchor="t">
            <a:spAutoFit/>
          </a:bodyPr>
          <a:lstStyle/>
          <a:p>
            <a:pPr algn="l">
              <a:lnSpc>
                <a:spcPts val="4393"/>
              </a:lnSpc>
            </a:pPr>
            <a:r>
              <a:rPr lang="en-US" sz="3138">
                <a:solidFill>
                  <a:srgbClr val="2A2E3A"/>
                </a:solidFill>
                <a:latin typeface="Helios"/>
                <a:ea typeface="Helios"/>
                <a:cs typeface="Helios"/>
                <a:sym typeface="Helios"/>
              </a:rPr>
              <a:t>This project aims to develop a chatbot or virtual assistant that assists users in accessing information related to the DoJ, such as:</a:t>
            </a:r>
          </a:p>
        </p:txBody>
      </p:sp>
      <p:sp>
        <p:nvSpPr>
          <p:cNvPr id="12" name="TextBox 12"/>
          <p:cNvSpPr txBox="1"/>
          <p:nvPr/>
        </p:nvSpPr>
        <p:spPr>
          <a:xfrm>
            <a:off x="9954797" y="5345959"/>
            <a:ext cx="7654622" cy="3984873"/>
          </a:xfrm>
          <a:prstGeom prst="rect">
            <a:avLst/>
          </a:prstGeom>
        </p:spPr>
        <p:txBody>
          <a:bodyPr lIns="0" tIns="0" rIns="0" bIns="0" rtlCol="0" anchor="t">
            <a:spAutoFit/>
          </a:bodyPr>
          <a:lstStyle/>
          <a:p>
            <a:pPr marL="686962" lvl="1" indent="-343481" algn="l">
              <a:lnSpc>
                <a:spcPts val="4454"/>
              </a:lnSpc>
              <a:buFont typeface="Arial"/>
              <a:buChar char="•"/>
            </a:pPr>
            <a:r>
              <a:rPr lang="en-US" sz="3181" dirty="0">
                <a:solidFill>
                  <a:srgbClr val="2A2E3A"/>
                </a:solidFill>
                <a:latin typeface="Helios"/>
                <a:ea typeface="Helios"/>
                <a:cs typeface="Helios"/>
                <a:sym typeface="Helios"/>
              </a:rPr>
              <a:t>Steps for </a:t>
            </a:r>
            <a:r>
              <a:rPr lang="en-US" sz="3181" dirty="0" err="1">
                <a:solidFill>
                  <a:srgbClr val="2A2E3A"/>
                </a:solidFill>
                <a:latin typeface="Helios"/>
                <a:ea typeface="Helios"/>
                <a:cs typeface="Helios"/>
                <a:sym typeface="Helios"/>
              </a:rPr>
              <a:t>eFiling</a:t>
            </a:r>
            <a:r>
              <a:rPr lang="en-US" sz="3181" dirty="0">
                <a:solidFill>
                  <a:srgbClr val="2A2E3A"/>
                </a:solidFill>
                <a:latin typeface="Helios"/>
                <a:ea typeface="Helios"/>
                <a:cs typeface="Helios"/>
                <a:sym typeface="Helios"/>
              </a:rPr>
              <a:t> and </a:t>
            </a:r>
            <a:r>
              <a:rPr lang="en-US" sz="3181" dirty="0" err="1">
                <a:solidFill>
                  <a:srgbClr val="2A2E3A"/>
                </a:solidFill>
                <a:latin typeface="Helios"/>
                <a:ea typeface="Helios"/>
                <a:cs typeface="Helios"/>
                <a:sym typeface="Helios"/>
              </a:rPr>
              <a:t>ePay</a:t>
            </a:r>
            <a:endParaRPr lang="en-US" sz="3181" dirty="0">
              <a:solidFill>
                <a:srgbClr val="2A2E3A"/>
              </a:solidFill>
              <a:latin typeface="Helios"/>
              <a:ea typeface="Helios"/>
              <a:cs typeface="Helios"/>
              <a:sym typeface="Helios"/>
            </a:endParaRPr>
          </a:p>
          <a:p>
            <a:pPr marL="686962" lvl="1" indent="-343481" algn="l">
              <a:lnSpc>
                <a:spcPts val="4454"/>
              </a:lnSpc>
              <a:buFont typeface="Arial"/>
              <a:buChar char="•"/>
            </a:pPr>
            <a:r>
              <a:rPr lang="en-US" sz="3181" dirty="0">
                <a:solidFill>
                  <a:srgbClr val="2A2E3A"/>
                </a:solidFill>
                <a:latin typeface="Helios"/>
                <a:ea typeface="Helios"/>
                <a:cs typeface="Helios"/>
                <a:sym typeface="Helios"/>
              </a:rPr>
              <a:t>Overview of Fast Track Courts</a:t>
            </a:r>
          </a:p>
          <a:p>
            <a:pPr marL="686962" lvl="1" indent="-343481" algn="l">
              <a:lnSpc>
                <a:spcPts val="4454"/>
              </a:lnSpc>
              <a:buFont typeface="Arial"/>
              <a:buChar char="•"/>
            </a:pPr>
            <a:r>
              <a:rPr lang="en-US" sz="3181" dirty="0">
                <a:solidFill>
                  <a:srgbClr val="2A2E3A"/>
                </a:solidFill>
                <a:latin typeface="Helios"/>
                <a:ea typeface="Helios"/>
                <a:cs typeface="Helios"/>
                <a:sym typeface="Helios"/>
              </a:rPr>
              <a:t>How to download the </a:t>
            </a:r>
            <a:r>
              <a:rPr lang="en-US" sz="3181" dirty="0" err="1">
                <a:solidFill>
                  <a:srgbClr val="2A2E3A"/>
                </a:solidFill>
                <a:latin typeface="Helios"/>
                <a:ea typeface="Helios"/>
                <a:cs typeface="Helios"/>
                <a:sym typeface="Helios"/>
              </a:rPr>
              <a:t>eCourts</a:t>
            </a:r>
            <a:r>
              <a:rPr lang="en-US" sz="3181" dirty="0">
                <a:solidFill>
                  <a:srgbClr val="2A2E3A"/>
                </a:solidFill>
                <a:latin typeface="Helios"/>
                <a:ea typeface="Helios"/>
                <a:cs typeface="Helios"/>
                <a:sym typeface="Helios"/>
              </a:rPr>
              <a:t> Services Mobile app</a:t>
            </a:r>
          </a:p>
          <a:p>
            <a:pPr marL="686962" lvl="1" indent="-343481" algn="l">
              <a:lnSpc>
                <a:spcPts val="4454"/>
              </a:lnSpc>
              <a:buFont typeface="Arial"/>
              <a:buChar char="•"/>
            </a:pPr>
            <a:r>
              <a:rPr lang="en-US" sz="3181" dirty="0">
                <a:solidFill>
                  <a:srgbClr val="2A2E3A"/>
                </a:solidFill>
                <a:latin typeface="Helios"/>
                <a:ea typeface="Helios"/>
                <a:cs typeface="Helios"/>
                <a:sym typeface="Helios"/>
              </a:rPr>
              <a:t>Information on Tele Law Services</a:t>
            </a:r>
          </a:p>
          <a:p>
            <a:pPr marL="686962" lvl="1" indent="-343481" algn="l">
              <a:lnSpc>
                <a:spcPts val="4454"/>
              </a:lnSpc>
              <a:buFont typeface="Arial"/>
              <a:buChar char="•"/>
            </a:pPr>
            <a:r>
              <a:rPr lang="en-US" sz="3181" dirty="0">
                <a:solidFill>
                  <a:srgbClr val="2A2E3A"/>
                </a:solidFill>
                <a:latin typeface="Helios"/>
                <a:ea typeface="Helios"/>
                <a:cs typeface="Helios"/>
                <a:sym typeface="Helios"/>
              </a:rPr>
              <a:t>Guidance on checking the status of cases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0172" y="971550"/>
            <a:ext cx="6114912" cy="893107"/>
          </a:xfrm>
          <a:prstGeom prst="rect">
            <a:avLst/>
          </a:prstGeom>
        </p:spPr>
        <p:txBody>
          <a:bodyPr lIns="0" tIns="0" rIns="0" bIns="0" rtlCol="0" anchor="t">
            <a:spAutoFit/>
          </a:bodyPr>
          <a:lstStyle/>
          <a:p>
            <a:pPr algn="l">
              <a:lnSpc>
                <a:spcPts val="7152"/>
              </a:lnSpc>
            </a:pPr>
            <a:r>
              <a:rPr lang="en-US" sz="5501" b="1">
                <a:solidFill>
                  <a:srgbClr val="2A2E3A"/>
                </a:solidFill>
                <a:latin typeface="Klein Bold"/>
                <a:ea typeface="Klein Bold"/>
                <a:cs typeface="Klein Bold"/>
                <a:sym typeface="Klein Bold"/>
              </a:rPr>
              <a:t>Project Overview</a:t>
            </a:r>
          </a:p>
        </p:txBody>
      </p:sp>
      <p:sp>
        <p:nvSpPr>
          <p:cNvPr id="3" name="TextBox 3"/>
          <p:cNvSpPr txBox="1"/>
          <p:nvPr/>
        </p:nvSpPr>
        <p:spPr>
          <a:xfrm>
            <a:off x="1515580" y="3100995"/>
            <a:ext cx="14470286" cy="1829435"/>
          </a:xfrm>
          <a:prstGeom prst="rect">
            <a:avLst/>
          </a:prstGeom>
        </p:spPr>
        <p:txBody>
          <a:bodyPr lIns="0" tIns="0" rIns="0" bIns="0" rtlCol="0" anchor="t">
            <a:spAutoFit/>
          </a:bodyPr>
          <a:lstStyle/>
          <a:p>
            <a:pPr algn="just">
              <a:lnSpc>
                <a:spcPts val="3639"/>
              </a:lnSpc>
              <a:spcBef>
                <a:spcPct val="0"/>
              </a:spcBef>
            </a:pPr>
            <a:r>
              <a:rPr lang="en-US" sz="2599">
                <a:solidFill>
                  <a:srgbClr val="2A2E3A"/>
                </a:solidFill>
                <a:latin typeface="Helios"/>
                <a:ea typeface="Helios"/>
                <a:cs typeface="Helios"/>
                <a:sym typeface="Helios"/>
              </a:rPr>
              <a:t>The chatbot boasts several key features designed to enhance user interaction. It utilizes natural language processing (NLP) to understand user queries and generate appropriate responses. Additionally, the chatbot is designed with a user-friendly interface, making it easy for individuals to engage in conversation without technical barriers.</a:t>
            </a:r>
          </a:p>
        </p:txBody>
      </p:sp>
      <p:sp>
        <p:nvSpPr>
          <p:cNvPr id="4" name="TextBox 4"/>
          <p:cNvSpPr txBox="1"/>
          <p:nvPr/>
        </p:nvSpPr>
        <p:spPr>
          <a:xfrm>
            <a:off x="1515580" y="6166767"/>
            <a:ext cx="14470286" cy="2286635"/>
          </a:xfrm>
          <a:prstGeom prst="rect">
            <a:avLst/>
          </a:prstGeom>
        </p:spPr>
        <p:txBody>
          <a:bodyPr lIns="0" tIns="0" rIns="0" bIns="0" rtlCol="0" anchor="t">
            <a:spAutoFit/>
          </a:bodyPr>
          <a:lstStyle/>
          <a:p>
            <a:pPr algn="just">
              <a:lnSpc>
                <a:spcPts val="3639"/>
              </a:lnSpc>
              <a:spcBef>
                <a:spcPct val="0"/>
              </a:spcBef>
            </a:pPr>
            <a:r>
              <a:rPr lang="en-US" sz="2599">
                <a:solidFill>
                  <a:srgbClr val="2A2E3A"/>
                </a:solidFill>
                <a:latin typeface="Helios"/>
                <a:ea typeface="Helios"/>
                <a:cs typeface="Helios"/>
                <a:sym typeface="Helios"/>
              </a:rPr>
              <a:t>The project employs Django as the backend framework, facilitating robust web application development. The RAG model combines retrieval-based methods with generative capabilities to provide responses, while the database (e.g., SQLite or PostgreSQL) stores user queries and responses. The frontend is built using HTML and CSS, integrated seamlessly with Django templates for a cohesive user experience.</a:t>
            </a:r>
          </a:p>
        </p:txBody>
      </p:sp>
      <p:sp>
        <p:nvSpPr>
          <p:cNvPr id="5" name="TextBox 5"/>
          <p:cNvSpPr txBox="1"/>
          <p:nvPr/>
        </p:nvSpPr>
        <p:spPr>
          <a:xfrm>
            <a:off x="1515580" y="5357432"/>
            <a:ext cx="5585113" cy="571500"/>
          </a:xfrm>
          <a:prstGeom prst="rect">
            <a:avLst/>
          </a:prstGeom>
        </p:spPr>
        <p:txBody>
          <a:bodyPr lIns="0" tIns="0" rIns="0" bIns="0" rtlCol="0" anchor="t">
            <a:spAutoFit/>
          </a:bodyPr>
          <a:lstStyle/>
          <a:p>
            <a:pPr marL="0" lvl="0" indent="0" algn="l">
              <a:lnSpc>
                <a:spcPts val="4559"/>
              </a:lnSpc>
              <a:spcBef>
                <a:spcPct val="0"/>
              </a:spcBef>
            </a:pPr>
            <a:r>
              <a:rPr lang="en-US" sz="3799" b="1">
                <a:solidFill>
                  <a:srgbClr val="718BAB"/>
                </a:solidFill>
                <a:latin typeface="Klein Bold"/>
                <a:ea typeface="Klein Bold"/>
                <a:cs typeface="Klein Bold"/>
                <a:sym typeface="Klein Bold"/>
              </a:rPr>
              <a:t>Technologies used</a:t>
            </a:r>
          </a:p>
        </p:txBody>
      </p:sp>
      <p:sp>
        <p:nvSpPr>
          <p:cNvPr id="6" name="TextBox 6"/>
          <p:cNvSpPr txBox="1"/>
          <p:nvPr/>
        </p:nvSpPr>
        <p:spPr>
          <a:xfrm>
            <a:off x="1435071" y="2291370"/>
            <a:ext cx="5585113" cy="571500"/>
          </a:xfrm>
          <a:prstGeom prst="rect">
            <a:avLst/>
          </a:prstGeom>
        </p:spPr>
        <p:txBody>
          <a:bodyPr lIns="0" tIns="0" rIns="0" bIns="0" rtlCol="0" anchor="t">
            <a:spAutoFit/>
          </a:bodyPr>
          <a:lstStyle/>
          <a:p>
            <a:pPr marL="0" lvl="0" indent="0" algn="l">
              <a:lnSpc>
                <a:spcPts val="4559"/>
              </a:lnSpc>
              <a:spcBef>
                <a:spcPct val="0"/>
              </a:spcBef>
            </a:pPr>
            <a:r>
              <a:rPr lang="en-US" sz="3799" b="1">
                <a:solidFill>
                  <a:srgbClr val="718BAB"/>
                </a:solidFill>
                <a:latin typeface="Klein Bold"/>
                <a:ea typeface="Klein Bold"/>
                <a:cs typeface="Klein Bold"/>
                <a:sym typeface="Klein Bold"/>
              </a:rPr>
              <a:t>Main Features</a:t>
            </a:r>
          </a:p>
        </p:txBody>
      </p:sp>
      <p:sp>
        <p:nvSpPr>
          <p:cNvPr id="7" name="Freeform 7"/>
          <p:cNvSpPr/>
          <p:nvPr/>
        </p:nvSpPr>
        <p:spPr>
          <a:xfrm>
            <a:off x="-1467978" y="8253267"/>
            <a:ext cx="4067466" cy="4067466"/>
          </a:xfrm>
          <a:custGeom>
            <a:avLst/>
            <a:gdLst/>
            <a:ahLst/>
            <a:cxnLst/>
            <a:rect l="l" t="t" r="r" b="b"/>
            <a:pathLst>
              <a:path w="4067466" h="4067466">
                <a:moveTo>
                  <a:pt x="0" y="0"/>
                </a:moveTo>
                <a:lnTo>
                  <a:pt x="4067466" y="0"/>
                </a:lnTo>
                <a:lnTo>
                  <a:pt x="4067466" y="4067466"/>
                </a:lnTo>
                <a:lnTo>
                  <a:pt x="0" y="40674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5658108" y="-1162683"/>
            <a:ext cx="3739803" cy="3739803"/>
          </a:xfrm>
          <a:custGeom>
            <a:avLst/>
            <a:gdLst/>
            <a:ahLst/>
            <a:cxnLst/>
            <a:rect l="l" t="t" r="r" b="b"/>
            <a:pathLst>
              <a:path w="3739803" h="3739803">
                <a:moveTo>
                  <a:pt x="0" y="0"/>
                </a:moveTo>
                <a:lnTo>
                  <a:pt x="3739802" y="0"/>
                </a:lnTo>
                <a:lnTo>
                  <a:pt x="3739802" y="3739803"/>
                </a:lnTo>
                <a:lnTo>
                  <a:pt x="0" y="37398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0172" y="971550"/>
            <a:ext cx="6114912" cy="893107"/>
          </a:xfrm>
          <a:prstGeom prst="rect">
            <a:avLst/>
          </a:prstGeom>
        </p:spPr>
        <p:txBody>
          <a:bodyPr lIns="0" tIns="0" rIns="0" bIns="0" rtlCol="0" anchor="t">
            <a:spAutoFit/>
          </a:bodyPr>
          <a:lstStyle/>
          <a:p>
            <a:pPr algn="l">
              <a:lnSpc>
                <a:spcPts val="7152"/>
              </a:lnSpc>
            </a:pPr>
            <a:r>
              <a:rPr lang="en-US" sz="5501" b="1">
                <a:solidFill>
                  <a:srgbClr val="2A2E3A"/>
                </a:solidFill>
                <a:latin typeface="Klein Bold"/>
                <a:ea typeface="Klein Bold"/>
                <a:cs typeface="Klein Bold"/>
                <a:sym typeface="Klein Bold"/>
              </a:rPr>
              <a:t>How RAG Works</a:t>
            </a:r>
          </a:p>
        </p:txBody>
      </p:sp>
      <p:sp>
        <p:nvSpPr>
          <p:cNvPr id="3" name="TextBox 3"/>
          <p:cNvSpPr txBox="1"/>
          <p:nvPr/>
        </p:nvSpPr>
        <p:spPr>
          <a:xfrm>
            <a:off x="1515580" y="2434390"/>
            <a:ext cx="14470286" cy="2286635"/>
          </a:xfrm>
          <a:prstGeom prst="rect">
            <a:avLst/>
          </a:prstGeom>
        </p:spPr>
        <p:txBody>
          <a:bodyPr lIns="0" tIns="0" rIns="0" bIns="0" rtlCol="0" anchor="t">
            <a:spAutoFit/>
          </a:bodyPr>
          <a:lstStyle/>
          <a:p>
            <a:pPr algn="just">
              <a:lnSpc>
                <a:spcPts val="3639"/>
              </a:lnSpc>
              <a:spcBef>
                <a:spcPct val="0"/>
              </a:spcBef>
            </a:pPr>
            <a:r>
              <a:rPr lang="en-US" sz="2599">
                <a:solidFill>
                  <a:srgbClr val="2A2E3A"/>
                </a:solidFill>
                <a:latin typeface="Helios"/>
                <a:ea typeface="Helios"/>
                <a:cs typeface="Helios"/>
                <a:sym typeface="Helios"/>
              </a:rPr>
              <a:t>Retrieval-Augmented Generation (RAG) is a powerful technique that combines two essential components: retrieval and generation. The retrieval process fetches relevant information from a knowledge base or dataset, while the generation component creates coherent and contextually appropriate responses based on the retrieved information. This synergy allows for more nuanced interactions.</a:t>
            </a:r>
          </a:p>
        </p:txBody>
      </p:sp>
      <p:sp>
        <p:nvSpPr>
          <p:cNvPr id="4" name="TextBox 4"/>
          <p:cNvSpPr txBox="1"/>
          <p:nvPr/>
        </p:nvSpPr>
        <p:spPr>
          <a:xfrm>
            <a:off x="1515580" y="6166767"/>
            <a:ext cx="14470286" cy="2286635"/>
          </a:xfrm>
          <a:prstGeom prst="rect">
            <a:avLst/>
          </a:prstGeom>
        </p:spPr>
        <p:txBody>
          <a:bodyPr lIns="0" tIns="0" rIns="0" bIns="0" rtlCol="0" anchor="t">
            <a:spAutoFit/>
          </a:bodyPr>
          <a:lstStyle/>
          <a:p>
            <a:pPr algn="just">
              <a:lnSpc>
                <a:spcPts val="3639"/>
              </a:lnSpc>
              <a:spcBef>
                <a:spcPct val="0"/>
              </a:spcBef>
            </a:pPr>
            <a:r>
              <a:rPr lang="en-US" sz="2599">
                <a:solidFill>
                  <a:srgbClr val="2A2E3A"/>
                </a:solidFill>
                <a:latin typeface="Helios"/>
                <a:ea typeface="Helios"/>
                <a:cs typeface="Helios"/>
                <a:sym typeface="Helios"/>
              </a:rPr>
              <a:t>The interaction begins when a user inputs a query into the chatbot interface. The system then retrieves relevant documents or data that relate to the user’s question. Finally, the RAG model synthesizes this information to generate a human-like response. This method not only improves response accuracy but also enriches the user experience by providing informative and engaging conversations.</a:t>
            </a:r>
          </a:p>
        </p:txBody>
      </p:sp>
      <p:sp>
        <p:nvSpPr>
          <p:cNvPr id="5" name="TextBox 5"/>
          <p:cNvSpPr txBox="1"/>
          <p:nvPr/>
        </p:nvSpPr>
        <p:spPr>
          <a:xfrm>
            <a:off x="1515580" y="5357432"/>
            <a:ext cx="5585113" cy="571500"/>
          </a:xfrm>
          <a:prstGeom prst="rect">
            <a:avLst/>
          </a:prstGeom>
        </p:spPr>
        <p:txBody>
          <a:bodyPr lIns="0" tIns="0" rIns="0" bIns="0" rtlCol="0" anchor="t">
            <a:spAutoFit/>
          </a:bodyPr>
          <a:lstStyle/>
          <a:p>
            <a:pPr marL="0" lvl="0" indent="0" algn="l">
              <a:lnSpc>
                <a:spcPts val="4559"/>
              </a:lnSpc>
              <a:spcBef>
                <a:spcPct val="0"/>
              </a:spcBef>
            </a:pPr>
            <a:r>
              <a:rPr lang="en-US" sz="3799" b="1">
                <a:solidFill>
                  <a:srgbClr val="718BAB"/>
                </a:solidFill>
                <a:latin typeface="Klein Bold"/>
                <a:ea typeface="Klein Bold"/>
                <a:cs typeface="Klein Bold"/>
                <a:sym typeface="Klein Bold"/>
              </a:rPr>
              <a:t>Process</a:t>
            </a:r>
          </a:p>
        </p:txBody>
      </p:sp>
      <p:sp>
        <p:nvSpPr>
          <p:cNvPr id="6" name="Freeform 6"/>
          <p:cNvSpPr/>
          <p:nvPr/>
        </p:nvSpPr>
        <p:spPr>
          <a:xfrm rot="-9057889">
            <a:off x="-2357473" y="7413934"/>
            <a:ext cx="4714946" cy="4732154"/>
          </a:xfrm>
          <a:custGeom>
            <a:avLst/>
            <a:gdLst/>
            <a:ahLst/>
            <a:cxnLst/>
            <a:rect l="l" t="t" r="r" b="b"/>
            <a:pathLst>
              <a:path w="4714946" h="4732154">
                <a:moveTo>
                  <a:pt x="0" y="0"/>
                </a:moveTo>
                <a:lnTo>
                  <a:pt x="4714946" y="0"/>
                </a:lnTo>
                <a:lnTo>
                  <a:pt x="4714946" y="4732154"/>
                </a:lnTo>
                <a:lnTo>
                  <a:pt x="0" y="47321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346353">
            <a:off x="13722569" y="-672633"/>
            <a:ext cx="4841738" cy="2526507"/>
          </a:xfrm>
          <a:custGeom>
            <a:avLst/>
            <a:gdLst/>
            <a:ahLst/>
            <a:cxnLst/>
            <a:rect l="l" t="t" r="r" b="b"/>
            <a:pathLst>
              <a:path w="4841738" h="2526507">
                <a:moveTo>
                  <a:pt x="0" y="0"/>
                </a:moveTo>
                <a:lnTo>
                  <a:pt x="4841738" y="0"/>
                </a:lnTo>
                <a:lnTo>
                  <a:pt x="4841738" y="2526507"/>
                </a:lnTo>
                <a:lnTo>
                  <a:pt x="0" y="25265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346353">
            <a:off x="13722569" y="-672633"/>
            <a:ext cx="4841738" cy="2526507"/>
          </a:xfrm>
          <a:custGeom>
            <a:avLst/>
            <a:gdLst/>
            <a:ahLst/>
            <a:cxnLst/>
            <a:rect l="l" t="t" r="r" b="b"/>
            <a:pathLst>
              <a:path w="4841738" h="2526507">
                <a:moveTo>
                  <a:pt x="0" y="0"/>
                </a:moveTo>
                <a:lnTo>
                  <a:pt x="4841738" y="0"/>
                </a:lnTo>
                <a:lnTo>
                  <a:pt x="4841738" y="2526507"/>
                </a:lnTo>
                <a:lnTo>
                  <a:pt x="0" y="25265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70243" y="1656168"/>
            <a:ext cx="15096630" cy="5963169"/>
          </a:xfrm>
          <a:custGeom>
            <a:avLst/>
            <a:gdLst/>
            <a:ahLst/>
            <a:cxnLst/>
            <a:rect l="l" t="t" r="r" b="b"/>
            <a:pathLst>
              <a:path w="15096630" h="5963169">
                <a:moveTo>
                  <a:pt x="0" y="0"/>
                </a:moveTo>
                <a:lnTo>
                  <a:pt x="15096630" y="0"/>
                </a:lnTo>
                <a:lnTo>
                  <a:pt x="15096630" y="5963168"/>
                </a:lnTo>
                <a:lnTo>
                  <a:pt x="0" y="5963168"/>
                </a:lnTo>
                <a:lnTo>
                  <a:pt x="0" y="0"/>
                </a:lnTo>
                <a:close/>
              </a:path>
            </a:pathLst>
          </a:custGeom>
          <a:blipFill>
            <a:blip r:embed="rId4"/>
            <a:stretch>
              <a:fillRect/>
            </a:stretch>
          </a:blipFill>
        </p:spPr>
      </p:sp>
      <p:sp>
        <p:nvSpPr>
          <p:cNvPr id="4" name="TextBox 4"/>
          <p:cNvSpPr txBox="1"/>
          <p:nvPr/>
        </p:nvSpPr>
        <p:spPr>
          <a:xfrm>
            <a:off x="1028700" y="533470"/>
            <a:ext cx="9004977" cy="893107"/>
          </a:xfrm>
          <a:prstGeom prst="rect">
            <a:avLst/>
          </a:prstGeom>
        </p:spPr>
        <p:txBody>
          <a:bodyPr lIns="0" tIns="0" rIns="0" bIns="0" rtlCol="0" anchor="t">
            <a:spAutoFit/>
          </a:bodyPr>
          <a:lstStyle/>
          <a:p>
            <a:pPr algn="l">
              <a:lnSpc>
                <a:spcPts val="7152"/>
              </a:lnSpc>
            </a:pPr>
            <a:r>
              <a:rPr lang="en-US" sz="5501" b="1">
                <a:solidFill>
                  <a:srgbClr val="2A2E3A"/>
                </a:solidFill>
                <a:latin typeface="Klein Bold"/>
                <a:ea typeface="Klein Bold"/>
                <a:cs typeface="Klein Bold"/>
                <a:sym typeface="Klein Bold"/>
              </a:rPr>
              <a:t>About The Application</a:t>
            </a:r>
          </a:p>
        </p:txBody>
      </p:sp>
      <p:sp>
        <p:nvSpPr>
          <p:cNvPr id="5" name="TextBox 5"/>
          <p:cNvSpPr txBox="1"/>
          <p:nvPr/>
        </p:nvSpPr>
        <p:spPr>
          <a:xfrm>
            <a:off x="1270243" y="7781261"/>
            <a:ext cx="15989057" cy="1829435"/>
          </a:xfrm>
          <a:prstGeom prst="rect">
            <a:avLst/>
          </a:prstGeom>
        </p:spPr>
        <p:txBody>
          <a:bodyPr lIns="0" tIns="0" rIns="0" bIns="0" rtlCol="0" anchor="t">
            <a:spAutoFit/>
          </a:bodyPr>
          <a:lstStyle/>
          <a:p>
            <a:pPr marL="561339" lvl="1" indent="-280669" algn="just">
              <a:lnSpc>
                <a:spcPts val="3639"/>
              </a:lnSpc>
              <a:buFont typeface="Arial"/>
              <a:buChar char="•"/>
            </a:pPr>
            <a:r>
              <a:rPr lang="en-US" sz="2599">
                <a:solidFill>
                  <a:srgbClr val="2A2E3A"/>
                </a:solidFill>
                <a:latin typeface="Helios"/>
                <a:ea typeface="Helios"/>
                <a:cs typeface="Helios"/>
                <a:sym typeface="Helios"/>
              </a:rPr>
              <a:t>I’ve used llama 3.2 1-b instruct as a pretrained model . and used transformers and langchain to build a pipeline to build this retrieval QA chain . </a:t>
            </a:r>
          </a:p>
          <a:p>
            <a:pPr marL="561339" lvl="1" indent="-280669" algn="just">
              <a:lnSpc>
                <a:spcPts val="3639"/>
              </a:lnSpc>
              <a:buFont typeface="Arial"/>
              <a:buChar char="•"/>
            </a:pPr>
            <a:r>
              <a:rPr lang="en-US" sz="2599">
                <a:solidFill>
                  <a:srgbClr val="2A2E3A"/>
                </a:solidFill>
                <a:latin typeface="Helios"/>
                <a:ea typeface="Helios"/>
                <a:cs typeface="Helios"/>
                <a:sym typeface="Helios"/>
              </a:rPr>
              <a:t>By taking all the data through the pdf i am able to store the chunks of the textual data in vector db for efficient use of search in the trained data.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346353">
            <a:off x="13722569" y="-672633"/>
            <a:ext cx="4841738" cy="2526507"/>
          </a:xfrm>
          <a:custGeom>
            <a:avLst/>
            <a:gdLst/>
            <a:ahLst/>
            <a:cxnLst/>
            <a:rect l="l" t="t" r="r" b="b"/>
            <a:pathLst>
              <a:path w="4841738" h="2526507">
                <a:moveTo>
                  <a:pt x="0" y="0"/>
                </a:moveTo>
                <a:lnTo>
                  <a:pt x="4841738" y="0"/>
                </a:lnTo>
                <a:lnTo>
                  <a:pt x="4841738" y="2526507"/>
                </a:lnTo>
                <a:lnTo>
                  <a:pt x="0" y="25265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70243" y="3163628"/>
            <a:ext cx="6787248" cy="5414881"/>
          </a:xfrm>
          <a:custGeom>
            <a:avLst/>
            <a:gdLst/>
            <a:ahLst/>
            <a:cxnLst/>
            <a:rect l="l" t="t" r="r" b="b"/>
            <a:pathLst>
              <a:path w="6787248" h="5414881">
                <a:moveTo>
                  <a:pt x="0" y="0"/>
                </a:moveTo>
                <a:lnTo>
                  <a:pt x="6787248" y="0"/>
                </a:lnTo>
                <a:lnTo>
                  <a:pt x="6787248" y="5414881"/>
                </a:lnTo>
                <a:lnTo>
                  <a:pt x="0" y="5414881"/>
                </a:lnTo>
                <a:lnTo>
                  <a:pt x="0" y="0"/>
                </a:lnTo>
                <a:close/>
              </a:path>
            </a:pathLst>
          </a:custGeom>
          <a:blipFill>
            <a:blip r:embed="rId4"/>
            <a:stretch>
              <a:fillRect/>
            </a:stretch>
          </a:blipFill>
        </p:spPr>
      </p:sp>
      <p:sp>
        <p:nvSpPr>
          <p:cNvPr id="4" name="Freeform 4"/>
          <p:cNvSpPr/>
          <p:nvPr/>
        </p:nvSpPr>
        <p:spPr>
          <a:xfrm>
            <a:off x="8720568" y="3163628"/>
            <a:ext cx="9186440" cy="5167372"/>
          </a:xfrm>
          <a:custGeom>
            <a:avLst/>
            <a:gdLst/>
            <a:ahLst/>
            <a:cxnLst/>
            <a:rect l="l" t="t" r="r" b="b"/>
            <a:pathLst>
              <a:path w="9186440" h="5167372">
                <a:moveTo>
                  <a:pt x="0" y="0"/>
                </a:moveTo>
                <a:lnTo>
                  <a:pt x="9186439" y="0"/>
                </a:lnTo>
                <a:lnTo>
                  <a:pt x="9186439" y="5167373"/>
                </a:lnTo>
                <a:lnTo>
                  <a:pt x="0" y="5167373"/>
                </a:lnTo>
                <a:lnTo>
                  <a:pt x="0" y="0"/>
                </a:lnTo>
                <a:close/>
              </a:path>
            </a:pathLst>
          </a:custGeom>
          <a:blipFill>
            <a:blip r:embed="rId5"/>
            <a:stretch>
              <a:fillRect/>
            </a:stretch>
          </a:blipFill>
        </p:spPr>
      </p:sp>
      <p:sp>
        <p:nvSpPr>
          <p:cNvPr id="5" name="TextBox 5"/>
          <p:cNvSpPr txBox="1"/>
          <p:nvPr/>
        </p:nvSpPr>
        <p:spPr>
          <a:xfrm>
            <a:off x="1028700" y="533470"/>
            <a:ext cx="9004977" cy="893107"/>
          </a:xfrm>
          <a:prstGeom prst="rect">
            <a:avLst/>
          </a:prstGeom>
        </p:spPr>
        <p:txBody>
          <a:bodyPr lIns="0" tIns="0" rIns="0" bIns="0" rtlCol="0" anchor="t">
            <a:spAutoFit/>
          </a:bodyPr>
          <a:lstStyle/>
          <a:p>
            <a:pPr algn="l">
              <a:lnSpc>
                <a:spcPts val="7152"/>
              </a:lnSpc>
            </a:pPr>
            <a:r>
              <a:rPr lang="en-US" sz="5501" b="1">
                <a:solidFill>
                  <a:srgbClr val="2A2E3A"/>
                </a:solidFill>
                <a:latin typeface="Klein Bold"/>
                <a:ea typeface="Klein Bold"/>
                <a:cs typeface="Klein Bold"/>
                <a:sym typeface="Klein Bold"/>
              </a:rPr>
              <a:t>About The Application</a:t>
            </a:r>
          </a:p>
        </p:txBody>
      </p:sp>
      <p:sp>
        <p:nvSpPr>
          <p:cNvPr id="6" name="TextBox 6"/>
          <p:cNvSpPr txBox="1"/>
          <p:nvPr/>
        </p:nvSpPr>
        <p:spPr>
          <a:xfrm>
            <a:off x="1270243" y="2094749"/>
            <a:ext cx="15989057" cy="457835"/>
          </a:xfrm>
          <a:prstGeom prst="rect">
            <a:avLst/>
          </a:prstGeom>
        </p:spPr>
        <p:txBody>
          <a:bodyPr lIns="0" tIns="0" rIns="0" bIns="0" rtlCol="0" anchor="t">
            <a:spAutoFit/>
          </a:bodyPr>
          <a:lstStyle/>
          <a:p>
            <a:pPr algn="just">
              <a:lnSpc>
                <a:spcPts val="3639"/>
              </a:lnSpc>
            </a:pPr>
            <a:r>
              <a:rPr lang="en-US" sz="2599">
                <a:solidFill>
                  <a:srgbClr val="2A2E3A"/>
                </a:solidFill>
                <a:latin typeface="Helios"/>
                <a:ea typeface="Helios"/>
                <a:cs typeface="Helios"/>
                <a:sym typeface="Helios"/>
              </a:rPr>
              <a:t>This DOJ ChatBOT is deployed in Vercel by using API’s of Hugging Face</a:t>
            </a:r>
          </a:p>
        </p:txBody>
      </p:sp>
      <p:sp>
        <p:nvSpPr>
          <p:cNvPr id="7" name="TextBox 7"/>
          <p:cNvSpPr txBox="1"/>
          <p:nvPr/>
        </p:nvSpPr>
        <p:spPr>
          <a:xfrm>
            <a:off x="8720568" y="9007640"/>
            <a:ext cx="6213353" cy="463220"/>
          </a:xfrm>
          <a:prstGeom prst="rect">
            <a:avLst/>
          </a:prstGeom>
        </p:spPr>
        <p:txBody>
          <a:bodyPr lIns="0" tIns="0" rIns="0" bIns="0" rtlCol="0" anchor="t">
            <a:spAutoFit/>
          </a:bodyPr>
          <a:lstStyle/>
          <a:p>
            <a:pPr algn="ctr">
              <a:lnSpc>
                <a:spcPts val="3641"/>
              </a:lnSpc>
              <a:spcBef>
                <a:spcPct val="0"/>
              </a:spcBef>
            </a:pPr>
            <a:r>
              <a:rPr lang="en-US" sz="2801" b="1">
                <a:solidFill>
                  <a:srgbClr val="2A2E3A"/>
                </a:solidFill>
                <a:latin typeface="Klein Bold"/>
                <a:ea typeface="Klein Bold"/>
                <a:cs typeface="Klein Bold"/>
                <a:sym typeface="Klein Bold"/>
              </a:rPr>
              <a:t>https://doj-chatbot-ek.vercel.app/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71E3B">
                <a:alpha val="100000"/>
              </a:srgbClr>
            </a:gs>
            <a:gs pos="100000">
              <a:srgbClr val="475E84">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5712493" y="4304919"/>
            <a:ext cx="6863014" cy="1562863"/>
          </a:xfrm>
          <a:prstGeom prst="rect">
            <a:avLst/>
          </a:prstGeom>
        </p:spPr>
        <p:txBody>
          <a:bodyPr lIns="0" tIns="0" rIns="0" bIns="0" rtlCol="0" anchor="t">
            <a:spAutoFit/>
          </a:bodyPr>
          <a:lstStyle/>
          <a:p>
            <a:pPr algn="ctr">
              <a:lnSpc>
                <a:spcPts val="12407"/>
              </a:lnSpc>
              <a:spcBef>
                <a:spcPct val="0"/>
              </a:spcBef>
            </a:pPr>
            <a:r>
              <a:rPr lang="en-US" sz="9544" b="1">
                <a:solidFill>
                  <a:srgbClr val="FFFFFF"/>
                </a:solidFill>
                <a:latin typeface="Klein Bold"/>
                <a:ea typeface="Klein Bold"/>
                <a:cs typeface="Klein Bold"/>
                <a:sym typeface="Klein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432</Words>
  <Application>Microsoft Office PowerPoint</Application>
  <PresentationFormat>Custom</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Klein Bold</vt:lpstr>
      <vt:lpstr>Arial</vt:lpstr>
      <vt:lpstr>Helios</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21VV1A1201 DOJ</dc:title>
  <cp:lastModifiedBy>Eswarkarthikk 😎😎</cp:lastModifiedBy>
  <cp:revision>2</cp:revision>
  <dcterms:created xsi:type="dcterms:W3CDTF">2006-08-16T00:00:00Z</dcterms:created>
  <dcterms:modified xsi:type="dcterms:W3CDTF">2024-10-25T07:11:49Z</dcterms:modified>
  <dc:identifier>DAGUgtT6bnk</dc:identifier>
</cp:coreProperties>
</file>