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Fibre" charset="1" panose="02000506060000020004"/>
      <p:regular r:id="rId19"/>
    </p:embeddedFont>
    <p:embeddedFont>
      <p:font typeface="Open Sans" charset="1" panose="020B0606030504020204"/>
      <p:regular r:id="rId20"/>
    </p:embeddedFont>
    <p:embeddedFont>
      <p:font typeface="Open Sans Bold" charset="1" panose="020B0806030504020204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004A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21526" y="821621"/>
            <a:ext cx="16644948" cy="8643757"/>
            <a:chOff x="0" y="0"/>
            <a:chExt cx="6236922" cy="323884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236922" cy="3238847"/>
            </a:xfrm>
            <a:custGeom>
              <a:avLst/>
              <a:gdLst/>
              <a:ahLst/>
              <a:cxnLst/>
              <a:rect r="r" b="b" t="t" l="l"/>
              <a:pathLst>
                <a:path h="3238847" w="6236922">
                  <a:moveTo>
                    <a:pt x="1395" y="0"/>
                  </a:moveTo>
                  <a:lnTo>
                    <a:pt x="6235527" y="0"/>
                  </a:lnTo>
                  <a:cubicBezTo>
                    <a:pt x="6236298" y="0"/>
                    <a:pt x="6236922" y="625"/>
                    <a:pt x="6236922" y="1395"/>
                  </a:cubicBezTo>
                  <a:lnTo>
                    <a:pt x="6236922" y="3237452"/>
                  </a:lnTo>
                  <a:cubicBezTo>
                    <a:pt x="6236922" y="3238222"/>
                    <a:pt x="6236298" y="3238847"/>
                    <a:pt x="6235527" y="3238847"/>
                  </a:cubicBezTo>
                  <a:lnTo>
                    <a:pt x="1395" y="3238847"/>
                  </a:lnTo>
                  <a:cubicBezTo>
                    <a:pt x="625" y="3238847"/>
                    <a:pt x="0" y="3238222"/>
                    <a:pt x="0" y="3237452"/>
                  </a:cubicBezTo>
                  <a:lnTo>
                    <a:pt x="0" y="1395"/>
                  </a:lnTo>
                  <a:cubicBezTo>
                    <a:pt x="0" y="625"/>
                    <a:pt x="625" y="0"/>
                    <a:pt x="1395" y="0"/>
                  </a:cubicBezTo>
                  <a:close/>
                </a:path>
              </a:pathLst>
            </a:custGeom>
            <a:solidFill>
              <a:srgbClr val="FEFDF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6236922" cy="3248372"/>
            </a:xfrm>
            <a:prstGeom prst="rect">
              <a:avLst/>
            </a:prstGeom>
          </p:spPr>
          <p:txBody>
            <a:bodyPr anchor="ctr" rtlCol="false" tIns="19016" lIns="19016" bIns="19016" rIns="19016"/>
            <a:lstStyle/>
            <a:p>
              <a:pPr algn="ctr">
                <a:lnSpc>
                  <a:spcPts val="733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915470" y="3929762"/>
            <a:ext cx="12457061" cy="2599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9402"/>
              </a:lnSpc>
            </a:pPr>
            <a:r>
              <a:rPr lang="en-US" sz="20002" spc="-480">
                <a:solidFill>
                  <a:srgbClr val="000000"/>
                </a:solidFill>
                <a:latin typeface="Fibre"/>
              </a:rPr>
              <a:t>Matplotlib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A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64326" y="395594"/>
            <a:ext cx="17559348" cy="9495812"/>
            <a:chOff x="0" y="0"/>
            <a:chExt cx="6579551" cy="35581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579551" cy="3558115"/>
            </a:xfrm>
            <a:custGeom>
              <a:avLst/>
              <a:gdLst/>
              <a:ahLst/>
              <a:cxnLst/>
              <a:rect r="r" b="b" t="t" l="l"/>
              <a:pathLst>
                <a:path h="3558115" w="6579551">
                  <a:moveTo>
                    <a:pt x="1323" y="0"/>
                  </a:moveTo>
                  <a:lnTo>
                    <a:pt x="6578229" y="0"/>
                  </a:lnTo>
                  <a:cubicBezTo>
                    <a:pt x="6578959" y="0"/>
                    <a:pt x="6579551" y="592"/>
                    <a:pt x="6579551" y="1323"/>
                  </a:cubicBezTo>
                  <a:lnTo>
                    <a:pt x="6579551" y="3556793"/>
                  </a:lnTo>
                  <a:cubicBezTo>
                    <a:pt x="6579551" y="3557523"/>
                    <a:pt x="6578959" y="3558115"/>
                    <a:pt x="6578229" y="3558115"/>
                  </a:cubicBezTo>
                  <a:lnTo>
                    <a:pt x="1323" y="3558115"/>
                  </a:lnTo>
                  <a:cubicBezTo>
                    <a:pt x="592" y="3558115"/>
                    <a:pt x="0" y="3557523"/>
                    <a:pt x="0" y="3556793"/>
                  </a:cubicBezTo>
                  <a:lnTo>
                    <a:pt x="0" y="1323"/>
                  </a:lnTo>
                  <a:cubicBezTo>
                    <a:pt x="0" y="592"/>
                    <a:pt x="592" y="0"/>
                    <a:pt x="1323" y="0"/>
                  </a:cubicBezTo>
                  <a:close/>
                </a:path>
              </a:pathLst>
            </a:custGeom>
            <a:solidFill>
              <a:srgbClr val="FEFDF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6579551" cy="3567640"/>
            </a:xfrm>
            <a:prstGeom prst="rect">
              <a:avLst/>
            </a:prstGeom>
          </p:spPr>
          <p:txBody>
            <a:bodyPr anchor="ctr" rtlCol="false" tIns="19016" lIns="19016" bIns="19016" rIns="19016"/>
            <a:lstStyle/>
            <a:p>
              <a:pPr algn="ctr">
                <a:lnSpc>
                  <a:spcPts val="733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2317009"/>
            <a:ext cx="6350108" cy="4867559"/>
          </a:xfrm>
          <a:custGeom>
            <a:avLst/>
            <a:gdLst/>
            <a:ahLst/>
            <a:cxnLst/>
            <a:rect r="r" b="b" t="t" l="l"/>
            <a:pathLst>
              <a:path h="4867559" w="6350108">
                <a:moveTo>
                  <a:pt x="0" y="0"/>
                </a:moveTo>
                <a:lnTo>
                  <a:pt x="6350108" y="0"/>
                </a:lnTo>
                <a:lnTo>
                  <a:pt x="6350108" y="4867560"/>
                </a:lnTo>
                <a:lnTo>
                  <a:pt x="0" y="48675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965943" y="2227799"/>
            <a:ext cx="6664785" cy="4956769"/>
          </a:xfrm>
          <a:custGeom>
            <a:avLst/>
            <a:gdLst/>
            <a:ahLst/>
            <a:cxnLst/>
            <a:rect r="r" b="b" t="t" l="l"/>
            <a:pathLst>
              <a:path h="4956769" w="6664785">
                <a:moveTo>
                  <a:pt x="0" y="0"/>
                </a:moveTo>
                <a:lnTo>
                  <a:pt x="6664785" y="0"/>
                </a:lnTo>
                <a:lnTo>
                  <a:pt x="6664785" y="4956770"/>
                </a:lnTo>
                <a:lnTo>
                  <a:pt x="0" y="49567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203920" y="1147330"/>
            <a:ext cx="4223177" cy="470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54"/>
              </a:lnSpc>
              <a:spcBef>
                <a:spcPct val="0"/>
              </a:spcBef>
            </a:pPr>
            <a:r>
              <a:rPr lang="en-US" sz="2824">
                <a:solidFill>
                  <a:srgbClr val="000000"/>
                </a:solidFill>
                <a:latin typeface="Open Sans Bold"/>
              </a:rPr>
              <a:t>Using Legend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419666" y="1147330"/>
            <a:ext cx="4223177" cy="470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54"/>
              </a:lnSpc>
              <a:spcBef>
                <a:spcPct val="0"/>
              </a:spcBef>
            </a:pPr>
            <a:r>
              <a:rPr lang="en-US" sz="2824">
                <a:solidFill>
                  <a:srgbClr val="000000"/>
                </a:solidFill>
                <a:latin typeface="Open Sans Bold"/>
              </a:rPr>
              <a:t>Using Grid: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696507" y="7162344"/>
            <a:ext cx="1669494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4AAD"/>
                </a:solidFill>
                <a:latin typeface="Open Sans Bold"/>
              </a:rPr>
              <a:t>plt.grid(True)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29615" y="7136944"/>
            <a:ext cx="5711904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4AAD"/>
                </a:solidFill>
                <a:latin typeface="Open Sans Bold"/>
              </a:rPr>
              <a:t>plt.plot(students, scores,label='Exam Scores')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4AAD"/>
                </a:solidFill>
                <a:latin typeface="Open Sans Bold"/>
              </a:rPr>
              <a:t>plt.legend()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59183" y="8091488"/>
            <a:ext cx="14624089" cy="1434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0413" indent="-300207" lvl="1">
              <a:lnSpc>
                <a:spcPts val="3893"/>
              </a:lnSpc>
              <a:buFont typeface="Arial"/>
              <a:buChar char="•"/>
            </a:pPr>
            <a:r>
              <a:rPr lang="en-US" sz="2780">
                <a:solidFill>
                  <a:srgbClr val="000000"/>
                </a:solidFill>
                <a:latin typeface="Open Sans"/>
              </a:rPr>
              <a:t>We used legend to identify which data line is belongs to which plot , this helps in overlaying plots .</a:t>
            </a:r>
          </a:p>
          <a:p>
            <a:pPr algn="just" marL="600413" indent="-300207" lvl="1">
              <a:lnSpc>
                <a:spcPts val="3893"/>
              </a:lnSpc>
              <a:buFont typeface="Arial"/>
              <a:buChar char="•"/>
            </a:pPr>
            <a:r>
              <a:rPr lang="en-US" sz="2780">
                <a:solidFill>
                  <a:srgbClr val="000000"/>
                </a:solidFill>
                <a:latin typeface="Open Sans"/>
              </a:rPr>
              <a:t>We used grid to identify the datapoints more clearly 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A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64326" y="395594"/>
            <a:ext cx="17559348" cy="9495812"/>
            <a:chOff x="0" y="0"/>
            <a:chExt cx="6579551" cy="35581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579551" cy="3558115"/>
            </a:xfrm>
            <a:custGeom>
              <a:avLst/>
              <a:gdLst/>
              <a:ahLst/>
              <a:cxnLst/>
              <a:rect r="r" b="b" t="t" l="l"/>
              <a:pathLst>
                <a:path h="3558115" w="6579551">
                  <a:moveTo>
                    <a:pt x="1323" y="0"/>
                  </a:moveTo>
                  <a:lnTo>
                    <a:pt x="6578229" y="0"/>
                  </a:lnTo>
                  <a:cubicBezTo>
                    <a:pt x="6578959" y="0"/>
                    <a:pt x="6579551" y="592"/>
                    <a:pt x="6579551" y="1323"/>
                  </a:cubicBezTo>
                  <a:lnTo>
                    <a:pt x="6579551" y="3556793"/>
                  </a:lnTo>
                  <a:cubicBezTo>
                    <a:pt x="6579551" y="3557523"/>
                    <a:pt x="6578959" y="3558115"/>
                    <a:pt x="6578229" y="3558115"/>
                  </a:cubicBezTo>
                  <a:lnTo>
                    <a:pt x="1323" y="3558115"/>
                  </a:lnTo>
                  <a:cubicBezTo>
                    <a:pt x="592" y="3558115"/>
                    <a:pt x="0" y="3557523"/>
                    <a:pt x="0" y="3556793"/>
                  </a:cubicBezTo>
                  <a:lnTo>
                    <a:pt x="0" y="1323"/>
                  </a:lnTo>
                  <a:cubicBezTo>
                    <a:pt x="0" y="592"/>
                    <a:pt x="592" y="0"/>
                    <a:pt x="1323" y="0"/>
                  </a:cubicBezTo>
                  <a:close/>
                </a:path>
              </a:pathLst>
            </a:custGeom>
            <a:solidFill>
              <a:srgbClr val="FEFDF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6579551" cy="3567640"/>
            </a:xfrm>
            <a:prstGeom prst="rect">
              <a:avLst/>
            </a:prstGeom>
          </p:spPr>
          <p:txBody>
            <a:bodyPr anchor="ctr" rtlCol="false" tIns="19016" lIns="19016" bIns="19016" rIns="19016"/>
            <a:lstStyle/>
            <a:p>
              <a:pPr algn="ctr">
                <a:lnSpc>
                  <a:spcPts val="733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069993" y="1984532"/>
            <a:ext cx="5993116" cy="4585337"/>
          </a:xfrm>
          <a:custGeom>
            <a:avLst/>
            <a:gdLst/>
            <a:ahLst/>
            <a:cxnLst/>
            <a:rect r="r" b="b" t="t" l="l"/>
            <a:pathLst>
              <a:path h="4585337" w="5993116">
                <a:moveTo>
                  <a:pt x="0" y="0"/>
                </a:moveTo>
                <a:lnTo>
                  <a:pt x="5993116" y="0"/>
                </a:lnTo>
                <a:lnTo>
                  <a:pt x="5993116" y="4585337"/>
                </a:lnTo>
                <a:lnTo>
                  <a:pt x="0" y="45853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1984532"/>
            <a:ext cx="6077207" cy="5003787"/>
          </a:xfrm>
          <a:custGeom>
            <a:avLst/>
            <a:gdLst/>
            <a:ahLst/>
            <a:cxnLst/>
            <a:rect r="r" b="b" t="t" l="l"/>
            <a:pathLst>
              <a:path h="5003787" w="6077207">
                <a:moveTo>
                  <a:pt x="0" y="0"/>
                </a:moveTo>
                <a:lnTo>
                  <a:pt x="6077207" y="0"/>
                </a:lnTo>
                <a:lnTo>
                  <a:pt x="6077207" y="5003787"/>
                </a:lnTo>
                <a:lnTo>
                  <a:pt x="0" y="50037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203920" y="1147330"/>
            <a:ext cx="4223177" cy="470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54"/>
              </a:lnSpc>
              <a:spcBef>
                <a:spcPct val="0"/>
              </a:spcBef>
            </a:pPr>
            <a:r>
              <a:rPr lang="en-US" sz="2824">
                <a:solidFill>
                  <a:srgbClr val="000000"/>
                </a:solidFill>
                <a:latin typeface="Open Sans Bold"/>
              </a:rPr>
              <a:t>Adjusting Limits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419666" y="1147330"/>
            <a:ext cx="4223177" cy="470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54"/>
              </a:lnSpc>
              <a:spcBef>
                <a:spcPct val="0"/>
              </a:spcBef>
            </a:pPr>
            <a:r>
              <a:rPr lang="en-US" sz="2824">
                <a:solidFill>
                  <a:srgbClr val="000000"/>
                </a:solidFill>
                <a:latin typeface="Open Sans Bold"/>
              </a:rPr>
              <a:t>Using Annotations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80373" y="6950219"/>
            <a:ext cx="4146724" cy="729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2"/>
              </a:lnSpc>
              <a:spcBef>
                <a:spcPct val="0"/>
              </a:spcBef>
            </a:pPr>
            <a:r>
              <a:rPr lang="en-US" sz="2094">
                <a:solidFill>
                  <a:srgbClr val="004AAD"/>
                </a:solidFill>
                <a:latin typeface="Open Sans Bold"/>
              </a:rPr>
              <a:t>plt.xticks(rotation=45) </a:t>
            </a:r>
          </a:p>
          <a:p>
            <a:pPr algn="l">
              <a:lnSpc>
                <a:spcPts val="2932"/>
              </a:lnSpc>
              <a:spcBef>
                <a:spcPct val="0"/>
              </a:spcBef>
            </a:pPr>
            <a:r>
              <a:rPr lang="en-US" sz="2094">
                <a:solidFill>
                  <a:srgbClr val="004AAD"/>
                </a:solidFill>
                <a:latin typeface="Open Sans Bold"/>
              </a:rPr>
              <a:t>plt.yticks(np.arange(80, 100, 5))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069993" y="6606801"/>
            <a:ext cx="7122189" cy="1406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4AAD"/>
                </a:solidFill>
                <a:latin typeface="Open Sans Bold"/>
              </a:rPr>
              <a:t>plt.annotate('Highest Score', xy=(students[scores.index(max(scores))], max(scores)),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4AAD"/>
                </a:solidFill>
                <a:latin typeface="Open Sans Bold"/>
              </a:rPr>
              <a:t>             xytext=(2, 90), arrowprops=dict(facecolor='black', shrink=0.05))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86892" y="8182178"/>
            <a:ext cx="14624089" cy="1434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0413" indent="-300207" lvl="1">
              <a:lnSpc>
                <a:spcPts val="3893"/>
              </a:lnSpc>
              <a:buFont typeface="Arial"/>
              <a:buChar char="•"/>
            </a:pPr>
            <a:r>
              <a:rPr lang="en-US" sz="2780">
                <a:solidFill>
                  <a:srgbClr val="000000"/>
                </a:solidFill>
                <a:latin typeface="Open Sans"/>
              </a:rPr>
              <a:t>Using Xticks and yticks we can change the limits and also can rotate the labels for better visualization.</a:t>
            </a:r>
          </a:p>
          <a:p>
            <a:pPr algn="just" marL="600413" indent="-300207" lvl="1">
              <a:lnSpc>
                <a:spcPts val="3893"/>
              </a:lnSpc>
              <a:buFont typeface="Arial"/>
              <a:buChar char="•"/>
            </a:pPr>
            <a:r>
              <a:rPr lang="en-US" sz="2780">
                <a:solidFill>
                  <a:srgbClr val="000000"/>
                </a:solidFill>
                <a:latin typeface="Open Sans"/>
              </a:rPr>
              <a:t>Annotations helps to show the specifies datapoints on plots.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A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64326" y="395594"/>
            <a:ext cx="17559348" cy="9495812"/>
            <a:chOff x="0" y="0"/>
            <a:chExt cx="6579551" cy="35581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579551" cy="3558115"/>
            </a:xfrm>
            <a:custGeom>
              <a:avLst/>
              <a:gdLst/>
              <a:ahLst/>
              <a:cxnLst/>
              <a:rect r="r" b="b" t="t" l="l"/>
              <a:pathLst>
                <a:path h="3558115" w="6579551">
                  <a:moveTo>
                    <a:pt x="1323" y="0"/>
                  </a:moveTo>
                  <a:lnTo>
                    <a:pt x="6578229" y="0"/>
                  </a:lnTo>
                  <a:cubicBezTo>
                    <a:pt x="6578959" y="0"/>
                    <a:pt x="6579551" y="592"/>
                    <a:pt x="6579551" y="1323"/>
                  </a:cubicBezTo>
                  <a:lnTo>
                    <a:pt x="6579551" y="3556793"/>
                  </a:lnTo>
                  <a:cubicBezTo>
                    <a:pt x="6579551" y="3557523"/>
                    <a:pt x="6578959" y="3558115"/>
                    <a:pt x="6578229" y="3558115"/>
                  </a:cubicBezTo>
                  <a:lnTo>
                    <a:pt x="1323" y="3558115"/>
                  </a:lnTo>
                  <a:cubicBezTo>
                    <a:pt x="592" y="3558115"/>
                    <a:pt x="0" y="3557523"/>
                    <a:pt x="0" y="3556793"/>
                  </a:cubicBezTo>
                  <a:lnTo>
                    <a:pt x="0" y="1323"/>
                  </a:lnTo>
                  <a:cubicBezTo>
                    <a:pt x="0" y="592"/>
                    <a:pt x="592" y="0"/>
                    <a:pt x="1323" y="0"/>
                  </a:cubicBezTo>
                  <a:close/>
                </a:path>
              </a:pathLst>
            </a:custGeom>
            <a:solidFill>
              <a:srgbClr val="FEFDF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6579551" cy="3567640"/>
            </a:xfrm>
            <a:prstGeom prst="rect">
              <a:avLst/>
            </a:prstGeom>
          </p:spPr>
          <p:txBody>
            <a:bodyPr anchor="ctr" rtlCol="false" tIns="19016" lIns="19016" bIns="19016" rIns="19016"/>
            <a:lstStyle/>
            <a:p>
              <a:pPr algn="ctr">
                <a:lnSpc>
                  <a:spcPts val="733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419666" y="1851155"/>
            <a:ext cx="6718328" cy="4910952"/>
          </a:xfrm>
          <a:custGeom>
            <a:avLst/>
            <a:gdLst/>
            <a:ahLst/>
            <a:cxnLst/>
            <a:rect r="r" b="b" t="t" l="l"/>
            <a:pathLst>
              <a:path h="4910952" w="6718328">
                <a:moveTo>
                  <a:pt x="0" y="0"/>
                </a:moveTo>
                <a:lnTo>
                  <a:pt x="6718327" y="0"/>
                </a:lnTo>
                <a:lnTo>
                  <a:pt x="6718327" y="4910952"/>
                </a:lnTo>
                <a:lnTo>
                  <a:pt x="0" y="49109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1851155"/>
            <a:ext cx="6316623" cy="4910952"/>
          </a:xfrm>
          <a:custGeom>
            <a:avLst/>
            <a:gdLst/>
            <a:ahLst/>
            <a:cxnLst/>
            <a:rect r="r" b="b" t="t" l="l"/>
            <a:pathLst>
              <a:path h="4910952" w="6316623">
                <a:moveTo>
                  <a:pt x="0" y="0"/>
                </a:moveTo>
                <a:lnTo>
                  <a:pt x="6316623" y="0"/>
                </a:lnTo>
                <a:lnTo>
                  <a:pt x="6316623" y="4910952"/>
                </a:lnTo>
                <a:lnTo>
                  <a:pt x="0" y="49109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203920" y="1147330"/>
            <a:ext cx="4223177" cy="470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54"/>
              </a:lnSpc>
              <a:spcBef>
                <a:spcPct val="0"/>
              </a:spcBef>
            </a:pPr>
            <a:r>
              <a:rPr lang="en-US" sz="2824">
                <a:solidFill>
                  <a:srgbClr val="000000"/>
                </a:solidFill>
                <a:latin typeface="Open Sans Bold"/>
              </a:rPr>
              <a:t>Overlaying Plots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419666" y="1147330"/>
            <a:ext cx="4223177" cy="470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54"/>
              </a:lnSpc>
              <a:spcBef>
                <a:spcPct val="0"/>
              </a:spcBef>
            </a:pPr>
            <a:r>
              <a:rPr lang="en-US" sz="2824">
                <a:solidFill>
                  <a:srgbClr val="000000"/>
                </a:solidFill>
                <a:latin typeface="Open Sans Bold"/>
              </a:rPr>
              <a:t>Sub Plots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974961" y="6714482"/>
            <a:ext cx="6163033" cy="1054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4AAD"/>
                </a:solidFill>
                <a:latin typeface="Open Sans Bold"/>
              </a:rPr>
              <a:t>fig, ax = plt.subplots(2, 1)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4AAD"/>
                </a:solidFill>
                <a:latin typeface="Open Sans Bold"/>
              </a:rPr>
              <a:t>ax[0].plot(students, scores, marker='o', color='b')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4AAD"/>
                </a:solidFill>
                <a:latin typeface="Open Sans Bold"/>
              </a:rPr>
              <a:t>ax[1].bar(students, scores, color='g')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03920" y="6714482"/>
            <a:ext cx="6163033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4AAD"/>
                </a:solidFill>
                <a:latin typeface="Open Sans Bold"/>
              </a:rPr>
              <a:t>plt.plot(students, scores)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4AAD"/>
                </a:solidFill>
                <a:latin typeface="Open Sans Bold"/>
              </a:rPr>
              <a:t>plt.plot(students, [90]*len(students))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13904" y="7959082"/>
            <a:ext cx="14914099" cy="16150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05666" indent="-252833" lvl="1">
              <a:lnSpc>
                <a:spcPts val="3278"/>
              </a:lnSpc>
              <a:buFont typeface="Arial"/>
              <a:buChar char="•"/>
            </a:pPr>
            <a:r>
              <a:rPr lang="en-US" sz="2342">
                <a:solidFill>
                  <a:srgbClr val="000000"/>
                </a:solidFill>
                <a:latin typeface="Open Sans"/>
              </a:rPr>
              <a:t>Both the plots helps us to read the multiple plots at a time but overlaying plots are multiple plots on same graph where sub plots are multiple plots on same image . </a:t>
            </a:r>
          </a:p>
          <a:p>
            <a:pPr algn="just" marL="505666" indent="-252833" lvl="1">
              <a:lnSpc>
                <a:spcPts val="3278"/>
              </a:lnSpc>
              <a:buFont typeface="Arial"/>
              <a:buChar char="•"/>
            </a:pPr>
            <a:r>
              <a:rPr lang="en-US" sz="2342">
                <a:solidFill>
                  <a:srgbClr val="000000"/>
                </a:solidFill>
                <a:latin typeface="Open Sans"/>
              </a:rPr>
              <a:t>In addition to these there are a lot of different techniques to use on different types of plots for better understaing the data 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004A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862183" y="3336253"/>
            <a:ext cx="12846795" cy="3252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833"/>
              </a:lnSpc>
              <a:spcBef>
                <a:spcPct val="0"/>
              </a:spcBef>
            </a:pPr>
            <a:r>
              <a:rPr lang="en-US" sz="19166">
                <a:solidFill>
                  <a:srgbClr val="FFFFFF"/>
                </a:solidFill>
                <a:latin typeface="Open Sans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004A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21526" y="821621"/>
            <a:ext cx="16644948" cy="8643757"/>
            <a:chOff x="0" y="0"/>
            <a:chExt cx="6236922" cy="323884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236922" cy="3238847"/>
            </a:xfrm>
            <a:custGeom>
              <a:avLst/>
              <a:gdLst/>
              <a:ahLst/>
              <a:cxnLst/>
              <a:rect r="r" b="b" t="t" l="l"/>
              <a:pathLst>
                <a:path h="3238847" w="6236922">
                  <a:moveTo>
                    <a:pt x="1395" y="0"/>
                  </a:moveTo>
                  <a:lnTo>
                    <a:pt x="6235527" y="0"/>
                  </a:lnTo>
                  <a:cubicBezTo>
                    <a:pt x="6236298" y="0"/>
                    <a:pt x="6236922" y="625"/>
                    <a:pt x="6236922" y="1395"/>
                  </a:cubicBezTo>
                  <a:lnTo>
                    <a:pt x="6236922" y="3237452"/>
                  </a:lnTo>
                  <a:cubicBezTo>
                    <a:pt x="6236922" y="3238222"/>
                    <a:pt x="6236298" y="3238847"/>
                    <a:pt x="6235527" y="3238847"/>
                  </a:cubicBezTo>
                  <a:lnTo>
                    <a:pt x="1395" y="3238847"/>
                  </a:lnTo>
                  <a:cubicBezTo>
                    <a:pt x="625" y="3238847"/>
                    <a:pt x="0" y="3238222"/>
                    <a:pt x="0" y="3237452"/>
                  </a:cubicBezTo>
                  <a:lnTo>
                    <a:pt x="0" y="1395"/>
                  </a:lnTo>
                  <a:cubicBezTo>
                    <a:pt x="0" y="625"/>
                    <a:pt x="625" y="0"/>
                    <a:pt x="1395" y="0"/>
                  </a:cubicBezTo>
                  <a:close/>
                </a:path>
              </a:pathLst>
            </a:custGeom>
            <a:solidFill>
              <a:srgbClr val="FEFDF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6236922" cy="3248372"/>
            </a:xfrm>
            <a:prstGeom prst="rect">
              <a:avLst/>
            </a:prstGeom>
          </p:spPr>
          <p:txBody>
            <a:bodyPr anchor="ctr" rtlCol="false" tIns="19016" lIns="19016" bIns="19016" rIns="19016"/>
            <a:lstStyle/>
            <a:p>
              <a:pPr algn="ctr">
                <a:lnSpc>
                  <a:spcPts val="733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123108" y="2010560"/>
            <a:ext cx="14689383" cy="1439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80"/>
              </a:lnSpc>
              <a:spcBef>
                <a:spcPct val="0"/>
              </a:spcBef>
            </a:pPr>
            <a:r>
              <a:rPr lang="en-US" sz="2771">
                <a:solidFill>
                  <a:srgbClr val="000000"/>
                </a:solidFill>
                <a:latin typeface="Open Sans"/>
              </a:rPr>
              <a:t>Matplotlib is a popular Python library used for creating high-quality 2D and 3D plots, charts, and graphs. It is widely used in scientific computing, data analysis, and data visualization.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08708" y="1219985"/>
            <a:ext cx="2642384" cy="6706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54"/>
              </a:lnSpc>
              <a:spcBef>
                <a:spcPct val="0"/>
              </a:spcBef>
            </a:pPr>
            <a:r>
              <a:rPr lang="en-US" sz="3967">
                <a:solidFill>
                  <a:srgbClr val="000000"/>
                </a:solidFill>
                <a:latin typeface="Open Sans Bold"/>
              </a:rPr>
              <a:t>Matplotlib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18601" y="3643999"/>
            <a:ext cx="15050797" cy="5406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30" indent="-291465" lvl="1">
              <a:lnSpc>
                <a:spcPts val="432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Open Sans"/>
              </a:rPr>
              <a:t>Matplotlib supports various types of plots, including line plots, scatter plots, bar charts, histograms, and more.</a:t>
            </a:r>
          </a:p>
          <a:p>
            <a:pPr algn="l" marL="582930" indent="-291465" lvl="1">
              <a:lnSpc>
                <a:spcPts val="432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Open Sans"/>
              </a:rPr>
              <a:t>Matplotlib is ideal for visualizing data, making it easier to understand complex data sets and trends.</a:t>
            </a:r>
          </a:p>
          <a:p>
            <a:pPr algn="l" marL="582930" indent="-291465" lvl="1">
              <a:lnSpc>
                <a:spcPts val="432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Open Sans"/>
              </a:rPr>
              <a:t>It is widely used in scientific research and development for creating plots and visualizations.</a:t>
            </a:r>
          </a:p>
          <a:p>
            <a:pPr algn="l" marL="582930" indent="-291465" lvl="1">
              <a:lnSpc>
                <a:spcPts val="432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Open Sans"/>
              </a:rPr>
              <a:t>Matplotlib is a valuable tool for teaching data visualization and plotting techniques to students.</a:t>
            </a:r>
          </a:p>
          <a:p>
            <a:pPr algn="l" marL="582930" indent="-291465" lvl="1">
              <a:lnSpc>
                <a:spcPts val="432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Open Sans"/>
              </a:rPr>
              <a:t>It is used in various industries, such as finance, healthcare, and engineering, for data analysis and visualization.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004A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64326" y="395594"/>
            <a:ext cx="17559348" cy="9495812"/>
            <a:chOff x="0" y="0"/>
            <a:chExt cx="6579551" cy="35581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579551" cy="3558115"/>
            </a:xfrm>
            <a:custGeom>
              <a:avLst/>
              <a:gdLst/>
              <a:ahLst/>
              <a:cxnLst/>
              <a:rect r="r" b="b" t="t" l="l"/>
              <a:pathLst>
                <a:path h="3558115" w="6579551">
                  <a:moveTo>
                    <a:pt x="1323" y="0"/>
                  </a:moveTo>
                  <a:lnTo>
                    <a:pt x="6578229" y="0"/>
                  </a:lnTo>
                  <a:cubicBezTo>
                    <a:pt x="6578959" y="0"/>
                    <a:pt x="6579551" y="592"/>
                    <a:pt x="6579551" y="1323"/>
                  </a:cubicBezTo>
                  <a:lnTo>
                    <a:pt x="6579551" y="3556793"/>
                  </a:lnTo>
                  <a:cubicBezTo>
                    <a:pt x="6579551" y="3557523"/>
                    <a:pt x="6578959" y="3558115"/>
                    <a:pt x="6578229" y="3558115"/>
                  </a:cubicBezTo>
                  <a:lnTo>
                    <a:pt x="1323" y="3558115"/>
                  </a:lnTo>
                  <a:cubicBezTo>
                    <a:pt x="592" y="3558115"/>
                    <a:pt x="0" y="3557523"/>
                    <a:pt x="0" y="3556793"/>
                  </a:cubicBezTo>
                  <a:lnTo>
                    <a:pt x="0" y="1323"/>
                  </a:lnTo>
                  <a:cubicBezTo>
                    <a:pt x="0" y="592"/>
                    <a:pt x="592" y="0"/>
                    <a:pt x="1323" y="0"/>
                  </a:cubicBezTo>
                  <a:close/>
                </a:path>
              </a:pathLst>
            </a:custGeom>
            <a:solidFill>
              <a:srgbClr val="FEFDF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6579551" cy="3567640"/>
            </a:xfrm>
            <a:prstGeom prst="rect">
              <a:avLst/>
            </a:prstGeom>
          </p:spPr>
          <p:txBody>
            <a:bodyPr anchor="ctr" rtlCol="false" tIns="19016" lIns="19016" bIns="19016" rIns="19016"/>
            <a:lstStyle/>
            <a:p>
              <a:pPr algn="ctr">
                <a:lnSpc>
                  <a:spcPts val="733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952500"/>
            <a:ext cx="8876930" cy="6706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54"/>
              </a:lnSpc>
              <a:spcBef>
                <a:spcPct val="0"/>
              </a:spcBef>
            </a:pPr>
            <a:r>
              <a:rPr lang="en-US" sz="3967">
                <a:solidFill>
                  <a:srgbClr val="000000"/>
                </a:solidFill>
                <a:latin typeface="Open Sans Bold"/>
              </a:rPr>
              <a:t>What we can do using matplotlib?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01747" y="2333681"/>
            <a:ext cx="7572851" cy="6544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8829" indent="-399415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Open Sans"/>
              </a:rPr>
              <a:t>Plotting</a:t>
            </a:r>
          </a:p>
          <a:p>
            <a:pPr algn="l" marL="798829" indent="-399415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Open Sans"/>
              </a:rPr>
              <a:t>Customizations</a:t>
            </a:r>
          </a:p>
          <a:p>
            <a:pPr algn="l" marL="798829" indent="-399415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Open Sans"/>
              </a:rPr>
              <a:t>Cross-Platform Compatibility</a:t>
            </a:r>
          </a:p>
          <a:p>
            <a:pPr algn="l" marL="798829" indent="-399415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Open Sans"/>
              </a:rPr>
              <a:t>Line Plots</a:t>
            </a:r>
          </a:p>
          <a:p>
            <a:pPr algn="l" marL="798829" indent="-399415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Open Sans"/>
              </a:rPr>
              <a:t>Scatter Plots</a:t>
            </a:r>
          </a:p>
          <a:p>
            <a:pPr algn="l" marL="798829" indent="-399415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Open Sans"/>
              </a:rPr>
              <a:t>Bar Plots</a:t>
            </a:r>
          </a:p>
          <a:p>
            <a:pPr algn="l" marL="798829" indent="-399415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Open Sans"/>
              </a:rPr>
              <a:t>Histograms</a:t>
            </a:r>
          </a:p>
          <a:p>
            <a:pPr algn="l" marL="798829" indent="-399415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Open Sans"/>
              </a:rPr>
              <a:t>Pie Charts</a:t>
            </a:r>
          </a:p>
          <a:p>
            <a:pPr algn="l" marL="798829" indent="-399415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Open Sans"/>
              </a:rPr>
              <a:t>3D Plots etc.</a:t>
            </a:r>
          </a:p>
          <a:p>
            <a:pPr algn="l" marL="798829" indent="-399415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Open Sans"/>
              </a:rPr>
              <a:t>Customizable Fonts and Labels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732092" y="2333681"/>
            <a:ext cx="5603557" cy="5887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8829" indent="-399415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Open Sans"/>
              </a:rPr>
              <a:t>Line Styles</a:t>
            </a:r>
          </a:p>
          <a:p>
            <a:pPr algn="l" marL="798829" indent="-399415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Open Sans"/>
              </a:rPr>
              <a:t>Labels and Titles</a:t>
            </a:r>
          </a:p>
          <a:p>
            <a:pPr algn="l" marL="798829" indent="-399415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Open Sans"/>
              </a:rPr>
              <a:t>Grid and Axis Settings</a:t>
            </a:r>
          </a:p>
          <a:p>
            <a:pPr algn="l" marL="798829" indent="-399415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Open Sans"/>
              </a:rPr>
              <a:t>Colors and Colorbars</a:t>
            </a:r>
          </a:p>
          <a:p>
            <a:pPr algn="l" marL="798829" indent="-399415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Open Sans"/>
              </a:rPr>
              <a:t>Zooming and Panning</a:t>
            </a:r>
          </a:p>
          <a:p>
            <a:pPr algn="l" marL="798829" indent="-399415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Open Sans"/>
              </a:rPr>
              <a:t>Saving Plots</a:t>
            </a:r>
          </a:p>
          <a:p>
            <a:pPr algn="l" marL="798829" indent="-399415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Open Sans"/>
              </a:rPr>
              <a:t>NumPy Integration</a:t>
            </a:r>
          </a:p>
          <a:p>
            <a:pPr algn="l" marL="798829" indent="-399415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Open Sans"/>
              </a:rPr>
              <a:t>Seaborn Integration</a:t>
            </a:r>
          </a:p>
          <a:p>
            <a:pPr algn="l" marL="798829" indent="-399415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Open Sans"/>
              </a:rPr>
              <a:t>Pandas Integration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A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64326" y="395594"/>
            <a:ext cx="17559348" cy="9495812"/>
            <a:chOff x="0" y="0"/>
            <a:chExt cx="6579551" cy="35581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579551" cy="3558115"/>
            </a:xfrm>
            <a:custGeom>
              <a:avLst/>
              <a:gdLst/>
              <a:ahLst/>
              <a:cxnLst/>
              <a:rect r="r" b="b" t="t" l="l"/>
              <a:pathLst>
                <a:path h="3558115" w="6579551">
                  <a:moveTo>
                    <a:pt x="1323" y="0"/>
                  </a:moveTo>
                  <a:lnTo>
                    <a:pt x="6578229" y="0"/>
                  </a:lnTo>
                  <a:cubicBezTo>
                    <a:pt x="6578959" y="0"/>
                    <a:pt x="6579551" y="592"/>
                    <a:pt x="6579551" y="1323"/>
                  </a:cubicBezTo>
                  <a:lnTo>
                    <a:pt x="6579551" y="3556793"/>
                  </a:lnTo>
                  <a:cubicBezTo>
                    <a:pt x="6579551" y="3557523"/>
                    <a:pt x="6578959" y="3558115"/>
                    <a:pt x="6578229" y="3558115"/>
                  </a:cubicBezTo>
                  <a:lnTo>
                    <a:pt x="1323" y="3558115"/>
                  </a:lnTo>
                  <a:cubicBezTo>
                    <a:pt x="592" y="3558115"/>
                    <a:pt x="0" y="3557523"/>
                    <a:pt x="0" y="3556793"/>
                  </a:cubicBezTo>
                  <a:lnTo>
                    <a:pt x="0" y="1323"/>
                  </a:lnTo>
                  <a:cubicBezTo>
                    <a:pt x="0" y="592"/>
                    <a:pt x="592" y="0"/>
                    <a:pt x="1323" y="0"/>
                  </a:cubicBezTo>
                  <a:close/>
                </a:path>
              </a:pathLst>
            </a:custGeom>
            <a:solidFill>
              <a:srgbClr val="FEFDF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6579551" cy="3567640"/>
            </a:xfrm>
            <a:prstGeom prst="rect">
              <a:avLst/>
            </a:prstGeom>
          </p:spPr>
          <p:txBody>
            <a:bodyPr anchor="ctr" rtlCol="false" tIns="19016" lIns="19016" bIns="19016" rIns="19016"/>
            <a:lstStyle/>
            <a:p>
              <a:pPr algn="ctr">
                <a:lnSpc>
                  <a:spcPts val="733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127229" y="3949092"/>
            <a:ext cx="3494806" cy="3605168"/>
          </a:xfrm>
          <a:custGeom>
            <a:avLst/>
            <a:gdLst/>
            <a:ahLst/>
            <a:cxnLst/>
            <a:rect r="r" b="b" t="t" l="l"/>
            <a:pathLst>
              <a:path h="3605168" w="3494806">
                <a:moveTo>
                  <a:pt x="0" y="0"/>
                </a:moveTo>
                <a:lnTo>
                  <a:pt x="3494806" y="0"/>
                </a:lnTo>
                <a:lnTo>
                  <a:pt x="3494806" y="3605168"/>
                </a:lnTo>
                <a:lnTo>
                  <a:pt x="0" y="36051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4AAD"/>
            </a:solidFill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8502771" y="3397712"/>
            <a:ext cx="6333251" cy="4966045"/>
          </a:xfrm>
          <a:custGeom>
            <a:avLst/>
            <a:gdLst/>
            <a:ahLst/>
            <a:cxnLst/>
            <a:rect r="r" b="b" t="t" l="l"/>
            <a:pathLst>
              <a:path h="4966045" w="6333251">
                <a:moveTo>
                  <a:pt x="0" y="0"/>
                </a:moveTo>
                <a:lnTo>
                  <a:pt x="6333251" y="0"/>
                </a:lnTo>
                <a:lnTo>
                  <a:pt x="6333251" y="4966045"/>
                </a:lnTo>
                <a:lnTo>
                  <a:pt x="0" y="496604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952500"/>
            <a:ext cx="6154512" cy="6706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54"/>
              </a:lnSpc>
              <a:spcBef>
                <a:spcPct val="0"/>
              </a:spcBef>
            </a:pPr>
            <a:r>
              <a:rPr lang="en-US" sz="3967">
                <a:solidFill>
                  <a:srgbClr val="000000"/>
                </a:solidFill>
                <a:latin typeface="Open Sans Bold"/>
              </a:rPr>
              <a:t>Different types of plots: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1795684"/>
            <a:ext cx="16328708" cy="905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42"/>
              </a:lnSpc>
            </a:pPr>
            <a:r>
              <a:rPr lang="en-US" sz="2602">
                <a:solidFill>
                  <a:srgbClr val="000000"/>
                </a:solidFill>
                <a:latin typeface="Open Sans"/>
              </a:rPr>
              <a:t>There are so many types of plots we can plot by using matplotlib, here for example we take a sample data </a:t>
            </a:r>
          </a:p>
          <a:p>
            <a:pPr algn="just">
              <a:lnSpc>
                <a:spcPts val="3642"/>
              </a:lnSpc>
              <a:spcBef>
                <a:spcPct val="0"/>
              </a:spcBef>
            </a:pPr>
            <a:r>
              <a:rPr lang="en-US" sz="2602">
                <a:solidFill>
                  <a:srgbClr val="000000"/>
                </a:solidFill>
                <a:latin typeface="Open Sans"/>
              </a:rPr>
              <a:t>and try to make some plots.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859973" y="2853542"/>
            <a:ext cx="2538475" cy="6706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54"/>
              </a:lnSpc>
              <a:spcBef>
                <a:spcPct val="0"/>
              </a:spcBef>
            </a:pPr>
            <a:r>
              <a:rPr lang="en-US" sz="3967">
                <a:solidFill>
                  <a:srgbClr val="000000"/>
                </a:solidFill>
                <a:latin typeface="Open Sans Bold"/>
              </a:rPr>
              <a:t>Line plot: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031564" y="8306607"/>
            <a:ext cx="14322980" cy="1362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42"/>
              </a:lnSpc>
            </a:pPr>
            <a:r>
              <a:rPr lang="en-US" sz="2602">
                <a:solidFill>
                  <a:srgbClr val="000000"/>
                </a:solidFill>
                <a:latin typeface="Open Sans"/>
              </a:rPr>
              <a:t>Line plot is the basic and default plot ,it is used for showing the relation between two attributes on a plot and it represents data points connected by straight lines on a graph.</a:t>
            </a:r>
          </a:p>
          <a:p>
            <a:pPr algn="just">
              <a:lnSpc>
                <a:spcPts val="3642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9144000" y="2636510"/>
            <a:ext cx="5438671" cy="5904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16"/>
              </a:lnSpc>
              <a:spcBef>
                <a:spcPct val="0"/>
              </a:spcBef>
            </a:pPr>
            <a:r>
              <a:rPr lang="en-US" sz="3440">
                <a:solidFill>
                  <a:srgbClr val="FF5757"/>
                </a:solidFill>
                <a:latin typeface="Open Sans Bold"/>
              </a:rPr>
              <a:t>plt.plot(students, scores)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A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64326" y="395594"/>
            <a:ext cx="17559348" cy="9495812"/>
            <a:chOff x="0" y="0"/>
            <a:chExt cx="6579551" cy="35581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579551" cy="3558115"/>
            </a:xfrm>
            <a:custGeom>
              <a:avLst/>
              <a:gdLst/>
              <a:ahLst/>
              <a:cxnLst/>
              <a:rect r="r" b="b" t="t" l="l"/>
              <a:pathLst>
                <a:path h="3558115" w="6579551">
                  <a:moveTo>
                    <a:pt x="1323" y="0"/>
                  </a:moveTo>
                  <a:lnTo>
                    <a:pt x="6578229" y="0"/>
                  </a:lnTo>
                  <a:cubicBezTo>
                    <a:pt x="6578959" y="0"/>
                    <a:pt x="6579551" y="592"/>
                    <a:pt x="6579551" y="1323"/>
                  </a:cubicBezTo>
                  <a:lnTo>
                    <a:pt x="6579551" y="3556793"/>
                  </a:lnTo>
                  <a:cubicBezTo>
                    <a:pt x="6579551" y="3557523"/>
                    <a:pt x="6578959" y="3558115"/>
                    <a:pt x="6578229" y="3558115"/>
                  </a:cubicBezTo>
                  <a:lnTo>
                    <a:pt x="1323" y="3558115"/>
                  </a:lnTo>
                  <a:cubicBezTo>
                    <a:pt x="592" y="3558115"/>
                    <a:pt x="0" y="3557523"/>
                    <a:pt x="0" y="3556793"/>
                  </a:cubicBezTo>
                  <a:lnTo>
                    <a:pt x="0" y="1323"/>
                  </a:lnTo>
                  <a:cubicBezTo>
                    <a:pt x="0" y="592"/>
                    <a:pt x="592" y="0"/>
                    <a:pt x="1323" y="0"/>
                  </a:cubicBezTo>
                  <a:close/>
                </a:path>
              </a:pathLst>
            </a:custGeom>
            <a:solidFill>
              <a:srgbClr val="FEFDF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6579551" cy="3567640"/>
            </a:xfrm>
            <a:prstGeom prst="rect">
              <a:avLst/>
            </a:prstGeom>
          </p:spPr>
          <p:txBody>
            <a:bodyPr anchor="ctr" rtlCol="false" tIns="19016" lIns="19016" bIns="19016" rIns="19016"/>
            <a:lstStyle/>
            <a:p>
              <a:pPr algn="ctr">
                <a:lnSpc>
                  <a:spcPts val="733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2447990"/>
            <a:ext cx="7153468" cy="5391019"/>
          </a:xfrm>
          <a:custGeom>
            <a:avLst/>
            <a:gdLst/>
            <a:ahLst/>
            <a:cxnLst/>
            <a:rect r="r" b="b" t="t" l="l"/>
            <a:pathLst>
              <a:path h="5391019" w="7153468">
                <a:moveTo>
                  <a:pt x="0" y="0"/>
                </a:moveTo>
                <a:lnTo>
                  <a:pt x="7153468" y="0"/>
                </a:lnTo>
                <a:lnTo>
                  <a:pt x="7153468" y="5391020"/>
                </a:lnTo>
                <a:lnTo>
                  <a:pt x="0" y="53910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631525" y="2482688"/>
            <a:ext cx="6879630" cy="5321624"/>
          </a:xfrm>
          <a:custGeom>
            <a:avLst/>
            <a:gdLst/>
            <a:ahLst/>
            <a:cxnLst/>
            <a:rect r="r" b="b" t="t" l="l"/>
            <a:pathLst>
              <a:path h="5321624" w="6879630">
                <a:moveTo>
                  <a:pt x="0" y="0"/>
                </a:moveTo>
                <a:lnTo>
                  <a:pt x="6879630" y="0"/>
                </a:lnTo>
                <a:lnTo>
                  <a:pt x="6879630" y="5321624"/>
                </a:lnTo>
                <a:lnTo>
                  <a:pt x="0" y="53216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952500"/>
            <a:ext cx="3265839" cy="6706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54"/>
              </a:lnSpc>
              <a:spcBef>
                <a:spcPct val="0"/>
              </a:spcBef>
            </a:pPr>
            <a:r>
              <a:rPr lang="en-US" sz="3967">
                <a:solidFill>
                  <a:srgbClr val="000000"/>
                </a:solidFill>
                <a:latin typeface="Open Sans Bold"/>
              </a:rPr>
              <a:t>Scatter plot: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144000" y="1084118"/>
            <a:ext cx="3265839" cy="6706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54"/>
              </a:lnSpc>
              <a:spcBef>
                <a:spcPct val="0"/>
              </a:spcBef>
            </a:pPr>
            <a:r>
              <a:rPr lang="en-US" sz="3967">
                <a:solidFill>
                  <a:srgbClr val="000000"/>
                </a:solidFill>
                <a:latin typeface="Open Sans Bold"/>
              </a:rPr>
              <a:t>bar plot: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53137" y="1751972"/>
            <a:ext cx="5282803" cy="505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64"/>
              </a:lnSpc>
              <a:spcBef>
                <a:spcPct val="0"/>
              </a:spcBef>
            </a:pPr>
            <a:r>
              <a:rPr lang="en-US" sz="2974">
                <a:solidFill>
                  <a:srgbClr val="FF5757"/>
                </a:solidFill>
                <a:latin typeface="Open Sans Bold"/>
              </a:rPr>
              <a:t>plt.scatter(students, scores)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942593" y="1807923"/>
            <a:ext cx="5835343" cy="447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95"/>
              </a:lnSpc>
              <a:spcBef>
                <a:spcPct val="0"/>
              </a:spcBef>
            </a:pPr>
            <a:r>
              <a:rPr lang="en-US" sz="2639">
                <a:solidFill>
                  <a:srgbClr val="FF5757"/>
                </a:solidFill>
                <a:latin typeface="Open Sans Bold"/>
              </a:rPr>
              <a:t>plt.bar(students, scores, color='g')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A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64326" y="395594"/>
            <a:ext cx="17559348" cy="9495812"/>
            <a:chOff x="0" y="0"/>
            <a:chExt cx="6579551" cy="35581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579551" cy="3558115"/>
            </a:xfrm>
            <a:custGeom>
              <a:avLst/>
              <a:gdLst/>
              <a:ahLst/>
              <a:cxnLst/>
              <a:rect r="r" b="b" t="t" l="l"/>
              <a:pathLst>
                <a:path h="3558115" w="6579551">
                  <a:moveTo>
                    <a:pt x="1323" y="0"/>
                  </a:moveTo>
                  <a:lnTo>
                    <a:pt x="6578229" y="0"/>
                  </a:lnTo>
                  <a:cubicBezTo>
                    <a:pt x="6578959" y="0"/>
                    <a:pt x="6579551" y="592"/>
                    <a:pt x="6579551" y="1323"/>
                  </a:cubicBezTo>
                  <a:lnTo>
                    <a:pt x="6579551" y="3556793"/>
                  </a:lnTo>
                  <a:cubicBezTo>
                    <a:pt x="6579551" y="3557523"/>
                    <a:pt x="6578959" y="3558115"/>
                    <a:pt x="6578229" y="3558115"/>
                  </a:cubicBezTo>
                  <a:lnTo>
                    <a:pt x="1323" y="3558115"/>
                  </a:lnTo>
                  <a:cubicBezTo>
                    <a:pt x="592" y="3558115"/>
                    <a:pt x="0" y="3557523"/>
                    <a:pt x="0" y="3556793"/>
                  </a:cubicBezTo>
                  <a:lnTo>
                    <a:pt x="0" y="1323"/>
                  </a:lnTo>
                  <a:cubicBezTo>
                    <a:pt x="0" y="592"/>
                    <a:pt x="592" y="0"/>
                    <a:pt x="1323" y="0"/>
                  </a:cubicBezTo>
                  <a:close/>
                </a:path>
              </a:pathLst>
            </a:custGeom>
            <a:solidFill>
              <a:srgbClr val="FEFDF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6579551" cy="3567640"/>
            </a:xfrm>
            <a:prstGeom prst="rect">
              <a:avLst/>
            </a:prstGeom>
          </p:spPr>
          <p:txBody>
            <a:bodyPr anchor="ctr" rtlCol="false" tIns="19016" lIns="19016" bIns="19016" rIns="19016"/>
            <a:lstStyle/>
            <a:p>
              <a:pPr algn="ctr">
                <a:lnSpc>
                  <a:spcPts val="733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511060" y="1623193"/>
            <a:ext cx="6924169" cy="5805223"/>
          </a:xfrm>
          <a:custGeom>
            <a:avLst/>
            <a:gdLst/>
            <a:ahLst/>
            <a:cxnLst/>
            <a:rect r="r" b="b" t="t" l="l"/>
            <a:pathLst>
              <a:path h="5805223" w="6924169">
                <a:moveTo>
                  <a:pt x="0" y="0"/>
                </a:moveTo>
                <a:lnTo>
                  <a:pt x="6924169" y="0"/>
                </a:lnTo>
                <a:lnTo>
                  <a:pt x="6924169" y="5805223"/>
                </a:lnTo>
                <a:lnTo>
                  <a:pt x="0" y="58052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1623193"/>
            <a:ext cx="7294295" cy="5722855"/>
          </a:xfrm>
          <a:custGeom>
            <a:avLst/>
            <a:gdLst/>
            <a:ahLst/>
            <a:cxnLst/>
            <a:rect r="r" b="b" t="t" l="l"/>
            <a:pathLst>
              <a:path h="5722855" w="7294295">
                <a:moveTo>
                  <a:pt x="0" y="0"/>
                </a:moveTo>
                <a:lnTo>
                  <a:pt x="7294295" y="0"/>
                </a:lnTo>
                <a:lnTo>
                  <a:pt x="7294295" y="5722855"/>
                </a:lnTo>
                <a:lnTo>
                  <a:pt x="0" y="57228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952500"/>
            <a:ext cx="3265839" cy="6706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54"/>
              </a:lnSpc>
              <a:spcBef>
                <a:spcPct val="0"/>
              </a:spcBef>
            </a:pPr>
            <a:r>
              <a:rPr lang="en-US" sz="3967">
                <a:solidFill>
                  <a:srgbClr val="000000"/>
                </a:solidFill>
                <a:latin typeface="Open Sans Bold"/>
              </a:rPr>
              <a:t>Pie Chart: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392391" y="952500"/>
            <a:ext cx="3265839" cy="6706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54"/>
              </a:lnSpc>
              <a:spcBef>
                <a:spcPct val="0"/>
              </a:spcBef>
            </a:pPr>
            <a:r>
              <a:rPr lang="en-US" sz="3967">
                <a:solidFill>
                  <a:srgbClr val="000000"/>
                </a:solidFill>
                <a:latin typeface="Open Sans Bold"/>
              </a:rPr>
              <a:t>Scatter plot: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025310" y="7553320"/>
            <a:ext cx="4723133" cy="634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70"/>
              </a:lnSpc>
              <a:spcBef>
                <a:spcPct val="0"/>
              </a:spcBef>
            </a:pPr>
            <a:r>
              <a:rPr lang="en-US" sz="1836">
                <a:solidFill>
                  <a:srgbClr val="004AAD"/>
                </a:solidFill>
                <a:latin typeface="Open Sans Bold"/>
              </a:rPr>
              <a:t>ax = fig.add_subplot(111, projection='3d')</a:t>
            </a:r>
          </a:p>
          <a:p>
            <a:pPr algn="ctr">
              <a:lnSpc>
                <a:spcPts val="2570"/>
              </a:lnSpc>
              <a:spcBef>
                <a:spcPct val="0"/>
              </a:spcBef>
            </a:pPr>
            <a:r>
              <a:rPr lang="en-US" sz="1836">
                <a:solidFill>
                  <a:srgbClr val="004AAD"/>
                </a:solidFill>
                <a:latin typeface="Open Sans Bold"/>
              </a:rPr>
              <a:t>ax.bar(students, scores, zs=0, zdir='y'     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99024" y="7543795"/>
            <a:ext cx="6131096" cy="962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21"/>
              </a:lnSpc>
              <a:spcBef>
                <a:spcPct val="0"/>
              </a:spcBef>
            </a:pPr>
            <a:r>
              <a:rPr lang="en-US" sz="1872">
                <a:solidFill>
                  <a:srgbClr val="004AAD"/>
                </a:solidFill>
                <a:latin typeface="Open Sans Bold"/>
              </a:rPr>
              <a:t>plt.pie(scores, labels=students, autopct='%1.1f%%', startangle=140,colors=['gold', 'yellowgreen', 'lightcoral', 'lightskyblue', 'orange'])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004A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64326" y="395594"/>
            <a:ext cx="17559348" cy="9495812"/>
            <a:chOff x="0" y="0"/>
            <a:chExt cx="6579551" cy="35581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579551" cy="3558115"/>
            </a:xfrm>
            <a:custGeom>
              <a:avLst/>
              <a:gdLst/>
              <a:ahLst/>
              <a:cxnLst/>
              <a:rect r="r" b="b" t="t" l="l"/>
              <a:pathLst>
                <a:path h="3558115" w="6579551">
                  <a:moveTo>
                    <a:pt x="1323" y="0"/>
                  </a:moveTo>
                  <a:lnTo>
                    <a:pt x="6578229" y="0"/>
                  </a:lnTo>
                  <a:cubicBezTo>
                    <a:pt x="6578959" y="0"/>
                    <a:pt x="6579551" y="592"/>
                    <a:pt x="6579551" y="1323"/>
                  </a:cubicBezTo>
                  <a:lnTo>
                    <a:pt x="6579551" y="3556793"/>
                  </a:lnTo>
                  <a:cubicBezTo>
                    <a:pt x="6579551" y="3557523"/>
                    <a:pt x="6578959" y="3558115"/>
                    <a:pt x="6578229" y="3558115"/>
                  </a:cubicBezTo>
                  <a:lnTo>
                    <a:pt x="1323" y="3558115"/>
                  </a:lnTo>
                  <a:cubicBezTo>
                    <a:pt x="592" y="3558115"/>
                    <a:pt x="0" y="3557523"/>
                    <a:pt x="0" y="3556793"/>
                  </a:cubicBezTo>
                  <a:lnTo>
                    <a:pt x="0" y="1323"/>
                  </a:lnTo>
                  <a:cubicBezTo>
                    <a:pt x="0" y="592"/>
                    <a:pt x="592" y="0"/>
                    <a:pt x="1323" y="0"/>
                  </a:cubicBezTo>
                  <a:close/>
                </a:path>
              </a:pathLst>
            </a:custGeom>
            <a:solidFill>
              <a:srgbClr val="FEFDF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6579551" cy="3567640"/>
            </a:xfrm>
            <a:prstGeom prst="rect">
              <a:avLst/>
            </a:prstGeom>
          </p:spPr>
          <p:txBody>
            <a:bodyPr anchor="ctr" rtlCol="false" tIns="19016" lIns="19016" bIns="19016" rIns="19016"/>
            <a:lstStyle/>
            <a:p>
              <a:pPr algn="ctr">
                <a:lnSpc>
                  <a:spcPts val="733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952500"/>
            <a:ext cx="5931007" cy="6706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54"/>
              </a:lnSpc>
              <a:spcBef>
                <a:spcPct val="0"/>
              </a:spcBef>
            </a:pPr>
            <a:r>
              <a:rPr lang="en-US" sz="3967">
                <a:solidFill>
                  <a:srgbClr val="000000"/>
                </a:solidFill>
                <a:latin typeface="Open Sans Bold"/>
              </a:rPr>
              <a:t>Plotting Techniques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83874" y="1878154"/>
            <a:ext cx="14720252" cy="1920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93"/>
              </a:lnSpc>
              <a:spcBef>
                <a:spcPct val="0"/>
              </a:spcBef>
            </a:pPr>
            <a:r>
              <a:rPr lang="en-US" sz="2780">
                <a:solidFill>
                  <a:srgbClr val="000000"/>
                </a:solidFill>
                <a:latin typeface="Open Sans"/>
              </a:rPr>
              <a:t>As there are a lot of plotting types . Still a plot is useless if it doesn’t able to give the exact info of what we are showing on it. For Ex: we can’t identify a plot’s use if there are no title of the plot and no labels on that plot . So, here we need more techniques to improve one plot to be more readable than using different types of plots .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34650" y="4186752"/>
            <a:ext cx="6580172" cy="569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16"/>
              </a:lnSpc>
              <a:spcBef>
                <a:spcPct val="0"/>
              </a:spcBef>
            </a:pPr>
            <a:r>
              <a:rPr lang="en-US" sz="3369">
                <a:solidFill>
                  <a:srgbClr val="000000"/>
                </a:solidFill>
                <a:latin typeface="Open Sans"/>
              </a:rPr>
              <a:t>There are some techniques like ,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08804" y="5049442"/>
            <a:ext cx="5544961" cy="3521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27154" indent="-363577" lvl="1">
              <a:lnSpc>
                <a:spcPts val="4715"/>
              </a:lnSpc>
              <a:buFont typeface="Arial"/>
              <a:buChar char="•"/>
            </a:pPr>
            <a:r>
              <a:rPr lang="en-US" sz="3368">
                <a:solidFill>
                  <a:srgbClr val="000000"/>
                </a:solidFill>
                <a:latin typeface="Open Sans"/>
              </a:rPr>
              <a:t>Customizing Colors</a:t>
            </a:r>
          </a:p>
          <a:p>
            <a:pPr algn="l" marL="727154" indent="-363577" lvl="1">
              <a:lnSpc>
                <a:spcPts val="4715"/>
              </a:lnSpc>
              <a:buFont typeface="Arial"/>
              <a:buChar char="•"/>
            </a:pPr>
            <a:r>
              <a:rPr lang="en-US" sz="3368">
                <a:solidFill>
                  <a:srgbClr val="000000"/>
                </a:solidFill>
                <a:latin typeface="Open Sans"/>
              </a:rPr>
              <a:t>Adding Legends</a:t>
            </a:r>
          </a:p>
          <a:p>
            <a:pPr algn="l" marL="727154" indent="-363577" lvl="1">
              <a:lnSpc>
                <a:spcPts val="4715"/>
              </a:lnSpc>
              <a:buFont typeface="Arial"/>
              <a:buChar char="•"/>
            </a:pPr>
            <a:r>
              <a:rPr lang="en-US" sz="3368">
                <a:solidFill>
                  <a:srgbClr val="000000"/>
                </a:solidFill>
                <a:latin typeface="Open Sans"/>
              </a:rPr>
              <a:t>Adding Titles and Labels</a:t>
            </a:r>
          </a:p>
          <a:p>
            <a:pPr algn="l" marL="727154" indent="-363577" lvl="1">
              <a:lnSpc>
                <a:spcPts val="4715"/>
              </a:lnSpc>
              <a:buFont typeface="Arial"/>
              <a:buChar char="•"/>
            </a:pPr>
            <a:r>
              <a:rPr lang="en-US" sz="3368">
                <a:solidFill>
                  <a:srgbClr val="000000"/>
                </a:solidFill>
                <a:latin typeface="Open Sans"/>
              </a:rPr>
              <a:t>Adjusting Axis Limits</a:t>
            </a:r>
          </a:p>
          <a:p>
            <a:pPr algn="l" marL="727154" indent="-363577" lvl="1">
              <a:lnSpc>
                <a:spcPts val="4715"/>
              </a:lnSpc>
              <a:buFont typeface="Arial"/>
              <a:buChar char="•"/>
            </a:pPr>
            <a:r>
              <a:rPr lang="en-US" sz="3368">
                <a:solidFill>
                  <a:srgbClr val="000000"/>
                </a:solidFill>
                <a:latin typeface="Open Sans"/>
              </a:rPr>
              <a:t>Adding Annotations</a:t>
            </a:r>
          </a:p>
          <a:p>
            <a:pPr algn="l" marL="727154" indent="-363577" lvl="1">
              <a:lnSpc>
                <a:spcPts val="4715"/>
              </a:lnSpc>
              <a:buFont typeface="Arial"/>
              <a:buChar char="•"/>
            </a:pPr>
            <a:r>
              <a:rPr lang="en-US" sz="3368">
                <a:solidFill>
                  <a:srgbClr val="000000"/>
                </a:solidFill>
                <a:latin typeface="Open Sans"/>
              </a:rPr>
              <a:t>Adjusting Tick Marks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169707" y="5049442"/>
            <a:ext cx="5656752" cy="3521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27154" indent="-363577" lvl="1">
              <a:lnSpc>
                <a:spcPts val="4715"/>
              </a:lnSpc>
              <a:buFont typeface="Arial"/>
              <a:buChar char="•"/>
            </a:pPr>
            <a:r>
              <a:rPr lang="en-US" sz="3368">
                <a:solidFill>
                  <a:srgbClr val="000000"/>
                </a:solidFill>
                <a:latin typeface="Open Sans"/>
              </a:rPr>
              <a:t>Using Logarithmic Scales</a:t>
            </a:r>
          </a:p>
          <a:p>
            <a:pPr algn="l" marL="727154" indent="-363577" lvl="1">
              <a:lnSpc>
                <a:spcPts val="4715"/>
              </a:lnSpc>
              <a:buFont typeface="Arial"/>
              <a:buChar char="•"/>
            </a:pPr>
            <a:r>
              <a:rPr lang="en-US" sz="3368">
                <a:solidFill>
                  <a:srgbClr val="000000"/>
                </a:solidFill>
                <a:latin typeface="Open Sans"/>
              </a:rPr>
              <a:t>Overlaying Plots</a:t>
            </a:r>
          </a:p>
          <a:p>
            <a:pPr algn="l" marL="727154" indent="-363577" lvl="1">
              <a:lnSpc>
                <a:spcPts val="4715"/>
              </a:lnSpc>
              <a:buFont typeface="Arial"/>
              <a:buChar char="•"/>
            </a:pPr>
            <a:r>
              <a:rPr lang="en-US" sz="3368">
                <a:solidFill>
                  <a:srgbClr val="000000"/>
                </a:solidFill>
                <a:latin typeface="Open Sans"/>
              </a:rPr>
              <a:t>Adding Gridlines</a:t>
            </a:r>
          </a:p>
          <a:p>
            <a:pPr algn="l" marL="727154" indent="-363577" lvl="1">
              <a:lnSpc>
                <a:spcPts val="4715"/>
              </a:lnSpc>
              <a:buFont typeface="Arial"/>
              <a:buChar char="•"/>
            </a:pPr>
            <a:r>
              <a:rPr lang="en-US" sz="3368">
                <a:solidFill>
                  <a:srgbClr val="000000"/>
                </a:solidFill>
                <a:latin typeface="Open Sans"/>
              </a:rPr>
              <a:t>Subplots</a:t>
            </a:r>
          </a:p>
          <a:p>
            <a:pPr algn="l" marL="727154" indent="-363577" lvl="1">
              <a:lnSpc>
                <a:spcPts val="4715"/>
              </a:lnSpc>
              <a:buFont typeface="Arial"/>
              <a:buChar char="•"/>
            </a:pPr>
            <a:r>
              <a:rPr lang="en-US" sz="3368">
                <a:solidFill>
                  <a:srgbClr val="000000"/>
                </a:solidFill>
                <a:latin typeface="Open Sans"/>
              </a:rPr>
              <a:t>Adjusting Figure Size</a:t>
            </a:r>
          </a:p>
          <a:p>
            <a:pPr algn="l" marL="727154" indent="-363577" lvl="1">
              <a:lnSpc>
                <a:spcPts val="4715"/>
              </a:lnSpc>
              <a:buFont typeface="Arial"/>
              <a:buChar char="•"/>
            </a:pPr>
            <a:r>
              <a:rPr lang="en-US" sz="3368">
                <a:solidFill>
                  <a:srgbClr val="000000"/>
                </a:solidFill>
                <a:latin typeface="Open Sans"/>
              </a:rPr>
              <a:t>Saving Plots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A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64326" y="395594"/>
            <a:ext cx="17559348" cy="9495812"/>
            <a:chOff x="0" y="0"/>
            <a:chExt cx="6579551" cy="35581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579551" cy="3558115"/>
            </a:xfrm>
            <a:custGeom>
              <a:avLst/>
              <a:gdLst/>
              <a:ahLst/>
              <a:cxnLst/>
              <a:rect r="r" b="b" t="t" l="l"/>
              <a:pathLst>
                <a:path h="3558115" w="6579551">
                  <a:moveTo>
                    <a:pt x="1323" y="0"/>
                  </a:moveTo>
                  <a:lnTo>
                    <a:pt x="6578229" y="0"/>
                  </a:lnTo>
                  <a:cubicBezTo>
                    <a:pt x="6578959" y="0"/>
                    <a:pt x="6579551" y="592"/>
                    <a:pt x="6579551" y="1323"/>
                  </a:cubicBezTo>
                  <a:lnTo>
                    <a:pt x="6579551" y="3556793"/>
                  </a:lnTo>
                  <a:cubicBezTo>
                    <a:pt x="6579551" y="3557523"/>
                    <a:pt x="6578959" y="3558115"/>
                    <a:pt x="6578229" y="3558115"/>
                  </a:cubicBezTo>
                  <a:lnTo>
                    <a:pt x="1323" y="3558115"/>
                  </a:lnTo>
                  <a:cubicBezTo>
                    <a:pt x="592" y="3558115"/>
                    <a:pt x="0" y="3557523"/>
                    <a:pt x="0" y="3556793"/>
                  </a:cubicBezTo>
                  <a:lnTo>
                    <a:pt x="0" y="1323"/>
                  </a:lnTo>
                  <a:cubicBezTo>
                    <a:pt x="0" y="592"/>
                    <a:pt x="592" y="0"/>
                    <a:pt x="1323" y="0"/>
                  </a:cubicBezTo>
                  <a:close/>
                </a:path>
              </a:pathLst>
            </a:custGeom>
            <a:solidFill>
              <a:srgbClr val="FEFDF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6579551" cy="3567640"/>
            </a:xfrm>
            <a:prstGeom prst="rect">
              <a:avLst/>
            </a:prstGeom>
          </p:spPr>
          <p:txBody>
            <a:bodyPr anchor="ctr" rtlCol="false" tIns="19016" lIns="19016" bIns="19016" rIns="19016"/>
            <a:lstStyle/>
            <a:p>
              <a:pPr algn="ctr">
                <a:lnSpc>
                  <a:spcPts val="733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335263" y="1994888"/>
            <a:ext cx="7924037" cy="5965930"/>
          </a:xfrm>
          <a:custGeom>
            <a:avLst/>
            <a:gdLst/>
            <a:ahLst/>
            <a:cxnLst/>
            <a:rect r="r" b="b" t="t" l="l"/>
            <a:pathLst>
              <a:path h="5965930" w="7924037">
                <a:moveTo>
                  <a:pt x="0" y="0"/>
                </a:moveTo>
                <a:lnTo>
                  <a:pt x="7924037" y="0"/>
                </a:lnTo>
                <a:lnTo>
                  <a:pt x="7924037" y="5965930"/>
                </a:lnTo>
                <a:lnTo>
                  <a:pt x="0" y="59659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952500"/>
            <a:ext cx="5931007" cy="6706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54"/>
              </a:lnSpc>
              <a:spcBef>
                <a:spcPct val="0"/>
              </a:spcBef>
            </a:pPr>
            <a:r>
              <a:rPr lang="en-US" sz="3967">
                <a:solidFill>
                  <a:srgbClr val="000000"/>
                </a:solidFill>
                <a:latin typeface="Open Sans Bold"/>
              </a:rPr>
              <a:t>Plotting Techniques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85456" y="2674627"/>
            <a:ext cx="7134888" cy="62920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93"/>
              </a:lnSpc>
            </a:pPr>
            <a:r>
              <a:rPr lang="en-US" sz="2780">
                <a:solidFill>
                  <a:srgbClr val="000000"/>
                </a:solidFill>
                <a:latin typeface="Open Sans"/>
              </a:rPr>
              <a:t>Here this plot is the basic line plot which shows the plot between students and their scores as we’ve seen before .</a:t>
            </a:r>
          </a:p>
          <a:p>
            <a:pPr algn="just" marL="600413" indent="-300207" lvl="1">
              <a:lnSpc>
                <a:spcPts val="3893"/>
              </a:lnSpc>
              <a:buFont typeface="Arial"/>
              <a:buChar char="•"/>
            </a:pPr>
            <a:r>
              <a:rPr lang="en-US" sz="2780">
                <a:solidFill>
                  <a:srgbClr val="000000"/>
                </a:solidFill>
                <a:latin typeface="Open Sans"/>
              </a:rPr>
              <a:t>This plot does’nt used any labels and title for this .</a:t>
            </a:r>
          </a:p>
          <a:p>
            <a:pPr algn="just" marL="600413" indent="-300207" lvl="1">
              <a:lnSpc>
                <a:spcPts val="3893"/>
              </a:lnSpc>
              <a:buFont typeface="Arial"/>
              <a:buChar char="•"/>
            </a:pPr>
            <a:r>
              <a:rPr lang="en-US" sz="2780">
                <a:solidFill>
                  <a:srgbClr val="000000"/>
                </a:solidFill>
                <a:latin typeface="Open Sans"/>
              </a:rPr>
              <a:t>so, we cant identify what is its purpose and what the labels are showing .</a:t>
            </a:r>
          </a:p>
          <a:p>
            <a:pPr algn="just" marL="600413" indent="-300207" lvl="1">
              <a:lnSpc>
                <a:spcPts val="3893"/>
              </a:lnSpc>
              <a:buFont typeface="Arial"/>
              <a:buChar char="•"/>
            </a:pPr>
            <a:r>
              <a:rPr lang="en-US" sz="2780">
                <a:solidFill>
                  <a:srgbClr val="000000"/>
                </a:solidFill>
                <a:latin typeface="Open Sans"/>
              </a:rPr>
              <a:t>we can’t even identify the datapoints also.</a:t>
            </a:r>
          </a:p>
          <a:p>
            <a:pPr algn="just" marL="600413" indent="-300207" lvl="1">
              <a:lnSpc>
                <a:spcPts val="3893"/>
              </a:lnSpc>
              <a:buFont typeface="Arial"/>
              <a:buChar char="•"/>
            </a:pPr>
            <a:r>
              <a:rPr lang="en-US" sz="2780">
                <a:solidFill>
                  <a:srgbClr val="000000"/>
                </a:solidFill>
                <a:latin typeface="Open Sans"/>
              </a:rPr>
              <a:t>The line is also very thin and color is light blue , So not everyperson can study the plot perfectly . </a:t>
            </a:r>
          </a:p>
          <a:p>
            <a:pPr algn="just" marL="600413" indent="-300207" lvl="1">
              <a:lnSpc>
                <a:spcPts val="3893"/>
              </a:lnSpc>
              <a:buFont typeface="Arial"/>
              <a:buChar char="•"/>
            </a:pPr>
            <a:r>
              <a:rPr lang="en-US" sz="2780">
                <a:solidFill>
                  <a:srgbClr val="000000"/>
                </a:solidFill>
                <a:latin typeface="Open Sans"/>
              </a:rPr>
              <a:t>So, we need to use some techniques 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08099" y="7913193"/>
            <a:ext cx="5807488" cy="10024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0"/>
              </a:lnSpc>
              <a:spcBef>
                <a:spcPct val="0"/>
              </a:spcBef>
            </a:pPr>
            <a:r>
              <a:rPr lang="en-US" sz="2907">
                <a:solidFill>
                  <a:srgbClr val="004AAD"/>
                </a:solidFill>
                <a:latin typeface="Open Sans"/>
              </a:rPr>
              <a:t>plt.plot(students, scores) </a:t>
            </a:r>
          </a:p>
          <a:p>
            <a:pPr algn="l">
              <a:lnSpc>
                <a:spcPts val="4070"/>
              </a:lnSpc>
              <a:spcBef>
                <a:spcPct val="0"/>
              </a:spcBef>
            </a:pPr>
            <a:r>
              <a:rPr lang="en-US" sz="2907">
                <a:solidFill>
                  <a:srgbClr val="004AAD"/>
                </a:solidFill>
                <a:latin typeface="Open Sans"/>
              </a:rPr>
              <a:t>plt.show()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A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64326" y="395594"/>
            <a:ext cx="17559348" cy="9495812"/>
            <a:chOff x="0" y="0"/>
            <a:chExt cx="6579551" cy="35581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579551" cy="3558115"/>
            </a:xfrm>
            <a:custGeom>
              <a:avLst/>
              <a:gdLst/>
              <a:ahLst/>
              <a:cxnLst/>
              <a:rect r="r" b="b" t="t" l="l"/>
              <a:pathLst>
                <a:path h="3558115" w="6579551">
                  <a:moveTo>
                    <a:pt x="1323" y="0"/>
                  </a:moveTo>
                  <a:lnTo>
                    <a:pt x="6578229" y="0"/>
                  </a:lnTo>
                  <a:cubicBezTo>
                    <a:pt x="6578959" y="0"/>
                    <a:pt x="6579551" y="592"/>
                    <a:pt x="6579551" y="1323"/>
                  </a:cubicBezTo>
                  <a:lnTo>
                    <a:pt x="6579551" y="3556793"/>
                  </a:lnTo>
                  <a:cubicBezTo>
                    <a:pt x="6579551" y="3557523"/>
                    <a:pt x="6578959" y="3558115"/>
                    <a:pt x="6578229" y="3558115"/>
                  </a:cubicBezTo>
                  <a:lnTo>
                    <a:pt x="1323" y="3558115"/>
                  </a:lnTo>
                  <a:cubicBezTo>
                    <a:pt x="592" y="3558115"/>
                    <a:pt x="0" y="3557523"/>
                    <a:pt x="0" y="3556793"/>
                  </a:cubicBezTo>
                  <a:lnTo>
                    <a:pt x="0" y="1323"/>
                  </a:lnTo>
                  <a:cubicBezTo>
                    <a:pt x="0" y="592"/>
                    <a:pt x="592" y="0"/>
                    <a:pt x="1323" y="0"/>
                  </a:cubicBezTo>
                  <a:close/>
                </a:path>
              </a:pathLst>
            </a:custGeom>
            <a:solidFill>
              <a:srgbClr val="FEFDF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6579551" cy="3567640"/>
            </a:xfrm>
            <a:prstGeom prst="rect">
              <a:avLst/>
            </a:prstGeom>
          </p:spPr>
          <p:txBody>
            <a:bodyPr anchor="ctr" rtlCol="false" tIns="19016" lIns="19016" bIns="19016" rIns="19016"/>
            <a:lstStyle/>
            <a:p>
              <a:pPr algn="ctr">
                <a:lnSpc>
                  <a:spcPts val="733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03920" y="1795223"/>
            <a:ext cx="6653375" cy="5185303"/>
          </a:xfrm>
          <a:custGeom>
            <a:avLst/>
            <a:gdLst/>
            <a:ahLst/>
            <a:cxnLst/>
            <a:rect r="r" b="b" t="t" l="l"/>
            <a:pathLst>
              <a:path h="5185303" w="6653375">
                <a:moveTo>
                  <a:pt x="0" y="0"/>
                </a:moveTo>
                <a:lnTo>
                  <a:pt x="6653375" y="0"/>
                </a:lnTo>
                <a:lnTo>
                  <a:pt x="6653375" y="5185303"/>
                </a:lnTo>
                <a:lnTo>
                  <a:pt x="0" y="51853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716779" y="1795223"/>
            <a:ext cx="6497221" cy="5094618"/>
          </a:xfrm>
          <a:custGeom>
            <a:avLst/>
            <a:gdLst/>
            <a:ahLst/>
            <a:cxnLst/>
            <a:rect r="r" b="b" t="t" l="l"/>
            <a:pathLst>
              <a:path h="5094618" w="6497221">
                <a:moveTo>
                  <a:pt x="0" y="0"/>
                </a:moveTo>
                <a:lnTo>
                  <a:pt x="6497221" y="0"/>
                </a:lnTo>
                <a:lnTo>
                  <a:pt x="6497221" y="5094618"/>
                </a:lnTo>
                <a:lnTo>
                  <a:pt x="0" y="50946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203920" y="1147330"/>
            <a:ext cx="4223177" cy="470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54"/>
              </a:lnSpc>
              <a:spcBef>
                <a:spcPct val="0"/>
              </a:spcBef>
            </a:pPr>
            <a:r>
              <a:rPr lang="en-US" sz="2824">
                <a:solidFill>
                  <a:srgbClr val="000000"/>
                </a:solidFill>
                <a:latin typeface="Open Sans Bold"/>
              </a:rPr>
              <a:t>Adding Lables and Title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89910" y="8250815"/>
            <a:ext cx="14624089" cy="1434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0413" indent="-300207" lvl="1">
              <a:lnSpc>
                <a:spcPts val="3893"/>
              </a:lnSpc>
              <a:buFont typeface="Arial"/>
              <a:buChar char="•"/>
            </a:pPr>
            <a:r>
              <a:rPr lang="en-US" sz="2780">
                <a:solidFill>
                  <a:srgbClr val="000000"/>
                </a:solidFill>
                <a:latin typeface="Open Sans"/>
              </a:rPr>
              <a:t>Previous plot is upgraded with the axis labels and plots .</a:t>
            </a:r>
          </a:p>
          <a:p>
            <a:pPr algn="just" marL="600413" indent="-300207" lvl="1">
              <a:lnSpc>
                <a:spcPts val="3893"/>
              </a:lnSpc>
              <a:buFont typeface="Arial"/>
              <a:buChar char="•"/>
            </a:pPr>
            <a:r>
              <a:rPr lang="en-US" sz="2780">
                <a:solidFill>
                  <a:srgbClr val="000000"/>
                </a:solidFill>
                <a:latin typeface="Open Sans"/>
              </a:rPr>
              <a:t>and then we used marker to identify datapoints and also changed the color to green so it would be much clear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25438" y="6932901"/>
            <a:ext cx="5946934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4AAD"/>
                </a:solidFill>
                <a:latin typeface="Open Sans Bold"/>
              </a:rPr>
              <a:t>plt.plot(students, scores, marker='o', color='g') </a:t>
            </a:r>
          </a:p>
          <a:p>
            <a:pPr algn="ctr">
              <a:lnSpc>
                <a:spcPts val="2800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889093" y="6932901"/>
            <a:ext cx="4349710" cy="1054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4AAD"/>
                </a:solidFill>
                <a:latin typeface="Open Sans Bold"/>
              </a:rPr>
              <a:t>plt.xlabel('Students')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4AAD"/>
                </a:solidFill>
                <a:latin typeface="Open Sans Bold"/>
              </a:rPr>
              <a:t>plt.ylabel('Scores')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4AAD"/>
                </a:solidFill>
                <a:latin typeface="Open Sans Bold"/>
              </a:rPr>
              <a:t>plt.title('Exam Scores of Students')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419666" y="1147330"/>
            <a:ext cx="4223177" cy="470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54"/>
              </a:lnSpc>
              <a:spcBef>
                <a:spcPct val="0"/>
              </a:spcBef>
            </a:pPr>
            <a:r>
              <a:rPr lang="en-US" sz="2824">
                <a:solidFill>
                  <a:srgbClr val="000000"/>
                </a:solidFill>
                <a:latin typeface="Open Sans Bold"/>
              </a:rPr>
              <a:t>Changing colors: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DAGGxULfbD8</dc:identifier>
  <dcterms:modified xsi:type="dcterms:W3CDTF">2011-08-01T06:04:30Z</dcterms:modified>
  <cp:revision>1</cp:revision>
  <dc:title>Matplotlib</dc:title>
</cp:coreProperties>
</file>