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Fibre" charset="1" panose="02000506060000020004"/>
      <p:regular r:id="rId28"/>
    </p:embeddedFont>
    <p:embeddedFont>
      <p:font typeface="Canva Sans Bold" charset="1" panose="020B0803030501040103"/>
      <p:regular r:id="rId29"/>
    </p:embeddedFont>
    <p:embeddedFont>
      <p:font typeface="Canva Sans" charset="1" panose="020B05030305010401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 Id="rId4" Target="../media/image31.pn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 Id="rId4" Target="../media/image36.pn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 Id="rId4" Target="../media/image3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png" Type="http://schemas.openxmlformats.org/officeDocument/2006/relationships/image"/><Relationship Id="rId4" Target="../media/image41.pn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39.pn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4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png" Type="http://schemas.openxmlformats.org/officeDocument/2006/relationships/image"/><Relationship Id="rId2" Target="../media/image11.png" Type="http://schemas.openxmlformats.org/officeDocument/2006/relationships/image"/><Relationship Id="rId3" Target="../media/image12.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media/image15.png" Type="http://schemas.openxmlformats.org/officeDocument/2006/relationships/image"/><Relationship Id="rId9" Target="../media/image16.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6A64A"/>
        </a:solidFill>
      </p:bgPr>
    </p:bg>
    <p:spTree>
      <p:nvGrpSpPr>
        <p:cNvPr id="1" name=""/>
        <p:cNvGrpSpPr/>
        <p:nvPr/>
      </p:nvGrpSpPr>
      <p:grpSpPr>
        <a:xfrm>
          <a:off x="0" y="0"/>
          <a:ext cx="0" cy="0"/>
          <a:chOff x="0" y="0"/>
          <a:chExt cx="0" cy="0"/>
        </a:xfrm>
      </p:grpSpPr>
      <p:grpSp>
        <p:nvGrpSpPr>
          <p:cNvPr name="Group 2" id="2"/>
          <p:cNvGrpSpPr/>
          <p:nvPr/>
        </p:nvGrpSpPr>
        <p:grpSpPr>
          <a:xfrm rot="0">
            <a:off x="821526" y="821621"/>
            <a:ext cx="16644948" cy="8643757"/>
            <a:chOff x="0" y="0"/>
            <a:chExt cx="6236922" cy="3238847"/>
          </a:xfrm>
        </p:grpSpPr>
        <p:sp>
          <p:nvSpPr>
            <p:cNvPr name="Freeform 3" id="3"/>
            <p:cNvSpPr/>
            <p:nvPr/>
          </p:nvSpPr>
          <p:spPr>
            <a:xfrm flipH="false" flipV="false" rot="0">
              <a:off x="0" y="0"/>
              <a:ext cx="6236922" cy="3238847"/>
            </a:xfrm>
            <a:custGeom>
              <a:avLst/>
              <a:gdLst/>
              <a:ahLst/>
              <a:cxnLst/>
              <a:rect r="r" b="b" t="t" l="l"/>
              <a:pathLst>
                <a:path h="3238847" w="6236922">
                  <a:moveTo>
                    <a:pt x="1395" y="0"/>
                  </a:moveTo>
                  <a:lnTo>
                    <a:pt x="6235527" y="0"/>
                  </a:lnTo>
                  <a:cubicBezTo>
                    <a:pt x="6236298" y="0"/>
                    <a:pt x="6236922" y="625"/>
                    <a:pt x="6236922" y="1395"/>
                  </a:cubicBezTo>
                  <a:lnTo>
                    <a:pt x="6236922" y="3237452"/>
                  </a:lnTo>
                  <a:cubicBezTo>
                    <a:pt x="6236922" y="3238222"/>
                    <a:pt x="6236298" y="3238847"/>
                    <a:pt x="6235527" y="3238847"/>
                  </a:cubicBezTo>
                  <a:lnTo>
                    <a:pt x="1395" y="3238847"/>
                  </a:lnTo>
                  <a:cubicBezTo>
                    <a:pt x="625" y="3238847"/>
                    <a:pt x="0" y="3238222"/>
                    <a:pt x="0" y="3237452"/>
                  </a:cubicBezTo>
                  <a:lnTo>
                    <a:pt x="0" y="1395"/>
                  </a:lnTo>
                  <a:cubicBezTo>
                    <a:pt x="0" y="625"/>
                    <a:pt x="625" y="0"/>
                    <a:pt x="1395" y="0"/>
                  </a:cubicBezTo>
                  <a:close/>
                </a:path>
              </a:pathLst>
            </a:custGeom>
            <a:solidFill>
              <a:srgbClr val="FEFDFD"/>
            </a:solidFill>
          </p:spPr>
        </p:sp>
        <p:sp>
          <p:nvSpPr>
            <p:cNvPr name="TextBox 4" id="4"/>
            <p:cNvSpPr txBox="true"/>
            <p:nvPr/>
          </p:nvSpPr>
          <p:spPr>
            <a:xfrm>
              <a:off x="0" y="-9525"/>
              <a:ext cx="6236922" cy="3248372"/>
            </a:xfrm>
            <a:prstGeom prst="rect">
              <a:avLst/>
            </a:prstGeom>
          </p:spPr>
          <p:txBody>
            <a:bodyPr anchor="ctr" rtlCol="false" tIns="19016" lIns="19016" bIns="19016" rIns="19016"/>
            <a:lstStyle/>
            <a:p>
              <a:pPr algn="ctr">
                <a:lnSpc>
                  <a:spcPts val="733"/>
                </a:lnSpc>
                <a:spcBef>
                  <a:spcPct val="0"/>
                </a:spcBef>
              </a:pPr>
            </a:p>
          </p:txBody>
        </p:sp>
      </p:grpSp>
      <p:sp>
        <p:nvSpPr>
          <p:cNvPr name="TextBox 5" id="5"/>
          <p:cNvSpPr txBox="true"/>
          <p:nvPr/>
        </p:nvSpPr>
        <p:spPr>
          <a:xfrm rot="0">
            <a:off x="-903560" y="2391908"/>
            <a:ext cx="12457061" cy="2599052"/>
          </a:xfrm>
          <a:prstGeom prst="rect">
            <a:avLst/>
          </a:prstGeom>
        </p:spPr>
        <p:txBody>
          <a:bodyPr anchor="t" rtlCol="false" tIns="0" lIns="0" bIns="0" rIns="0">
            <a:spAutoFit/>
          </a:bodyPr>
          <a:lstStyle/>
          <a:p>
            <a:pPr algn="ctr" marL="0" indent="0" lvl="0">
              <a:lnSpc>
                <a:spcPts val="19402"/>
              </a:lnSpc>
            </a:pPr>
            <a:r>
              <a:rPr lang="en-US" sz="20002" spc="-480">
                <a:solidFill>
                  <a:srgbClr val="000000"/>
                </a:solidFill>
                <a:latin typeface="Fibre"/>
              </a:rPr>
              <a:t>Numpy</a:t>
            </a:r>
          </a:p>
        </p:txBody>
      </p:sp>
      <p:sp>
        <p:nvSpPr>
          <p:cNvPr name="TextBox 6" id="6"/>
          <p:cNvSpPr txBox="true"/>
          <p:nvPr/>
        </p:nvSpPr>
        <p:spPr>
          <a:xfrm rot="0">
            <a:off x="8071571" y="6439862"/>
            <a:ext cx="8897084" cy="2596301"/>
          </a:xfrm>
          <a:prstGeom prst="rect">
            <a:avLst/>
          </a:prstGeom>
        </p:spPr>
        <p:txBody>
          <a:bodyPr anchor="t" rtlCol="false" tIns="0" lIns="0" bIns="0" rIns="0">
            <a:spAutoFit/>
          </a:bodyPr>
          <a:lstStyle/>
          <a:p>
            <a:pPr algn="ctr" marL="0" indent="0" lvl="0">
              <a:lnSpc>
                <a:spcPts val="19263"/>
              </a:lnSpc>
            </a:pPr>
            <a:r>
              <a:rPr lang="en-US" sz="19858" spc="-476">
                <a:solidFill>
                  <a:srgbClr val="000000"/>
                </a:solidFill>
                <a:latin typeface="Fibre"/>
              </a:rPr>
              <a:t>pandas</a:t>
            </a:r>
          </a:p>
        </p:txBody>
      </p:sp>
      <p:sp>
        <p:nvSpPr>
          <p:cNvPr name="TextBox 7" id="7"/>
          <p:cNvSpPr txBox="true"/>
          <p:nvPr/>
        </p:nvSpPr>
        <p:spPr>
          <a:xfrm rot="0">
            <a:off x="7655935" y="4263285"/>
            <a:ext cx="2438679" cy="2437289"/>
          </a:xfrm>
          <a:prstGeom prst="rect">
            <a:avLst/>
          </a:prstGeom>
        </p:spPr>
        <p:txBody>
          <a:bodyPr anchor="t" rtlCol="false" tIns="0" lIns="0" bIns="0" rIns="0">
            <a:spAutoFit/>
          </a:bodyPr>
          <a:lstStyle/>
          <a:p>
            <a:pPr algn="ctr" marL="0" indent="0" lvl="0">
              <a:lnSpc>
                <a:spcPts val="18125"/>
              </a:lnSpc>
            </a:pPr>
            <a:r>
              <a:rPr lang="en-US" sz="18686" spc="-448">
                <a:solidFill>
                  <a:srgbClr val="000000"/>
                </a:solidFill>
                <a:latin typeface="Fibre"/>
              </a:rPr>
              <a:t>&amp;</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A64A"/>
        </a:solidFill>
      </p:bgPr>
    </p:bg>
    <p:spTree>
      <p:nvGrpSpPr>
        <p:cNvPr id="1" name=""/>
        <p:cNvGrpSpPr/>
        <p:nvPr/>
      </p:nvGrpSpPr>
      <p:grpSpPr>
        <a:xfrm>
          <a:off x="0" y="0"/>
          <a:ext cx="0" cy="0"/>
          <a:chOff x="0" y="0"/>
          <a:chExt cx="0" cy="0"/>
        </a:xfrm>
      </p:grpSpPr>
      <p:grpSp>
        <p:nvGrpSpPr>
          <p:cNvPr name="Group 2" id="2"/>
          <p:cNvGrpSpPr/>
          <p:nvPr/>
        </p:nvGrpSpPr>
        <p:grpSpPr>
          <a:xfrm rot="0">
            <a:off x="519478" y="620256"/>
            <a:ext cx="17168497" cy="9106897"/>
            <a:chOff x="0" y="0"/>
            <a:chExt cx="6433098" cy="3412388"/>
          </a:xfrm>
        </p:grpSpPr>
        <p:sp>
          <p:nvSpPr>
            <p:cNvPr name="Freeform 3" id="3"/>
            <p:cNvSpPr/>
            <p:nvPr/>
          </p:nvSpPr>
          <p:spPr>
            <a:xfrm flipH="false" flipV="false" rot="0">
              <a:off x="0" y="0"/>
              <a:ext cx="6433098" cy="3412387"/>
            </a:xfrm>
            <a:custGeom>
              <a:avLst/>
              <a:gdLst/>
              <a:ahLst/>
              <a:cxnLst/>
              <a:rect r="r" b="b" t="t" l="l"/>
              <a:pathLst>
                <a:path h="3412387" w="6433098">
                  <a:moveTo>
                    <a:pt x="1353" y="0"/>
                  </a:moveTo>
                  <a:lnTo>
                    <a:pt x="6431746" y="0"/>
                  </a:lnTo>
                  <a:cubicBezTo>
                    <a:pt x="6432493" y="0"/>
                    <a:pt x="6433098" y="606"/>
                    <a:pt x="6433098" y="1353"/>
                  </a:cubicBezTo>
                  <a:lnTo>
                    <a:pt x="6433098" y="3411035"/>
                  </a:lnTo>
                  <a:cubicBezTo>
                    <a:pt x="6433098" y="3411393"/>
                    <a:pt x="6432956" y="3411737"/>
                    <a:pt x="6432702" y="3411991"/>
                  </a:cubicBezTo>
                  <a:cubicBezTo>
                    <a:pt x="6432448" y="3412245"/>
                    <a:pt x="6432104" y="3412387"/>
                    <a:pt x="6431746" y="3412387"/>
                  </a:cubicBezTo>
                  <a:lnTo>
                    <a:pt x="1353" y="3412387"/>
                  </a:lnTo>
                  <a:cubicBezTo>
                    <a:pt x="606" y="3412387"/>
                    <a:pt x="0" y="3411782"/>
                    <a:pt x="0" y="3411035"/>
                  </a:cubicBezTo>
                  <a:lnTo>
                    <a:pt x="0" y="1353"/>
                  </a:lnTo>
                  <a:cubicBezTo>
                    <a:pt x="0" y="606"/>
                    <a:pt x="606" y="0"/>
                    <a:pt x="1353" y="0"/>
                  </a:cubicBezTo>
                  <a:close/>
                </a:path>
              </a:pathLst>
            </a:custGeom>
            <a:solidFill>
              <a:srgbClr val="FEFDFD"/>
            </a:solidFill>
          </p:spPr>
        </p:sp>
        <p:sp>
          <p:nvSpPr>
            <p:cNvPr name="TextBox 4" id="4"/>
            <p:cNvSpPr txBox="true"/>
            <p:nvPr/>
          </p:nvSpPr>
          <p:spPr>
            <a:xfrm>
              <a:off x="0" y="-9525"/>
              <a:ext cx="6433098" cy="3421913"/>
            </a:xfrm>
            <a:prstGeom prst="rect">
              <a:avLst/>
            </a:prstGeom>
          </p:spPr>
          <p:txBody>
            <a:bodyPr anchor="ctr" rtlCol="false" tIns="19016" lIns="19016" bIns="19016" rIns="19016"/>
            <a:lstStyle/>
            <a:p>
              <a:pPr algn="ctr">
                <a:lnSpc>
                  <a:spcPts val="733"/>
                </a:lnSpc>
                <a:spcBef>
                  <a:spcPct val="0"/>
                </a:spcBef>
              </a:pPr>
            </a:p>
          </p:txBody>
        </p:sp>
      </p:grpSp>
      <p:sp>
        <p:nvSpPr>
          <p:cNvPr name="TextBox 5" id="5"/>
          <p:cNvSpPr txBox="true"/>
          <p:nvPr/>
        </p:nvSpPr>
        <p:spPr>
          <a:xfrm rot="0">
            <a:off x="807198" y="807614"/>
            <a:ext cx="6610872" cy="688156"/>
          </a:xfrm>
          <a:prstGeom prst="rect">
            <a:avLst/>
          </a:prstGeom>
        </p:spPr>
        <p:txBody>
          <a:bodyPr anchor="t" rtlCol="false" tIns="0" lIns="0" bIns="0" rIns="0">
            <a:spAutoFit/>
          </a:bodyPr>
          <a:lstStyle/>
          <a:p>
            <a:pPr algn="l">
              <a:lnSpc>
                <a:spcPts val="5645"/>
              </a:lnSpc>
            </a:pPr>
            <a:r>
              <a:rPr lang="en-US" sz="4032">
                <a:solidFill>
                  <a:srgbClr val="000000"/>
                </a:solidFill>
                <a:latin typeface="Canva Sans Bold"/>
              </a:rPr>
              <a:t>Statistical operations:</a:t>
            </a:r>
          </a:p>
        </p:txBody>
      </p:sp>
      <p:sp>
        <p:nvSpPr>
          <p:cNvPr name="TextBox 6" id="6"/>
          <p:cNvSpPr txBox="true"/>
          <p:nvPr/>
        </p:nvSpPr>
        <p:spPr>
          <a:xfrm rot="0">
            <a:off x="1862489" y="2590071"/>
            <a:ext cx="2634258" cy="563432"/>
          </a:xfrm>
          <a:prstGeom prst="rect">
            <a:avLst/>
          </a:prstGeom>
        </p:spPr>
        <p:txBody>
          <a:bodyPr anchor="t" rtlCol="false" tIns="0" lIns="0" bIns="0" rIns="0">
            <a:spAutoFit/>
          </a:bodyPr>
          <a:lstStyle/>
          <a:p>
            <a:pPr algn="ctr">
              <a:lnSpc>
                <a:spcPts val="4644"/>
              </a:lnSpc>
              <a:spcBef>
                <a:spcPct val="0"/>
              </a:spcBef>
            </a:pPr>
            <a:r>
              <a:rPr lang="en-US" sz="3317">
                <a:solidFill>
                  <a:srgbClr val="000000"/>
                </a:solidFill>
                <a:latin typeface="Canva Sans Bold"/>
              </a:rPr>
              <a:t>np.sum(arr1)</a:t>
            </a:r>
          </a:p>
        </p:txBody>
      </p:sp>
      <p:sp>
        <p:nvSpPr>
          <p:cNvPr name="TextBox 7" id="7"/>
          <p:cNvSpPr txBox="true"/>
          <p:nvPr/>
        </p:nvSpPr>
        <p:spPr>
          <a:xfrm rot="0">
            <a:off x="1862489" y="3723719"/>
            <a:ext cx="2987549" cy="563432"/>
          </a:xfrm>
          <a:prstGeom prst="rect">
            <a:avLst/>
          </a:prstGeom>
        </p:spPr>
        <p:txBody>
          <a:bodyPr anchor="t" rtlCol="false" tIns="0" lIns="0" bIns="0" rIns="0">
            <a:spAutoFit/>
          </a:bodyPr>
          <a:lstStyle/>
          <a:p>
            <a:pPr algn="ctr">
              <a:lnSpc>
                <a:spcPts val="4644"/>
              </a:lnSpc>
              <a:spcBef>
                <a:spcPct val="0"/>
              </a:spcBef>
            </a:pPr>
            <a:r>
              <a:rPr lang="en-US" sz="3317">
                <a:solidFill>
                  <a:srgbClr val="000000"/>
                </a:solidFill>
                <a:latin typeface="Canva Sans Bold"/>
              </a:rPr>
              <a:t>np.mean(arr2)</a:t>
            </a:r>
          </a:p>
        </p:txBody>
      </p:sp>
      <p:sp>
        <p:nvSpPr>
          <p:cNvPr name="TextBox 8" id="8"/>
          <p:cNvSpPr txBox="true"/>
          <p:nvPr/>
        </p:nvSpPr>
        <p:spPr>
          <a:xfrm rot="0">
            <a:off x="1862489" y="4740535"/>
            <a:ext cx="2634258" cy="563432"/>
          </a:xfrm>
          <a:prstGeom prst="rect">
            <a:avLst/>
          </a:prstGeom>
        </p:spPr>
        <p:txBody>
          <a:bodyPr anchor="t" rtlCol="false" tIns="0" lIns="0" bIns="0" rIns="0">
            <a:spAutoFit/>
          </a:bodyPr>
          <a:lstStyle/>
          <a:p>
            <a:pPr algn="ctr">
              <a:lnSpc>
                <a:spcPts val="4644"/>
              </a:lnSpc>
              <a:spcBef>
                <a:spcPct val="0"/>
              </a:spcBef>
            </a:pPr>
            <a:r>
              <a:rPr lang="en-US" sz="3317">
                <a:solidFill>
                  <a:srgbClr val="000000"/>
                </a:solidFill>
                <a:latin typeface="Canva Sans Bold"/>
              </a:rPr>
              <a:t>np.std(arr1)</a:t>
            </a:r>
          </a:p>
        </p:txBody>
      </p:sp>
      <p:sp>
        <p:nvSpPr>
          <p:cNvPr name="TextBox 9" id="9"/>
          <p:cNvSpPr txBox="true"/>
          <p:nvPr/>
        </p:nvSpPr>
        <p:spPr>
          <a:xfrm rot="0">
            <a:off x="1862489" y="5814502"/>
            <a:ext cx="2634258" cy="563432"/>
          </a:xfrm>
          <a:prstGeom prst="rect">
            <a:avLst/>
          </a:prstGeom>
        </p:spPr>
        <p:txBody>
          <a:bodyPr anchor="t" rtlCol="false" tIns="0" lIns="0" bIns="0" rIns="0">
            <a:spAutoFit/>
          </a:bodyPr>
          <a:lstStyle/>
          <a:p>
            <a:pPr algn="ctr">
              <a:lnSpc>
                <a:spcPts val="4644"/>
              </a:lnSpc>
              <a:spcBef>
                <a:spcPct val="0"/>
              </a:spcBef>
            </a:pPr>
            <a:r>
              <a:rPr lang="en-US" sz="3317">
                <a:solidFill>
                  <a:srgbClr val="000000"/>
                </a:solidFill>
                <a:latin typeface="Canva Sans Bold"/>
              </a:rPr>
              <a:t>np.var(arr2)</a:t>
            </a:r>
          </a:p>
        </p:txBody>
      </p:sp>
      <p:sp>
        <p:nvSpPr>
          <p:cNvPr name="TextBox 10" id="10"/>
          <p:cNvSpPr txBox="true"/>
          <p:nvPr/>
        </p:nvSpPr>
        <p:spPr>
          <a:xfrm rot="0">
            <a:off x="1862489" y="6835134"/>
            <a:ext cx="2634258" cy="563432"/>
          </a:xfrm>
          <a:prstGeom prst="rect">
            <a:avLst/>
          </a:prstGeom>
        </p:spPr>
        <p:txBody>
          <a:bodyPr anchor="t" rtlCol="false" tIns="0" lIns="0" bIns="0" rIns="0">
            <a:spAutoFit/>
          </a:bodyPr>
          <a:lstStyle/>
          <a:p>
            <a:pPr algn="ctr">
              <a:lnSpc>
                <a:spcPts val="4644"/>
              </a:lnSpc>
              <a:spcBef>
                <a:spcPct val="0"/>
              </a:spcBef>
            </a:pPr>
            <a:r>
              <a:rPr lang="en-US" sz="3317">
                <a:solidFill>
                  <a:srgbClr val="000000"/>
                </a:solidFill>
                <a:latin typeface="Canva Sans Bold"/>
              </a:rPr>
              <a:t>np.min(arr1)</a:t>
            </a:r>
          </a:p>
        </p:txBody>
      </p:sp>
      <p:sp>
        <p:nvSpPr>
          <p:cNvPr name="TextBox 11" id="11"/>
          <p:cNvSpPr txBox="true"/>
          <p:nvPr/>
        </p:nvSpPr>
        <p:spPr>
          <a:xfrm rot="0">
            <a:off x="1862489" y="7855766"/>
            <a:ext cx="2634258" cy="563432"/>
          </a:xfrm>
          <a:prstGeom prst="rect">
            <a:avLst/>
          </a:prstGeom>
        </p:spPr>
        <p:txBody>
          <a:bodyPr anchor="t" rtlCol="false" tIns="0" lIns="0" bIns="0" rIns="0">
            <a:spAutoFit/>
          </a:bodyPr>
          <a:lstStyle/>
          <a:p>
            <a:pPr algn="ctr">
              <a:lnSpc>
                <a:spcPts val="4644"/>
              </a:lnSpc>
              <a:spcBef>
                <a:spcPct val="0"/>
              </a:spcBef>
            </a:pPr>
            <a:r>
              <a:rPr lang="en-US" sz="3317">
                <a:solidFill>
                  <a:srgbClr val="000000"/>
                </a:solidFill>
                <a:latin typeface="Canva Sans Bold"/>
              </a:rPr>
              <a:t>np.max(arr2)</a:t>
            </a:r>
          </a:p>
        </p:txBody>
      </p:sp>
      <p:sp>
        <p:nvSpPr>
          <p:cNvPr name="Freeform 12" id="12"/>
          <p:cNvSpPr/>
          <p:nvPr/>
        </p:nvSpPr>
        <p:spPr>
          <a:xfrm flipH="false" flipV="false" rot="0">
            <a:off x="5360949" y="2833259"/>
            <a:ext cx="762488" cy="320245"/>
          </a:xfrm>
          <a:custGeom>
            <a:avLst/>
            <a:gdLst/>
            <a:ahLst/>
            <a:cxnLst/>
            <a:rect r="r" b="b" t="t" l="l"/>
            <a:pathLst>
              <a:path h="320245" w="762488">
                <a:moveTo>
                  <a:pt x="0" y="0"/>
                </a:moveTo>
                <a:lnTo>
                  <a:pt x="762488" y="0"/>
                </a:lnTo>
                <a:lnTo>
                  <a:pt x="762488" y="320245"/>
                </a:lnTo>
                <a:lnTo>
                  <a:pt x="0" y="3202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5360949" y="3878650"/>
            <a:ext cx="762488" cy="320245"/>
          </a:xfrm>
          <a:custGeom>
            <a:avLst/>
            <a:gdLst/>
            <a:ahLst/>
            <a:cxnLst/>
            <a:rect r="r" b="b" t="t" l="l"/>
            <a:pathLst>
              <a:path h="320245" w="762488">
                <a:moveTo>
                  <a:pt x="0" y="0"/>
                </a:moveTo>
                <a:lnTo>
                  <a:pt x="762488" y="0"/>
                </a:lnTo>
                <a:lnTo>
                  <a:pt x="762488" y="320245"/>
                </a:lnTo>
                <a:lnTo>
                  <a:pt x="0" y="3202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5360949" y="4924041"/>
            <a:ext cx="762488" cy="320245"/>
          </a:xfrm>
          <a:custGeom>
            <a:avLst/>
            <a:gdLst/>
            <a:ahLst/>
            <a:cxnLst/>
            <a:rect r="r" b="b" t="t" l="l"/>
            <a:pathLst>
              <a:path h="320245" w="762488">
                <a:moveTo>
                  <a:pt x="0" y="0"/>
                </a:moveTo>
                <a:lnTo>
                  <a:pt x="762488" y="0"/>
                </a:lnTo>
                <a:lnTo>
                  <a:pt x="762488" y="320245"/>
                </a:lnTo>
                <a:lnTo>
                  <a:pt x="0" y="3202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5360949" y="5969433"/>
            <a:ext cx="762488" cy="320245"/>
          </a:xfrm>
          <a:custGeom>
            <a:avLst/>
            <a:gdLst/>
            <a:ahLst/>
            <a:cxnLst/>
            <a:rect r="r" b="b" t="t" l="l"/>
            <a:pathLst>
              <a:path h="320245" w="762488">
                <a:moveTo>
                  <a:pt x="0" y="0"/>
                </a:moveTo>
                <a:lnTo>
                  <a:pt x="762488" y="0"/>
                </a:lnTo>
                <a:lnTo>
                  <a:pt x="762488" y="320245"/>
                </a:lnTo>
                <a:lnTo>
                  <a:pt x="0" y="3202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5360949" y="7014824"/>
            <a:ext cx="762488" cy="320245"/>
          </a:xfrm>
          <a:custGeom>
            <a:avLst/>
            <a:gdLst/>
            <a:ahLst/>
            <a:cxnLst/>
            <a:rect r="r" b="b" t="t" l="l"/>
            <a:pathLst>
              <a:path h="320245" w="762488">
                <a:moveTo>
                  <a:pt x="0" y="0"/>
                </a:moveTo>
                <a:lnTo>
                  <a:pt x="762488" y="0"/>
                </a:lnTo>
                <a:lnTo>
                  <a:pt x="762488" y="320245"/>
                </a:lnTo>
                <a:lnTo>
                  <a:pt x="0" y="3202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5360949" y="8060215"/>
            <a:ext cx="762488" cy="320245"/>
          </a:xfrm>
          <a:custGeom>
            <a:avLst/>
            <a:gdLst/>
            <a:ahLst/>
            <a:cxnLst/>
            <a:rect r="r" b="b" t="t" l="l"/>
            <a:pathLst>
              <a:path h="320245" w="762488">
                <a:moveTo>
                  <a:pt x="0" y="0"/>
                </a:moveTo>
                <a:lnTo>
                  <a:pt x="762488" y="0"/>
                </a:lnTo>
                <a:lnTo>
                  <a:pt x="762488" y="320245"/>
                </a:lnTo>
                <a:lnTo>
                  <a:pt x="0" y="3202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1556423" y="2001056"/>
            <a:ext cx="5404377" cy="1152448"/>
          </a:xfrm>
          <a:custGeom>
            <a:avLst/>
            <a:gdLst/>
            <a:ahLst/>
            <a:cxnLst/>
            <a:rect r="r" b="b" t="t" l="l"/>
            <a:pathLst>
              <a:path h="1152448" w="5404377">
                <a:moveTo>
                  <a:pt x="0" y="0"/>
                </a:moveTo>
                <a:lnTo>
                  <a:pt x="5404376" y="0"/>
                </a:lnTo>
                <a:lnTo>
                  <a:pt x="5404376" y="1152448"/>
                </a:lnTo>
                <a:lnTo>
                  <a:pt x="0" y="1152448"/>
                </a:lnTo>
                <a:lnTo>
                  <a:pt x="0" y="0"/>
                </a:lnTo>
                <a:close/>
              </a:path>
            </a:pathLst>
          </a:custGeom>
          <a:blipFill>
            <a:blip r:embed="rId4"/>
            <a:stretch>
              <a:fillRect l="0" t="0" r="-24770" b="0"/>
            </a:stretch>
          </a:blipFill>
        </p:spPr>
      </p:sp>
      <p:sp>
        <p:nvSpPr>
          <p:cNvPr name="Freeform 19" id="19"/>
          <p:cNvSpPr/>
          <p:nvPr/>
        </p:nvSpPr>
        <p:spPr>
          <a:xfrm flipH="false" flipV="false" rot="0">
            <a:off x="11556423" y="6407145"/>
            <a:ext cx="5541006" cy="1267226"/>
          </a:xfrm>
          <a:custGeom>
            <a:avLst/>
            <a:gdLst/>
            <a:ahLst/>
            <a:cxnLst/>
            <a:rect r="r" b="b" t="t" l="l"/>
            <a:pathLst>
              <a:path h="1267226" w="5541006">
                <a:moveTo>
                  <a:pt x="0" y="0"/>
                </a:moveTo>
                <a:lnTo>
                  <a:pt x="5541005" y="0"/>
                </a:lnTo>
                <a:lnTo>
                  <a:pt x="5541005" y="1267225"/>
                </a:lnTo>
                <a:lnTo>
                  <a:pt x="0" y="1267225"/>
                </a:lnTo>
                <a:lnTo>
                  <a:pt x="0" y="0"/>
                </a:lnTo>
                <a:close/>
              </a:path>
            </a:pathLst>
          </a:custGeom>
          <a:blipFill>
            <a:blip r:embed="rId5"/>
            <a:stretch>
              <a:fillRect l="0" t="0" r="0" b="0"/>
            </a:stretch>
          </a:blipFill>
        </p:spPr>
      </p:sp>
      <p:sp>
        <p:nvSpPr>
          <p:cNvPr name="TextBox 20" id="20"/>
          <p:cNvSpPr txBox="true"/>
          <p:nvPr/>
        </p:nvSpPr>
        <p:spPr>
          <a:xfrm rot="0">
            <a:off x="13380344" y="3350617"/>
            <a:ext cx="1756534" cy="688156"/>
          </a:xfrm>
          <a:prstGeom prst="rect">
            <a:avLst/>
          </a:prstGeom>
        </p:spPr>
        <p:txBody>
          <a:bodyPr anchor="t" rtlCol="false" tIns="0" lIns="0" bIns="0" rIns="0">
            <a:spAutoFit/>
          </a:bodyPr>
          <a:lstStyle/>
          <a:p>
            <a:pPr algn="l">
              <a:lnSpc>
                <a:spcPts val="5645"/>
              </a:lnSpc>
            </a:pPr>
            <a:r>
              <a:rPr lang="en-US" sz="4032">
                <a:solidFill>
                  <a:srgbClr val="000000"/>
                </a:solidFill>
                <a:latin typeface="Canva Sans"/>
              </a:rPr>
              <a:t>Array1 </a:t>
            </a:r>
          </a:p>
        </p:txBody>
      </p:sp>
      <p:sp>
        <p:nvSpPr>
          <p:cNvPr name="TextBox 21" id="21"/>
          <p:cNvSpPr txBox="true"/>
          <p:nvPr/>
        </p:nvSpPr>
        <p:spPr>
          <a:xfrm rot="0">
            <a:off x="13665343" y="7731043"/>
            <a:ext cx="1756534" cy="688156"/>
          </a:xfrm>
          <a:prstGeom prst="rect">
            <a:avLst/>
          </a:prstGeom>
        </p:spPr>
        <p:txBody>
          <a:bodyPr anchor="t" rtlCol="false" tIns="0" lIns="0" bIns="0" rIns="0">
            <a:spAutoFit/>
          </a:bodyPr>
          <a:lstStyle/>
          <a:p>
            <a:pPr algn="l">
              <a:lnSpc>
                <a:spcPts val="5645"/>
              </a:lnSpc>
            </a:pPr>
            <a:r>
              <a:rPr lang="en-US" sz="4032">
                <a:solidFill>
                  <a:srgbClr val="000000"/>
                </a:solidFill>
                <a:latin typeface="Canva Sans"/>
              </a:rPr>
              <a:t>Array2 </a:t>
            </a:r>
          </a:p>
        </p:txBody>
      </p:sp>
      <p:sp>
        <p:nvSpPr>
          <p:cNvPr name="TextBox 22" id="22"/>
          <p:cNvSpPr txBox="true"/>
          <p:nvPr/>
        </p:nvSpPr>
        <p:spPr>
          <a:xfrm rot="0">
            <a:off x="7070169" y="2678327"/>
            <a:ext cx="516017"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10</a:t>
            </a:r>
          </a:p>
        </p:txBody>
      </p:sp>
      <p:sp>
        <p:nvSpPr>
          <p:cNvPr name="TextBox 23" id="23"/>
          <p:cNvSpPr txBox="true"/>
          <p:nvPr/>
        </p:nvSpPr>
        <p:spPr>
          <a:xfrm rot="0">
            <a:off x="6889898" y="3723719"/>
            <a:ext cx="1056344"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6.5</a:t>
            </a:r>
          </a:p>
        </p:txBody>
      </p:sp>
      <p:sp>
        <p:nvSpPr>
          <p:cNvPr name="TextBox 24" id="24"/>
          <p:cNvSpPr txBox="true"/>
          <p:nvPr/>
        </p:nvSpPr>
        <p:spPr>
          <a:xfrm rot="0">
            <a:off x="6902053" y="4708317"/>
            <a:ext cx="1762926"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1.1180</a:t>
            </a:r>
          </a:p>
        </p:txBody>
      </p:sp>
      <p:sp>
        <p:nvSpPr>
          <p:cNvPr name="TextBox 25" id="25"/>
          <p:cNvSpPr txBox="true"/>
          <p:nvPr/>
        </p:nvSpPr>
        <p:spPr>
          <a:xfrm rot="0">
            <a:off x="7070169" y="5757524"/>
            <a:ext cx="885598"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1.25</a:t>
            </a:r>
          </a:p>
        </p:txBody>
      </p:sp>
      <p:sp>
        <p:nvSpPr>
          <p:cNvPr name="TextBox 26" id="26"/>
          <p:cNvSpPr txBox="true"/>
          <p:nvPr/>
        </p:nvSpPr>
        <p:spPr>
          <a:xfrm rot="0">
            <a:off x="7070169" y="6974083"/>
            <a:ext cx="516017"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1</a:t>
            </a:r>
          </a:p>
        </p:txBody>
      </p:sp>
      <p:sp>
        <p:nvSpPr>
          <p:cNvPr name="TextBox 27" id="27"/>
          <p:cNvSpPr txBox="true"/>
          <p:nvPr/>
        </p:nvSpPr>
        <p:spPr>
          <a:xfrm rot="0">
            <a:off x="7060644" y="7905284"/>
            <a:ext cx="357426"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 8</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A64A"/>
        </a:solidFill>
      </p:bgPr>
    </p:bg>
    <p:spTree>
      <p:nvGrpSpPr>
        <p:cNvPr id="1" name=""/>
        <p:cNvGrpSpPr/>
        <p:nvPr/>
      </p:nvGrpSpPr>
      <p:grpSpPr>
        <a:xfrm>
          <a:off x="0" y="0"/>
          <a:ext cx="0" cy="0"/>
          <a:chOff x="0" y="0"/>
          <a:chExt cx="0" cy="0"/>
        </a:xfrm>
      </p:grpSpPr>
      <p:grpSp>
        <p:nvGrpSpPr>
          <p:cNvPr name="Group 2" id="2"/>
          <p:cNvGrpSpPr/>
          <p:nvPr/>
        </p:nvGrpSpPr>
        <p:grpSpPr>
          <a:xfrm rot="0">
            <a:off x="519478" y="620256"/>
            <a:ext cx="17168497" cy="9106897"/>
            <a:chOff x="0" y="0"/>
            <a:chExt cx="6433098" cy="3412388"/>
          </a:xfrm>
        </p:grpSpPr>
        <p:sp>
          <p:nvSpPr>
            <p:cNvPr name="Freeform 3" id="3"/>
            <p:cNvSpPr/>
            <p:nvPr/>
          </p:nvSpPr>
          <p:spPr>
            <a:xfrm flipH="false" flipV="false" rot="0">
              <a:off x="0" y="0"/>
              <a:ext cx="6433098" cy="3412387"/>
            </a:xfrm>
            <a:custGeom>
              <a:avLst/>
              <a:gdLst/>
              <a:ahLst/>
              <a:cxnLst/>
              <a:rect r="r" b="b" t="t" l="l"/>
              <a:pathLst>
                <a:path h="3412387" w="6433098">
                  <a:moveTo>
                    <a:pt x="1353" y="0"/>
                  </a:moveTo>
                  <a:lnTo>
                    <a:pt x="6431746" y="0"/>
                  </a:lnTo>
                  <a:cubicBezTo>
                    <a:pt x="6432493" y="0"/>
                    <a:pt x="6433098" y="606"/>
                    <a:pt x="6433098" y="1353"/>
                  </a:cubicBezTo>
                  <a:lnTo>
                    <a:pt x="6433098" y="3411035"/>
                  </a:lnTo>
                  <a:cubicBezTo>
                    <a:pt x="6433098" y="3411393"/>
                    <a:pt x="6432956" y="3411737"/>
                    <a:pt x="6432702" y="3411991"/>
                  </a:cubicBezTo>
                  <a:cubicBezTo>
                    <a:pt x="6432448" y="3412245"/>
                    <a:pt x="6432104" y="3412387"/>
                    <a:pt x="6431746" y="3412387"/>
                  </a:cubicBezTo>
                  <a:lnTo>
                    <a:pt x="1353" y="3412387"/>
                  </a:lnTo>
                  <a:cubicBezTo>
                    <a:pt x="606" y="3412387"/>
                    <a:pt x="0" y="3411782"/>
                    <a:pt x="0" y="3411035"/>
                  </a:cubicBezTo>
                  <a:lnTo>
                    <a:pt x="0" y="1353"/>
                  </a:lnTo>
                  <a:cubicBezTo>
                    <a:pt x="0" y="606"/>
                    <a:pt x="606" y="0"/>
                    <a:pt x="1353" y="0"/>
                  </a:cubicBezTo>
                  <a:close/>
                </a:path>
              </a:pathLst>
            </a:custGeom>
            <a:solidFill>
              <a:srgbClr val="FEFDFD"/>
            </a:solidFill>
          </p:spPr>
        </p:sp>
        <p:sp>
          <p:nvSpPr>
            <p:cNvPr name="TextBox 4" id="4"/>
            <p:cNvSpPr txBox="true"/>
            <p:nvPr/>
          </p:nvSpPr>
          <p:spPr>
            <a:xfrm>
              <a:off x="0" y="-9525"/>
              <a:ext cx="6433098" cy="3421913"/>
            </a:xfrm>
            <a:prstGeom prst="rect">
              <a:avLst/>
            </a:prstGeom>
          </p:spPr>
          <p:txBody>
            <a:bodyPr anchor="ctr" rtlCol="false" tIns="19016" lIns="19016" bIns="19016" rIns="19016"/>
            <a:lstStyle/>
            <a:p>
              <a:pPr algn="ctr">
                <a:lnSpc>
                  <a:spcPts val="733"/>
                </a:lnSpc>
                <a:spcBef>
                  <a:spcPct val="0"/>
                </a:spcBef>
              </a:pPr>
            </a:p>
          </p:txBody>
        </p:sp>
      </p:grpSp>
      <p:sp>
        <p:nvSpPr>
          <p:cNvPr name="TextBox 5" id="5"/>
          <p:cNvSpPr txBox="true"/>
          <p:nvPr/>
        </p:nvSpPr>
        <p:spPr>
          <a:xfrm rot="0">
            <a:off x="807198" y="4128773"/>
            <a:ext cx="14357837" cy="2030857"/>
          </a:xfrm>
          <a:prstGeom prst="rect">
            <a:avLst/>
          </a:prstGeom>
        </p:spPr>
        <p:txBody>
          <a:bodyPr anchor="t" rtlCol="false" tIns="0" lIns="0" bIns="0" rIns="0">
            <a:spAutoFit/>
          </a:bodyPr>
          <a:lstStyle/>
          <a:p>
            <a:pPr algn="ctr">
              <a:lnSpc>
                <a:spcPts val="4087"/>
              </a:lnSpc>
            </a:pPr>
            <a:r>
              <a:rPr lang="en-US" sz="2919">
                <a:solidFill>
                  <a:srgbClr val="000000"/>
                </a:solidFill>
                <a:latin typeface="Canva Sans"/>
              </a:rPr>
              <a:t>There are many types of masks and can be initialized in many ways like using .  </a:t>
            </a:r>
          </a:p>
          <a:p>
            <a:pPr algn="l" marL="630427" indent="-315214" lvl="1">
              <a:lnSpc>
                <a:spcPts val="4087"/>
              </a:lnSpc>
              <a:buFont typeface="Arial"/>
              <a:buChar char="•"/>
            </a:pPr>
            <a:r>
              <a:rPr lang="en-US" sz="2919">
                <a:solidFill>
                  <a:srgbClr val="000000"/>
                </a:solidFill>
                <a:latin typeface="Canva Sans"/>
              </a:rPr>
              <a:t>   np.where(Condition ) to have a boolean mask and</a:t>
            </a:r>
          </a:p>
          <a:p>
            <a:pPr algn="l" marL="630427" indent="-315214" lvl="1">
              <a:lnSpc>
                <a:spcPts val="4087"/>
              </a:lnSpc>
              <a:buFont typeface="Arial"/>
              <a:buChar char="•"/>
            </a:pPr>
            <a:r>
              <a:rPr lang="en-US" sz="2919">
                <a:solidFill>
                  <a:srgbClr val="000000"/>
                </a:solidFill>
                <a:latin typeface="Canva Sans"/>
              </a:rPr>
              <a:t>   similarly we use np.ma for  masked_where(),masked_invalid ,etc methods </a:t>
            </a:r>
          </a:p>
          <a:p>
            <a:pPr algn="l" marL="630427" indent="-315214" lvl="1">
              <a:lnSpc>
                <a:spcPts val="4087"/>
              </a:lnSpc>
              <a:buFont typeface="Arial"/>
              <a:buChar char="•"/>
            </a:pPr>
            <a:r>
              <a:rPr lang="en-US" sz="2919">
                <a:solidFill>
                  <a:srgbClr val="000000"/>
                </a:solidFill>
                <a:latin typeface="Canva Sans"/>
              </a:rPr>
              <a:t>   and also we can use pandas to create masks by using mask() method .</a:t>
            </a:r>
          </a:p>
        </p:txBody>
      </p:sp>
      <p:sp>
        <p:nvSpPr>
          <p:cNvPr name="Freeform 6" id="6"/>
          <p:cNvSpPr/>
          <p:nvPr/>
        </p:nvSpPr>
        <p:spPr>
          <a:xfrm flipH="false" flipV="false" rot="0">
            <a:off x="1326128" y="7912002"/>
            <a:ext cx="4560409" cy="1104633"/>
          </a:xfrm>
          <a:custGeom>
            <a:avLst/>
            <a:gdLst/>
            <a:ahLst/>
            <a:cxnLst/>
            <a:rect r="r" b="b" t="t" l="l"/>
            <a:pathLst>
              <a:path h="1104633" w="4560409">
                <a:moveTo>
                  <a:pt x="0" y="0"/>
                </a:moveTo>
                <a:lnTo>
                  <a:pt x="4560410" y="0"/>
                </a:lnTo>
                <a:lnTo>
                  <a:pt x="4560410" y="1104633"/>
                </a:lnTo>
                <a:lnTo>
                  <a:pt x="0" y="1104633"/>
                </a:lnTo>
                <a:lnTo>
                  <a:pt x="0" y="0"/>
                </a:lnTo>
                <a:close/>
              </a:path>
            </a:pathLst>
          </a:custGeom>
          <a:blipFill>
            <a:blip r:embed="rId2"/>
            <a:stretch>
              <a:fillRect l="0" t="0" r="0" b="0"/>
            </a:stretch>
          </a:blipFill>
        </p:spPr>
      </p:sp>
      <p:sp>
        <p:nvSpPr>
          <p:cNvPr name="Freeform 7" id="7"/>
          <p:cNvSpPr/>
          <p:nvPr/>
        </p:nvSpPr>
        <p:spPr>
          <a:xfrm flipH="false" flipV="false" rot="0">
            <a:off x="11674779" y="7978909"/>
            <a:ext cx="4841280" cy="1118030"/>
          </a:xfrm>
          <a:custGeom>
            <a:avLst/>
            <a:gdLst/>
            <a:ahLst/>
            <a:cxnLst/>
            <a:rect r="r" b="b" t="t" l="l"/>
            <a:pathLst>
              <a:path h="1118030" w="4841280">
                <a:moveTo>
                  <a:pt x="0" y="0"/>
                </a:moveTo>
                <a:lnTo>
                  <a:pt x="4841280" y="0"/>
                </a:lnTo>
                <a:lnTo>
                  <a:pt x="4841280" y="1118030"/>
                </a:lnTo>
                <a:lnTo>
                  <a:pt x="0" y="1118030"/>
                </a:lnTo>
                <a:lnTo>
                  <a:pt x="0" y="0"/>
                </a:lnTo>
                <a:close/>
              </a:path>
            </a:pathLst>
          </a:custGeom>
          <a:blipFill>
            <a:blip r:embed="rId3"/>
            <a:stretch>
              <a:fillRect l="0" t="0" r="0" b="0"/>
            </a:stretch>
          </a:blipFill>
        </p:spPr>
      </p:sp>
      <p:sp>
        <p:nvSpPr>
          <p:cNvPr name="Freeform 8" id="8"/>
          <p:cNvSpPr/>
          <p:nvPr/>
        </p:nvSpPr>
        <p:spPr>
          <a:xfrm flipH="false" flipV="false" rot="0">
            <a:off x="6115138" y="7758442"/>
            <a:ext cx="5375636" cy="1626130"/>
          </a:xfrm>
          <a:custGeom>
            <a:avLst/>
            <a:gdLst/>
            <a:ahLst/>
            <a:cxnLst/>
            <a:rect r="r" b="b" t="t" l="l"/>
            <a:pathLst>
              <a:path h="1626130" w="5375636">
                <a:moveTo>
                  <a:pt x="0" y="0"/>
                </a:moveTo>
                <a:lnTo>
                  <a:pt x="5375636" y="0"/>
                </a:lnTo>
                <a:lnTo>
                  <a:pt x="5375636" y="1626130"/>
                </a:lnTo>
                <a:lnTo>
                  <a:pt x="0" y="16261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807198" y="807614"/>
            <a:ext cx="2350599" cy="688156"/>
          </a:xfrm>
          <a:prstGeom prst="rect">
            <a:avLst/>
          </a:prstGeom>
        </p:spPr>
        <p:txBody>
          <a:bodyPr anchor="t" rtlCol="false" tIns="0" lIns="0" bIns="0" rIns="0">
            <a:spAutoFit/>
          </a:bodyPr>
          <a:lstStyle/>
          <a:p>
            <a:pPr algn="l">
              <a:lnSpc>
                <a:spcPts val="5645"/>
              </a:lnSpc>
            </a:pPr>
            <a:r>
              <a:rPr lang="en-US" sz="4032">
                <a:solidFill>
                  <a:srgbClr val="000000"/>
                </a:solidFill>
                <a:latin typeface="Canva Sans Bold"/>
              </a:rPr>
              <a:t>Masking:</a:t>
            </a:r>
          </a:p>
        </p:txBody>
      </p:sp>
      <p:sp>
        <p:nvSpPr>
          <p:cNvPr name="TextBox 10" id="10"/>
          <p:cNvSpPr txBox="true"/>
          <p:nvPr/>
        </p:nvSpPr>
        <p:spPr>
          <a:xfrm rot="0">
            <a:off x="807198" y="1876684"/>
            <a:ext cx="16190668" cy="2016562"/>
          </a:xfrm>
          <a:prstGeom prst="rect">
            <a:avLst/>
          </a:prstGeom>
        </p:spPr>
        <p:txBody>
          <a:bodyPr anchor="t" rtlCol="false" tIns="0" lIns="0" bIns="0" rIns="0">
            <a:spAutoFit/>
          </a:bodyPr>
          <a:lstStyle/>
          <a:p>
            <a:pPr algn="just">
              <a:lnSpc>
                <a:spcPts val="4082"/>
              </a:lnSpc>
              <a:spcBef>
                <a:spcPct val="0"/>
              </a:spcBef>
            </a:pPr>
            <a:r>
              <a:rPr lang="en-US" sz="2916">
                <a:solidFill>
                  <a:srgbClr val="000000"/>
                </a:solidFill>
                <a:latin typeface="Canva Sans"/>
              </a:rPr>
              <a:t>Masking is a powerful feature in NumPy that enables you to handle missing or invalid data in numerical computations. It ensures that operations are performed correctly and avoids errors by treating masked values like NaN (Not a Number). This is particularly useful when working with large datasets where missing or invalid data is common.</a:t>
            </a:r>
          </a:p>
        </p:txBody>
      </p:sp>
      <p:sp>
        <p:nvSpPr>
          <p:cNvPr name="TextBox 11" id="11"/>
          <p:cNvSpPr txBox="true"/>
          <p:nvPr/>
        </p:nvSpPr>
        <p:spPr>
          <a:xfrm rot="0">
            <a:off x="1028700" y="6551454"/>
            <a:ext cx="9120819" cy="1002157"/>
          </a:xfrm>
          <a:prstGeom prst="rect">
            <a:avLst/>
          </a:prstGeom>
        </p:spPr>
        <p:txBody>
          <a:bodyPr anchor="t" rtlCol="false" tIns="0" lIns="0" bIns="0" rIns="0">
            <a:spAutoFit/>
          </a:bodyPr>
          <a:lstStyle/>
          <a:p>
            <a:pPr algn="l">
              <a:lnSpc>
                <a:spcPts val="4087"/>
              </a:lnSpc>
            </a:pPr>
            <a:r>
              <a:rPr lang="en-US" sz="2919">
                <a:solidFill>
                  <a:srgbClr val="000000"/>
                </a:solidFill>
                <a:latin typeface="Canva Sans"/>
              </a:rPr>
              <a:t>For example take a 1D array of 4 elements and we create a mask using np.where to get the values &gt; 8.</a:t>
            </a:r>
          </a:p>
        </p:txBody>
      </p:sp>
      <p:sp>
        <p:nvSpPr>
          <p:cNvPr name="TextBox 12" id="12"/>
          <p:cNvSpPr txBox="true"/>
          <p:nvPr/>
        </p:nvSpPr>
        <p:spPr>
          <a:xfrm rot="0">
            <a:off x="6119665" y="7864377"/>
            <a:ext cx="4500378" cy="391308"/>
          </a:xfrm>
          <a:prstGeom prst="rect">
            <a:avLst/>
          </a:prstGeom>
        </p:spPr>
        <p:txBody>
          <a:bodyPr anchor="t" rtlCol="false" tIns="0" lIns="0" bIns="0" rIns="0">
            <a:spAutoFit/>
          </a:bodyPr>
          <a:lstStyle/>
          <a:p>
            <a:pPr algn="ctr">
              <a:lnSpc>
                <a:spcPts val="3213"/>
              </a:lnSpc>
              <a:spcBef>
                <a:spcPct val="0"/>
              </a:spcBef>
            </a:pPr>
            <a:r>
              <a:rPr lang="en-US" sz="2295">
                <a:solidFill>
                  <a:srgbClr val="000000"/>
                </a:solidFill>
                <a:latin typeface="Canva Sans Bold"/>
              </a:rPr>
              <a:t>np.where(arr &gt; 8, True, False)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A64A"/>
        </a:solidFill>
      </p:bgPr>
    </p:bg>
    <p:spTree>
      <p:nvGrpSpPr>
        <p:cNvPr id="1" name=""/>
        <p:cNvGrpSpPr/>
        <p:nvPr/>
      </p:nvGrpSpPr>
      <p:grpSpPr>
        <a:xfrm>
          <a:off x="0" y="0"/>
          <a:ext cx="0" cy="0"/>
          <a:chOff x="0" y="0"/>
          <a:chExt cx="0" cy="0"/>
        </a:xfrm>
      </p:grpSpPr>
      <p:grpSp>
        <p:nvGrpSpPr>
          <p:cNvPr name="Group 2" id="2"/>
          <p:cNvGrpSpPr/>
          <p:nvPr/>
        </p:nvGrpSpPr>
        <p:grpSpPr>
          <a:xfrm rot="0">
            <a:off x="519478" y="620256"/>
            <a:ext cx="17168497" cy="9106897"/>
            <a:chOff x="0" y="0"/>
            <a:chExt cx="6433098" cy="3412388"/>
          </a:xfrm>
        </p:grpSpPr>
        <p:sp>
          <p:nvSpPr>
            <p:cNvPr name="Freeform 3" id="3"/>
            <p:cNvSpPr/>
            <p:nvPr/>
          </p:nvSpPr>
          <p:spPr>
            <a:xfrm flipH="false" flipV="false" rot="0">
              <a:off x="0" y="0"/>
              <a:ext cx="6433098" cy="3412387"/>
            </a:xfrm>
            <a:custGeom>
              <a:avLst/>
              <a:gdLst/>
              <a:ahLst/>
              <a:cxnLst/>
              <a:rect r="r" b="b" t="t" l="l"/>
              <a:pathLst>
                <a:path h="3412387" w="6433098">
                  <a:moveTo>
                    <a:pt x="1353" y="0"/>
                  </a:moveTo>
                  <a:lnTo>
                    <a:pt x="6431746" y="0"/>
                  </a:lnTo>
                  <a:cubicBezTo>
                    <a:pt x="6432493" y="0"/>
                    <a:pt x="6433098" y="606"/>
                    <a:pt x="6433098" y="1353"/>
                  </a:cubicBezTo>
                  <a:lnTo>
                    <a:pt x="6433098" y="3411035"/>
                  </a:lnTo>
                  <a:cubicBezTo>
                    <a:pt x="6433098" y="3411393"/>
                    <a:pt x="6432956" y="3411737"/>
                    <a:pt x="6432702" y="3411991"/>
                  </a:cubicBezTo>
                  <a:cubicBezTo>
                    <a:pt x="6432448" y="3412245"/>
                    <a:pt x="6432104" y="3412387"/>
                    <a:pt x="6431746" y="3412387"/>
                  </a:cubicBezTo>
                  <a:lnTo>
                    <a:pt x="1353" y="3412387"/>
                  </a:lnTo>
                  <a:cubicBezTo>
                    <a:pt x="606" y="3412387"/>
                    <a:pt x="0" y="3411782"/>
                    <a:pt x="0" y="3411035"/>
                  </a:cubicBezTo>
                  <a:lnTo>
                    <a:pt x="0" y="1353"/>
                  </a:lnTo>
                  <a:cubicBezTo>
                    <a:pt x="0" y="606"/>
                    <a:pt x="606" y="0"/>
                    <a:pt x="1353" y="0"/>
                  </a:cubicBezTo>
                  <a:close/>
                </a:path>
              </a:pathLst>
            </a:custGeom>
            <a:solidFill>
              <a:srgbClr val="FEFDFD"/>
            </a:solidFill>
          </p:spPr>
        </p:sp>
        <p:sp>
          <p:nvSpPr>
            <p:cNvPr name="TextBox 4" id="4"/>
            <p:cNvSpPr txBox="true"/>
            <p:nvPr/>
          </p:nvSpPr>
          <p:spPr>
            <a:xfrm>
              <a:off x="0" y="-9525"/>
              <a:ext cx="6433098" cy="3421913"/>
            </a:xfrm>
            <a:prstGeom prst="rect">
              <a:avLst/>
            </a:prstGeom>
          </p:spPr>
          <p:txBody>
            <a:bodyPr anchor="ctr" rtlCol="false" tIns="19016" lIns="19016" bIns="19016" rIns="19016"/>
            <a:lstStyle/>
            <a:p>
              <a:pPr algn="ctr">
                <a:lnSpc>
                  <a:spcPts val="733"/>
                </a:lnSpc>
                <a:spcBef>
                  <a:spcPct val="0"/>
                </a:spcBef>
              </a:pPr>
            </a:p>
          </p:txBody>
        </p:sp>
      </p:grpSp>
      <p:sp>
        <p:nvSpPr>
          <p:cNvPr name="TextBox 5" id="5"/>
          <p:cNvSpPr txBox="true"/>
          <p:nvPr/>
        </p:nvSpPr>
        <p:spPr>
          <a:xfrm rot="0">
            <a:off x="807198" y="807614"/>
            <a:ext cx="2350599" cy="688156"/>
          </a:xfrm>
          <a:prstGeom prst="rect">
            <a:avLst/>
          </a:prstGeom>
        </p:spPr>
        <p:txBody>
          <a:bodyPr anchor="t" rtlCol="false" tIns="0" lIns="0" bIns="0" rIns="0">
            <a:spAutoFit/>
          </a:bodyPr>
          <a:lstStyle/>
          <a:p>
            <a:pPr algn="l">
              <a:lnSpc>
                <a:spcPts val="5645"/>
              </a:lnSpc>
            </a:pPr>
            <a:r>
              <a:rPr lang="en-US" sz="4032">
                <a:solidFill>
                  <a:srgbClr val="000000"/>
                </a:solidFill>
                <a:latin typeface="Canva Sans Bold"/>
              </a:rPr>
              <a:t>Masking:</a:t>
            </a:r>
          </a:p>
        </p:txBody>
      </p:sp>
      <p:sp>
        <p:nvSpPr>
          <p:cNvPr name="Freeform 6" id="6"/>
          <p:cNvSpPr/>
          <p:nvPr/>
        </p:nvSpPr>
        <p:spPr>
          <a:xfrm flipH="false" flipV="false" rot="0">
            <a:off x="1742052" y="1474154"/>
            <a:ext cx="4770743" cy="3538432"/>
          </a:xfrm>
          <a:custGeom>
            <a:avLst/>
            <a:gdLst/>
            <a:ahLst/>
            <a:cxnLst/>
            <a:rect r="r" b="b" t="t" l="l"/>
            <a:pathLst>
              <a:path h="3538432" w="4770743">
                <a:moveTo>
                  <a:pt x="0" y="0"/>
                </a:moveTo>
                <a:lnTo>
                  <a:pt x="4770743" y="0"/>
                </a:lnTo>
                <a:lnTo>
                  <a:pt x="4770743" y="3538432"/>
                </a:lnTo>
                <a:lnTo>
                  <a:pt x="0" y="3538432"/>
                </a:lnTo>
                <a:lnTo>
                  <a:pt x="0" y="0"/>
                </a:lnTo>
                <a:close/>
              </a:path>
            </a:pathLst>
          </a:custGeom>
          <a:blipFill>
            <a:blip r:embed="rId2"/>
            <a:stretch>
              <a:fillRect l="-10838" t="-13149" r="-115943" b="-14028"/>
            </a:stretch>
          </a:blipFill>
        </p:spPr>
      </p:sp>
      <p:sp>
        <p:nvSpPr>
          <p:cNvPr name="Freeform 7" id="7"/>
          <p:cNvSpPr/>
          <p:nvPr/>
        </p:nvSpPr>
        <p:spPr>
          <a:xfrm flipH="false" flipV="false" rot="0">
            <a:off x="9817828" y="5650046"/>
            <a:ext cx="4876566" cy="3283320"/>
          </a:xfrm>
          <a:custGeom>
            <a:avLst/>
            <a:gdLst/>
            <a:ahLst/>
            <a:cxnLst/>
            <a:rect r="r" b="b" t="t" l="l"/>
            <a:pathLst>
              <a:path h="3283320" w="4876566">
                <a:moveTo>
                  <a:pt x="0" y="0"/>
                </a:moveTo>
                <a:lnTo>
                  <a:pt x="4876566" y="0"/>
                </a:lnTo>
                <a:lnTo>
                  <a:pt x="4876566" y="3283319"/>
                </a:lnTo>
                <a:lnTo>
                  <a:pt x="0" y="3283319"/>
                </a:lnTo>
                <a:lnTo>
                  <a:pt x="0" y="0"/>
                </a:lnTo>
                <a:close/>
              </a:path>
            </a:pathLst>
          </a:custGeom>
          <a:blipFill>
            <a:blip r:embed="rId3"/>
            <a:stretch>
              <a:fillRect l="0" t="0" r="0" b="0"/>
            </a:stretch>
          </a:blipFill>
        </p:spPr>
      </p:sp>
      <p:sp>
        <p:nvSpPr>
          <p:cNvPr name="Freeform 8" id="8"/>
          <p:cNvSpPr/>
          <p:nvPr/>
        </p:nvSpPr>
        <p:spPr>
          <a:xfrm flipH="false" flipV="false" rot="0">
            <a:off x="1695768" y="5630783"/>
            <a:ext cx="4817027" cy="3302583"/>
          </a:xfrm>
          <a:custGeom>
            <a:avLst/>
            <a:gdLst/>
            <a:ahLst/>
            <a:cxnLst/>
            <a:rect r="r" b="b" t="t" l="l"/>
            <a:pathLst>
              <a:path h="3302583" w="4817027">
                <a:moveTo>
                  <a:pt x="0" y="0"/>
                </a:moveTo>
                <a:lnTo>
                  <a:pt x="4817027" y="0"/>
                </a:lnTo>
                <a:lnTo>
                  <a:pt x="4817027" y="3302582"/>
                </a:lnTo>
                <a:lnTo>
                  <a:pt x="0" y="3302582"/>
                </a:lnTo>
                <a:lnTo>
                  <a:pt x="0" y="0"/>
                </a:lnTo>
                <a:close/>
              </a:path>
            </a:pathLst>
          </a:custGeom>
          <a:blipFill>
            <a:blip r:embed="rId4"/>
            <a:stretch>
              <a:fillRect l="0" t="0" r="0" b="0"/>
            </a:stretch>
          </a:blipFill>
        </p:spPr>
      </p:sp>
      <p:sp>
        <p:nvSpPr>
          <p:cNvPr name="Freeform 9" id="9"/>
          <p:cNvSpPr/>
          <p:nvPr/>
        </p:nvSpPr>
        <p:spPr>
          <a:xfrm flipH="false" flipV="false" rot="0">
            <a:off x="9768525" y="1474154"/>
            <a:ext cx="5297758" cy="3472975"/>
          </a:xfrm>
          <a:custGeom>
            <a:avLst/>
            <a:gdLst/>
            <a:ahLst/>
            <a:cxnLst/>
            <a:rect r="r" b="b" t="t" l="l"/>
            <a:pathLst>
              <a:path h="3472975" w="5297758">
                <a:moveTo>
                  <a:pt x="0" y="0"/>
                </a:moveTo>
                <a:lnTo>
                  <a:pt x="5297758" y="0"/>
                </a:lnTo>
                <a:lnTo>
                  <a:pt x="5297758" y="3472975"/>
                </a:lnTo>
                <a:lnTo>
                  <a:pt x="0" y="3472975"/>
                </a:lnTo>
                <a:lnTo>
                  <a:pt x="0" y="0"/>
                </a:lnTo>
                <a:close/>
              </a:path>
            </a:pathLst>
          </a:custGeom>
          <a:blipFill>
            <a:blip r:embed="rId5"/>
            <a:stretch>
              <a:fillRect l="0" t="0" r="0" b="0"/>
            </a:stretch>
          </a:blipFill>
        </p:spPr>
      </p:sp>
      <p:sp>
        <p:nvSpPr>
          <p:cNvPr name="TextBox 10" id="10"/>
          <p:cNvSpPr txBox="true"/>
          <p:nvPr/>
        </p:nvSpPr>
        <p:spPr>
          <a:xfrm rot="0">
            <a:off x="2906440" y="4657907"/>
            <a:ext cx="2682413" cy="485593"/>
          </a:xfrm>
          <a:prstGeom prst="rect">
            <a:avLst/>
          </a:prstGeom>
        </p:spPr>
        <p:txBody>
          <a:bodyPr anchor="t" rtlCol="false" tIns="0" lIns="0" bIns="0" rIns="0">
            <a:spAutoFit/>
          </a:bodyPr>
          <a:lstStyle/>
          <a:p>
            <a:pPr algn="l">
              <a:lnSpc>
                <a:spcPts val="4068"/>
              </a:lnSpc>
            </a:pPr>
            <a:r>
              <a:rPr lang="en-US" sz="2906">
                <a:solidFill>
                  <a:srgbClr val="000000"/>
                </a:solidFill>
                <a:latin typeface="Canva Sans Bold"/>
              </a:rPr>
              <a:t>original array</a:t>
            </a:r>
          </a:p>
        </p:txBody>
      </p:sp>
      <p:sp>
        <p:nvSpPr>
          <p:cNvPr name="TextBox 11" id="11"/>
          <p:cNvSpPr txBox="true"/>
          <p:nvPr/>
        </p:nvSpPr>
        <p:spPr>
          <a:xfrm rot="0">
            <a:off x="10383271" y="4760432"/>
            <a:ext cx="3745678" cy="335295"/>
          </a:xfrm>
          <a:prstGeom prst="rect">
            <a:avLst/>
          </a:prstGeom>
        </p:spPr>
        <p:txBody>
          <a:bodyPr anchor="t" rtlCol="false" tIns="0" lIns="0" bIns="0" rIns="0">
            <a:spAutoFit/>
          </a:bodyPr>
          <a:lstStyle/>
          <a:p>
            <a:pPr algn="l">
              <a:lnSpc>
                <a:spcPts val="2761"/>
              </a:lnSpc>
            </a:pPr>
            <a:r>
              <a:rPr lang="en-US" sz="1972">
                <a:solidFill>
                  <a:srgbClr val="000000"/>
                </a:solidFill>
                <a:latin typeface="Canva Sans Bold"/>
              </a:rPr>
              <a:t>Boolean mask with condition</a:t>
            </a:r>
          </a:p>
        </p:txBody>
      </p:sp>
      <p:sp>
        <p:nvSpPr>
          <p:cNvPr name="TextBox 12" id="12"/>
          <p:cNvSpPr txBox="true"/>
          <p:nvPr/>
        </p:nvSpPr>
        <p:spPr>
          <a:xfrm rot="0">
            <a:off x="10383271" y="8923005"/>
            <a:ext cx="3745678" cy="335295"/>
          </a:xfrm>
          <a:prstGeom prst="rect">
            <a:avLst/>
          </a:prstGeom>
        </p:spPr>
        <p:txBody>
          <a:bodyPr anchor="t" rtlCol="false" tIns="0" lIns="0" bIns="0" rIns="0">
            <a:spAutoFit/>
          </a:bodyPr>
          <a:lstStyle/>
          <a:p>
            <a:pPr algn="l">
              <a:lnSpc>
                <a:spcPts val="2761"/>
              </a:lnSpc>
            </a:pPr>
            <a:r>
              <a:rPr lang="en-US" sz="1972">
                <a:solidFill>
                  <a:srgbClr val="000000"/>
                </a:solidFill>
                <a:latin typeface="Canva Sans Bold"/>
              </a:rPr>
              <a:t>identifying only true values</a:t>
            </a:r>
          </a:p>
        </p:txBody>
      </p:sp>
      <p:sp>
        <p:nvSpPr>
          <p:cNvPr name="TextBox 13" id="13"/>
          <p:cNvSpPr txBox="true"/>
          <p:nvPr/>
        </p:nvSpPr>
        <p:spPr>
          <a:xfrm rot="0">
            <a:off x="2629374" y="8895265"/>
            <a:ext cx="3745678" cy="335295"/>
          </a:xfrm>
          <a:prstGeom prst="rect">
            <a:avLst/>
          </a:prstGeom>
        </p:spPr>
        <p:txBody>
          <a:bodyPr anchor="t" rtlCol="false" tIns="0" lIns="0" bIns="0" rIns="0">
            <a:spAutoFit/>
          </a:bodyPr>
          <a:lstStyle/>
          <a:p>
            <a:pPr algn="l">
              <a:lnSpc>
                <a:spcPts val="2761"/>
              </a:lnSpc>
            </a:pPr>
            <a:r>
              <a:rPr lang="en-US" sz="1972">
                <a:solidFill>
                  <a:srgbClr val="000000"/>
                </a:solidFill>
                <a:latin typeface="Canva Sans Bold"/>
              </a:rPr>
              <a:t>extracted masked array</a:t>
            </a:r>
          </a:p>
        </p:txBody>
      </p:sp>
      <p:sp>
        <p:nvSpPr>
          <p:cNvPr name="Freeform 14" id="14"/>
          <p:cNvSpPr/>
          <p:nvPr/>
        </p:nvSpPr>
        <p:spPr>
          <a:xfrm flipH="false" flipV="false" rot="4580769">
            <a:off x="13921287" y="4764369"/>
            <a:ext cx="2289993" cy="818672"/>
          </a:xfrm>
          <a:custGeom>
            <a:avLst/>
            <a:gdLst/>
            <a:ahLst/>
            <a:cxnLst/>
            <a:rect r="r" b="b" t="t" l="l"/>
            <a:pathLst>
              <a:path h="818672" w="2289993">
                <a:moveTo>
                  <a:pt x="0" y="0"/>
                </a:moveTo>
                <a:lnTo>
                  <a:pt x="2289992" y="0"/>
                </a:lnTo>
                <a:lnTo>
                  <a:pt x="2289992" y="818672"/>
                </a:lnTo>
                <a:lnTo>
                  <a:pt x="0" y="8186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6512795" y="2677523"/>
            <a:ext cx="3524751" cy="1066237"/>
          </a:xfrm>
          <a:custGeom>
            <a:avLst/>
            <a:gdLst/>
            <a:ahLst/>
            <a:cxnLst/>
            <a:rect r="r" b="b" t="t" l="l"/>
            <a:pathLst>
              <a:path h="1066237" w="3524751">
                <a:moveTo>
                  <a:pt x="0" y="0"/>
                </a:moveTo>
                <a:lnTo>
                  <a:pt x="3524751" y="0"/>
                </a:lnTo>
                <a:lnTo>
                  <a:pt x="3524751" y="1066237"/>
                </a:lnTo>
                <a:lnTo>
                  <a:pt x="0" y="10662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10800000">
            <a:off x="6512795" y="6748955"/>
            <a:ext cx="3305033" cy="999772"/>
          </a:xfrm>
          <a:custGeom>
            <a:avLst/>
            <a:gdLst/>
            <a:ahLst/>
            <a:cxnLst/>
            <a:rect r="r" b="b" t="t" l="l"/>
            <a:pathLst>
              <a:path h="999772" w="3305033">
                <a:moveTo>
                  <a:pt x="0" y="0"/>
                </a:moveTo>
                <a:lnTo>
                  <a:pt x="3305033" y="0"/>
                </a:lnTo>
                <a:lnTo>
                  <a:pt x="3305033" y="999773"/>
                </a:lnTo>
                <a:lnTo>
                  <a:pt x="0" y="999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59EFB"/>
        </a:solidFill>
      </p:bgPr>
    </p:bg>
    <p:spTree>
      <p:nvGrpSpPr>
        <p:cNvPr id="1" name=""/>
        <p:cNvGrpSpPr/>
        <p:nvPr/>
      </p:nvGrpSpPr>
      <p:grpSpPr>
        <a:xfrm>
          <a:off x="0" y="0"/>
          <a:ext cx="0" cy="0"/>
          <a:chOff x="0" y="0"/>
          <a:chExt cx="0" cy="0"/>
        </a:xfrm>
      </p:grpSpPr>
      <p:grpSp>
        <p:nvGrpSpPr>
          <p:cNvPr name="Group 2" id="2"/>
          <p:cNvGrpSpPr/>
          <p:nvPr/>
        </p:nvGrpSpPr>
        <p:grpSpPr>
          <a:xfrm rot="0">
            <a:off x="519478" y="620256"/>
            <a:ext cx="17168497" cy="9106897"/>
            <a:chOff x="0" y="0"/>
            <a:chExt cx="6433098" cy="3412388"/>
          </a:xfrm>
        </p:grpSpPr>
        <p:sp>
          <p:nvSpPr>
            <p:cNvPr name="Freeform 3" id="3"/>
            <p:cNvSpPr/>
            <p:nvPr/>
          </p:nvSpPr>
          <p:spPr>
            <a:xfrm flipH="false" flipV="false" rot="0">
              <a:off x="0" y="0"/>
              <a:ext cx="6433098" cy="3412387"/>
            </a:xfrm>
            <a:custGeom>
              <a:avLst/>
              <a:gdLst/>
              <a:ahLst/>
              <a:cxnLst/>
              <a:rect r="r" b="b" t="t" l="l"/>
              <a:pathLst>
                <a:path h="3412387" w="6433098">
                  <a:moveTo>
                    <a:pt x="1353" y="0"/>
                  </a:moveTo>
                  <a:lnTo>
                    <a:pt x="6431746" y="0"/>
                  </a:lnTo>
                  <a:cubicBezTo>
                    <a:pt x="6432493" y="0"/>
                    <a:pt x="6433098" y="606"/>
                    <a:pt x="6433098" y="1353"/>
                  </a:cubicBezTo>
                  <a:lnTo>
                    <a:pt x="6433098" y="3411035"/>
                  </a:lnTo>
                  <a:cubicBezTo>
                    <a:pt x="6433098" y="3411393"/>
                    <a:pt x="6432956" y="3411737"/>
                    <a:pt x="6432702" y="3411991"/>
                  </a:cubicBezTo>
                  <a:cubicBezTo>
                    <a:pt x="6432448" y="3412245"/>
                    <a:pt x="6432104" y="3412387"/>
                    <a:pt x="6431746" y="3412387"/>
                  </a:cubicBezTo>
                  <a:lnTo>
                    <a:pt x="1353" y="3412387"/>
                  </a:lnTo>
                  <a:cubicBezTo>
                    <a:pt x="606" y="3412387"/>
                    <a:pt x="0" y="3411782"/>
                    <a:pt x="0" y="3411035"/>
                  </a:cubicBezTo>
                  <a:lnTo>
                    <a:pt x="0" y="1353"/>
                  </a:lnTo>
                  <a:cubicBezTo>
                    <a:pt x="0" y="606"/>
                    <a:pt x="606" y="0"/>
                    <a:pt x="1353" y="0"/>
                  </a:cubicBezTo>
                  <a:close/>
                </a:path>
              </a:pathLst>
            </a:custGeom>
            <a:solidFill>
              <a:srgbClr val="FEFDFD"/>
            </a:solidFill>
          </p:spPr>
        </p:sp>
        <p:sp>
          <p:nvSpPr>
            <p:cNvPr name="TextBox 4" id="4"/>
            <p:cNvSpPr txBox="true"/>
            <p:nvPr/>
          </p:nvSpPr>
          <p:spPr>
            <a:xfrm>
              <a:off x="0" y="-9525"/>
              <a:ext cx="6433098" cy="3421913"/>
            </a:xfrm>
            <a:prstGeom prst="rect">
              <a:avLst/>
            </a:prstGeom>
          </p:spPr>
          <p:txBody>
            <a:bodyPr anchor="ctr" rtlCol="false" tIns="19016" lIns="19016" bIns="19016" rIns="19016"/>
            <a:lstStyle/>
            <a:p>
              <a:pPr algn="ctr">
                <a:lnSpc>
                  <a:spcPts val="733"/>
                </a:lnSpc>
                <a:spcBef>
                  <a:spcPct val="0"/>
                </a:spcBef>
              </a:pPr>
            </a:p>
          </p:txBody>
        </p:sp>
      </p:grpSp>
      <p:sp>
        <p:nvSpPr>
          <p:cNvPr name="TextBox 5" id="5"/>
          <p:cNvSpPr txBox="true"/>
          <p:nvPr/>
        </p:nvSpPr>
        <p:spPr>
          <a:xfrm rot="0">
            <a:off x="851620" y="793101"/>
            <a:ext cx="5072277" cy="864188"/>
          </a:xfrm>
          <a:prstGeom prst="rect">
            <a:avLst/>
          </a:prstGeom>
        </p:spPr>
        <p:txBody>
          <a:bodyPr anchor="t" rtlCol="false" tIns="0" lIns="0" bIns="0" rIns="0">
            <a:spAutoFit/>
          </a:bodyPr>
          <a:lstStyle/>
          <a:p>
            <a:pPr algn="ctr">
              <a:lnSpc>
                <a:spcPts val="7099"/>
              </a:lnSpc>
            </a:pPr>
            <a:r>
              <a:rPr lang="en-US" sz="5070">
                <a:solidFill>
                  <a:srgbClr val="000000"/>
                </a:solidFill>
                <a:latin typeface="Canva Sans Bold"/>
              </a:rPr>
              <a:t>What is Pandas?</a:t>
            </a:r>
          </a:p>
        </p:txBody>
      </p:sp>
      <p:sp>
        <p:nvSpPr>
          <p:cNvPr name="TextBox 6" id="6"/>
          <p:cNvSpPr txBox="true"/>
          <p:nvPr/>
        </p:nvSpPr>
        <p:spPr>
          <a:xfrm rot="0">
            <a:off x="1485421" y="1734192"/>
            <a:ext cx="15317158" cy="2385691"/>
          </a:xfrm>
          <a:prstGeom prst="rect">
            <a:avLst/>
          </a:prstGeom>
        </p:spPr>
        <p:txBody>
          <a:bodyPr anchor="t" rtlCol="false" tIns="0" lIns="0" bIns="0" rIns="0">
            <a:spAutoFit/>
          </a:bodyPr>
          <a:lstStyle/>
          <a:p>
            <a:pPr algn="just">
              <a:lnSpc>
                <a:spcPts val="3774"/>
              </a:lnSpc>
              <a:spcBef>
                <a:spcPct val="0"/>
              </a:spcBef>
            </a:pPr>
            <a:r>
              <a:rPr lang="en-US" sz="2696">
                <a:solidFill>
                  <a:srgbClr val="000000"/>
                </a:solidFill>
                <a:latin typeface="Canva Sans"/>
              </a:rPr>
              <a:t>Pandas is a powerful open-source Python library for data manipulation and analysis. It provides easy-to-use data structures and data analysis tools for working with structured (tabular, multidimensional, potentially heterogeneous) and time series data. The name "Pandas" is derived from the term "panel data", an econometrics term for multidimensional data.</a:t>
            </a:r>
          </a:p>
        </p:txBody>
      </p:sp>
      <p:sp>
        <p:nvSpPr>
          <p:cNvPr name="TextBox 7" id="7"/>
          <p:cNvSpPr txBox="true"/>
          <p:nvPr/>
        </p:nvSpPr>
        <p:spPr>
          <a:xfrm rot="0">
            <a:off x="851620" y="4186557"/>
            <a:ext cx="4557845" cy="705401"/>
          </a:xfrm>
          <a:prstGeom prst="rect">
            <a:avLst/>
          </a:prstGeom>
        </p:spPr>
        <p:txBody>
          <a:bodyPr anchor="t" rtlCol="false" tIns="0" lIns="0" bIns="0" rIns="0">
            <a:spAutoFit/>
          </a:bodyPr>
          <a:lstStyle/>
          <a:p>
            <a:pPr algn="ctr">
              <a:lnSpc>
                <a:spcPts val="5896"/>
              </a:lnSpc>
            </a:pPr>
            <a:r>
              <a:rPr lang="en-US" sz="4212">
                <a:solidFill>
                  <a:srgbClr val="000000"/>
                </a:solidFill>
                <a:latin typeface="Canva Sans Bold"/>
              </a:rPr>
              <a:t>Why Use Pandas?</a:t>
            </a:r>
          </a:p>
        </p:txBody>
      </p:sp>
      <p:sp>
        <p:nvSpPr>
          <p:cNvPr name="TextBox 8" id="8"/>
          <p:cNvSpPr txBox="true"/>
          <p:nvPr/>
        </p:nvSpPr>
        <p:spPr>
          <a:xfrm rot="0">
            <a:off x="1282762" y="5011981"/>
            <a:ext cx="14733082" cy="4715172"/>
          </a:xfrm>
          <a:prstGeom prst="rect">
            <a:avLst/>
          </a:prstGeom>
        </p:spPr>
        <p:txBody>
          <a:bodyPr anchor="t" rtlCol="false" tIns="0" lIns="0" bIns="0" rIns="0">
            <a:spAutoFit/>
          </a:bodyPr>
          <a:lstStyle/>
          <a:p>
            <a:pPr algn="just" marL="584337" indent="-292168" lvl="1">
              <a:lnSpc>
                <a:spcPts val="3789"/>
              </a:lnSpc>
              <a:spcBef>
                <a:spcPct val="0"/>
              </a:spcBef>
              <a:buAutoNum type="arabicPeriod" startAt="1"/>
            </a:pPr>
            <a:r>
              <a:rPr lang="en-US" sz="2706">
                <a:solidFill>
                  <a:srgbClr val="000000"/>
                </a:solidFill>
                <a:latin typeface="Canva Sans Bold"/>
              </a:rPr>
              <a:t>Data Manipulation:</a:t>
            </a:r>
            <a:r>
              <a:rPr lang="en-US" sz="2706">
                <a:solidFill>
                  <a:srgbClr val="000000"/>
                </a:solidFill>
                <a:latin typeface="Canva Sans"/>
              </a:rPr>
              <a:t> Efficient data structures for complex data manipulation tasks.</a:t>
            </a:r>
          </a:p>
          <a:p>
            <a:pPr algn="just" marL="584337" indent="-292168" lvl="1">
              <a:lnSpc>
                <a:spcPts val="3789"/>
              </a:lnSpc>
              <a:spcBef>
                <a:spcPct val="0"/>
              </a:spcBef>
              <a:buAutoNum type="arabicPeriod" startAt="1"/>
            </a:pPr>
            <a:r>
              <a:rPr lang="en-US" sz="2706">
                <a:solidFill>
                  <a:srgbClr val="000000"/>
                </a:solidFill>
                <a:latin typeface="Canva Sans Bold"/>
              </a:rPr>
              <a:t>Data Analysis: </a:t>
            </a:r>
            <a:r>
              <a:rPr lang="en-US" sz="2706">
                <a:solidFill>
                  <a:srgbClr val="000000"/>
                </a:solidFill>
                <a:latin typeface="Canva Sans"/>
              </a:rPr>
              <a:t>Functions for data cleaning, filtering, sorting, grouping, and aggregating data.</a:t>
            </a:r>
          </a:p>
          <a:p>
            <a:pPr algn="just" marL="584337" indent="-292168" lvl="1">
              <a:lnSpc>
                <a:spcPts val="3789"/>
              </a:lnSpc>
              <a:spcBef>
                <a:spcPct val="0"/>
              </a:spcBef>
              <a:buAutoNum type="arabicPeriod" startAt="1"/>
            </a:pPr>
            <a:r>
              <a:rPr lang="en-US" sz="2706">
                <a:solidFill>
                  <a:srgbClr val="000000"/>
                </a:solidFill>
                <a:latin typeface="Canva Sans Bold"/>
              </a:rPr>
              <a:t>Data Visualization:</a:t>
            </a:r>
            <a:r>
              <a:rPr lang="en-US" sz="2706">
                <a:solidFill>
                  <a:srgbClr val="000000"/>
                </a:solidFill>
                <a:latin typeface="Canva Sans"/>
              </a:rPr>
              <a:t> Integration with Matplotlib and Seaborn for easy visualizations.</a:t>
            </a:r>
          </a:p>
          <a:p>
            <a:pPr algn="just" marL="584337" indent="-292168" lvl="1">
              <a:lnSpc>
                <a:spcPts val="3789"/>
              </a:lnSpc>
              <a:spcBef>
                <a:spcPct val="0"/>
              </a:spcBef>
              <a:buAutoNum type="arabicPeriod" startAt="1"/>
            </a:pPr>
            <a:r>
              <a:rPr lang="en-US" sz="2706">
                <a:solidFill>
                  <a:srgbClr val="000000"/>
                </a:solidFill>
                <a:latin typeface="Canva Sans Bold"/>
              </a:rPr>
              <a:t>Time Series Analysis:</a:t>
            </a:r>
            <a:r>
              <a:rPr lang="en-US" sz="2706">
                <a:solidFill>
                  <a:srgbClr val="000000"/>
                </a:solidFill>
                <a:latin typeface="Canva Sans"/>
              </a:rPr>
              <a:t> Built-in support for date range generation, time zone conversion, and resampling.</a:t>
            </a:r>
          </a:p>
          <a:p>
            <a:pPr algn="just" marL="584337" indent="-292168" lvl="1">
              <a:lnSpc>
                <a:spcPts val="3789"/>
              </a:lnSpc>
              <a:spcBef>
                <a:spcPct val="0"/>
              </a:spcBef>
              <a:buAutoNum type="arabicPeriod" startAt="1"/>
            </a:pPr>
            <a:r>
              <a:rPr lang="en-US" sz="2706">
                <a:solidFill>
                  <a:srgbClr val="000000"/>
                </a:solidFill>
                <a:latin typeface="Canva Sans Bold"/>
              </a:rPr>
              <a:t>Missing Data Handling:</a:t>
            </a:r>
            <a:r>
              <a:rPr lang="en-US" sz="2706">
                <a:solidFill>
                  <a:srgbClr val="000000"/>
                </a:solidFill>
                <a:latin typeface="Canva Sans"/>
              </a:rPr>
              <a:t> Efficient methods for identifying, replacing, and interpolating missing values.</a:t>
            </a:r>
          </a:p>
          <a:p>
            <a:pPr algn="just" marL="584337" indent="-292168" lvl="1">
              <a:lnSpc>
                <a:spcPts val="3789"/>
              </a:lnSpc>
              <a:spcBef>
                <a:spcPct val="0"/>
              </a:spcBef>
              <a:buAutoNum type="arabicPeriod" startAt="1"/>
            </a:pPr>
            <a:r>
              <a:rPr lang="en-US" sz="2706">
                <a:solidFill>
                  <a:srgbClr val="000000"/>
                </a:solidFill>
                <a:latin typeface="Canva Sans Bold"/>
              </a:rPr>
              <a:t>Performance: </a:t>
            </a:r>
            <a:r>
              <a:rPr lang="en-US" sz="2706">
                <a:solidFill>
                  <a:srgbClr val="000000"/>
                </a:solidFill>
                <a:latin typeface="Canva Sans"/>
              </a:rPr>
              <a:t>Built on top of NumPy for efficient numerical computing.</a:t>
            </a:r>
          </a:p>
          <a:p>
            <a:pPr algn="just">
              <a:lnSpc>
                <a:spcPts val="3789"/>
              </a:lnSpc>
              <a:spcBef>
                <a:spcPct val="0"/>
              </a:spcBef>
            </a:pPr>
          </a:p>
        </p:txBody>
      </p:sp>
      <p:sp>
        <p:nvSpPr>
          <p:cNvPr name="Freeform 9" id="9"/>
          <p:cNvSpPr/>
          <p:nvPr/>
        </p:nvSpPr>
        <p:spPr>
          <a:xfrm flipH="false" flipV="false" rot="0">
            <a:off x="-746837" y="-868306"/>
            <a:ext cx="2532629" cy="2526298"/>
          </a:xfrm>
          <a:custGeom>
            <a:avLst/>
            <a:gdLst/>
            <a:ahLst/>
            <a:cxnLst/>
            <a:rect r="r" b="b" t="t" l="l"/>
            <a:pathLst>
              <a:path h="2526298" w="2532629">
                <a:moveTo>
                  <a:pt x="0" y="0"/>
                </a:moveTo>
                <a:lnTo>
                  <a:pt x="2532630" y="0"/>
                </a:lnTo>
                <a:lnTo>
                  <a:pt x="2532630" y="2526298"/>
                </a:lnTo>
                <a:lnTo>
                  <a:pt x="0" y="2526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59EFB"/>
        </a:solidFill>
      </p:bgPr>
    </p:bg>
    <p:spTree>
      <p:nvGrpSpPr>
        <p:cNvPr id="1" name=""/>
        <p:cNvGrpSpPr/>
        <p:nvPr/>
      </p:nvGrpSpPr>
      <p:grpSpPr>
        <a:xfrm>
          <a:off x="0" y="0"/>
          <a:ext cx="0" cy="0"/>
          <a:chOff x="0" y="0"/>
          <a:chExt cx="0" cy="0"/>
        </a:xfrm>
      </p:grpSpPr>
      <p:grpSp>
        <p:nvGrpSpPr>
          <p:cNvPr name="Group 2" id="2"/>
          <p:cNvGrpSpPr/>
          <p:nvPr/>
        </p:nvGrpSpPr>
        <p:grpSpPr>
          <a:xfrm rot="0">
            <a:off x="821526" y="821621"/>
            <a:ext cx="16644948" cy="8643757"/>
            <a:chOff x="0" y="0"/>
            <a:chExt cx="6236922" cy="3238847"/>
          </a:xfrm>
        </p:grpSpPr>
        <p:sp>
          <p:nvSpPr>
            <p:cNvPr name="Freeform 3" id="3"/>
            <p:cNvSpPr/>
            <p:nvPr/>
          </p:nvSpPr>
          <p:spPr>
            <a:xfrm flipH="false" flipV="false" rot="0">
              <a:off x="0" y="0"/>
              <a:ext cx="6236922" cy="3238847"/>
            </a:xfrm>
            <a:custGeom>
              <a:avLst/>
              <a:gdLst/>
              <a:ahLst/>
              <a:cxnLst/>
              <a:rect r="r" b="b" t="t" l="l"/>
              <a:pathLst>
                <a:path h="3238847" w="6236922">
                  <a:moveTo>
                    <a:pt x="1395" y="0"/>
                  </a:moveTo>
                  <a:lnTo>
                    <a:pt x="6235527" y="0"/>
                  </a:lnTo>
                  <a:cubicBezTo>
                    <a:pt x="6236298" y="0"/>
                    <a:pt x="6236922" y="625"/>
                    <a:pt x="6236922" y="1395"/>
                  </a:cubicBezTo>
                  <a:lnTo>
                    <a:pt x="6236922" y="3237452"/>
                  </a:lnTo>
                  <a:cubicBezTo>
                    <a:pt x="6236922" y="3238222"/>
                    <a:pt x="6236298" y="3238847"/>
                    <a:pt x="6235527" y="3238847"/>
                  </a:cubicBezTo>
                  <a:lnTo>
                    <a:pt x="1395" y="3238847"/>
                  </a:lnTo>
                  <a:cubicBezTo>
                    <a:pt x="625" y="3238847"/>
                    <a:pt x="0" y="3238222"/>
                    <a:pt x="0" y="3237452"/>
                  </a:cubicBezTo>
                  <a:lnTo>
                    <a:pt x="0" y="1395"/>
                  </a:lnTo>
                  <a:cubicBezTo>
                    <a:pt x="0" y="625"/>
                    <a:pt x="625" y="0"/>
                    <a:pt x="1395" y="0"/>
                  </a:cubicBezTo>
                  <a:close/>
                </a:path>
              </a:pathLst>
            </a:custGeom>
            <a:solidFill>
              <a:srgbClr val="EDECED"/>
            </a:solidFill>
          </p:spPr>
        </p:sp>
        <p:sp>
          <p:nvSpPr>
            <p:cNvPr name="TextBox 4" id="4"/>
            <p:cNvSpPr txBox="true"/>
            <p:nvPr/>
          </p:nvSpPr>
          <p:spPr>
            <a:xfrm>
              <a:off x="0" y="-9525"/>
              <a:ext cx="6236922" cy="3248372"/>
            </a:xfrm>
            <a:prstGeom prst="rect">
              <a:avLst/>
            </a:prstGeom>
          </p:spPr>
          <p:txBody>
            <a:bodyPr anchor="ctr" rtlCol="false" tIns="19016" lIns="19016" bIns="19016" rIns="19016"/>
            <a:lstStyle/>
            <a:p>
              <a:pPr algn="ctr">
                <a:lnSpc>
                  <a:spcPts val="733"/>
                </a:lnSpc>
                <a:spcBef>
                  <a:spcPct val="0"/>
                </a:spcBef>
              </a:pPr>
            </a:p>
          </p:txBody>
        </p:sp>
      </p:grpSp>
      <p:sp>
        <p:nvSpPr>
          <p:cNvPr name="Freeform 5" id="5"/>
          <p:cNvSpPr/>
          <p:nvPr/>
        </p:nvSpPr>
        <p:spPr>
          <a:xfrm flipH="false" flipV="false" rot="0">
            <a:off x="1508224" y="2335988"/>
            <a:ext cx="7486793" cy="6615602"/>
          </a:xfrm>
          <a:custGeom>
            <a:avLst/>
            <a:gdLst/>
            <a:ahLst/>
            <a:cxnLst/>
            <a:rect r="r" b="b" t="t" l="l"/>
            <a:pathLst>
              <a:path h="6615602" w="7486793">
                <a:moveTo>
                  <a:pt x="0" y="0"/>
                </a:moveTo>
                <a:lnTo>
                  <a:pt x="7486793" y="0"/>
                </a:lnTo>
                <a:lnTo>
                  <a:pt x="7486793" y="6615603"/>
                </a:lnTo>
                <a:lnTo>
                  <a:pt x="0" y="6615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0">
            <a:off x="9292983" y="2335988"/>
            <a:ext cx="7486793" cy="6615602"/>
          </a:xfrm>
          <a:custGeom>
            <a:avLst/>
            <a:gdLst/>
            <a:ahLst/>
            <a:cxnLst/>
            <a:rect r="r" b="b" t="t" l="l"/>
            <a:pathLst>
              <a:path h="6615602" w="7486793">
                <a:moveTo>
                  <a:pt x="0" y="0"/>
                </a:moveTo>
                <a:lnTo>
                  <a:pt x="7486793" y="0"/>
                </a:lnTo>
                <a:lnTo>
                  <a:pt x="7486793" y="6615603"/>
                </a:lnTo>
                <a:lnTo>
                  <a:pt x="0" y="6615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7" id="7"/>
          <p:cNvSpPr txBox="true"/>
          <p:nvPr/>
        </p:nvSpPr>
        <p:spPr>
          <a:xfrm rot="0">
            <a:off x="1318400" y="1292108"/>
            <a:ext cx="13581604" cy="687652"/>
          </a:xfrm>
          <a:prstGeom prst="rect">
            <a:avLst/>
          </a:prstGeom>
        </p:spPr>
        <p:txBody>
          <a:bodyPr anchor="t" rtlCol="false" tIns="0" lIns="0" bIns="0" rIns="0">
            <a:spAutoFit/>
          </a:bodyPr>
          <a:lstStyle/>
          <a:p>
            <a:pPr algn="ctr">
              <a:lnSpc>
                <a:spcPts val="5645"/>
              </a:lnSpc>
            </a:pPr>
            <a:r>
              <a:rPr lang="en-US" sz="4032">
                <a:solidFill>
                  <a:srgbClr val="000000"/>
                </a:solidFill>
                <a:latin typeface="Canva Sans Bold"/>
              </a:rPr>
              <a:t>Operations that we can perform on data using Pandas: </a:t>
            </a:r>
          </a:p>
        </p:txBody>
      </p:sp>
      <p:sp>
        <p:nvSpPr>
          <p:cNvPr name="TextBox 8" id="8"/>
          <p:cNvSpPr txBox="true"/>
          <p:nvPr/>
        </p:nvSpPr>
        <p:spPr>
          <a:xfrm rot="0">
            <a:off x="2091201" y="2209722"/>
            <a:ext cx="6373416" cy="5984060"/>
          </a:xfrm>
          <a:prstGeom prst="rect">
            <a:avLst/>
          </a:prstGeom>
        </p:spPr>
        <p:txBody>
          <a:bodyPr anchor="t" rtlCol="false" tIns="0" lIns="0" bIns="0" rIns="0">
            <a:spAutoFit/>
          </a:bodyPr>
          <a:lstStyle/>
          <a:p>
            <a:pPr algn="l">
              <a:lnSpc>
                <a:spcPts val="8075"/>
              </a:lnSpc>
            </a:pPr>
            <a:r>
              <a:rPr lang="en-US" sz="3557">
                <a:solidFill>
                  <a:srgbClr val="000000"/>
                </a:solidFill>
                <a:latin typeface="Canva Sans Bold"/>
              </a:rPr>
              <a:t>1. Row and Column Selection</a:t>
            </a:r>
          </a:p>
          <a:p>
            <a:pPr algn="l">
              <a:lnSpc>
                <a:spcPts val="8075"/>
              </a:lnSpc>
            </a:pPr>
            <a:r>
              <a:rPr lang="en-US" sz="3557">
                <a:solidFill>
                  <a:srgbClr val="000000"/>
                </a:solidFill>
                <a:latin typeface="Canva Sans Bold"/>
              </a:rPr>
              <a:t>2. Filtering</a:t>
            </a:r>
          </a:p>
          <a:p>
            <a:pPr algn="l">
              <a:lnSpc>
                <a:spcPts val="8075"/>
              </a:lnSpc>
            </a:pPr>
            <a:r>
              <a:rPr lang="en-US" sz="3557">
                <a:solidFill>
                  <a:srgbClr val="000000"/>
                </a:solidFill>
                <a:latin typeface="Canva Sans Bold"/>
              </a:rPr>
              <a:t>3. Handling Missing Data</a:t>
            </a:r>
          </a:p>
          <a:p>
            <a:pPr algn="l">
              <a:lnSpc>
                <a:spcPts val="8075"/>
              </a:lnSpc>
            </a:pPr>
            <a:r>
              <a:rPr lang="en-US" sz="3557">
                <a:solidFill>
                  <a:srgbClr val="000000"/>
                </a:solidFill>
                <a:latin typeface="Canva Sans Bold"/>
              </a:rPr>
              <a:t>4. String Operations</a:t>
            </a:r>
          </a:p>
          <a:p>
            <a:pPr algn="l">
              <a:lnSpc>
                <a:spcPts val="8075"/>
              </a:lnSpc>
            </a:pPr>
            <a:r>
              <a:rPr lang="en-US" sz="3557">
                <a:solidFill>
                  <a:srgbClr val="000000"/>
                </a:solidFill>
                <a:latin typeface="Canva Sans Bold"/>
              </a:rPr>
              <a:t>5</a:t>
            </a:r>
            <a:r>
              <a:rPr lang="en-US" sz="3557">
                <a:solidFill>
                  <a:srgbClr val="000000"/>
                </a:solidFill>
                <a:latin typeface="Canva Sans Bold"/>
              </a:rPr>
              <a:t>. Data Descriptions</a:t>
            </a:r>
          </a:p>
          <a:p>
            <a:pPr algn="l">
              <a:lnSpc>
                <a:spcPts val="8075"/>
              </a:lnSpc>
            </a:pPr>
            <a:r>
              <a:rPr lang="en-US" sz="3557">
                <a:solidFill>
                  <a:srgbClr val="000000"/>
                </a:solidFill>
                <a:latin typeface="Canva Sans Bold"/>
              </a:rPr>
              <a:t>6</a:t>
            </a:r>
            <a:r>
              <a:rPr lang="en-US" sz="3557">
                <a:solidFill>
                  <a:srgbClr val="000000"/>
                </a:solidFill>
                <a:latin typeface="Canva Sans Bold"/>
              </a:rPr>
              <a:t>. Plotting</a:t>
            </a:r>
          </a:p>
        </p:txBody>
      </p:sp>
      <p:sp>
        <p:nvSpPr>
          <p:cNvPr name="TextBox 9" id="9"/>
          <p:cNvSpPr txBox="true"/>
          <p:nvPr/>
        </p:nvSpPr>
        <p:spPr>
          <a:xfrm rot="0">
            <a:off x="9976601" y="996833"/>
            <a:ext cx="6803175" cy="8287211"/>
          </a:xfrm>
          <a:prstGeom prst="rect">
            <a:avLst/>
          </a:prstGeom>
        </p:spPr>
        <p:txBody>
          <a:bodyPr anchor="t" rtlCol="false" tIns="0" lIns="0" bIns="0" rIns="0">
            <a:spAutoFit/>
          </a:bodyPr>
          <a:lstStyle/>
          <a:p>
            <a:pPr algn="l">
              <a:lnSpc>
                <a:spcPts val="8355"/>
              </a:lnSpc>
            </a:pPr>
          </a:p>
          <a:p>
            <a:pPr algn="l">
              <a:lnSpc>
                <a:spcPts val="8355"/>
              </a:lnSpc>
            </a:pPr>
            <a:r>
              <a:rPr lang="en-US" sz="3680">
                <a:solidFill>
                  <a:srgbClr val="000000"/>
                </a:solidFill>
                <a:latin typeface="Canva Sans Bold"/>
              </a:rPr>
              <a:t>7. Concatenation</a:t>
            </a:r>
          </a:p>
          <a:p>
            <a:pPr algn="l">
              <a:lnSpc>
                <a:spcPts val="8355"/>
              </a:lnSpc>
            </a:pPr>
            <a:r>
              <a:rPr lang="en-US" sz="3680">
                <a:solidFill>
                  <a:srgbClr val="000000"/>
                </a:solidFill>
                <a:latin typeface="Canva Sans Bold"/>
              </a:rPr>
              <a:t>8. Merging</a:t>
            </a:r>
          </a:p>
          <a:p>
            <a:pPr algn="l">
              <a:lnSpc>
                <a:spcPts val="8355"/>
              </a:lnSpc>
            </a:pPr>
            <a:r>
              <a:rPr lang="en-US" sz="3680">
                <a:solidFill>
                  <a:srgbClr val="000000"/>
                </a:solidFill>
                <a:latin typeface="Canva Sans Bold"/>
              </a:rPr>
              <a:t>9. Head and Tail</a:t>
            </a:r>
          </a:p>
          <a:p>
            <a:pPr algn="l">
              <a:lnSpc>
                <a:spcPts val="8355"/>
              </a:lnSpc>
            </a:pPr>
            <a:r>
              <a:rPr lang="en-US" sz="3680">
                <a:solidFill>
                  <a:srgbClr val="000000"/>
                </a:solidFill>
                <a:latin typeface="Canva Sans Bold"/>
              </a:rPr>
              <a:t>10. Data Frame Creation</a:t>
            </a:r>
          </a:p>
          <a:p>
            <a:pPr algn="l">
              <a:lnSpc>
                <a:spcPts val="8355"/>
              </a:lnSpc>
            </a:pPr>
            <a:r>
              <a:rPr lang="en-US" sz="3680">
                <a:solidFill>
                  <a:srgbClr val="000000"/>
                </a:solidFill>
                <a:latin typeface="Canva Sans Bold"/>
              </a:rPr>
              <a:t>11. Date Range Generation</a:t>
            </a:r>
          </a:p>
          <a:p>
            <a:pPr algn="l">
              <a:lnSpc>
                <a:spcPts val="8355"/>
              </a:lnSpc>
            </a:pPr>
            <a:r>
              <a:rPr lang="en-US" sz="3680">
                <a:solidFill>
                  <a:srgbClr val="000000"/>
                </a:solidFill>
                <a:latin typeface="Canva Sans Bold"/>
              </a:rPr>
              <a:t>12. Time Zone Conversion,etc</a:t>
            </a:r>
          </a:p>
          <a:p>
            <a:pPr algn="l">
              <a:lnSpc>
                <a:spcPts val="8355"/>
              </a:lnSpc>
            </a:pPr>
          </a:p>
        </p:txBody>
      </p:sp>
      <p:sp>
        <p:nvSpPr>
          <p:cNvPr name="Freeform 10" id="10"/>
          <p:cNvSpPr/>
          <p:nvPr/>
        </p:nvSpPr>
        <p:spPr>
          <a:xfrm flipH="false" flipV="false" rot="0">
            <a:off x="-550486" y="-546538"/>
            <a:ext cx="2532629" cy="2526298"/>
          </a:xfrm>
          <a:custGeom>
            <a:avLst/>
            <a:gdLst/>
            <a:ahLst/>
            <a:cxnLst/>
            <a:rect r="r" b="b" t="t" l="l"/>
            <a:pathLst>
              <a:path h="2526298" w="2532629">
                <a:moveTo>
                  <a:pt x="0" y="0"/>
                </a:moveTo>
                <a:lnTo>
                  <a:pt x="2532629" y="0"/>
                </a:lnTo>
                <a:lnTo>
                  <a:pt x="2532629" y="2526298"/>
                </a:lnTo>
                <a:lnTo>
                  <a:pt x="0" y="2526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159EFB"/>
        </a:solidFill>
      </p:bgPr>
    </p:bg>
    <p:spTree>
      <p:nvGrpSpPr>
        <p:cNvPr id="1" name=""/>
        <p:cNvGrpSpPr/>
        <p:nvPr/>
      </p:nvGrpSpPr>
      <p:grpSpPr>
        <a:xfrm>
          <a:off x="0" y="0"/>
          <a:ext cx="0" cy="0"/>
          <a:chOff x="0" y="0"/>
          <a:chExt cx="0" cy="0"/>
        </a:xfrm>
      </p:grpSpPr>
      <p:grpSp>
        <p:nvGrpSpPr>
          <p:cNvPr name="Group 2" id="2"/>
          <p:cNvGrpSpPr/>
          <p:nvPr/>
        </p:nvGrpSpPr>
        <p:grpSpPr>
          <a:xfrm rot="0">
            <a:off x="519478" y="620256"/>
            <a:ext cx="17168497" cy="9106897"/>
            <a:chOff x="0" y="0"/>
            <a:chExt cx="6433098" cy="3412388"/>
          </a:xfrm>
        </p:grpSpPr>
        <p:sp>
          <p:nvSpPr>
            <p:cNvPr name="Freeform 3" id="3"/>
            <p:cNvSpPr/>
            <p:nvPr/>
          </p:nvSpPr>
          <p:spPr>
            <a:xfrm flipH="false" flipV="false" rot="0">
              <a:off x="0" y="0"/>
              <a:ext cx="6433098" cy="3412387"/>
            </a:xfrm>
            <a:custGeom>
              <a:avLst/>
              <a:gdLst/>
              <a:ahLst/>
              <a:cxnLst/>
              <a:rect r="r" b="b" t="t" l="l"/>
              <a:pathLst>
                <a:path h="3412387" w="6433098">
                  <a:moveTo>
                    <a:pt x="1353" y="0"/>
                  </a:moveTo>
                  <a:lnTo>
                    <a:pt x="6431746" y="0"/>
                  </a:lnTo>
                  <a:cubicBezTo>
                    <a:pt x="6432493" y="0"/>
                    <a:pt x="6433098" y="606"/>
                    <a:pt x="6433098" y="1353"/>
                  </a:cubicBezTo>
                  <a:lnTo>
                    <a:pt x="6433098" y="3411035"/>
                  </a:lnTo>
                  <a:cubicBezTo>
                    <a:pt x="6433098" y="3411393"/>
                    <a:pt x="6432956" y="3411737"/>
                    <a:pt x="6432702" y="3411991"/>
                  </a:cubicBezTo>
                  <a:cubicBezTo>
                    <a:pt x="6432448" y="3412245"/>
                    <a:pt x="6432104" y="3412387"/>
                    <a:pt x="6431746" y="3412387"/>
                  </a:cubicBezTo>
                  <a:lnTo>
                    <a:pt x="1353" y="3412387"/>
                  </a:lnTo>
                  <a:cubicBezTo>
                    <a:pt x="606" y="3412387"/>
                    <a:pt x="0" y="3411782"/>
                    <a:pt x="0" y="3411035"/>
                  </a:cubicBezTo>
                  <a:lnTo>
                    <a:pt x="0" y="1353"/>
                  </a:lnTo>
                  <a:cubicBezTo>
                    <a:pt x="0" y="606"/>
                    <a:pt x="606" y="0"/>
                    <a:pt x="1353" y="0"/>
                  </a:cubicBezTo>
                  <a:close/>
                </a:path>
              </a:pathLst>
            </a:custGeom>
            <a:solidFill>
              <a:srgbClr val="FEFDFD"/>
            </a:solidFill>
          </p:spPr>
        </p:sp>
        <p:sp>
          <p:nvSpPr>
            <p:cNvPr name="TextBox 4" id="4"/>
            <p:cNvSpPr txBox="true"/>
            <p:nvPr/>
          </p:nvSpPr>
          <p:spPr>
            <a:xfrm>
              <a:off x="0" y="-9525"/>
              <a:ext cx="6433098" cy="3421913"/>
            </a:xfrm>
            <a:prstGeom prst="rect">
              <a:avLst/>
            </a:prstGeom>
          </p:spPr>
          <p:txBody>
            <a:bodyPr anchor="ctr" rtlCol="false" tIns="19016" lIns="19016" bIns="19016" rIns="19016"/>
            <a:lstStyle/>
            <a:p>
              <a:pPr algn="ctr">
                <a:lnSpc>
                  <a:spcPts val="733"/>
                </a:lnSpc>
                <a:spcBef>
                  <a:spcPct val="0"/>
                </a:spcBef>
              </a:pPr>
            </a:p>
          </p:txBody>
        </p:sp>
      </p:grpSp>
      <p:sp>
        <p:nvSpPr>
          <p:cNvPr name="TextBox 5" id="5"/>
          <p:cNvSpPr txBox="true"/>
          <p:nvPr/>
        </p:nvSpPr>
        <p:spPr>
          <a:xfrm rot="0">
            <a:off x="1028700" y="1155126"/>
            <a:ext cx="5271342" cy="687652"/>
          </a:xfrm>
          <a:prstGeom prst="rect">
            <a:avLst/>
          </a:prstGeom>
        </p:spPr>
        <p:txBody>
          <a:bodyPr anchor="t" rtlCol="false" tIns="0" lIns="0" bIns="0" rIns="0">
            <a:spAutoFit/>
          </a:bodyPr>
          <a:lstStyle/>
          <a:p>
            <a:pPr algn="ctr">
              <a:lnSpc>
                <a:spcPts val="5645"/>
              </a:lnSpc>
            </a:pPr>
            <a:r>
              <a:rPr lang="en-US" sz="4032">
                <a:solidFill>
                  <a:srgbClr val="000000"/>
                </a:solidFill>
                <a:latin typeface="Canva Sans Bold"/>
              </a:rPr>
              <a:t>Creating dataframes</a:t>
            </a:r>
          </a:p>
        </p:txBody>
      </p:sp>
      <p:sp>
        <p:nvSpPr>
          <p:cNvPr name="TextBox 6" id="6"/>
          <p:cNvSpPr txBox="true"/>
          <p:nvPr/>
        </p:nvSpPr>
        <p:spPr>
          <a:xfrm rot="0">
            <a:off x="1418498" y="1988657"/>
            <a:ext cx="15370458" cy="1050012"/>
          </a:xfrm>
          <a:prstGeom prst="rect">
            <a:avLst/>
          </a:prstGeom>
        </p:spPr>
        <p:txBody>
          <a:bodyPr anchor="t" rtlCol="false" tIns="0" lIns="0" bIns="0" rIns="0">
            <a:spAutoFit/>
          </a:bodyPr>
          <a:lstStyle/>
          <a:p>
            <a:pPr algn="just">
              <a:lnSpc>
                <a:spcPts val="4225"/>
              </a:lnSpc>
            </a:pPr>
            <a:r>
              <a:rPr lang="en-US" sz="3018">
                <a:solidFill>
                  <a:srgbClr val="000000"/>
                </a:solidFill>
                <a:latin typeface="Canva Sans"/>
              </a:rPr>
              <a:t>A dataframe can be created by directly importind data from external sheets or we can create our own dataframe also like this :</a:t>
            </a:r>
          </a:p>
        </p:txBody>
      </p:sp>
      <p:sp>
        <p:nvSpPr>
          <p:cNvPr name="TextBox 7" id="7"/>
          <p:cNvSpPr txBox="true"/>
          <p:nvPr/>
        </p:nvSpPr>
        <p:spPr>
          <a:xfrm rot="0">
            <a:off x="1735141" y="3956909"/>
            <a:ext cx="10069116" cy="2306507"/>
          </a:xfrm>
          <a:prstGeom prst="rect">
            <a:avLst/>
          </a:prstGeom>
        </p:spPr>
        <p:txBody>
          <a:bodyPr anchor="t" rtlCol="false" tIns="0" lIns="0" bIns="0" rIns="0">
            <a:spAutoFit/>
          </a:bodyPr>
          <a:lstStyle/>
          <a:p>
            <a:pPr algn="just">
              <a:lnSpc>
                <a:spcPts val="4644"/>
              </a:lnSpc>
              <a:spcBef>
                <a:spcPct val="0"/>
              </a:spcBef>
            </a:pPr>
            <a:r>
              <a:rPr lang="en-US" sz="3317">
                <a:solidFill>
                  <a:srgbClr val="000000"/>
                </a:solidFill>
                <a:latin typeface="Canva Sans Bold"/>
              </a:rPr>
              <a:t>data = </a:t>
            </a:r>
            <a:r>
              <a:rPr lang="en-US" sz="3317">
                <a:solidFill>
                  <a:srgbClr val="159EFB"/>
                </a:solidFill>
                <a:latin typeface="Canva Sans Bold"/>
              </a:rPr>
              <a:t>{'Name': ['John', 'Anna', 'Peter', 'Linda'],</a:t>
            </a:r>
          </a:p>
          <a:p>
            <a:pPr algn="just">
              <a:lnSpc>
                <a:spcPts val="4644"/>
              </a:lnSpc>
              <a:spcBef>
                <a:spcPct val="0"/>
              </a:spcBef>
            </a:pPr>
            <a:r>
              <a:rPr lang="en-US" sz="3317">
                <a:solidFill>
                  <a:srgbClr val="159EFB"/>
                </a:solidFill>
                <a:latin typeface="Canva Sans Bold"/>
              </a:rPr>
              <a:t>        'Age': [28, 24, 35, 32],</a:t>
            </a:r>
          </a:p>
          <a:p>
            <a:pPr algn="just">
              <a:lnSpc>
                <a:spcPts val="4644"/>
              </a:lnSpc>
              <a:spcBef>
                <a:spcPct val="0"/>
              </a:spcBef>
            </a:pPr>
            <a:r>
              <a:rPr lang="en-US" sz="3317">
                <a:solidFill>
                  <a:srgbClr val="159EFB"/>
                </a:solidFill>
                <a:latin typeface="Canva Sans Bold"/>
              </a:rPr>
              <a:t>        'Country': ['USA', 'UK', 'Australia', 'Germany']</a:t>
            </a:r>
            <a:r>
              <a:rPr lang="en-US" sz="3317">
                <a:solidFill>
                  <a:srgbClr val="000000"/>
                </a:solidFill>
                <a:latin typeface="Canva Sans Bold"/>
              </a:rPr>
              <a:t>}</a:t>
            </a:r>
          </a:p>
          <a:p>
            <a:pPr algn="just">
              <a:lnSpc>
                <a:spcPts val="4644"/>
              </a:lnSpc>
              <a:spcBef>
                <a:spcPct val="0"/>
              </a:spcBef>
            </a:pPr>
            <a:r>
              <a:rPr lang="en-US" sz="3317">
                <a:solidFill>
                  <a:srgbClr val="000000"/>
                </a:solidFill>
                <a:latin typeface="Canva Sans Bold"/>
              </a:rPr>
              <a:t>df = </a:t>
            </a:r>
            <a:r>
              <a:rPr lang="en-US" sz="3317">
                <a:solidFill>
                  <a:srgbClr val="F6A64A"/>
                </a:solidFill>
                <a:latin typeface="Canva Sans Bold"/>
              </a:rPr>
              <a:t>pd.DataFrame(data)</a:t>
            </a:r>
          </a:p>
        </p:txBody>
      </p:sp>
      <p:sp>
        <p:nvSpPr>
          <p:cNvPr name="TextBox 8" id="8"/>
          <p:cNvSpPr txBox="true"/>
          <p:nvPr/>
        </p:nvSpPr>
        <p:spPr>
          <a:xfrm rot="0">
            <a:off x="1418498" y="3216073"/>
            <a:ext cx="1873687" cy="563432"/>
          </a:xfrm>
          <a:prstGeom prst="rect">
            <a:avLst/>
          </a:prstGeom>
        </p:spPr>
        <p:txBody>
          <a:bodyPr anchor="t" rtlCol="false" tIns="0" lIns="0" bIns="0" rIns="0">
            <a:spAutoFit/>
          </a:bodyPr>
          <a:lstStyle/>
          <a:p>
            <a:pPr algn="just">
              <a:lnSpc>
                <a:spcPts val="4644"/>
              </a:lnSpc>
              <a:spcBef>
                <a:spcPct val="0"/>
              </a:spcBef>
            </a:pPr>
            <a:r>
              <a:rPr lang="en-US" sz="3317">
                <a:solidFill>
                  <a:srgbClr val="000000"/>
                </a:solidFill>
                <a:latin typeface="Canva Sans Bold"/>
              </a:rPr>
              <a:t>Example:</a:t>
            </a:r>
          </a:p>
        </p:txBody>
      </p:sp>
      <p:sp>
        <p:nvSpPr>
          <p:cNvPr name="TextBox 9" id="9"/>
          <p:cNvSpPr txBox="true"/>
          <p:nvPr/>
        </p:nvSpPr>
        <p:spPr>
          <a:xfrm rot="0">
            <a:off x="1418498" y="6444391"/>
            <a:ext cx="3642479" cy="563432"/>
          </a:xfrm>
          <a:prstGeom prst="rect">
            <a:avLst/>
          </a:prstGeom>
        </p:spPr>
        <p:txBody>
          <a:bodyPr anchor="t" rtlCol="false" tIns="0" lIns="0" bIns="0" rIns="0">
            <a:spAutoFit/>
          </a:bodyPr>
          <a:lstStyle/>
          <a:p>
            <a:pPr algn="just">
              <a:lnSpc>
                <a:spcPts val="4644"/>
              </a:lnSpc>
              <a:spcBef>
                <a:spcPct val="0"/>
              </a:spcBef>
            </a:pPr>
            <a:r>
              <a:rPr lang="en-US" sz="3317">
                <a:solidFill>
                  <a:srgbClr val="000000"/>
                </a:solidFill>
                <a:latin typeface="Canva Sans Bold"/>
              </a:rPr>
              <a:t>loading a dataset:</a:t>
            </a:r>
          </a:p>
        </p:txBody>
      </p:sp>
      <p:sp>
        <p:nvSpPr>
          <p:cNvPr name="TextBox 10" id="10"/>
          <p:cNvSpPr txBox="true"/>
          <p:nvPr/>
        </p:nvSpPr>
        <p:spPr>
          <a:xfrm rot="0">
            <a:off x="1305266" y="7232390"/>
            <a:ext cx="4718209"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pd.read_csv('data.csv')</a:t>
            </a:r>
          </a:p>
        </p:txBody>
      </p:sp>
      <p:sp>
        <p:nvSpPr>
          <p:cNvPr name="TextBox 11" id="11"/>
          <p:cNvSpPr txBox="true"/>
          <p:nvPr/>
        </p:nvSpPr>
        <p:spPr>
          <a:xfrm rot="0">
            <a:off x="933080" y="8113843"/>
            <a:ext cx="6042371"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pd.read_excel('data.xlsx')</a:t>
            </a:r>
          </a:p>
        </p:txBody>
      </p:sp>
      <p:sp>
        <p:nvSpPr>
          <p:cNvPr name="TextBox 12" id="12"/>
          <p:cNvSpPr txBox="true"/>
          <p:nvPr/>
        </p:nvSpPr>
        <p:spPr>
          <a:xfrm rot="0">
            <a:off x="1305266" y="8905875"/>
            <a:ext cx="5220477"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pd.read_json('data.json')</a:t>
            </a:r>
          </a:p>
        </p:txBody>
      </p:sp>
      <p:sp>
        <p:nvSpPr>
          <p:cNvPr name="TextBox 13" id="13"/>
          <p:cNvSpPr txBox="true"/>
          <p:nvPr/>
        </p:nvSpPr>
        <p:spPr>
          <a:xfrm rot="0">
            <a:off x="7604683" y="7232390"/>
            <a:ext cx="9184273"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pd.read_html('http://www.example.com')[0]</a:t>
            </a:r>
          </a:p>
        </p:txBody>
      </p:sp>
      <p:sp>
        <p:nvSpPr>
          <p:cNvPr name="TextBox 14" id="14"/>
          <p:cNvSpPr txBox="true"/>
          <p:nvPr/>
        </p:nvSpPr>
        <p:spPr>
          <a:xfrm rot="0">
            <a:off x="7604683" y="8071709"/>
            <a:ext cx="9184273"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pd.read_sql('SELECT * FROM table', engine)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59EFB"/>
        </a:solidFill>
      </p:bgPr>
    </p:bg>
    <p:spTree>
      <p:nvGrpSpPr>
        <p:cNvPr id="1" name=""/>
        <p:cNvGrpSpPr/>
        <p:nvPr/>
      </p:nvGrpSpPr>
      <p:grpSpPr>
        <a:xfrm>
          <a:off x="0" y="0"/>
          <a:ext cx="0" cy="0"/>
          <a:chOff x="0" y="0"/>
          <a:chExt cx="0" cy="0"/>
        </a:xfrm>
      </p:grpSpPr>
      <p:grpSp>
        <p:nvGrpSpPr>
          <p:cNvPr name="Group 2" id="2"/>
          <p:cNvGrpSpPr/>
          <p:nvPr/>
        </p:nvGrpSpPr>
        <p:grpSpPr>
          <a:xfrm rot="0">
            <a:off x="519478" y="620256"/>
            <a:ext cx="17168497" cy="9106897"/>
            <a:chOff x="0" y="0"/>
            <a:chExt cx="6433098" cy="3412388"/>
          </a:xfrm>
        </p:grpSpPr>
        <p:sp>
          <p:nvSpPr>
            <p:cNvPr name="Freeform 3" id="3"/>
            <p:cNvSpPr/>
            <p:nvPr/>
          </p:nvSpPr>
          <p:spPr>
            <a:xfrm flipH="false" flipV="false" rot="0">
              <a:off x="0" y="0"/>
              <a:ext cx="6433098" cy="3412387"/>
            </a:xfrm>
            <a:custGeom>
              <a:avLst/>
              <a:gdLst/>
              <a:ahLst/>
              <a:cxnLst/>
              <a:rect r="r" b="b" t="t" l="l"/>
              <a:pathLst>
                <a:path h="3412387" w="6433098">
                  <a:moveTo>
                    <a:pt x="1353" y="0"/>
                  </a:moveTo>
                  <a:lnTo>
                    <a:pt x="6431746" y="0"/>
                  </a:lnTo>
                  <a:cubicBezTo>
                    <a:pt x="6432493" y="0"/>
                    <a:pt x="6433098" y="606"/>
                    <a:pt x="6433098" y="1353"/>
                  </a:cubicBezTo>
                  <a:lnTo>
                    <a:pt x="6433098" y="3411035"/>
                  </a:lnTo>
                  <a:cubicBezTo>
                    <a:pt x="6433098" y="3411393"/>
                    <a:pt x="6432956" y="3411737"/>
                    <a:pt x="6432702" y="3411991"/>
                  </a:cubicBezTo>
                  <a:cubicBezTo>
                    <a:pt x="6432448" y="3412245"/>
                    <a:pt x="6432104" y="3412387"/>
                    <a:pt x="6431746" y="3412387"/>
                  </a:cubicBezTo>
                  <a:lnTo>
                    <a:pt x="1353" y="3412387"/>
                  </a:lnTo>
                  <a:cubicBezTo>
                    <a:pt x="606" y="3412387"/>
                    <a:pt x="0" y="3411782"/>
                    <a:pt x="0" y="3411035"/>
                  </a:cubicBezTo>
                  <a:lnTo>
                    <a:pt x="0" y="1353"/>
                  </a:lnTo>
                  <a:cubicBezTo>
                    <a:pt x="0" y="606"/>
                    <a:pt x="606" y="0"/>
                    <a:pt x="1353" y="0"/>
                  </a:cubicBezTo>
                  <a:close/>
                </a:path>
              </a:pathLst>
            </a:custGeom>
            <a:solidFill>
              <a:srgbClr val="FEFDFD"/>
            </a:solidFill>
          </p:spPr>
        </p:sp>
        <p:sp>
          <p:nvSpPr>
            <p:cNvPr name="TextBox 4" id="4"/>
            <p:cNvSpPr txBox="true"/>
            <p:nvPr/>
          </p:nvSpPr>
          <p:spPr>
            <a:xfrm>
              <a:off x="0" y="-9525"/>
              <a:ext cx="6433098" cy="3421913"/>
            </a:xfrm>
            <a:prstGeom prst="rect">
              <a:avLst/>
            </a:prstGeom>
          </p:spPr>
          <p:txBody>
            <a:bodyPr anchor="ctr" rtlCol="false" tIns="19016" lIns="19016" bIns="19016" rIns="19016"/>
            <a:lstStyle/>
            <a:p>
              <a:pPr algn="ctr">
                <a:lnSpc>
                  <a:spcPts val="733"/>
                </a:lnSpc>
                <a:spcBef>
                  <a:spcPct val="0"/>
                </a:spcBef>
              </a:pPr>
            </a:p>
          </p:txBody>
        </p:sp>
      </p:grpSp>
      <p:sp>
        <p:nvSpPr>
          <p:cNvPr name="Freeform 5" id="5"/>
          <p:cNvSpPr/>
          <p:nvPr/>
        </p:nvSpPr>
        <p:spPr>
          <a:xfrm flipH="false" flipV="false" rot="0">
            <a:off x="1188513" y="5319567"/>
            <a:ext cx="3869211" cy="3221644"/>
          </a:xfrm>
          <a:custGeom>
            <a:avLst/>
            <a:gdLst/>
            <a:ahLst/>
            <a:cxnLst/>
            <a:rect r="r" b="b" t="t" l="l"/>
            <a:pathLst>
              <a:path h="3221644" w="3869211">
                <a:moveTo>
                  <a:pt x="0" y="0"/>
                </a:moveTo>
                <a:lnTo>
                  <a:pt x="3869211" y="0"/>
                </a:lnTo>
                <a:lnTo>
                  <a:pt x="3869211" y="3221644"/>
                </a:lnTo>
                <a:lnTo>
                  <a:pt x="0" y="3221644"/>
                </a:lnTo>
                <a:lnTo>
                  <a:pt x="0" y="0"/>
                </a:lnTo>
                <a:close/>
              </a:path>
            </a:pathLst>
          </a:custGeom>
          <a:blipFill>
            <a:blip r:embed="rId2"/>
            <a:stretch>
              <a:fillRect l="0" t="0" r="0" b="0"/>
            </a:stretch>
          </a:blipFill>
        </p:spPr>
      </p:sp>
      <p:sp>
        <p:nvSpPr>
          <p:cNvPr name="Freeform 6" id="6"/>
          <p:cNvSpPr/>
          <p:nvPr/>
        </p:nvSpPr>
        <p:spPr>
          <a:xfrm flipH="false" flipV="false" rot="0">
            <a:off x="7487222" y="5319567"/>
            <a:ext cx="2373572" cy="3259482"/>
          </a:xfrm>
          <a:custGeom>
            <a:avLst/>
            <a:gdLst/>
            <a:ahLst/>
            <a:cxnLst/>
            <a:rect r="r" b="b" t="t" l="l"/>
            <a:pathLst>
              <a:path h="3259482" w="2373572">
                <a:moveTo>
                  <a:pt x="0" y="0"/>
                </a:moveTo>
                <a:lnTo>
                  <a:pt x="2373572" y="0"/>
                </a:lnTo>
                <a:lnTo>
                  <a:pt x="2373572" y="3259482"/>
                </a:lnTo>
                <a:lnTo>
                  <a:pt x="0" y="3259482"/>
                </a:lnTo>
                <a:lnTo>
                  <a:pt x="0" y="0"/>
                </a:lnTo>
                <a:close/>
              </a:path>
            </a:pathLst>
          </a:custGeom>
          <a:blipFill>
            <a:blip r:embed="rId3"/>
            <a:stretch>
              <a:fillRect l="0" t="0" r="0" b="0"/>
            </a:stretch>
          </a:blipFill>
        </p:spPr>
      </p:sp>
      <p:sp>
        <p:nvSpPr>
          <p:cNvPr name="Freeform 7" id="7"/>
          <p:cNvSpPr/>
          <p:nvPr/>
        </p:nvSpPr>
        <p:spPr>
          <a:xfrm flipH="false" flipV="false" rot="0">
            <a:off x="12930519" y="6175830"/>
            <a:ext cx="3236250" cy="2149626"/>
          </a:xfrm>
          <a:custGeom>
            <a:avLst/>
            <a:gdLst/>
            <a:ahLst/>
            <a:cxnLst/>
            <a:rect r="r" b="b" t="t" l="l"/>
            <a:pathLst>
              <a:path h="2149626" w="3236250">
                <a:moveTo>
                  <a:pt x="0" y="0"/>
                </a:moveTo>
                <a:lnTo>
                  <a:pt x="3236250" y="0"/>
                </a:lnTo>
                <a:lnTo>
                  <a:pt x="3236250" y="2149626"/>
                </a:lnTo>
                <a:lnTo>
                  <a:pt x="0" y="2149626"/>
                </a:lnTo>
                <a:lnTo>
                  <a:pt x="0" y="0"/>
                </a:lnTo>
                <a:close/>
              </a:path>
            </a:pathLst>
          </a:custGeom>
          <a:blipFill>
            <a:blip r:embed="rId4"/>
            <a:stretch>
              <a:fillRect l="0" t="0" r="0" b="0"/>
            </a:stretch>
          </a:blipFill>
        </p:spPr>
      </p:sp>
      <p:sp>
        <p:nvSpPr>
          <p:cNvPr name="TextBox 8" id="8"/>
          <p:cNvSpPr txBox="true"/>
          <p:nvPr/>
        </p:nvSpPr>
        <p:spPr>
          <a:xfrm rot="0">
            <a:off x="1028700" y="1155126"/>
            <a:ext cx="6298709" cy="687652"/>
          </a:xfrm>
          <a:prstGeom prst="rect">
            <a:avLst/>
          </a:prstGeom>
        </p:spPr>
        <p:txBody>
          <a:bodyPr anchor="t" rtlCol="false" tIns="0" lIns="0" bIns="0" rIns="0">
            <a:spAutoFit/>
          </a:bodyPr>
          <a:lstStyle/>
          <a:p>
            <a:pPr algn="ctr">
              <a:lnSpc>
                <a:spcPts val="5645"/>
              </a:lnSpc>
            </a:pPr>
            <a:r>
              <a:rPr lang="en-US" sz="4032">
                <a:solidFill>
                  <a:srgbClr val="000000"/>
                </a:solidFill>
                <a:latin typeface="Canva Sans Bold"/>
              </a:rPr>
              <a:t>Preprocessing the data:</a:t>
            </a:r>
          </a:p>
        </p:txBody>
      </p:sp>
      <p:sp>
        <p:nvSpPr>
          <p:cNvPr name="TextBox 9" id="9"/>
          <p:cNvSpPr txBox="true"/>
          <p:nvPr/>
        </p:nvSpPr>
        <p:spPr>
          <a:xfrm rot="0">
            <a:off x="868887" y="2317807"/>
            <a:ext cx="5604321" cy="502189"/>
          </a:xfrm>
          <a:prstGeom prst="rect">
            <a:avLst/>
          </a:prstGeom>
        </p:spPr>
        <p:txBody>
          <a:bodyPr anchor="t" rtlCol="false" tIns="0" lIns="0" bIns="0" rIns="0">
            <a:spAutoFit/>
          </a:bodyPr>
          <a:lstStyle/>
          <a:p>
            <a:pPr algn="ctr">
              <a:lnSpc>
                <a:spcPts val="4196"/>
              </a:lnSpc>
            </a:pPr>
            <a:r>
              <a:rPr lang="en-US" sz="2997">
                <a:solidFill>
                  <a:srgbClr val="000000"/>
                </a:solidFill>
                <a:latin typeface="Canva Sans Bold"/>
              </a:rPr>
              <a:t>Dropping rows and columns:</a:t>
            </a:r>
          </a:p>
        </p:txBody>
      </p:sp>
      <p:sp>
        <p:nvSpPr>
          <p:cNvPr name="TextBox 10" id="10"/>
          <p:cNvSpPr txBox="true"/>
          <p:nvPr/>
        </p:nvSpPr>
        <p:spPr>
          <a:xfrm rot="0">
            <a:off x="6956852" y="4776917"/>
            <a:ext cx="3434311" cy="366583"/>
          </a:xfrm>
          <a:prstGeom prst="rect">
            <a:avLst/>
          </a:prstGeom>
        </p:spPr>
        <p:txBody>
          <a:bodyPr anchor="t" rtlCol="false" tIns="0" lIns="0" bIns="0" rIns="0">
            <a:spAutoFit/>
          </a:bodyPr>
          <a:lstStyle/>
          <a:p>
            <a:pPr algn="ctr">
              <a:lnSpc>
                <a:spcPts val="3071"/>
              </a:lnSpc>
              <a:spcBef>
                <a:spcPct val="0"/>
              </a:spcBef>
            </a:pPr>
            <a:r>
              <a:rPr lang="en-US" sz="2193">
                <a:solidFill>
                  <a:srgbClr val="000000"/>
                </a:solidFill>
                <a:latin typeface="Canva Sans Bold"/>
              </a:rPr>
              <a:t>df.drop('Country', axis=1)</a:t>
            </a:r>
          </a:p>
        </p:txBody>
      </p:sp>
      <p:sp>
        <p:nvSpPr>
          <p:cNvPr name="TextBox 11" id="11"/>
          <p:cNvSpPr txBox="true"/>
          <p:nvPr/>
        </p:nvSpPr>
        <p:spPr>
          <a:xfrm rot="0">
            <a:off x="12017249" y="5105400"/>
            <a:ext cx="4657508" cy="390233"/>
          </a:xfrm>
          <a:prstGeom prst="rect">
            <a:avLst/>
          </a:prstGeom>
        </p:spPr>
        <p:txBody>
          <a:bodyPr anchor="t" rtlCol="false" tIns="0" lIns="0" bIns="0" rIns="0">
            <a:spAutoFit/>
          </a:bodyPr>
          <a:lstStyle/>
          <a:p>
            <a:pPr algn="ctr">
              <a:lnSpc>
                <a:spcPts val="3292"/>
              </a:lnSpc>
              <a:spcBef>
                <a:spcPct val="0"/>
              </a:spcBef>
            </a:pPr>
            <a:r>
              <a:rPr lang="en-US" sz="2351">
                <a:solidFill>
                  <a:srgbClr val="000000"/>
                </a:solidFill>
                <a:latin typeface="Canva Sans Bold"/>
              </a:rPr>
              <a:t>df.drop(df[df['Age'] &gt; 30].index)</a:t>
            </a:r>
          </a:p>
        </p:txBody>
      </p:sp>
      <p:sp>
        <p:nvSpPr>
          <p:cNvPr name="TextBox 12" id="12"/>
          <p:cNvSpPr txBox="true"/>
          <p:nvPr/>
        </p:nvSpPr>
        <p:spPr>
          <a:xfrm rot="0">
            <a:off x="1853279" y="2913866"/>
            <a:ext cx="15223378" cy="1091871"/>
          </a:xfrm>
          <a:prstGeom prst="rect">
            <a:avLst/>
          </a:prstGeom>
        </p:spPr>
        <p:txBody>
          <a:bodyPr anchor="t" rtlCol="false" tIns="0" lIns="0" bIns="0" rIns="0">
            <a:spAutoFit/>
          </a:bodyPr>
          <a:lstStyle/>
          <a:p>
            <a:pPr algn="just">
              <a:lnSpc>
                <a:spcPts val="4418"/>
              </a:lnSpc>
              <a:spcBef>
                <a:spcPct val="0"/>
              </a:spcBef>
            </a:pPr>
            <a:r>
              <a:rPr lang="en-US" sz="3155">
                <a:solidFill>
                  <a:srgbClr val="000000"/>
                </a:solidFill>
                <a:latin typeface="Canva Sans"/>
              </a:rPr>
              <a:t>Dropping rows and columns in a Pandas DataFrame helps in data cleaning and preprocessing by removing irrelevant or redundant data. </a:t>
            </a:r>
          </a:p>
        </p:txBody>
      </p:sp>
      <p:sp>
        <p:nvSpPr>
          <p:cNvPr name="Freeform 13" id="13"/>
          <p:cNvSpPr/>
          <p:nvPr/>
        </p:nvSpPr>
        <p:spPr>
          <a:xfrm flipH="false" flipV="false" rot="0">
            <a:off x="4816087" y="6625517"/>
            <a:ext cx="2140765" cy="647581"/>
          </a:xfrm>
          <a:custGeom>
            <a:avLst/>
            <a:gdLst/>
            <a:ahLst/>
            <a:cxnLst/>
            <a:rect r="r" b="b" t="t" l="l"/>
            <a:pathLst>
              <a:path h="647581" w="2140765">
                <a:moveTo>
                  <a:pt x="0" y="0"/>
                </a:moveTo>
                <a:lnTo>
                  <a:pt x="2140765" y="0"/>
                </a:lnTo>
                <a:lnTo>
                  <a:pt x="2140765" y="647582"/>
                </a:lnTo>
                <a:lnTo>
                  <a:pt x="0" y="6475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0325274" y="6305258"/>
            <a:ext cx="2140765" cy="647581"/>
          </a:xfrm>
          <a:custGeom>
            <a:avLst/>
            <a:gdLst/>
            <a:ahLst/>
            <a:cxnLst/>
            <a:rect r="r" b="b" t="t" l="l"/>
            <a:pathLst>
              <a:path h="647581" w="2140765">
                <a:moveTo>
                  <a:pt x="0" y="0"/>
                </a:moveTo>
                <a:lnTo>
                  <a:pt x="2140765" y="0"/>
                </a:lnTo>
                <a:lnTo>
                  <a:pt x="2140765" y="647582"/>
                </a:lnTo>
                <a:lnTo>
                  <a:pt x="0" y="6475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59EFB"/>
        </a:solidFill>
      </p:bgPr>
    </p:bg>
    <p:spTree>
      <p:nvGrpSpPr>
        <p:cNvPr id="1" name=""/>
        <p:cNvGrpSpPr/>
        <p:nvPr/>
      </p:nvGrpSpPr>
      <p:grpSpPr>
        <a:xfrm>
          <a:off x="0" y="0"/>
          <a:ext cx="0" cy="0"/>
          <a:chOff x="0" y="0"/>
          <a:chExt cx="0" cy="0"/>
        </a:xfrm>
      </p:grpSpPr>
      <p:grpSp>
        <p:nvGrpSpPr>
          <p:cNvPr name="Group 2" id="2"/>
          <p:cNvGrpSpPr/>
          <p:nvPr/>
        </p:nvGrpSpPr>
        <p:grpSpPr>
          <a:xfrm rot="0">
            <a:off x="519478" y="620256"/>
            <a:ext cx="17168497" cy="9106897"/>
            <a:chOff x="0" y="0"/>
            <a:chExt cx="6433098" cy="3412388"/>
          </a:xfrm>
        </p:grpSpPr>
        <p:sp>
          <p:nvSpPr>
            <p:cNvPr name="Freeform 3" id="3"/>
            <p:cNvSpPr/>
            <p:nvPr/>
          </p:nvSpPr>
          <p:spPr>
            <a:xfrm flipH="false" flipV="false" rot="0">
              <a:off x="0" y="0"/>
              <a:ext cx="6433098" cy="3412387"/>
            </a:xfrm>
            <a:custGeom>
              <a:avLst/>
              <a:gdLst/>
              <a:ahLst/>
              <a:cxnLst/>
              <a:rect r="r" b="b" t="t" l="l"/>
              <a:pathLst>
                <a:path h="3412387" w="6433098">
                  <a:moveTo>
                    <a:pt x="1353" y="0"/>
                  </a:moveTo>
                  <a:lnTo>
                    <a:pt x="6431746" y="0"/>
                  </a:lnTo>
                  <a:cubicBezTo>
                    <a:pt x="6432493" y="0"/>
                    <a:pt x="6433098" y="606"/>
                    <a:pt x="6433098" y="1353"/>
                  </a:cubicBezTo>
                  <a:lnTo>
                    <a:pt x="6433098" y="3411035"/>
                  </a:lnTo>
                  <a:cubicBezTo>
                    <a:pt x="6433098" y="3411393"/>
                    <a:pt x="6432956" y="3411737"/>
                    <a:pt x="6432702" y="3411991"/>
                  </a:cubicBezTo>
                  <a:cubicBezTo>
                    <a:pt x="6432448" y="3412245"/>
                    <a:pt x="6432104" y="3412387"/>
                    <a:pt x="6431746" y="3412387"/>
                  </a:cubicBezTo>
                  <a:lnTo>
                    <a:pt x="1353" y="3412387"/>
                  </a:lnTo>
                  <a:cubicBezTo>
                    <a:pt x="606" y="3412387"/>
                    <a:pt x="0" y="3411782"/>
                    <a:pt x="0" y="3411035"/>
                  </a:cubicBezTo>
                  <a:lnTo>
                    <a:pt x="0" y="1353"/>
                  </a:lnTo>
                  <a:cubicBezTo>
                    <a:pt x="0" y="606"/>
                    <a:pt x="606" y="0"/>
                    <a:pt x="1353" y="0"/>
                  </a:cubicBezTo>
                  <a:close/>
                </a:path>
              </a:pathLst>
            </a:custGeom>
            <a:solidFill>
              <a:srgbClr val="FEFDFD"/>
            </a:solidFill>
          </p:spPr>
        </p:sp>
        <p:sp>
          <p:nvSpPr>
            <p:cNvPr name="TextBox 4" id="4"/>
            <p:cNvSpPr txBox="true"/>
            <p:nvPr/>
          </p:nvSpPr>
          <p:spPr>
            <a:xfrm>
              <a:off x="0" y="-9525"/>
              <a:ext cx="6433098" cy="3421913"/>
            </a:xfrm>
            <a:prstGeom prst="rect">
              <a:avLst/>
            </a:prstGeom>
          </p:spPr>
          <p:txBody>
            <a:bodyPr anchor="ctr" rtlCol="false" tIns="19016" lIns="19016" bIns="19016" rIns="19016"/>
            <a:lstStyle/>
            <a:p>
              <a:pPr algn="ctr">
                <a:lnSpc>
                  <a:spcPts val="733"/>
                </a:lnSpc>
                <a:spcBef>
                  <a:spcPct val="0"/>
                </a:spcBef>
              </a:pPr>
            </a:p>
          </p:txBody>
        </p:sp>
      </p:grpSp>
      <p:sp>
        <p:nvSpPr>
          <p:cNvPr name="Freeform 5" id="5"/>
          <p:cNvSpPr/>
          <p:nvPr/>
        </p:nvSpPr>
        <p:spPr>
          <a:xfrm flipH="false" flipV="false" rot="0">
            <a:off x="9595791" y="1691315"/>
            <a:ext cx="5995642" cy="2504062"/>
          </a:xfrm>
          <a:custGeom>
            <a:avLst/>
            <a:gdLst/>
            <a:ahLst/>
            <a:cxnLst/>
            <a:rect r="r" b="b" t="t" l="l"/>
            <a:pathLst>
              <a:path h="2504062" w="5995642">
                <a:moveTo>
                  <a:pt x="0" y="0"/>
                </a:moveTo>
                <a:lnTo>
                  <a:pt x="5995641" y="0"/>
                </a:lnTo>
                <a:lnTo>
                  <a:pt x="5995641" y="2504062"/>
                </a:lnTo>
                <a:lnTo>
                  <a:pt x="0" y="2504062"/>
                </a:lnTo>
                <a:lnTo>
                  <a:pt x="0" y="0"/>
                </a:lnTo>
                <a:close/>
              </a:path>
            </a:pathLst>
          </a:custGeom>
          <a:blipFill>
            <a:blip r:embed="rId2"/>
            <a:stretch>
              <a:fillRect l="0" t="0" r="0" b="0"/>
            </a:stretch>
          </a:blipFill>
        </p:spPr>
      </p:sp>
      <p:sp>
        <p:nvSpPr>
          <p:cNvPr name="Freeform 6" id="6"/>
          <p:cNvSpPr/>
          <p:nvPr/>
        </p:nvSpPr>
        <p:spPr>
          <a:xfrm flipH="false" flipV="false" rot="0">
            <a:off x="9451450" y="5917825"/>
            <a:ext cx="6545560" cy="3169626"/>
          </a:xfrm>
          <a:custGeom>
            <a:avLst/>
            <a:gdLst/>
            <a:ahLst/>
            <a:cxnLst/>
            <a:rect r="r" b="b" t="t" l="l"/>
            <a:pathLst>
              <a:path h="3169626" w="6545560">
                <a:moveTo>
                  <a:pt x="0" y="0"/>
                </a:moveTo>
                <a:lnTo>
                  <a:pt x="6545559" y="0"/>
                </a:lnTo>
                <a:lnTo>
                  <a:pt x="6545559" y="3169626"/>
                </a:lnTo>
                <a:lnTo>
                  <a:pt x="0" y="3169626"/>
                </a:lnTo>
                <a:lnTo>
                  <a:pt x="0" y="0"/>
                </a:lnTo>
                <a:close/>
              </a:path>
            </a:pathLst>
          </a:custGeom>
          <a:blipFill>
            <a:blip r:embed="rId3"/>
            <a:stretch>
              <a:fillRect l="0" t="0" r="0" b="0"/>
            </a:stretch>
          </a:blipFill>
        </p:spPr>
      </p:sp>
      <p:sp>
        <p:nvSpPr>
          <p:cNvPr name="Freeform 7" id="7"/>
          <p:cNvSpPr/>
          <p:nvPr/>
        </p:nvSpPr>
        <p:spPr>
          <a:xfrm flipH="false" flipV="false" rot="0">
            <a:off x="1387033" y="3713550"/>
            <a:ext cx="5937965" cy="2920311"/>
          </a:xfrm>
          <a:custGeom>
            <a:avLst/>
            <a:gdLst/>
            <a:ahLst/>
            <a:cxnLst/>
            <a:rect r="r" b="b" t="t" l="l"/>
            <a:pathLst>
              <a:path h="2920311" w="5937965">
                <a:moveTo>
                  <a:pt x="0" y="0"/>
                </a:moveTo>
                <a:lnTo>
                  <a:pt x="5937965" y="0"/>
                </a:lnTo>
                <a:lnTo>
                  <a:pt x="5937965" y="2920310"/>
                </a:lnTo>
                <a:lnTo>
                  <a:pt x="0" y="2920310"/>
                </a:lnTo>
                <a:lnTo>
                  <a:pt x="0" y="0"/>
                </a:lnTo>
                <a:close/>
              </a:path>
            </a:pathLst>
          </a:custGeom>
          <a:blipFill>
            <a:blip r:embed="rId4"/>
            <a:stretch>
              <a:fillRect l="0" t="0" r="0" b="0"/>
            </a:stretch>
          </a:blipFill>
        </p:spPr>
      </p:sp>
      <p:sp>
        <p:nvSpPr>
          <p:cNvPr name="TextBox 8" id="8"/>
          <p:cNvSpPr txBox="true"/>
          <p:nvPr/>
        </p:nvSpPr>
        <p:spPr>
          <a:xfrm rot="0">
            <a:off x="1028700" y="1174176"/>
            <a:ext cx="5834318" cy="517139"/>
          </a:xfrm>
          <a:prstGeom prst="rect">
            <a:avLst/>
          </a:prstGeom>
        </p:spPr>
        <p:txBody>
          <a:bodyPr anchor="t" rtlCol="false" tIns="0" lIns="0" bIns="0" rIns="0">
            <a:spAutoFit/>
          </a:bodyPr>
          <a:lstStyle/>
          <a:p>
            <a:pPr algn="ctr">
              <a:lnSpc>
                <a:spcPts val="4246"/>
              </a:lnSpc>
            </a:pPr>
            <a:r>
              <a:rPr lang="en-US" sz="3033">
                <a:solidFill>
                  <a:srgbClr val="000000"/>
                </a:solidFill>
                <a:latin typeface="Canva Sans Bold"/>
              </a:rPr>
              <a:t>Removing or filling null values </a:t>
            </a:r>
          </a:p>
        </p:txBody>
      </p:sp>
      <p:sp>
        <p:nvSpPr>
          <p:cNvPr name="Freeform 9" id="9"/>
          <p:cNvSpPr/>
          <p:nvPr/>
        </p:nvSpPr>
        <p:spPr>
          <a:xfrm flipH="false" flipV="false" rot="-1633424">
            <a:off x="7019780" y="3866449"/>
            <a:ext cx="2540933" cy="768632"/>
          </a:xfrm>
          <a:custGeom>
            <a:avLst/>
            <a:gdLst/>
            <a:ahLst/>
            <a:cxnLst/>
            <a:rect r="r" b="b" t="t" l="l"/>
            <a:pathLst>
              <a:path h="768632" w="2540933">
                <a:moveTo>
                  <a:pt x="0" y="0"/>
                </a:moveTo>
                <a:lnTo>
                  <a:pt x="2540932" y="0"/>
                </a:lnTo>
                <a:lnTo>
                  <a:pt x="2540932" y="768632"/>
                </a:lnTo>
                <a:lnTo>
                  <a:pt x="0" y="7686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2311020">
            <a:off x="6947609" y="5157667"/>
            <a:ext cx="2540933" cy="768632"/>
          </a:xfrm>
          <a:custGeom>
            <a:avLst/>
            <a:gdLst/>
            <a:ahLst/>
            <a:cxnLst/>
            <a:rect r="r" b="b" t="t" l="l"/>
            <a:pathLst>
              <a:path h="768632" w="2540933">
                <a:moveTo>
                  <a:pt x="0" y="0"/>
                </a:moveTo>
                <a:lnTo>
                  <a:pt x="2540933" y="0"/>
                </a:lnTo>
                <a:lnTo>
                  <a:pt x="2540933" y="768632"/>
                </a:lnTo>
                <a:lnTo>
                  <a:pt x="0" y="7686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10299000" y="4402481"/>
            <a:ext cx="4589224" cy="482871"/>
          </a:xfrm>
          <a:prstGeom prst="rect">
            <a:avLst/>
          </a:prstGeom>
        </p:spPr>
        <p:txBody>
          <a:bodyPr anchor="t" rtlCol="false" tIns="0" lIns="0" bIns="0" rIns="0">
            <a:spAutoFit/>
          </a:bodyPr>
          <a:lstStyle/>
          <a:p>
            <a:pPr algn="ctr">
              <a:lnSpc>
                <a:spcPts val="4069"/>
              </a:lnSpc>
              <a:spcBef>
                <a:spcPct val="0"/>
              </a:spcBef>
            </a:pPr>
            <a:r>
              <a:rPr lang="en-US" sz="2906">
                <a:solidFill>
                  <a:srgbClr val="000000"/>
                </a:solidFill>
                <a:latin typeface="Canva Sans Bold"/>
              </a:rPr>
              <a:t>df.dropna(subset=['Age'])</a:t>
            </a:r>
          </a:p>
        </p:txBody>
      </p:sp>
      <p:sp>
        <p:nvSpPr>
          <p:cNvPr name="TextBox 12" id="12"/>
          <p:cNvSpPr txBox="true"/>
          <p:nvPr/>
        </p:nvSpPr>
        <p:spPr>
          <a:xfrm rot="0">
            <a:off x="10078013" y="9030301"/>
            <a:ext cx="5292433" cy="459774"/>
          </a:xfrm>
          <a:prstGeom prst="rect">
            <a:avLst/>
          </a:prstGeom>
        </p:spPr>
        <p:txBody>
          <a:bodyPr anchor="t" rtlCol="false" tIns="0" lIns="0" bIns="0" rIns="0">
            <a:spAutoFit/>
          </a:bodyPr>
          <a:lstStyle/>
          <a:p>
            <a:pPr algn="ctr">
              <a:lnSpc>
                <a:spcPts val="3764"/>
              </a:lnSpc>
              <a:spcBef>
                <a:spcPct val="0"/>
              </a:spcBef>
            </a:pPr>
            <a:r>
              <a:rPr lang="en-US" sz="2688">
                <a:solidFill>
                  <a:srgbClr val="000000"/>
                </a:solidFill>
                <a:latin typeface="Canva Sans Bold"/>
              </a:rPr>
              <a:t>df['Score'].fillna(mean_score)</a:t>
            </a:r>
          </a:p>
        </p:txBody>
      </p:sp>
      <p:sp>
        <p:nvSpPr>
          <p:cNvPr name="TextBox 13" id="13"/>
          <p:cNvSpPr txBox="true"/>
          <p:nvPr/>
        </p:nvSpPr>
        <p:spPr>
          <a:xfrm rot="0">
            <a:off x="6282243" y="7085019"/>
            <a:ext cx="3169206" cy="1417601"/>
          </a:xfrm>
          <a:prstGeom prst="rect">
            <a:avLst/>
          </a:prstGeom>
        </p:spPr>
        <p:txBody>
          <a:bodyPr anchor="t" rtlCol="false" tIns="0" lIns="0" bIns="0" rIns="0">
            <a:spAutoFit/>
          </a:bodyPr>
          <a:lstStyle/>
          <a:p>
            <a:pPr algn="ctr">
              <a:lnSpc>
                <a:spcPts val="3764"/>
              </a:lnSpc>
              <a:spcBef>
                <a:spcPct val="0"/>
              </a:spcBef>
            </a:pPr>
            <a:r>
              <a:rPr lang="en-US" sz="2688">
                <a:solidFill>
                  <a:srgbClr val="000000"/>
                </a:solidFill>
                <a:latin typeface="Canva Sans"/>
              </a:rPr>
              <a:t>filling null values with statistical values</a:t>
            </a:r>
          </a:p>
        </p:txBody>
      </p:sp>
      <p:sp>
        <p:nvSpPr>
          <p:cNvPr name="TextBox 14" id="14"/>
          <p:cNvSpPr txBox="true"/>
          <p:nvPr/>
        </p:nvSpPr>
        <p:spPr>
          <a:xfrm rot="0">
            <a:off x="6716021" y="1965057"/>
            <a:ext cx="2598447" cy="1417601"/>
          </a:xfrm>
          <a:prstGeom prst="rect">
            <a:avLst/>
          </a:prstGeom>
        </p:spPr>
        <p:txBody>
          <a:bodyPr anchor="t" rtlCol="false" tIns="0" lIns="0" bIns="0" rIns="0">
            <a:spAutoFit/>
          </a:bodyPr>
          <a:lstStyle/>
          <a:p>
            <a:pPr algn="ctr">
              <a:lnSpc>
                <a:spcPts val="3764"/>
              </a:lnSpc>
              <a:spcBef>
                <a:spcPct val="0"/>
              </a:spcBef>
            </a:pPr>
            <a:r>
              <a:rPr lang="en-US" sz="2688">
                <a:solidFill>
                  <a:srgbClr val="000000"/>
                </a:solidFill>
                <a:latin typeface="Canva Sans"/>
              </a:rPr>
              <a:t>dropping entire rows having  null values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59EFB"/>
        </a:solidFill>
      </p:bgPr>
    </p:bg>
    <p:spTree>
      <p:nvGrpSpPr>
        <p:cNvPr id="1" name=""/>
        <p:cNvGrpSpPr/>
        <p:nvPr/>
      </p:nvGrpSpPr>
      <p:grpSpPr>
        <a:xfrm>
          <a:off x="0" y="0"/>
          <a:ext cx="0" cy="0"/>
          <a:chOff x="0" y="0"/>
          <a:chExt cx="0" cy="0"/>
        </a:xfrm>
      </p:grpSpPr>
      <p:grpSp>
        <p:nvGrpSpPr>
          <p:cNvPr name="Group 2" id="2"/>
          <p:cNvGrpSpPr/>
          <p:nvPr/>
        </p:nvGrpSpPr>
        <p:grpSpPr>
          <a:xfrm rot="0">
            <a:off x="519478" y="620256"/>
            <a:ext cx="17168497" cy="9106897"/>
            <a:chOff x="0" y="0"/>
            <a:chExt cx="6433098" cy="3412388"/>
          </a:xfrm>
        </p:grpSpPr>
        <p:sp>
          <p:nvSpPr>
            <p:cNvPr name="Freeform 3" id="3"/>
            <p:cNvSpPr/>
            <p:nvPr/>
          </p:nvSpPr>
          <p:spPr>
            <a:xfrm flipH="false" flipV="false" rot="0">
              <a:off x="0" y="0"/>
              <a:ext cx="6433098" cy="3412387"/>
            </a:xfrm>
            <a:custGeom>
              <a:avLst/>
              <a:gdLst/>
              <a:ahLst/>
              <a:cxnLst/>
              <a:rect r="r" b="b" t="t" l="l"/>
              <a:pathLst>
                <a:path h="3412387" w="6433098">
                  <a:moveTo>
                    <a:pt x="1353" y="0"/>
                  </a:moveTo>
                  <a:lnTo>
                    <a:pt x="6431746" y="0"/>
                  </a:lnTo>
                  <a:cubicBezTo>
                    <a:pt x="6432493" y="0"/>
                    <a:pt x="6433098" y="606"/>
                    <a:pt x="6433098" y="1353"/>
                  </a:cubicBezTo>
                  <a:lnTo>
                    <a:pt x="6433098" y="3411035"/>
                  </a:lnTo>
                  <a:cubicBezTo>
                    <a:pt x="6433098" y="3411393"/>
                    <a:pt x="6432956" y="3411737"/>
                    <a:pt x="6432702" y="3411991"/>
                  </a:cubicBezTo>
                  <a:cubicBezTo>
                    <a:pt x="6432448" y="3412245"/>
                    <a:pt x="6432104" y="3412387"/>
                    <a:pt x="6431746" y="3412387"/>
                  </a:cubicBezTo>
                  <a:lnTo>
                    <a:pt x="1353" y="3412387"/>
                  </a:lnTo>
                  <a:cubicBezTo>
                    <a:pt x="606" y="3412387"/>
                    <a:pt x="0" y="3411782"/>
                    <a:pt x="0" y="3411035"/>
                  </a:cubicBezTo>
                  <a:lnTo>
                    <a:pt x="0" y="1353"/>
                  </a:lnTo>
                  <a:cubicBezTo>
                    <a:pt x="0" y="606"/>
                    <a:pt x="606" y="0"/>
                    <a:pt x="1353" y="0"/>
                  </a:cubicBezTo>
                  <a:close/>
                </a:path>
              </a:pathLst>
            </a:custGeom>
            <a:solidFill>
              <a:srgbClr val="FEFDFD"/>
            </a:solidFill>
          </p:spPr>
        </p:sp>
        <p:sp>
          <p:nvSpPr>
            <p:cNvPr name="TextBox 4" id="4"/>
            <p:cNvSpPr txBox="true"/>
            <p:nvPr/>
          </p:nvSpPr>
          <p:spPr>
            <a:xfrm>
              <a:off x="0" y="-9525"/>
              <a:ext cx="6433098" cy="3421913"/>
            </a:xfrm>
            <a:prstGeom prst="rect">
              <a:avLst/>
            </a:prstGeom>
          </p:spPr>
          <p:txBody>
            <a:bodyPr anchor="ctr" rtlCol="false" tIns="19016" lIns="19016" bIns="19016" rIns="19016"/>
            <a:lstStyle/>
            <a:p>
              <a:pPr algn="ctr">
                <a:lnSpc>
                  <a:spcPts val="733"/>
                </a:lnSpc>
                <a:spcBef>
                  <a:spcPct val="0"/>
                </a:spcBef>
              </a:pPr>
            </a:p>
          </p:txBody>
        </p:sp>
      </p:grpSp>
      <p:sp>
        <p:nvSpPr>
          <p:cNvPr name="Freeform 5" id="5"/>
          <p:cNvSpPr/>
          <p:nvPr/>
        </p:nvSpPr>
        <p:spPr>
          <a:xfrm flipH="false" flipV="false" rot="0">
            <a:off x="4939835" y="2145232"/>
            <a:ext cx="4204165" cy="2657805"/>
          </a:xfrm>
          <a:custGeom>
            <a:avLst/>
            <a:gdLst/>
            <a:ahLst/>
            <a:cxnLst/>
            <a:rect r="r" b="b" t="t" l="l"/>
            <a:pathLst>
              <a:path h="2657805" w="4204165">
                <a:moveTo>
                  <a:pt x="0" y="0"/>
                </a:moveTo>
                <a:lnTo>
                  <a:pt x="4204165" y="0"/>
                </a:lnTo>
                <a:lnTo>
                  <a:pt x="4204165" y="2657805"/>
                </a:lnTo>
                <a:lnTo>
                  <a:pt x="0" y="2657805"/>
                </a:lnTo>
                <a:lnTo>
                  <a:pt x="0" y="0"/>
                </a:lnTo>
                <a:close/>
              </a:path>
            </a:pathLst>
          </a:custGeom>
          <a:blipFill>
            <a:blip r:embed="rId2"/>
            <a:stretch>
              <a:fillRect l="0" t="0" r="0" b="0"/>
            </a:stretch>
          </a:blipFill>
          <a:ln w="38100" cap="sq">
            <a:solidFill>
              <a:srgbClr val="159EFB"/>
            </a:solidFill>
            <a:prstDash val="solid"/>
            <a:miter/>
          </a:ln>
        </p:spPr>
      </p:sp>
      <p:sp>
        <p:nvSpPr>
          <p:cNvPr name="Freeform 6" id="6"/>
          <p:cNvSpPr/>
          <p:nvPr/>
        </p:nvSpPr>
        <p:spPr>
          <a:xfrm flipH="false" flipV="false" rot="0">
            <a:off x="5384943" y="5490072"/>
            <a:ext cx="2882868" cy="3530469"/>
          </a:xfrm>
          <a:custGeom>
            <a:avLst/>
            <a:gdLst/>
            <a:ahLst/>
            <a:cxnLst/>
            <a:rect r="r" b="b" t="t" l="l"/>
            <a:pathLst>
              <a:path h="3530469" w="2882868">
                <a:moveTo>
                  <a:pt x="0" y="0"/>
                </a:moveTo>
                <a:lnTo>
                  <a:pt x="2882869" y="0"/>
                </a:lnTo>
                <a:lnTo>
                  <a:pt x="2882869" y="3530469"/>
                </a:lnTo>
                <a:lnTo>
                  <a:pt x="0" y="3530469"/>
                </a:lnTo>
                <a:lnTo>
                  <a:pt x="0" y="0"/>
                </a:lnTo>
                <a:close/>
              </a:path>
            </a:pathLst>
          </a:custGeom>
          <a:blipFill>
            <a:blip r:embed="rId3"/>
            <a:stretch>
              <a:fillRect l="0" t="0" r="0" b="0"/>
            </a:stretch>
          </a:blipFill>
          <a:ln w="38100" cap="sq">
            <a:solidFill>
              <a:srgbClr val="159EFB"/>
            </a:solidFill>
            <a:prstDash val="solid"/>
            <a:miter/>
          </a:ln>
        </p:spPr>
      </p:sp>
      <p:sp>
        <p:nvSpPr>
          <p:cNvPr name="Freeform 7" id="7"/>
          <p:cNvSpPr/>
          <p:nvPr/>
        </p:nvSpPr>
        <p:spPr>
          <a:xfrm flipH="false" flipV="false" rot="0">
            <a:off x="13053507" y="6038245"/>
            <a:ext cx="4205793" cy="2434122"/>
          </a:xfrm>
          <a:custGeom>
            <a:avLst/>
            <a:gdLst/>
            <a:ahLst/>
            <a:cxnLst/>
            <a:rect r="r" b="b" t="t" l="l"/>
            <a:pathLst>
              <a:path h="2434122" w="4205793">
                <a:moveTo>
                  <a:pt x="0" y="0"/>
                </a:moveTo>
                <a:lnTo>
                  <a:pt x="4205793" y="0"/>
                </a:lnTo>
                <a:lnTo>
                  <a:pt x="4205793" y="2434122"/>
                </a:lnTo>
                <a:lnTo>
                  <a:pt x="0" y="2434122"/>
                </a:lnTo>
                <a:lnTo>
                  <a:pt x="0" y="0"/>
                </a:lnTo>
                <a:close/>
              </a:path>
            </a:pathLst>
          </a:custGeom>
          <a:blipFill>
            <a:blip r:embed="rId4"/>
            <a:stretch>
              <a:fillRect l="0" t="0" r="0" b="0"/>
            </a:stretch>
          </a:blipFill>
          <a:ln w="38100" cap="sq">
            <a:solidFill>
              <a:srgbClr val="159EFB"/>
            </a:solidFill>
            <a:prstDash val="solid"/>
            <a:miter/>
          </a:ln>
        </p:spPr>
      </p:sp>
      <p:sp>
        <p:nvSpPr>
          <p:cNvPr name="TextBox 8" id="8"/>
          <p:cNvSpPr txBox="true"/>
          <p:nvPr/>
        </p:nvSpPr>
        <p:spPr>
          <a:xfrm rot="0">
            <a:off x="1028700" y="1174176"/>
            <a:ext cx="3779583" cy="517139"/>
          </a:xfrm>
          <a:prstGeom prst="rect">
            <a:avLst/>
          </a:prstGeom>
        </p:spPr>
        <p:txBody>
          <a:bodyPr anchor="t" rtlCol="false" tIns="0" lIns="0" bIns="0" rIns="0">
            <a:spAutoFit/>
          </a:bodyPr>
          <a:lstStyle/>
          <a:p>
            <a:pPr algn="ctr">
              <a:lnSpc>
                <a:spcPts val="4246"/>
              </a:lnSpc>
            </a:pPr>
            <a:r>
              <a:rPr lang="en-US" sz="3033">
                <a:solidFill>
                  <a:srgbClr val="000000"/>
                </a:solidFill>
                <a:latin typeface="Canva Sans Bold"/>
              </a:rPr>
              <a:t>String operations:</a:t>
            </a:r>
          </a:p>
        </p:txBody>
      </p:sp>
      <p:sp>
        <p:nvSpPr>
          <p:cNvPr name="TextBox 9" id="9"/>
          <p:cNvSpPr txBox="true"/>
          <p:nvPr/>
        </p:nvSpPr>
        <p:spPr>
          <a:xfrm rot="0">
            <a:off x="811583" y="3240475"/>
            <a:ext cx="3297242" cy="419694"/>
          </a:xfrm>
          <a:prstGeom prst="rect">
            <a:avLst/>
          </a:prstGeom>
        </p:spPr>
        <p:txBody>
          <a:bodyPr anchor="t" rtlCol="false" tIns="0" lIns="0" bIns="0" rIns="0">
            <a:spAutoFit/>
          </a:bodyPr>
          <a:lstStyle/>
          <a:p>
            <a:pPr algn="ctr">
              <a:lnSpc>
                <a:spcPts val="3478"/>
              </a:lnSpc>
              <a:spcBef>
                <a:spcPct val="0"/>
              </a:spcBef>
            </a:pPr>
            <a:r>
              <a:rPr lang="en-US" sz="2484">
                <a:solidFill>
                  <a:srgbClr val="004AAD"/>
                </a:solidFill>
                <a:latin typeface="Canva Sans Bold"/>
              </a:rPr>
              <a:t>df['Name'].str.lower()</a:t>
            </a:r>
          </a:p>
        </p:txBody>
      </p:sp>
      <p:sp>
        <p:nvSpPr>
          <p:cNvPr name="TextBox 10" id="10"/>
          <p:cNvSpPr txBox="true"/>
          <p:nvPr/>
        </p:nvSpPr>
        <p:spPr>
          <a:xfrm rot="0">
            <a:off x="9546314" y="3132230"/>
            <a:ext cx="3421831" cy="341905"/>
          </a:xfrm>
          <a:prstGeom prst="rect">
            <a:avLst/>
          </a:prstGeom>
        </p:spPr>
        <p:txBody>
          <a:bodyPr anchor="t" rtlCol="false" tIns="0" lIns="0" bIns="0" rIns="0">
            <a:spAutoFit/>
          </a:bodyPr>
          <a:lstStyle/>
          <a:p>
            <a:pPr algn="ctr">
              <a:lnSpc>
                <a:spcPts val="2751"/>
              </a:lnSpc>
              <a:spcBef>
                <a:spcPct val="0"/>
              </a:spcBef>
            </a:pPr>
            <a:r>
              <a:rPr lang="en-US" sz="1965">
                <a:solidFill>
                  <a:srgbClr val="004AAD"/>
                </a:solidFill>
                <a:latin typeface="Canva Sans Bold"/>
              </a:rPr>
              <a:t>df['Country'].value_counts()</a:t>
            </a:r>
          </a:p>
        </p:txBody>
      </p:sp>
      <p:sp>
        <p:nvSpPr>
          <p:cNvPr name="TextBox 11" id="11"/>
          <p:cNvSpPr txBox="true"/>
          <p:nvPr/>
        </p:nvSpPr>
        <p:spPr>
          <a:xfrm rot="0">
            <a:off x="9546314" y="1174176"/>
            <a:ext cx="3779583" cy="517139"/>
          </a:xfrm>
          <a:prstGeom prst="rect">
            <a:avLst/>
          </a:prstGeom>
        </p:spPr>
        <p:txBody>
          <a:bodyPr anchor="t" rtlCol="false" tIns="0" lIns="0" bIns="0" rIns="0">
            <a:spAutoFit/>
          </a:bodyPr>
          <a:lstStyle/>
          <a:p>
            <a:pPr algn="ctr">
              <a:lnSpc>
                <a:spcPts val="4246"/>
              </a:lnSpc>
            </a:pPr>
            <a:r>
              <a:rPr lang="en-US" sz="3033">
                <a:solidFill>
                  <a:srgbClr val="000000"/>
                </a:solidFill>
                <a:latin typeface="Canva Sans Bold"/>
              </a:rPr>
              <a:t>Value counts:</a:t>
            </a:r>
          </a:p>
        </p:txBody>
      </p:sp>
      <p:sp>
        <p:nvSpPr>
          <p:cNvPr name="TextBox 12" id="12"/>
          <p:cNvSpPr txBox="true"/>
          <p:nvPr/>
        </p:nvSpPr>
        <p:spPr>
          <a:xfrm rot="0">
            <a:off x="13548340" y="2430916"/>
            <a:ext cx="2697837" cy="1725482"/>
          </a:xfrm>
          <a:prstGeom prst="rect">
            <a:avLst/>
          </a:prstGeom>
        </p:spPr>
        <p:txBody>
          <a:bodyPr anchor="t" rtlCol="false" tIns="0" lIns="0" bIns="0" rIns="0">
            <a:spAutoFit/>
          </a:bodyPr>
          <a:lstStyle/>
          <a:p>
            <a:pPr algn="just">
              <a:lnSpc>
                <a:spcPts val="4644"/>
              </a:lnSpc>
              <a:spcBef>
                <a:spcPct val="0"/>
              </a:spcBef>
            </a:pPr>
            <a:r>
              <a:rPr lang="en-US" sz="3317">
                <a:solidFill>
                  <a:srgbClr val="FF5757"/>
                </a:solidFill>
                <a:latin typeface="Canva Sans Bold"/>
              </a:rPr>
              <a:t>USA          1</a:t>
            </a:r>
          </a:p>
          <a:p>
            <a:pPr algn="just">
              <a:lnSpc>
                <a:spcPts val="4644"/>
              </a:lnSpc>
              <a:spcBef>
                <a:spcPct val="0"/>
              </a:spcBef>
            </a:pPr>
            <a:r>
              <a:rPr lang="en-US" sz="3317">
                <a:solidFill>
                  <a:srgbClr val="FF5757"/>
                </a:solidFill>
                <a:latin typeface="Canva Sans Bold"/>
              </a:rPr>
              <a:t>Australia    1</a:t>
            </a:r>
          </a:p>
          <a:p>
            <a:pPr algn="just">
              <a:lnSpc>
                <a:spcPts val="4644"/>
              </a:lnSpc>
              <a:spcBef>
                <a:spcPct val="0"/>
              </a:spcBef>
            </a:pPr>
            <a:r>
              <a:rPr lang="en-US" sz="3317">
                <a:solidFill>
                  <a:srgbClr val="FF5757"/>
                </a:solidFill>
                <a:latin typeface="Canva Sans Bold"/>
              </a:rPr>
              <a:t>Germany      1</a:t>
            </a:r>
          </a:p>
        </p:txBody>
      </p:sp>
      <p:sp>
        <p:nvSpPr>
          <p:cNvPr name="TextBox 13" id="13"/>
          <p:cNvSpPr txBox="true"/>
          <p:nvPr/>
        </p:nvSpPr>
        <p:spPr>
          <a:xfrm rot="0">
            <a:off x="992109" y="6835575"/>
            <a:ext cx="2936190" cy="419731"/>
          </a:xfrm>
          <a:prstGeom prst="rect">
            <a:avLst/>
          </a:prstGeom>
        </p:spPr>
        <p:txBody>
          <a:bodyPr anchor="t" rtlCol="false" tIns="0" lIns="0" bIns="0" rIns="0">
            <a:spAutoFit/>
          </a:bodyPr>
          <a:lstStyle/>
          <a:p>
            <a:pPr algn="ctr">
              <a:lnSpc>
                <a:spcPts val="3479"/>
              </a:lnSpc>
              <a:spcBef>
                <a:spcPct val="0"/>
              </a:spcBef>
            </a:pPr>
            <a:r>
              <a:rPr lang="en-US" sz="2485">
                <a:solidFill>
                  <a:srgbClr val="004AAD"/>
                </a:solidFill>
                <a:latin typeface="Canva Sans Bold"/>
              </a:rPr>
              <a:t>df['Age'].describe()</a:t>
            </a:r>
          </a:p>
        </p:txBody>
      </p:sp>
      <p:sp>
        <p:nvSpPr>
          <p:cNvPr name="TextBox 14" id="14"/>
          <p:cNvSpPr txBox="true"/>
          <p:nvPr/>
        </p:nvSpPr>
        <p:spPr>
          <a:xfrm rot="0">
            <a:off x="9144000" y="7012103"/>
            <a:ext cx="3225277" cy="448832"/>
          </a:xfrm>
          <a:prstGeom prst="rect">
            <a:avLst/>
          </a:prstGeom>
        </p:spPr>
        <p:txBody>
          <a:bodyPr anchor="t" rtlCol="false" tIns="0" lIns="0" bIns="0" rIns="0">
            <a:spAutoFit/>
          </a:bodyPr>
          <a:lstStyle/>
          <a:p>
            <a:pPr algn="ctr">
              <a:lnSpc>
                <a:spcPts val="3662"/>
              </a:lnSpc>
              <a:spcBef>
                <a:spcPct val="0"/>
              </a:spcBef>
            </a:pPr>
            <a:r>
              <a:rPr lang="en-US" sz="2615">
                <a:solidFill>
                  <a:srgbClr val="004AAD"/>
                </a:solidFill>
                <a:latin typeface="Canva Sans Bold"/>
              </a:rPr>
              <a:t>df['Age'].astype(int)</a:t>
            </a:r>
          </a:p>
        </p:txBody>
      </p:sp>
      <p:sp>
        <p:nvSpPr>
          <p:cNvPr name="TextBox 15" id="15"/>
          <p:cNvSpPr txBox="true"/>
          <p:nvPr/>
        </p:nvSpPr>
        <p:spPr>
          <a:xfrm rot="0">
            <a:off x="811583" y="5176153"/>
            <a:ext cx="3747870" cy="524369"/>
          </a:xfrm>
          <a:prstGeom prst="rect">
            <a:avLst/>
          </a:prstGeom>
        </p:spPr>
        <p:txBody>
          <a:bodyPr anchor="t" rtlCol="false" tIns="0" lIns="0" bIns="0" rIns="0">
            <a:spAutoFit/>
          </a:bodyPr>
          <a:lstStyle/>
          <a:p>
            <a:pPr algn="ctr">
              <a:lnSpc>
                <a:spcPts val="4368"/>
              </a:lnSpc>
              <a:spcBef>
                <a:spcPct val="0"/>
              </a:spcBef>
            </a:pPr>
            <a:r>
              <a:rPr lang="en-US" sz="3120">
                <a:solidFill>
                  <a:srgbClr val="000000"/>
                </a:solidFill>
                <a:latin typeface="Canva Sans Bold"/>
              </a:rPr>
              <a:t>Data Descriptions:</a:t>
            </a:r>
          </a:p>
        </p:txBody>
      </p:sp>
      <p:sp>
        <p:nvSpPr>
          <p:cNvPr name="TextBox 16" id="16"/>
          <p:cNvSpPr txBox="true"/>
          <p:nvPr/>
        </p:nvSpPr>
        <p:spPr>
          <a:xfrm rot="0">
            <a:off x="8754031" y="5212846"/>
            <a:ext cx="3957020" cy="497302"/>
          </a:xfrm>
          <a:prstGeom prst="rect">
            <a:avLst/>
          </a:prstGeom>
        </p:spPr>
        <p:txBody>
          <a:bodyPr anchor="t" rtlCol="false" tIns="0" lIns="0" bIns="0" rIns="0">
            <a:spAutoFit/>
          </a:bodyPr>
          <a:lstStyle/>
          <a:p>
            <a:pPr algn="ctr">
              <a:lnSpc>
                <a:spcPts val="4115"/>
              </a:lnSpc>
              <a:spcBef>
                <a:spcPct val="0"/>
              </a:spcBef>
            </a:pPr>
            <a:r>
              <a:rPr lang="en-US" sz="2939">
                <a:solidFill>
                  <a:srgbClr val="000000"/>
                </a:solidFill>
                <a:latin typeface="Canva Sans Bold"/>
              </a:rPr>
              <a:t>Changing datatypes: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59EFB"/>
        </a:solidFill>
      </p:bgPr>
    </p:bg>
    <p:spTree>
      <p:nvGrpSpPr>
        <p:cNvPr id="1" name=""/>
        <p:cNvGrpSpPr/>
        <p:nvPr/>
      </p:nvGrpSpPr>
      <p:grpSpPr>
        <a:xfrm>
          <a:off x="0" y="0"/>
          <a:ext cx="0" cy="0"/>
          <a:chOff x="0" y="0"/>
          <a:chExt cx="0" cy="0"/>
        </a:xfrm>
      </p:grpSpPr>
      <p:grpSp>
        <p:nvGrpSpPr>
          <p:cNvPr name="Group 2" id="2"/>
          <p:cNvGrpSpPr/>
          <p:nvPr/>
        </p:nvGrpSpPr>
        <p:grpSpPr>
          <a:xfrm rot="0">
            <a:off x="519478" y="620256"/>
            <a:ext cx="17168497" cy="9106897"/>
            <a:chOff x="0" y="0"/>
            <a:chExt cx="6433098" cy="3412388"/>
          </a:xfrm>
        </p:grpSpPr>
        <p:sp>
          <p:nvSpPr>
            <p:cNvPr name="Freeform 3" id="3"/>
            <p:cNvSpPr/>
            <p:nvPr/>
          </p:nvSpPr>
          <p:spPr>
            <a:xfrm flipH="false" flipV="false" rot="0">
              <a:off x="0" y="0"/>
              <a:ext cx="6433098" cy="3412387"/>
            </a:xfrm>
            <a:custGeom>
              <a:avLst/>
              <a:gdLst/>
              <a:ahLst/>
              <a:cxnLst/>
              <a:rect r="r" b="b" t="t" l="l"/>
              <a:pathLst>
                <a:path h="3412387" w="6433098">
                  <a:moveTo>
                    <a:pt x="1353" y="0"/>
                  </a:moveTo>
                  <a:lnTo>
                    <a:pt x="6431746" y="0"/>
                  </a:lnTo>
                  <a:cubicBezTo>
                    <a:pt x="6432493" y="0"/>
                    <a:pt x="6433098" y="606"/>
                    <a:pt x="6433098" y="1353"/>
                  </a:cubicBezTo>
                  <a:lnTo>
                    <a:pt x="6433098" y="3411035"/>
                  </a:lnTo>
                  <a:cubicBezTo>
                    <a:pt x="6433098" y="3411393"/>
                    <a:pt x="6432956" y="3411737"/>
                    <a:pt x="6432702" y="3411991"/>
                  </a:cubicBezTo>
                  <a:cubicBezTo>
                    <a:pt x="6432448" y="3412245"/>
                    <a:pt x="6432104" y="3412387"/>
                    <a:pt x="6431746" y="3412387"/>
                  </a:cubicBezTo>
                  <a:lnTo>
                    <a:pt x="1353" y="3412387"/>
                  </a:lnTo>
                  <a:cubicBezTo>
                    <a:pt x="606" y="3412387"/>
                    <a:pt x="0" y="3411782"/>
                    <a:pt x="0" y="3411035"/>
                  </a:cubicBezTo>
                  <a:lnTo>
                    <a:pt x="0" y="1353"/>
                  </a:lnTo>
                  <a:cubicBezTo>
                    <a:pt x="0" y="606"/>
                    <a:pt x="606" y="0"/>
                    <a:pt x="1353" y="0"/>
                  </a:cubicBezTo>
                  <a:close/>
                </a:path>
              </a:pathLst>
            </a:custGeom>
            <a:solidFill>
              <a:srgbClr val="FEFDFD"/>
            </a:solidFill>
          </p:spPr>
        </p:sp>
        <p:sp>
          <p:nvSpPr>
            <p:cNvPr name="TextBox 4" id="4"/>
            <p:cNvSpPr txBox="true"/>
            <p:nvPr/>
          </p:nvSpPr>
          <p:spPr>
            <a:xfrm>
              <a:off x="0" y="-9525"/>
              <a:ext cx="6433098" cy="3421913"/>
            </a:xfrm>
            <a:prstGeom prst="rect">
              <a:avLst/>
            </a:prstGeom>
          </p:spPr>
          <p:txBody>
            <a:bodyPr anchor="ctr" rtlCol="false" tIns="19016" lIns="19016" bIns="19016" rIns="19016"/>
            <a:lstStyle/>
            <a:p>
              <a:pPr algn="ctr">
                <a:lnSpc>
                  <a:spcPts val="733"/>
                </a:lnSpc>
                <a:spcBef>
                  <a:spcPct val="0"/>
                </a:spcBef>
              </a:pPr>
            </a:p>
          </p:txBody>
        </p:sp>
      </p:grpSp>
      <p:sp>
        <p:nvSpPr>
          <p:cNvPr name="Freeform 5" id="5"/>
          <p:cNvSpPr/>
          <p:nvPr/>
        </p:nvSpPr>
        <p:spPr>
          <a:xfrm flipH="false" flipV="false" rot="0">
            <a:off x="2003454" y="1895164"/>
            <a:ext cx="4513980" cy="2612487"/>
          </a:xfrm>
          <a:custGeom>
            <a:avLst/>
            <a:gdLst/>
            <a:ahLst/>
            <a:cxnLst/>
            <a:rect r="r" b="b" t="t" l="l"/>
            <a:pathLst>
              <a:path h="2612487" w="4513980">
                <a:moveTo>
                  <a:pt x="0" y="0"/>
                </a:moveTo>
                <a:lnTo>
                  <a:pt x="4513980" y="0"/>
                </a:lnTo>
                <a:lnTo>
                  <a:pt x="4513980" y="2612487"/>
                </a:lnTo>
                <a:lnTo>
                  <a:pt x="0" y="2612487"/>
                </a:lnTo>
                <a:lnTo>
                  <a:pt x="0" y="0"/>
                </a:lnTo>
                <a:close/>
              </a:path>
            </a:pathLst>
          </a:custGeom>
          <a:blipFill>
            <a:blip r:embed="rId2"/>
            <a:stretch>
              <a:fillRect l="0" t="0" r="0" b="0"/>
            </a:stretch>
          </a:blipFill>
          <a:ln w="38100" cap="sq">
            <a:solidFill>
              <a:srgbClr val="2355AB"/>
            </a:solidFill>
            <a:prstDash val="solid"/>
            <a:miter/>
          </a:ln>
        </p:spPr>
      </p:sp>
      <p:sp>
        <p:nvSpPr>
          <p:cNvPr name="Freeform 6" id="6"/>
          <p:cNvSpPr/>
          <p:nvPr/>
        </p:nvSpPr>
        <p:spPr>
          <a:xfrm flipH="false" flipV="false" rot="0">
            <a:off x="10300585" y="1895164"/>
            <a:ext cx="4316061" cy="2562045"/>
          </a:xfrm>
          <a:custGeom>
            <a:avLst/>
            <a:gdLst/>
            <a:ahLst/>
            <a:cxnLst/>
            <a:rect r="r" b="b" t="t" l="l"/>
            <a:pathLst>
              <a:path h="2562045" w="4316061">
                <a:moveTo>
                  <a:pt x="0" y="0"/>
                </a:moveTo>
                <a:lnTo>
                  <a:pt x="4316061" y="0"/>
                </a:lnTo>
                <a:lnTo>
                  <a:pt x="4316061" y="2562046"/>
                </a:lnTo>
                <a:lnTo>
                  <a:pt x="0" y="2562046"/>
                </a:lnTo>
                <a:lnTo>
                  <a:pt x="0" y="0"/>
                </a:lnTo>
                <a:close/>
              </a:path>
            </a:pathLst>
          </a:custGeom>
          <a:blipFill>
            <a:blip r:embed="rId3"/>
            <a:stretch>
              <a:fillRect l="0" t="0" r="0" b="0"/>
            </a:stretch>
          </a:blipFill>
          <a:ln w="38100" cap="sq">
            <a:solidFill>
              <a:srgbClr val="2355AB"/>
            </a:solidFill>
            <a:prstDash val="solid"/>
            <a:miter/>
          </a:ln>
        </p:spPr>
      </p:sp>
      <p:sp>
        <p:nvSpPr>
          <p:cNvPr name="Freeform 7" id="7"/>
          <p:cNvSpPr/>
          <p:nvPr/>
        </p:nvSpPr>
        <p:spPr>
          <a:xfrm flipH="false" flipV="false" rot="0">
            <a:off x="6129047" y="5143500"/>
            <a:ext cx="4171538" cy="4062172"/>
          </a:xfrm>
          <a:custGeom>
            <a:avLst/>
            <a:gdLst/>
            <a:ahLst/>
            <a:cxnLst/>
            <a:rect r="r" b="b" t="t" l="l"/>
            <a:pathLst>
              <a:path h="4062172" w="4171538">
                <a:moveTo>
                  <a:pt x="0" y="0"/>
                </a:moveTo>
                <a:lnTo>
                  <a:pt x="4171538" y="0"/>
                </a:lnTo>
                <a:lnTo>
                  <a:pt x="4171538" y="4062172"/>
                </a:lnTo>
                <a:lnTo>
                  <a:pt x="0" y="4062172"/>
                </a:lnTo>
                <a:lnTo>
                  <a:pt x="0" y="0"/>
                </a:lnTo>
                <a:close/>
              </a:path>
            </a:pathLst>
          </a:custGeom>
          <a:blipFill>
            <a:blip r:embed="rId4"/>
            <a:stretch>
              <a:fillRect l="0" t="0" r="0" b="0"/>
            </a:stretch>
          </a:blipFill>
          <a:ln w="38100" cap="sq">
            <a:solidFill>
              <a:srgbClr val="159EFB"/>
            </a:solidFill>
            <a:prstDash val="solid"/>
            <a:miter/>
          </a:ln>
        </p:spPr>
      </p:sp>
      <p:sp>
        <p:nvSpPr>
          <p:cNvPr name="TextBox 8" id="8"/>
          <p:cNvSpPr txBox="true"/>
          <p:nvPr/>
        </p:nvSpPr>
        <p:spPr>
          <a:xfrm rot="0">
            <a:off x="868887" y="971550"/>
            <a:ext cx="3779583" cy="517139"/>
          </a:xfrm>
          <a:prstGeom prst="rect">
            <a:avLst/>
          </a:prstGeom>
        </p:spPr>
        <p:txBody>
          <a:bodyPr anchor="t" rtlCol="false" tIns="0" lIns="0" bIns="0" rIns="0">
            <a:spAutoFit/>
          </a:bodyPr>
          <a:lstStyle/>
          <a:p>
            <a:pPr algn="ctr">
              <a:lnSpc>
                <a:spcPts val="4246"/>
              </a:lnSpc>
            </a:pPr>
            <a:r>
              <a:rPr lang="en-US" sz="3033">
                <a:solidFill>
                  <a:srgbClr val="000000"/>
                </a:solidFill>
                <a:latin typeface="Canva Sans Bold"/>
              </a:rPr>
              <a:t>Concatenation:</a:t>
            </a:r>
          </a:p>
        </p:txBody>
      </p:sp>
      <p:sp>
        <p:nvSpPr>
          <p:cNvPr name="TextBox 9" id="9"/>
          <p:cNvSpPr txBox="true"/>
          <p:nvPr/>
        </p:nvSpPr>
        <p:spPr>
          <a:xfrm rot="0">
            <a:off x="6825662" y="3000342"/>
            <a:ext cx="3147646" cy="364031"/>
          </a:xfrm>
          <a:prstGeom prst="rect">
            <a:avLst/>
          </a:prstGeom>
        </p:spPr>
        <p:txBody>
          <a:bodyPr anchor="t" rtlCol="false" tIns="0" lIns="0" bIns="0" rIns="0">
            <a:spAutoFit/>
          </a:bodyPr>
          <a:lstStyle/>
          <a:p>
            <a:pPr algn="ctr">
              <a:lnSpc>
                <a:spcPts val="3047"/>
              </a:lnSpc>
              <a:spcBef>
                <a:spcPct val="0"/>
              </a:spcBef>
            </a:pPr>
            <a:r>
              <a:rPr lang="en-US" sz="2176">
                <a:solidFill>
                  <a:srgbClr val="000000"/>
                </a:solidFill>
                <a:latin typeface="Canva Sans Bold"/>
              </a:rPr>
              <a:t>pd.concat([df, new_df])</a:t>
            </a:r>
          </a:p>
        </p:txBody>
      </p:sp>
      <p:sp>
        <p:nvSpPr>
          <p:cNvPr name="Freeform 10" id="10"/>
          <p:cNvSpPr/>
          <p:nvPr/>
        </p:nvSpPr>
        <p:spPr>
          <a:xfrm flipH="false" flipV="false" rot="2311020">
            <a:off x="6331189" y="3774722"/>
            <a:ext cx="2540933" cy="768632"/>
          </a:xfrm>
          <a:custGeom>
            <a:avLst/>
            <a:gdLst/>
            <a:ahLst/>
            <a:cxnLst/>
            <a:rect r="r" b="b" t="t" l="l"/>
            <a:pathLst>
              <a:path h="768632" w="2540933">
                <a:moveTo>
                  <a:pt x="0" y="0"/>
                </a:moveTo>
                <a:lnTo>
                  <a:pt x="2540932" y="0"/>
                </a:lnTo>
                <a:lnTo>
                  <a:pt x="2540932" y="768632"/>
                </a:lnTo>
                <a:lnTo>
                  <a:pt x="0" y="7686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7843347">
            <a:off x="8064461" y="3653013"/>
            <a:ext cx="2540933" cy="768632"/>
          </a:xfrm>
          <a:custGeom>
            <a:avLst/>
            <a:gdLst/>
            <a:ahLst/>
            <a:cxnLst/>
            <a:rect r="r" b="b" t="t" l="l"/>
            <a:pathLst>
              <a:path h="768632" w="2540933">
                <a:moveTo>
                  <a:pt x="0" y="0"/>
                </a:moveTo>
                <a:lnTo>
                  <a:pt x="2540933" y="0"/>
                </a:lnTo>
                <a:lnTo>
                  <a:pt x="2540933" y="768632"/>
                </a:lnTo>
                <a:lnTo>
                  <a:pt x="0" y="7686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A64A"/>
        </a:solidFill>
      </p:bgPr>
    </p:bg>
    <p:spTree>
      <p:nvGrpSpPr>
        <p:cNvPr id="1" name=""/>
        <p:cNvGrpSpPr/>
        <p:nvPr/>
      </p:nvGrpSpPr>
      <p:grpSpPr>
        <a:xfrm>
          <a:off x="0" y="0"/>
          <a:ext cx="0" cy="0"/>
          <a:chOff x="0" y="0"/>
          <a:chExt cx="0" cy="0"/>
        </a:xfrm>
      </p:grpSpPr>
      <p:grpSp>
        <p:nvGrpSpPr>
          <p:cNvPr name="Group 2" id="2"/>
          <p:cNvGrpSpPr/>
          <p:nvPr/>
        </p:nvGrpSpPr>
        <p:grpSpPr>
          <a:xfrm rot="0">
            <a:off x="821526" y="821621"/>
            <a:ext cx="16644948" cy="8643757"/>
            <a:chOff x="0" y="0"/>
            <a:chExt cx="6236922" cy="3238847"/>
          </a:xfrm>
        </p:grpSpPr>
        <p:sp>
          <p:nvSpPr>
            <p:cNvPr name="Freeform 3" id="3"/>
            <p:cNvSpPr/>
            <p:nvPr/>
          </p:nvSpPr>
          <p:spPr>
            <a:xfrm flipH="false" flipV="false" rot="0">
              <a:off x="0" y="0"/>
              <a:ext cx="6236922" cy="3238847"/>
            </a:xfrm>
            <a:custGeom>
              <a:avLst/>
              <a:gdLst/>
              <a:ahLst/>
              <a:cxnLst/>
              <a:rect r="r" b="b" t="t" l="l"/>
              <a:pathLst>
                <a:path h="3238847" w="6236922">
                  <a:moveTo>
                    <a:pt x="1395" y="0"/>
                  </a:moveTo>
                  <a:lnTo>
                    <a:pt x="6235527" y="0"/>
                  </a:lnTo>
                  <a:cubicBezTo>
                    <a:pt x="6236298" y="0"/>
                    <a:pt x="6236922" y="625"/>
                    <a:pt x="6236922" y="1395"/>
                  </a:cubicBezTo>
                  <a:lnTo>
                    <a:pt x="6236922" y="3237452"/>
                  </a:lnTo>
                  <a:cubicBezTo>
                    <a:pt x="6236922" y="3238222"/>
                    <a:pt x="6236298" y="3238847"/>
                    <a:pt x="6235527" y="3238847"/>
                  </a:cubicBezTo>
                  <a:lnTo>
                    <a:pt x="1395" y="3238847"/>
                  </a:lnTo>
                  <a:cubicBezTo>
                    <a:pt x="625" y="3238847"/>
                    <a:pt x="0" y="3238222"/>
                    <a:pt x="0" y="3237452"/>
                  </a:cubicBezTo>
                  <a:lnTo>
                    <a:pt x="0" y="1395"/>
                  </a:lnTo>
                  <a:cubicBezTo>
                    <a:pt x="0" y="625"/>
                    <a:pt x="625" y="0"/>
                    <a:pt x="1395" y="0"/>
                  </a:cubicBezTo>
                  <a:close/>
                </a:path>
              </a:pathLst>
            </a:custGeom>
            <a:solidFill>
              <a:srgbClr val="EDECED"/>
            </a:solidFill>
          </p:spPr>
        </p:sp>
        <p:sp>
          <p:nvSpPr>
            <p:cNvPr name="TextBox 4" id="4"/>
            <p:cNvSpPr txBox="true"/>
            <p:nvPr/>
          </p:nvSpPr>
          <p:spPr>
            <a:xfrm>
              <a:off x="0" y="-9525"/>
              <a:ext cx="6236922" cy="3248372"/>
            </a:xfrm>
            <a:prstGeom prst="rect">
              <a:avLst/>
            </a:prstGeom>
          </p:spPr>
          <p:txBody>
            <a:bodyPr anchor="ctr" rtlCol="false" tIns="19016" lIns="19016" bIns="19016" rIns="19016"/>
            <a:lstStyle/>
            <a:p>
              <a:pPr algn="ctr">
                <a:lnSpc>
                  <a:spcPts val="733"/>
                </a:lnSpc>
                <a:spcBef>
                  <a:spcPct val="0"/>
                </a:spcBef>
              </a:pPr>
            </a:p>
          </p:txBody>
        </p:sp>
      </p:grpSp>
      <p:sp>
        <p:nvSpPr>
          <p:cNvPr name="TextBox 5" id="5"/>
          <p:cNvSpPr txBox="true"/>
          <p:nvPr/>
        </p:nvSpPr>
        <p:spPr>
          <a:xfrm rot="0">
            <a:off x="1028700" y="1091829"/>
            <a:ext cx="4974169" cy="864188"/>
          </a:xfrm>
          <a:prstGeom prst="rect">
            <a:avLst/>
          </a:prstGeom>
        </p:spPr>
        <p:txBody>
          <a:bodyPr anchor="t" rtlCol="false" tIns="0" lIns="0" bIns="0" rIns="0">
            <a:spAutoFit/>
          </a:bodyPr>
          <a:lstStyle/>
          <a:p>
            <a:pPr algn="ctr">
              <a:lnSpc>
                <a:spcPts val="7099"/>
              </a:lnSpc>
            </a:pPr>
            <a:r>
              <a:rPr lang="en-US" sz="5070">
                <a:solidFill>
                  <a:srgbClr val="000000"/>
                </a:solidFill>
                <a:latin typeface="Canva Sans Bold"/>
              </a:rPr>
              <a:t>What is numpy?</a:t>
            </a:r>
          </a:p>
        </p:txBody>
      </p:sp>
      <p:sp>
        <p:nvSpPr>
          <p:cNvPr name="TextBox 6" id="6"/>
          <p:cNvSpPr txBox="true"/>
          <p:nvPr/>
        </p:nvSpPr>
        <p:spPr>
          <a:xfrm rot="0">
            <a:off x="1472814" y="2111783"/>
            <a:ext cx="15786486" cy="2140629"/>
          </a:xfrm>
          <a:prstGeom prst="rect">
            <a:avLst/>
          </a:prstGeom>
        </p:spPr>
        <p:txBody>
          <a:bodyPr anchor="t" rtlCol="false" tIns="0" lIns="0" bIns="0" rIns="0">
            <a:spAutoFit/>
          </a:bodyPr>
          <a:lstStyle/>
          <a:p>
            <a:pPr algn="just">
              <a:lnSpc>
                <a:spcPts val="4337"/>
              </a:lnSpc>
              <a:spcBef>
                <a:spcPct val="0"/>
              </a:spcBef>
            </a:pPr>
            <a:r>
              <a:rPr lang="en-US" sz="3098">
                <a:solidFill>
                  <a:srgbClr val="000000"/>
                </a:solidFill>
                <a:latin typeface="Canva Sans"/>
              </a:rPr>
              <a:t>Numpy</a:t>
            </a:r>
            <a:r>
              <a:rPr lang="en-US" sz="3098">
                <a:solidFill>
                  <a:srgbClr val="000000"/>
                </a:solidFill>
                <a:latin typeface="Canva Sans"/>
              </a:rPr>
              <a:t> stands for Numerical Python, is a powerful library in Python used for numerical computing. It provides support for large, multi-dimensional arrays and matrices, along with a collection of mathematical functions to operate on these arrays efficiently.</a:t>
            </a:r>
          </a:p>
        </p:txBody>
      </p:sp>
      <p:sp>
        <p:nvSpPr>
          <p:cNvPr name="TextBox 7" id="7"/>
          <p:cNvSpPr txBox="true"/>
          <p:nvPr/>
        </p:nvSpPr>
        <p:spPr>
          <a:xfrm rot="0">
            <a:off x="1028700" y="4279312"/>
            <a:ext cx="6248587" cy="864188"/>
          </a:xfrm>
          <a:prstGeom prst="rect">
            <a:avLst/>
          </a:prstGeom>
        </p:spPr>
        <p:txBody>
          <a:bodyPr anchor="t" rtlCol="false" tIns="0" lIns="0" bIns="0" rIns="0">
            <a:spAutoFit/>
          </a:bodyPr>
          <a:lstStyle/>
          <a:p>
            <a:pPr algn="ctr">
              <a:lnSpc>
                <a:spcPts val="7099"/>
              </a:lnSpc>
            </a:pPr>
            <a:r>
              <a:rPr lang="en-US" sz="5070">
                <a:solidFill>
                  <a:srgbClr val="000000"/>
                </a:solidFill>
                <a:latin typeface="Canva Sans Bold"/>
              </a:rPr>
              <a:t>why are we using it?</a:t>
            </a:r>
          </a:p>
        </p:txBody>
      </p:sp>
      <p:sp>
        <p:nvSpPr>
          <p:cNvPr name="TextBox 8" id="8"/>
          <p:cNvSpPr txBox="true"/>
          <p:nvPr/>
        </p:nvSpPr>
        <p:spPr>
          <a:xfrm rot="0">
            <a:off x="1436545" y="5200650"/>
            <a:ext cx="15414909" cy="3961092"/>
          </a:xfrm>
          <a:prstGeom prst="rect">
            <a:avLst/>
          </a:prstGeom>
        </p:spPr>
        <p:txBody>
          <a:bodyPr anchor="t" rtlCol="false" tIns="0" lIns="0" bIns="0" rIns="0">
            <a:spAutoFit/>
          </a:bodyPr>
          <a:lstStyle/>
          <a:p>
            <a:pPr algn="just">
              <a:lnSpc>
                <a:spcPts val="4541"/>
              </a:lnSpc>
            </a:pPr>
            <a:r>
              <a:rPr lang="en-US" sz="2838">
                <a:solidFill>
                  <a:srgbClr val="000000"/>
                </a:solidFill>
                <a:latin typeface="Canva Sans Bold"/>
              </a:rPr>
              <a:t>Efficient Array Operations:</a:t>
            </a:r>
            <a:r>
              <a:rPr lang="en-US" sz="2838">
                <a:solidFill>
                  <a:srgbClr val="000000"/>
                </a:solidFill>
                <a:latin typeface="Canva Sans"/>
              </a:rPr>
              <a:t> NumPy allows for efficient manipulation of large arrays</a:t>
            </a:r>
          </a:p>
          <a:p>
            <a:pPr algn="just">
              <a:lnSpc>
                <a:spcPts val="4541"/>
              </a:lnSpc>
            </a:pPr>
            <a:r>
              <a:rPr lang="en-US" sz="2838">
                <a:solidFill>
                  <a:srgbClr val="000000"/>
                </a:solidFill>
                <a:latin typeface="Canva Sans Bold"/>
              </a:rPr>
              <a:t>Mathematical Functions:</a:t>
            </a:r>
            <a:r>
              <a:rPr lang="en-US" sz="2838">
                <a:solidFill>
                  <a:srgbClr val="000000"/>
                </a:solidFill>
                <a:latin typeface="Canva Sans"/>
              </a:rPr>
              <a:t> It provides a wide range of mathematical functions so complex mathematical operations to be performed easily.</a:t>
            </a:r>
          </a:p>
          <a:p>
            <a:pPr algn="just">
              <a:lnSpc>
                <a:spcPts val="4541"/>
              </a:lnSpc>
            </a:pPr>
            <a:r>
              <a:rPr lang="en-US" sz="2838">
                <a:solidFill>
                  <a:srgbClr val="000000"/>
                </a:solidFill>
                <a:latin typeface="Canva Sans Bold"/>
              </a:rPr>
              <a:t>Integration with Other Libraries:</a:t>
            </a:r>
            <a:r>
              <a:rPr lang="en-US" sz="2838">
                <a:solidFill>
                  <a:srgbClr val="000000"/>
                </a:solidFill>
                <a:latin typeface="Canva Sans"/>
              </a:rPr>
              <a:t> NumPy is the foundation for many other libraries  such as Pandas, SciPy, and scikit-learn, making it essential for data analysis and machine learning tasks.</a:t>
            </a:r>
          </a:p>
          <a:p>
            <a:pPr algn="just">
              <a:lnSpc>
                <a:spcPts val="4541"/>
              </a:lnSpc>
            </a:pPr>
            <a:r>
              <a:rPr lang="en-US" sz="2838">
                <a:solidFill>
                  <a:srgbClr val="000000"/>
                </a:solidFill>
                <a:latin typeface="Canva Sans Bold"/>
              </a:rPr>
              <a:t>Memory Efficiency:</a:t>
            </a:r>
            <a:r>
              <a:rPr lang="en-US" sz="2838">
                <a:solidFill>
                  <a:srgbClr val="000000"/>
                </a:solidFill>
                <a:latin typeface="Canva Sans"/>
              </a:rPr>
              <a:t> NumPy arrays are more memory-efficient than Python lists</a:t>
            </a:r>
          </a:p>
        </p:txBody>
      </p:sp>
      <p:sp>
        <p:nvSpPr>
          <p:cNvPr name="Freeform 9" id="9"/>
          <p:cNvSpPr/>
          <p:nvPr/>
        </p:nvSpPr>
        <p:spPr>
          <a:xfrm flipH="false" flipV="false" rot="0">
            <a:off x="-550486" y="-546538"/>
            <a:ext cx="2508827" cy="2502555"/>
          </a:xfrm>
          <a:custGeom>
            <a:avLst/>
            <a:gdLst/>
            <a:ahLst/>
            <a:cxnLst/>
            <a:rect r="r" b="b" t="t" l="l"/>
            <a:pathLst>
              <a:path h="2502555" w="2508827">
                <a:moveTo>
                  <a:pt x="0" y="0"/>
                </a:moveTo>
                <a:lnTo>
                  <a:pt x="2508827" y="0"/>
                </a:lnTo>
                <a:lnTo>
                  <a:pt x="2508827" y="2502555"/>
                </a:lnTo>
                <a:lnTo>
                  <a:pt x="0" y="2502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59EFB"/>
        </a:solidFill>
      </p:bgPr>
    </p:bg>
    <p:spTree>
      <p:nvGrpSpPr>
        <p:cNvPr id="1" name=""/>
        <p:cNvGrpSpPr/>
        <p:nvPr/>
      </p:nvGrpSpPr>
      <p:grpSpPr>
        <a:xfrm>
          <a:off x="0" y="0"/>
          <a:ext cx="0" cy="0"/>
          <a:chOff x="0" y="0"/>
          <a:chExt cx="0" cy="0"/>
        </a:xfrm>
      </p:grpSpPr>
      <p:grpSp>
        <p:nvGrpSpPr>
          <p:cNvPr name="Group 2" id="2"/>
          <p:cNvGrpSpPr/>
          <p:nvPr/>
        </p:nvGrpSpPr>
        <p:grpSpPr>
          <a:xfrm rot="0">
            <a:off x="519478" y="620256"/>
            <a:ext cx="17168497" cy="9106897"/>
            <a:chOff x="0" y="0"/>
            <a:chExt cx="6433098" cy="3412388"/>
          </a:xfrm>
        </p:grpSpPr>
        <p:sp>
          <p:nvSpPr>
            <p:cNvPr name="Freeform 3" id="3"/>
            <p:cNvSpPr/>
            <p:nvPr/>
          </p:nvSpPr>
          <p:spPr>
            <a:xfrm flipH="false" flipV="false" rot="0">
              <a:off x="0" y="0"/>
              <a:ext cx="6433098" cy="3412387"/>
            </a:xfrm>
            <a:custGeom>
              <a:avLst/>
              <a:gdLst/>
              <a:ahLst/>
              <a:cxnLst/>
              <a:rect r="r" b="b" t="t" l="l"/>
              <a:pathLst>
                <a:path h="3412387" w="6433098">
                  <a:moveTo>
                    <a:pt x="1353" y="0"/>
                  </a:moveTo>
                  <a:lnTo>
                    <a:pt x="6431746" y="0"/>
                  </a:lnTo>
                  <a:cubicBezTo>
                    <a:pt x="6432493" y="0"/>
                    <a:pt x="6433098" y="606"/>
                    <a:pt x="6433098" y="1353"/>
                  </a:cubicBezTo>
                  <a:lnTo>
                    <a:pt x="6433098" y="3411035"/>
                  </a:lnTo>
                  <a:cubicBezTo>
                    <a:pt x="6433098" y="3411393"/>
                    <a:pt x="6432956" y="3411737"/>
                    <a:pt x="6432702" y="3411991"/>
                  </a:cubicBezTo>
                  <a:cubicBezTo>
                    <a:pt x="6432448" y="3412245"/>
                    <a:pt x="6432104" y="3412387"/>
                    <a:pt x="6431746" y="3412387"/>
                  </a:cubicBezTo>
                  <a:lnTo>
                    <a:pt x="1353" y="3412387"/>
                  </a:lnTo>
                  <a:cubicBezTo>
                    <a:pt x="606" y="3412387"/>
                    <a:pt x="0" y="3411782"/>
                    <a:pt x="0" y="3411035"/>
                  </a:cubicBezTo>
                  <a:lnTo>
                    <a:pt x="0" y="1353"/>
                  </a:lnTo>
                  <a:cubicBezTo>
                    <a:pt x="0" y="606"/>
                    <a:pt x="606" y="0"/>
                    <a:pt x="1353" y="0"/>
                  </a:cubicBezTo>
                  <a:close/>
                </a:path>
              </a:pathLst>
            </a:custGeom>
            <a:solidFill>
              <a:srgbClr val="FEFDFD"/>
            </a:solidFill>
          </p:spPr>
        </p:sp>
        <p:sp>
          <p:nvSpPr>
            <p:cNvPr name="TextBox 4" id="4"/>
            <p:cNvSpPr txBox="true"/>
            <p:nvPr/>
          </p:nvSpPr>
          <p:spPr>
            <a:xfrm>
              <a:off x="0" y="-9525"/>
              <a:ext cx="6433098" cy="3421913"/>
            </a:xfrm>
            <a:prstGeom prst="rect">
              <a:avLst/>
            </a:prstGeom>
          </p:spPr>
          <p:txBody>
            <a:bodyPr anchor="ctr" rtlCol="false" tIns="19016" lIns="19016" bIns="19016" rIns="19016"/>
            <a:lstStyle/>
            <a:p>
              <a:pPr algn="ctr">
                <a:lnSpc>
                  <a:spcPts val="733"/>
                </a:lnSpc>
                <a:spcBef>
                  <a:spcPct val="0"/>
                </a:spcBef>
              </a:pPr>
            </a:p>
          </p:txBody>
        </p:sp>
      </p:grpSp>
      <p:sp>
        <p:nvSpPr>
          <p:cNvPr name="Freeform 5" id="5"/>
          <p:cNvSpPr/>
          <p:nvPr/>
        </p:nvSpPr>
        <p:spPr>
          <a:xfrm flipH="false" flipV="false" rot="0">
            <a:off x="10426309" y="2008822"/>
            <a:ext cx="4592204" cy="2675458"/>
          </a:xfrm>
          <a:custGeom>
            <a:avLst/>
            <a:gdLst/>
            <a:ahLst/>
            <a:cxnLst/>
            <a:rect r="r" b="b" t="t" l="l"/>
            <a:pathLst>
              <a:path h="2675458" w="4592204">
                <a:moveTo>
                  <a:pt x="0" y="0"/>
                </a:moveTo>
                <a:lnTo>
                  <a:pt x="4592204" y="0"/>
                </a:lnTo>
                <a:lnTo>
                  <a:pt x="4592204" y="2675458"/>
                </a:lnTo>
                <a:lnTo>
                  <a:pt x="0" y="2675458"/>
                </a:lnTo>
                <a:lnTo>
                  <a:pt x="0" y="0"/>
                </a:lnTo>
                <a:close/>
              </a:path>
            </a:pathLst>
          </a:custGeom>
          <a:blipFill>
            <a:blip r:embed="rId2"/>
            <a:stretch>
              <a:fillRect l="0" t="0" r="0" b="0"/>
            </a:stretch>
          </a:blipFill>
          <a:ln w="38100" cap="sq">
            <a:solidFill>
              <a:srgbClr val="159EFB"/>
            </a:solidFill>
            <a:prstDash val="solid"/>
            <a:miter/>
          </a:ln>
        </p:spPr>
      </p:sp>
      <p:sp>
        <p:nvSpPr>
          <p:cNvPr name="TextBox 6" id="6"/>
          <p:cNvSpPr txBox="true"/>
          <p:nvPr/>
        </p:nvSpPr>
        <p:spPr>
          <a:xfrm rot="0">
            <a:off x="519478" y="971550"/>
            <a:ext cx="3779583" cy="517139"/>
          </a:xfrm>
          <a:prstGeom prst="rect">
            <a:avLst/>
          </a:prstGeom>
        </p:spPr>
        <p:txBody>
          <a:bodyPr anchor="t" rtlCol="false" tIns="0" lIns="0" bIns="0" rIns="0">
            <a:spAutoFit/>
          </a:bodyPr>
          <a:lstStyle/>
          <a:p>
            <a:pPr algn="ctr">
              <a:lnSpc>
                <a:spcPts val="4246"/>
              </a:lnSpc>
            </a:pPr>
            <a:r>
              <a:rPr lang="en-US" sz="3033">
                <a:solidFill>
                  <a:srgbClr val="000000"/>
                </a:solidFill>
                <a:latin typeface="Canva Sans Bold"/>
              </a:rPr>
              <a:t>Merging:</a:t>
            </a:r>
          </a:p>
        </p:txBody>
      </p:sp>
      <p:sp>
        <p:nvSpPr>
          <p:cNvPr name="Freeform 7" id="7"/>
          <p:cNvSpPr/>
          <p:nvPr/>
        </p:nvSpPr>
        <p:spPr>
          <a:xfrm flipH="false" flipV="false" rot="0">
            <a:off x="2003454" y="1895164"/>
            <a:ext cx="4513980" cy="2612487"/>
          </a:xfrm>
          <a:custGeom>
            <a:avLst/>
            <a:gdLst/>
            <a:ahLst/>
            <a:cxnLst/>
            <a:rect r="r" b="b" t="t" l="l"/>
            <a:pathLst>
              <a:path h="2612487" w="4513980">
                <a:moveTo>
                  <a:pt x="0" y="0"/>
                </a:moveTo>
                <a:lnTo>
                  <a:pt x="4513980" y="0"/>
                </a:lnTo>
                <a:lnTo>
                  <a:pt x="4513980" y="2612487"/>
                </a:lnTo>
                <a:lnTo>
                  <a:pt x="0" y="2612487"/>
                </a:lnTo>
                <a:lnTo>
                  <a:pt x="0" y="0"/>
                </a:lnTo>
                <a:close/>
              </a:path>
            </a:pathLst>
          </a:custGeom>
          <a:blipFill>
            <a:blip r:embed="rId3"/>
            <a:stretch>
              <a:fillRect l="0" t="0" r="0" b="0"/>
            </a:stretch>
          </a:blipFill>
          <a:ln w="38100" cap="sq">
            <a:solidFill>
              <a:srgbClr val="2355AB"/>
            </a:solidFill>
            <a:prstDash val="solid"/>
            <a:miter/>
          </a:ln>
        </p:spPr>
      </p:sp>
      <p:sp>
        <p:nvSpPr>
          <p:cNvPr name="Freeform 8" id="8"/>
          <p:cNvSpPr/>
          <p:nvPr/>
        </p:nvSpPr>
        <p:spPr>
          <a:xfrm flipH="false" flipV="false" rot="2311020">
            <a:off x="6302459" y="4911097"/>
            <a:ext cx="2540933" cy="768632"/>
          </a:xfrm>
          <a:custGeom>
            <a:avLst/>
            <a:gdLst/>
            <a:ahLst/>
            <a:cxnLst/>
            <a:rect r="r" b="b" t="t" l="l"/>
            <a:pathLst>
              <a:path h="768632" w="2540933">
                <a:moveTo>
                  <a:pt x="0" y="0"/>
                </a:moveTo>
                <a:lnTo>
                  <a:pt x="2540932" y="0"/>
                </a:lnTo>
                <a:lnTo>
                  <a:pt x="2540932" y="768632"/>
                </a:lnTo>
                <a:lnTo>
                  <a:pt x="0" y="7686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7843347">
            <a:off x="8035731" y="4834897"/>
            <a:ext cx="2540933" cy="768632"/>
          </a:xfrm>
          <a:custGeom>
            <a:avLst/>
            <a:gdLst/>
            <a:ahLst/>
            <a:cxnLst/>
            <a:rect r="r" b="b" t="t" l="l"/>
            <a:pathLst>
              <a:path h="768632" w="2540933">
                <a:moveTo>
                  <a:pt x="0" y="0"/>
                </a:moveTo>
                <a:lnTo>
                  <a:pt x="2540933" y="0"/>
                </a:lnTo>
                <a:lnTo>
                  <a:pt x="2540933" y="768632"/>
                </a:lnTo>
                <a:lnTo>
                  <a:pt x="0" y="7686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3780052" y="5915754"/>
            <a:ext cx="10052495" cy="2847112"/>
          </a:xfrm>
          <a:custGeom>
            <a:avLst/>
            <a:gdLst/>
            <a:ahLst/>
            <a:cxnLst/>
            <a:rect r="r" b="b" t="t" l="l"/>
            <a:pathLst>
              <a:path h="2847112" w="10052495">
                <a:moveTo>
                  <a:pt x="0" y="0"/>
                </a:moveTo>
                <a:lnTo>
                  <a:pt x="10052495" y="0"/>
                </a:lnTo>
                <a:lnTo>
                  <a:pt x="10052495" y="2847112"/>
                </a:lnTo>
                <a:lnTo>
                  <a:pt x="0" y="2847112"/>
                </a:lnTo>
                <a:lnTo>
                  <a:pt x="0" y="0"/>
                </a:lnTo>
                <a:close/>
              </a:path>
            </a:pathLst>
          </a:custGeom>
          <a:blipFill>
            <a:blip r:embed="rId6"/>
            <a:stretch>
              <a:fillRect l="0" t="0" r="0" b="0"/>
            </a:stretch>
          </a:blipFill>
          <a:ln w="38100" cap="sq">
            <a:solidFill>
              <a:srgbClr val="159EFB"/>
            </a:solidFill>
            <a:prstDash val="solid"/>
            <a:miter/>
          </a:ln>
        </p:spPr>
      </p:sp>
      <p:sp>
        <p:nvSpPr>
          <p:cNvPr name="TextBox 11" id="11"/>
          <p:cNvSpPr txBox="true"/>
          <p:nvPr/>
        </p:nvSpPr>
        <p:spPr>
          <a:xfrm rot="0">
            <a:off x="6339551" y="3604096"/>
            <a:ext cx="4255007" cy="833699"/>
          </a:xfrm>
          <a:prstGeom prst="rect">
            <a:avLst/>
          </a:prstGeom>
        </p:spPr>
        <p:txBody>
          <a:bodyPr anchor="t" rtlCol="false" tIns="0" lIns="0" bIns="0" rIns="0">
            <a:spAutoFit/>
          </a:bodyPr>
          <a:lstStyle/>
          <a:p>
            <a:pPr algn="ctr">
              <a:lnSpc>
                <a:spcPts val="3398"/>
              </a:lnSpc>
              <a:spcBef>
                <a:spcPct val="0"/>
              </a:spcBef>
            </a:pPr>
            <a:r>
              <a:rPr lang="en-US" sz="2427">
                <a:solidFill>
                  <a:srgbClr val="004AAD"/>
                </a:solidFill>
                <a:latin typeface="Canva Sans Bold"/>
              </a:rPr>
              <a:t>pd.merge(df, new_df, on='Name')</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159EFB"/>
        </a:solidFill>
      </p:bgPr>
    </p:bg>
    <p:spTree>
      <p:nvGrpSpPr>
        <p:cNvPr id="1" name=""/>
        <p:cNvGrpSpPr/>
        <p:nvPr/>
      </p:nvGrpSpPr>
      <p:grpSpPr>
        <a:xfrm>
          <a:off x="0" y="0"/>
          <a:ext cx="0" cy="0"/>
          <a:chOff x="0" y="0"/>
          <a:chExt cx="0" cy="0"/>
        </a:xfrm>
      </p:grpSpPr>
      <p:grpSp>
        <p:nvGrpSpPr>
          <p:cNvPr name="Group 2" id="2"/>
          <p:cNvGrpSpPr/>
          <p:nvPr/>
        </p:nvGrpSpPr>
        <p:grpSpPr>
          <a:xfrm rot="0">
            <a:off x="519478" y="620256"/>
            <a:ext cx="17168497" cy="9106897"/>
            <a:chOff x="0" y="0"/>
            <a:chExt cx="6433098" cy="3412388"/>
          </a:xfrm>
        </p:grpSpPr>
        <p:sp>
          <p:nvSpPr>
            <p:cNvPr name="Freeform 3" id="3"/>
            <p:cNvSpPr/>
            <p:nvPr/>
          </p:nvSpPr>
          <p:spPr>
            <a:xfrm flipH="false" flipV="false" rot="0">
              <a:off x="0" y="0"/>
              <a:ext cx="6433098" cy="3412387"/>
            </a:xfrm>
            <a:custGeom>
              <a:avLst/>
              <a:gdLst/>
              <a:ahLst/>
              <a:cxnLst/>
              <a:rect r="r" b="b" t="t" l="l"/>
              <a:pathLst>
                <a:path h="3412387" w="6433098">
                  <a:moveTo>
                    <a:pt x="1353" y="0"/>
                  </a:moveTo>
                  <a:lnTo>
                    <a:pt x="6431746" y="0"/>
                  </a:lnTo>
                  <a:cubicBezTo>
                    <a:pt x="6432493" y="0"/>
                    <a:pt x="6433098" y="606"/>
                    <a:pt x="6433098" y="1353"/>
                  </a:cubicBezTo>
                  <a:lnTo>
                    <a:pt x="6433098" y="3411035"/>
                  </a:lnTo>
                  <a:cubicBezTo>
                    <a:pt x="6433098" y="3411393"/>
                    <a:pt x="6432956" y="3411737"/>
                    <a:pt x="6432702" y="3411991"/>
                  </a:cubicBezTo>
                  <a:cubicBezTo>
                    <a:pt x="6432448" y="3412245"/>
                    <a:pt x="6432104" y="3412387"/>
                    <a:pt x="6431746" y="3412387"/>
                  </a:cubicBezTo>
                  <a:lnTo>
                    <a:pt x="1353" y="3412387"/>
                  </a:lnTo>
                  <a:cubicBezTo>
                    <a:pt x="606" y="3412387"/>
                    <a:pt x="0" y="3411782"/>
                    <a:pt x="0" y="3411035"/>
                  </a:cubicBezTo>
                  <a:lnTo>
                    <a:pt x="0" y="1353"/>
                  </a:lnTo>
                  <a:cubicBezTo>
                    <a:pt x="0" y="606"/>
                    <a:pt x="606" y="0"/>
                    <a:pt x="1353" y="0"/>
                  </a:cubicBezTo>
                  <a:close/>
                </a:path>
              </a:pathLst>
            </a:custGeom>
            <a:solidFill>
              <a:srgbClr val="FEFDFD"/>
            </a:solidFill>
          </p:spPr>
        </p:sp>
        <p:sp>
          <p:nvSpPr>
            <p:cNvPr name="TextBox 4" id="4"/>
            <p:cNvSpPr txBox="true"/>
            <p:nvPr/>
          </p:nvSpPr>
          <p:spPr>
            <a:xfrm>
              <a:off x="0" y="-9525"/>
              <a:ext cx="6433098" cy="3421913"/>
            </a:xfrm>
            <a:prstGeom prst="rect">
              <a:avLst/>
            </a:prstGeom>
          </p:spPr>
          <p:txBody>
            <a:bodyPr anchor="ctr" rtlCol="false" tIns="19016" lIns="19016" bIns="19016" rIns="19016"/>
            <a:lstStyle/>
            <a:p>
              <a:pPr algn="ctr">
                <a:lnSpc>
                  <a:spcPts val="733"/>
                </a:lnSpc>
                <a:spcBef>
                  <a:spcPct val="0"/>
                </a:spcBef>
              </a:pPr>
            </a:p>
          </p:txBody>
        </p:sp>
      </p:grpSp>
      <p:sp>
        <p:nvSpPr>
          <p:cNvPr name="TextBox 5" id="5"/>
          <p:cNvSpPr txBox="true"/>
          <p:nvPr/>
        </p:nvSpPr>
        <p:spPr>
          <a:xfrm rot="0">
            <a:off x="1028700" y="971550"/>
            <a:ext cx="8362950" cy="517139"/>
          </a:xfrm>
          <a:prstGeom prst="rect">
            <a:avLst/>
          </a:prstGeom>
        </p:spPr>
        <p:txBody>
          <a:bodyPr anchor="t" rtlCol="false" tIns="0" lIns="0" bIns="0" rIns="0">
            <a:spAutoFit/>
          </a:bodyPr>
          <a:lstStyle/>
          <a:p>
            <a:pPr algn="ctr">
              <a:lnSpc>
                <a:spcPts val="4246"/>
              </a:lnSpc>
            </a:pPr>
            <a:r>
              <a:rPr lang="en-US" sz="3033">
                <a:solidFill>
                  <a:srgbClr val="000000"/>
                </a:solidFill>
                <a:latin typeface="Canva Sans Bold"/>
              </a:rPr>
              <a:t>What do we do  using Numpy and pandas </a:t>
            </a:r>
          </a:p>
        </p:txBody>
      </p:sp>
      <p:sp>
        <p:nvSpPr>
          <p:cNvPr name="TextBox 6" id="6"/>
          <p:cNvSpPr txBox="true"/>
          <p:nvPr/>
        </p:nvSpPr>
        <p:spPr>
          <a:xfrm rot="0">
            <a:off x="2086559" y="1530821"/>
            <a:ext cx="14114882" cy="8024416"/>
          </a:xfrm>
          <a:prstGeom prst="rect">
            <a:avLst/>
          </a:prstGeom>
        </p:spPr>
        <p:txBody>
          <a:bodyPr anchor="t" rtlCol="false" tIns="0" lIns="0" bIns="0" rIns="0">
            <a:spAutoFit/>
          </a:bodyPr>
          <a:lstStyle/>
          <a:p>
            <a:pPr algn="l" marL="643161" indent="-321580" lvl="1">
              <a:lnSpc>
                <a:spcPts val="5362"/>
              </a:lnSpc>
              <a:buFont typeface="Arial"/>
              <a:buChar char="•"/>
            </a:pPr>
            <a:r>
              <a:rPr lang="en-US" sz="2978">
                <a:solidFill>
                  <a:srgbClr val="000000"/>
                </a:solidFill>
                <a:latin typeface="Canva Sans"/>
              </a:rPr>
              <a:t>Here we take a huge datasets to perform data analysis on them .                Ex: we take huge dataset of IMDB i.e imdb.csv</a:t>
            </a:r>
          </a:p>
          <a:p>
            <a:pPr algn="l" marL="643161" indent="-321580" lvl="1">
              <a:lnSpc>
                <a:spcPts val="5362"/>
              </a:lnSpc>
              <a:buFont typeface="Arial"/>
              <a:buChar char="•"/>
            </a:pPr>
            <a:r>
              <a:rPr lang="en-US" sz="2978">
                <a:solidFill>
                  <a:srgbClr val="000000"/>
                </a:solidFill>
                <a:latin typeface="Canva Sans"/>
              </a:rPr>
              <a:t>This dataset is available in kaggle datasets.</a:t>
            </a:r>
          </a:p>
          <a:p>
            <a:pPr algn="l" marL="643161" indent="-321580" lvl="1">
              <a:lnSpc>
                <a:spcPts val="5362"/>
              </a:lnSpc>
              <a:buFont typeface="Arial"/>
              <a:buChar char="•"/>
            </a:pPr>
            <a:r>
              <a:rPr lang="en-US" sz="2978">
                <a:solidFill>
                  <a:srgbClr val="000000"/>
                </a:solidFill>
                <a:latin typeface="Canva Sans"/>
              </a:rPr>
              <a:t>Dataset contains the movies ratings, reviews ,cast directors and every info for movies released from 1929 to the present.</a:t>
            </a:r>
          </a:p>
          <a:p>
            <a:pPr algn="l" marL="643161" indent="-321580" lvl="1">
              <a:lnSpc>
                <a:spcPts val="5362"/>
              </a:lnSpc>
              <a:buFont typeface="Arial"/>
              <a:buChar char="•"/>
            </a:pPr>
            <a:r>
              <a:rPr lang="en-US" sz="2978">
                <a:solidFill>
                  <a:srgbClr val="000000"/>
                </a:solidFill>
                <a:latin typeface="Canva Sans"/>
              </a:rPr>
              <a:t>So by taking this datset we use numpy and pandas to perform data analysis .</a:t>
            </a:r>
          </a:p>
          <a:p>
            <a:pPr algn="l" marL="643161" indent="-321580" lvl="1">
              <a:lnSpc>
                <a:spcPts val="5362"/>
              </a:lnSpc>
              <a:buFont typeface="Arial"/>
              <a:buChar char="•"/>
            </a:pPr>
            <a:r>
              <a:rPr lang="en-US" sz="2978">
                <a:solidFill>
                  <a:srgbClr val="000000"/>
                </a:solidFill>
                <a:latin typeface="Canva Sans"/>
              </a:rPr>
              <a:t>Every data analysis is done to get some useful info from the data .</a:t>
            </a:r>
          </a:p>
          <a:p>
            <a:pPr algn="l" marL="643161" indent="-321580" lvl="1">
              <a:lnSpc>
                <a:spcPts val="5362"/>
              </a:lnSpc>
              <a:buFont typeface="Arial"/>
              <a:buChar char="•"/>
            </a:pPr>
            <a:r>
              <a:rPr lang="en-US" sz="2978">
                <a:solidFill>
                  <a:srgbClr val="000000"/>
                </a:solidFill>
                <a:latin typeface="Canva Sans"/>
              </a:rPr>
              <a:t>so we preprocess the data and then find best movies from the data .</a:t>
            </a:r>
          </a:p>
          <a:p>
            <a:pPr algn="l" marL="643161" indent="-321580" lvl="1">
              <a:lnSpc>
                <a:spcPts val="5362"/>
              </a:lnSpc>
              <a:buFont typeface="Arial"/>
              <a:buChar char="•"/>
            </a:pPr>
            <a:r>
              <a:rPr lang="en-US" sz="2978">
                <a:solidFill>
                  <a:srgbClr val="000000"/>
                </a:solidFill>
                <a:latin typeface="Canva Sans"/>
              </a:rPr>
              <a:t>with this preprocessed data we can get useful info like best categorized movies, to make predictions based on ratings and the movie categories etc.</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6A64A"/>
        </a:solidFill>
      </p:bgPr>
    </p:bg>
    <p:spTree>
      <p:nvGrpSpPr>
        <p:cNvPr id="1" name=""/>
        <p:cNvGrpSpPr/>
        <p:nvPr/>
      </p:nvGrpSpPr>
      <p:grpSpPr>
        <a:xfrm>
          <a:off x="0" y="0"/>
          <a:ext cx="0" cy="0"/>
          <a:chOff x="0" y="0"/>
          <a:chExt cx="0" cy="0"/>
        </a:xfrm>
      </p:grpSpPr>
      <p:grpSp>
        <p:nvGrpSpPr>
          <p:cNvPr name="Group 2" id="2"/>
          <p:cNvGrpSpPr/>
          <p:nvPr/>
        </p:nvGrpSpPr>
        <p:grpSpPr>
          <a:xfrm rot="0">
            <a:off x="519478" y="620256"/>
            <a:ext cx="17168497" cy="9106897"/>
            <a:chOff x="0" y="0"/>
            <a:chExt cx="6433098" cy="3412388"/>
          </a:xfrm>
        </p:grpSpPr>
        <p:sp>
          <p:nvSpPr>
            <p:cNvPr name="Freeform 3" id="3"/>
            <p:cNvSpPr/>
            <p:nvPr/>
          </p:nvSpPr>
          <p:spPr>
            <a:xfrm flipH="false" flipV="false" rot="0">
              <a:off x="0" y="0"/>
              <a:ext cx="6433098" cy="3412387"/>
            </a:xfrm>
            <a:custGeom>
              <a:avLst/>
              <a:gdLst/>
              <a:ahLst/>
              <a:cxnLst/>
              <a:rect r="r" b="b" t="t" l="l"/>
              <a:pathLst>
                <a:path h="3412387" w="6433098">
                  <a:moveTo>
                    <a:pt x="1353" y="0"/>
                  </a:moveTo>
                  <a:lnTo>
                    <a:pt x="6431746" y="0"/>
                  </a:lnTo>
                  <a:cubicBezTo>
                    <a:pt x="6432493" y="0"/>
                    <a:pt x="6433098" y="606"/>
                    <a:pt x="6433098" y="1353"/>
                  </a:cubicBezTo>
                  <a:lnTo>
                    <a:pt x="6433098" y="3411035"/>
                  </a:lnTo>
                  <a:cubicBezTo>
                    <a:pt x="6433098" y="3411393"/>
                    <a:pt x="6432956" y="3411737"/>
                    <a:pt x="6432702" y="3411991"/>
                  </a:cubicBezTo>
                  <a:cubicBezTo>
                    <a:pt x="6432448" y="3412245"/>
                    <a:pt x="6432104" y="3412387"/>
                    <a:pt x="6431746" y="3412387"/>
                  </a:cubicBezTo>
                  <a:lnTo>
                    <a:pt x="1353" y="3412387"/>
                  </a:lnTo>
                  <a:cubicBezTo>
                    <a:pt x="606" y="3412387"/>
                    <a:pt x="0" y="3411782"/>
                    <a:pt x="0" y="3411035"/>
                  </a:cubicBezTo>
                  <a:lnTo>
                    <a:pt x="0" y="1353"/>
                  </a:lnTo>
                  <a:cubicBezTo>
                    <a:pt x="0" y="606"/>
                    <a:pt x="606" y="0"/>
                    <a:pt x="1353" y="0"/>
                  </a:cubicBezTo>
                  <a:close/>
                </a:path>
              </a:pathLst>
            </a:custGeom>
            <a:solidFill>
              <a:srgbClr val="FEFDFD"/>
            </a:solidFill>
          </p:spPr>
        </p:sp>
        <p:sp>
          <p:nvSpPr>
            <p:cNvPr name="TextBox 4" id="4"/>
            <p:cNvSpPr txBox="true"/>
            <p:nvPr/>
          </p:nvSpPr>
          <p:spPr>
            <a:xfrm>
              <a:off x="0" y="-9525"/>
              <a:ext cx="6433098" cy="3421913"/>
            </a:xfrm>
            <a:prstGeom prst="rect">
              <a:avLst/>
            </a:prstGeom>
          </p:spPr>
          <p:txBody>
            <a:bodyPr anchor="ctr" rtlCol="false" tIns="19016" lIns="19016" bIns="19016" rIns="19016"/>
            <a:lstStyle/>
            <a:p>
              <a:pPr algn="ctr">
                <a:lnSpc>
                  <a:spcPts val="733"/>
                </a:lnSpc>
                <a:spcBef>
                  <a:spcPct val="0"/>
                </a:spcBef>
              </a:pPr>
            </a:p>
          </p:txBody>
        </p:sp>
      </p:grpSp>
      <p:sp>
        <p:nvSpPr>
          <p:cNvPr name="TextBox 5" id="5"/>
          <p:cNvSpPr txBox="true"/>
          <p:nvPr/>
        </p:nvSpPr>
        <p:spPr>
          <a:xfrm rot="0">
            <a:off x="1028700" y="3939224"/>
            <a:ext cx="15837552" cy="3318487"/>
          </a:xfrm>
          <a:prstGeom prst="rect">
            <a:avLst/>
          </a:prstGeom>
        </p:spPr>
        <p:txBody>
          <a:bodyPr anchor="t" rtlCol="false" tIns="0" lIns="0" bIns="0" rIns="0">
            <a:spAutoFit/>
          </a:bodyPr>
          <a:lstStyle/>
          <a:p>
            <a:pPr algn="ctr" marL="0" indent="0" lvl="0">
              <a:lnSpc>
                <a:spcPts val="24667"/>
              </a:lnSpc>
            </a:pPr>
            <a:r>
              <a:rPr lang="en-US" sz="25430" spc="-610">
                <a:solidFill>
                  <a:srgbClr val="000000"/>
                </a:solidFill>
                <a:latin typeface="Fibre"/>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A64A"/>
        </a:solidFill>
      </p:bgPr>
    </p:bg>
    <p:spTree>
      <p:nvGrpSpPr>
        <p:cNvPr id="1" name=""/>
        <p:cNvGrpSpPr/>
        <p:nvPr/>
      </p:nvGrpSpPr>
      <p:grpSpPr>
        <a:xfrm>
          <a:off x="0" y="0"/>
          <a:ext cx="0" cy="0"/>
          <a:chOff x="0" y="0"/>
          <a:chExt cx="0" cy="0"/>
        </a:xfrm>
      </p:grpSpPr>
      <p:grpSp>
        <p:nvGrpSpPr>
          <p:cNvPr name="Group 2" id="2"/>
          <p:cNvGrpSpPr/>
          <p:nvPr/>
        </p:nvGrpSpPr>
        <p:grpSpPr>
          <a:xfrm rot="0">
            <a:off x="821526" y="821621"/>
            <a:ext cx="16644948" cy="8643757"/>
            <a:chOff x="0" y="0"/>
            <a:chExt cx="6236922" cy="3238847"/>
          </a:xfrm>
        </p:grpSpPr>
        <p:sp>
          <p:nvSpPr>
            <p:cNvPr name="Freeform 3" id="3"/>
            <p:cNvSpPr/>
            <p:nvPr/>
          </p:nvSpPr>
          <p:spPr>
            <a:xfrm flipH="false" flipV="false" rot="0">
              <a:off x="0" y="0"/>
              <a:ext cx="6236922" cy="3238847"/>
            </a:xfrm>
            <a:custGeom>
              <a:avLst/>
              <a:gdLst/>
              <a:ahLst/>
              <a:cxnLst/>
              <a:rect r="r" b="b" t="t" l="l"/>
              <a:pathLst>
                <a:path h="3238847" w="6236922">
                  <a:moveTo>
                    <a:pt x="1395" y="0"/>
                  </a:moveTo>
                  <a:lnTo>
                    <a:pt x="6235527" y="0"/>
                  </a:lnTo>
                  <a:cubicBezTo>
                    <a:pt x="6236298" y="0"/>
                    <a:pt x="6236922" y="625"/>
                    <a:pt x="6236922" y="1395"/>
                  </a:cubicBezTo>
                  <a:lnTo>
                    <a:pt x="6236922" y="3237452"/>
                  </a:lnTo>
                  <a:cubicBezTo>
                    <a:pt x="6236922" y="3238222"/>
                    <a:pt x="6236298" y="3238847"/>
                    <a:pt x="6235527" y="3238847"/>
                  </a:cubicBezTo>
                  <a:lnTo>
                    <a:pt x="1395" y="3238847"/>
                  </a:lnTo>
                  <a:cubicBezTo>
                    <a:pt x="625" y="3238847"/>
                    <a:pt x="0" y="3238222"/>
                    <a:pt x="0" y="3237452"/>
                  </a:cubicBezTo>
                  <a:lnTo>
                    <a:pt x="0" y="1395"/>
                  </a:lnTo>
                  <a:cubicBezTo>
                    <a:pt x="0" y="625"/>
                    <a:pt x="625" y="0"/>
                    <a:pt x="1395" y="0"/>
                  </a:cubicBezTo>
                  <a:close/>
                </a:path>
              </a:pathLst>
            </a:custGeom>
            <a:solidFill>
              <a:srgbClr val="EDECED"/>
            </a:solidFill>
          </p:spPr>
        </p:sp>
        <p:sp>
          <p:nvSpPr>
            <p:cNvPr name="TextBox 4" id="4"/>
            <p:cNvSpPr txBox="true"/>
            <p:nvPr/>
          </p:nvSpPr>
          <p:spPr>
            <a:xfrm>
              <a:off x="0" y="-9525"/>
              <a:ext cx="6236922" cy="3248372"/>
            </a:xfrm>
            <a:prstGeom prst="rect">
              <a:avLst/>
            </a:prstGeom>
          </p:spPr>
          <p:txBody>
            <a:bodyPr anchor="ctr" rtlCol="false" tIns="19016" lIns="19016" bIns="19016" rIns="19016"/>
            <a:lstStyle/>
            <a:p>
              <a:pPr algn="ctr">
                <a:lnSpc>
                  <a:spcPts val="733"/>
                </a:lnSpc>
                <a:spcBef>
                  <a:spcPct val="0"/>
                </a:spcBef>
              </a:pPr>
            </a:p>
          </p:txBody>
        </p:sp>
      </p:grpSp>
      <p:sp>
        <p:nvSpPr>
          <p:cNvPr name="Freeform 5" id="5"/>
          <p:cNvSpPr/>
          <p:nvPr/>
        </p:nvSpPr>
        <p:spPr>
          <a:xfrm flipH="false" flipV="false" rot="0">
            <a:off x="1508224" y="2335988"/>
            <a:ext cx="7486793" cy="6615602"/>
          </a:xfrm>
          <a:custGeom>
            <a:avLst/>
            <a:gdLst/>
            <a:ahLst/>
            <a:cxnLst/>
            <a:rect r="r" b="b" t="t" l="l"/>
            <a:pathLst>
              <a:path h="6615602" w="7486793">
                <a:moveTo>
                  <a:pt x="0" y="0"/>
                </a:moveTo>
                <a:lnTo>
                  <a:pt x="7486793" y="0"/>
                </a:lnTo>
                <a:lnTo>
                  <a:pt x="7486793" y="6615603"/>
                </a:lnTo>
                <a:lnTo>
                  <a:pt x="0" y="6615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0">
            <a:off x="9292983" y="2335988"/>
            <a:ext cx="7486793" cy="6615602"/>
          </a:xfrm>
          <a:custGeom>
            <a:avLst/>
            <a:gdLst/>
            <a:ahLst/>
            <a:cxnLst/>
            <a:rect r="r" b="b" t="t" l="l"/>
            <a:pathLst>
              <a:path h="6615602" w="7486793">
                <a:moveTo>
                  <a:pt x="0" y="0"/>
                </a:moveTo>
                <a:lnTo>
                  <a:pt x="7486793" y="0"/>
                </a:lnTo>
                <a:lnTo>
                  <a:pt x="7486793" y="6615603"/>
                </a:lnTo>
                <a:lnTo>
                  <a:pt x="0" y="6615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7" id="7"/>
          <p:cNvSpPr txBox="true"/>
          <p:nvPr/>
        </p:nvSpPr>
        <p:spPr>
          <a:xfrm rot="0">
            <a:off x="1318400" y="1292108"/>
            <a:ext cx="13581604" cy="687652"/>
          </a:xfrm>
          <a:prstGeom prst="rect">
            <a:avLst/>
          </a:prstGeom>
        </p:spPr>
        <p:txBody>
          <a:bodyPr anchor="t" rtlCol="false" tIns="0" lIns="0" bIns="0" rIns="0">
            <a:spAutoFit/>
          </a:bodyPr>
          <a:lstStyle/>
          <a:p>
            <a:pPr algn="ctr">
              <a:lnSpc>
                <a:spcPts val="5645"/>
              </a:lnSpc>
            </a:pPr>
            <a:r>
              <a:rPr lang="en-US" sz="4032">
                <a:solidFill>
                  <a:srgbClr val="000000"/>
                </a:solidFill>
                <a:latin typeface="Canva Sans Bold"/>
              </a:rPr>
              <a:t>Operations that we can perform on data using numpy:</a:t>
            </a:r>
          </a:p>
        </p:txBody>
      </p:sp>
      <p:sp>
        <p:nvSpPr>
          <p:cNvPr name="TextBox 8" id="8"/>
          <p:cNvSpPr txBox="true"/>
          <p:nvPr/>
        </p:nvSpPr>
        <p:spPr>
          <a:xfrm rot="0">
            <a:off x="2091201" y="2209722"/>
            <a:ext cx="6303883" cy="5984060"/>
          </a:xfrm>
          <a:prstGeom prst="rect">
            <a:avLst/>
          </a:prstGeom>
        </p:spPr>
        <p:txBody>
          <a:bodyPr anchor="t" rtlCol="false" tIns="0" lIns="0" bIns="0" rIns="0">
            <a:spAutoFit/>
          </a:bodyPr>
          <a:lstStyle/>
          <a:p>
            <a:pPr algn="l">
              <a:lnSpc>
                <a:spcPts val="8075"/>
              </a:lnSpc>
            </a:pPr>
            <a:r>
              <a:rPr lang="en-US" sz="3557">
                <a:solidFill>
                  <a:srgbClr val="000000"/>
                </a:solidFill>
                <a:latin typeface="Canva Sans Bold"/>
              </a:rPr>
              <a:t>1. Array Creation</a:t>
            </a:r>
          </a:p>
          <a:p>
            <a:pPr algn="l">
              <a:lnSpc>
                <a:spcPts val="8075"/>
              </a:lnSpc>
            </a:pPr>
            <a:r>
              <a:rPr lang="en-US" sz="3557">
                <a:solidFill>
                  <a:srgbClr val="000000"/>
                </a:solidFill>
                <a:latin typeface="Canva Sans Bold"/>
              </a:rPr>
              <a:t>2. Array Manipulation</a:t>
            </a:r>
          </a:p>
          <a:p>
            <a:pPr algn="l">
              <a:lnSpc>
                <a:spcPts val="8075"/>
              </a:lnSpc>
            </a:pPr>
            <a:r>
              <a:rPr lang="en-US" sz="3557">
                <a:solidFill>
                  <a:srgbClr val="000000"/>
                </a:solidFill>
                <a:latin typeface="Canva Sans Bold"/>
              </a:rPr>
              <a:t>3. Indexing and Slicing</a:t>
            </a:r>
          </a:p>
          <a:p>
            <a:pPr algn="l">
              <a:lnSpc>
                <a:spcPts val="8075"/>
              </a:lnSpc>
            </a:pPr>
            <a:r>
              <a:rPr lang="en-US" sz="3557">
                <a:solidFill>
                  <a:srgbClr val="000000"/>
                </a:solidFill>
                <a:latin typeface="Canva Sans Bold"/>
              </a:rPr>
              <a:t>4. Mathematical Operations</a:t>
            </a:r>
          </a:p>
          <a:p>
            <a:pPr algn="l">
              <a:lnSpc>
                <a:spcPts val="8075"/>
              </a:lnSpc>
            </a:pPr>
            <a:r>
              <a:rPr lang="en-US" sz="3557">
                <a:solidFill>
                  <a:srgbClr val="000000"/>
                </a:solidFill>
                <a:latin typeface="Canva Sans Bold"/>
              </a:rPr>
              <a:t>5. Statistical Operations</a:t>
            </a:r>
          </a:p>
          <a:p>
            <a:pPr algn="l">
              <a:lnSpc>
                <a:spcPts val="8075"/>
              </a:lnSpc>
            </a:pPr>
            <a:r>
              <a:rPr lang="en-US" sz="3557">
                <a:solidFill>
                  <a:srgbClr val="000000"/>
                </a:solidFill>
                <a:latin typeface="Canva Sans Bold"/>
              </a:rPr>
              <a:t>6. Linear Algebra Operations</a:t>
            </a:r>
          </a:p>
        </p:txBody>
      </p:sp>
      <p:sp>
        <p:nvSpPr>
          <p:cNvPr name="TextBox 9" id="9"/>
          <p:cNvSpPr txBox="true"/>
          <p:nvPr/>
        </p:nvSpPr>
        <p:spPr>
          <a:xfrm rot="0">
            <a:off x="10122162" y="2190672"/>
            <a:ext cx="5602010" cy="6107184"/>
          </a:xfrm>
          <a:prstGeom prst="rect">
            <a:avLst/>
          </a:prstGeom>
        </p:spPr>
        <p:txBody>
          <a:bodyPr anchor="t" rtlCol="false" tIns="0" lIns="0" bIns="0" rIns="0">
            <a:spAutoFit/>
          </a:bodyPr>
          <a:lstStyle/>
          <a:p>
            <a:pPr algn="l">
              <a:lnSpc>
                <a:spcPts val="8246"/>
              </a:lnSpc>
            </a:pPr>
            <a:r>
              <a:rPr lang="en-US" sz="3632">
                <a:solidFill>
                  <a:srgbClr val="000000"/>
                </a:solidFill>
                <a:latin typeface="Canva Sans Bold"/>
              </a:rPr>
              <a:t>7. Logical Operations</a:t>
            </a:r>
          </a:p>
          <a:p>
            <a:pPr algn="l">
              <a:lnSpc>
                <a:spcPts val="8246"/>
              </a:lnSpc>
            </a:pPr>
            <a:r>
              <a:rPr lang="en-US" sz="3632">
                <a:solidFill>
                  <a:srgbClr val="000000"/>
                </a:solidFill>
                <a:latin typeface="Canva Sans Bold"/>
              </a:rPr>
              <a:t>8. Sorting and Searching</a:t>
            </a:r>
          </a:p>
          <a:p>
            <a:pPr algn="l">
              <a:lnSpc>
                <a:spcPts val="8246"/>
              </a:lnSpc>
            </a:pPr>
            <a:r>
              <a:rPr lang="en-US" sz="3632">
                <a:solidFill>
                  <a:srgbClr val="000000"/>
                </a:solidFill>
                <a:latin typeface="Canva Sans Bold"/>
              </a:rPr>
              <a:t>9. Broadcasting</a:t>
            </a:r>
          </a:p>
          <a:p>
            <a:pPr algn="l">
              <a:lnSpc>
                <a:spcPts val="8246"/>
              </a:lnSpc>
            </a:pPr>
            <a:r>
              <a:rPr lang="en-US" sz="3632">
                <a:solidFill>
                  <a:srgbClr val="000000"/>
                </a:solidFill>
                <a:latin typeface="Canva Sans Bold"/>
              </a:rPr>
              <a:t>10. Masking and Filtering</a:t>
            </a:r>
          </a:p>
          <a:p>
            <a:pPr algn="l">
              <a:lnSpc>
                <a:spcPts val="8246"/>
              </a:lnSpc>
            </a:pPr>
            <a:r>
              <a:rPr lang="en-US" sz="3632">
                <a:solidFill>
                  <a:srgbClr val="000000"/>
                </a:solidFill>
                <a:latin typeface="Canva Sans Bold"/>
              </a:rPr>
              <a:t>11. File Input and Output</a:t>
            </a:r>
          </a:p>
          <a:p>
            <a:pPr algn="l">
              <a:lnSpc>
                <a:spcPts val="8246"/>
              </a:lnSpc>
            </a:pPr>
            <a:r>
              <a:rPr lang="en-US" sz="3632">
                <a:solidFill>
                  <a:srgbClr val="000000"/>
                </a:solidFill>
                <a:latin typeface="Canva Sans Bold"/>
              </a:rPr>
              <a:t>12.Much More</a:t>
            </a:r>
          </a:p>
        </p:txBody>
      </p:sp>
      <p:sp>
        <p:nvSpPr>
          <p:cNvPr name="Freeform 10" id="10"/>
          <p:cNvSpPr/>
          <p:nvPr/>
        </p:nvSpPr>
        <p:spPr>
          <a:xfrm flipH="false" flipV="false" rot="0">
            <a:off x="-569536" y="-546538"/>
            <a:ext cx="2532629" cy="2526298"/>
          </a:xfrm>
          <a:custGeom>
            <a:avLst/>
            <a:gdLst/>
            <a:ahLst/>
            <a:cxnLst/>
            <a:rect r="r" b="b" t="t" l="l"/>
            <a:pathLst>
              <a:path h="2526298" w="2532629">
                <a:moveTo>
                  <a:pt x="0" y="0"/>
                </a:moveTo>
                <a:lnTo>
                  <a:pt x="2532629" y="0"/>
                </a:lnTo>
                <a:lnTo>
                  <a:pt x="2532629" y="2526298"/>
                </a:lnTo>
                <a:lnTo>
                  <a:pt x="0" y="2526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F6A64A"/>
        </a:solidFill>
      </p:bgPr>
    </p:bg>
    <p:spTree>
      <p:nvGrpSpPr>
        <p:cNvPr id="1" name=""/>
        <p:cNvGrpSpPr/>
        <p:nvPr/>
      </p:nvGrpSpPr>
      <p:grpSpPr>
        <a:xfrm>
          <a:off x="0" y="0"/>
          <a:ext cx="0" cy="0"/>
          <a:chOff x="0" y="0"/>
          <a:chExt cx="0" cy="0"/>
        </a:xfrm>
      </p:grpSpPr>
      <p:grpSp>
        <p:nvGrpSpPr>
          <p:cNvPr name="Group 2" id="2"/>
          <p:cNvGrpSpPr/>
          <p:nvPr/>
        </p:nvGrpSpPr>
        <p:grpSpPr>
          <a:xfrm rot="0">
            <a:off x="519478" y="620256"/>
            <a:ext cx="17168497" cy="9106897"/>
            <a:chOff x="0" y="0"/>
            <a:chExt cx="6433098" cy="3412388"/>
          </a:xfrm>
        </p:grpSpPr>
        <p:sp>
          <p:nvSpPr>
            <p:cNvPr name="Freeform 3" id="3"/>
            <p:cNvSpPr/>
            <p:nvPr/>
          </p:nvSpPr>
          <p:spPr>
            <a:xfrm flipH="false" flipV="false" rot="0">
              <a:off x="0" y="0"/>
              <a:ext cx="6433098" cy="3412387"/>
            </a:xfrm>
            <a:custGeom>
              <a:avLst/>
              <a:gdLst/>
              <a:ahLst/>
              <a:cxnLst/>
              <a:rect r="r" b="b" t="t" l="l"/>
              <a:pathLst>
                <a:path h="3412387" w="6433098">
                  <a:moveTo>
                    <a:pt x="1353" y="0"/>
                  </a:moveTo>
                  <a:lnTo>
                    <a:pt x="6431746" y="0"/>
                  </a:lnTo>
                  <a:cubicBezTo>
                    <a:pt x="6432493" y="0"/>
                    <a:pt x="6433098" y="606"/>
                    <a:pt x="6433098" y="1353"/>
                  </a:cubicBezTo>
                  <a:lnTo>
                    <a:pt x="6433098" y="3411035"/>
                  </a:lnTo>
                  <a:cubicBezTo>
                    <a:pt x="6433098" y="3411393"/>
                    <a:pt x="6432956" y="3411737"/>
                    <a:pt x="6432702" y="3411991"/>
                  </a:cubicBezTo>
                  <a:cubicBezTo>
                    <a:pt x="6432448" y="3412245"/>
                    <a:pt x="6432104" y="3412387"/>
                    <a:pt x="6431746" y="3412387"/>
                  </a:cubicBezTo>
                  <a:lnTo>
                    <a:pt x="1353" y="3412387"/>
                  </a:lnTo>
                  <a:cubicBezTo>
                    <a:pt x="606" y="3412387"/>
                    <a:pt x="0" y="3411782"/>
                    <a:pt x="0" y="3411035"/>
                  </a:cubicBezTo>
                  <a:lnTo>
                    <a:pt x="0" y="1353"/>
                  </a:lnTo>
                  <a:cubicBezTo>
                    <a:pt x="0" y="606"/>
                    <a:pt x="606" y="0"/>
                    <a:pt x="1353" y="0"/>
                  </a:cubicBezTo>
                  <a:close/>
                </a:path>
              </a:pathLst>
            </a:custGeom>
            <a:solidFill>
              <a:srgbClr val="EDECED"/>
            </a:solidFill>
          </p:spPr>
        </p:sp>
        <p:sp>
          <p:nvSpPr>
            <p:cNvPr name="TextBox 4" id="4"/>
            <p:cNvSpPr txBox="true"/>
            <p:nvPr/>
          </p:nvSpPr>
          <p:spPr>
            <a:xfrm>
              <a:off x="0" y="-9525"/>
              <a:ext cx="6433098" cy="3421913"/>
            </a:xfrm>
            <a:prstGeom prst="rect">
              <a:avLst/>
            </a:prstGeom>
          </p:spPr>
          <p:txBody>
            <a:bodyPr anchor="ctr" rtlCol="false" tIns="19016" lIns="19016" bIns="19016" rIns="19016"/>
            <a:lstStyle/>
            <a:p>
              <a:pPr algn="ctr">
                <a:lnSpc>
                  <a:spcPts val="733"/>
                </a:lnSpc>
                <a:spcBef>
                  <a:spcPct val="0"/>
                </a:spcBef>
              </a:pPr>
            </a:p>
          </p:txBody>
        </p:sp>
      </p:grpSp>
      <p:sp>
        <p:nvSpPr>
          <p:cNvPr name="TextBox 5" id="5"/>
          <p:cNvSpPr txBox="true"/>
          <p:nvPr/>
        </p:nvSpPr>
        <p:spPr>
          <a:xfrm rot="0">
            <a:off x="1028700" y="1112221"/>
            <a:ext cx="3945983" cy="729800"/>
          </a:xfrm>
          <a:prstGeom prst="rect">
            <a:avLst/>
          </a:prstGeom>
        </p:spPr>
        <p:txBody>
          <a:bodyPr anchor="t" rtlCol="false" tIns="0" lIns="0" bIns="0" rIns="0">
            <a:spAutoFit/>
          </a:bodyPr>
          <a:lstStyle/>
          <a:p>
            <a:pPr algn="l">
              <a:lnSpc>
                <a:spcPts val="6029"/>
              </a:lnSpc>
            </a:pPr>
            <a:r>
              <a:rPr lang="en-US" sz="4306">
                <a:solidFill>
                  <a:srgbClr val="000000"/>
                </a:solidFill>
                <a:latin typeface="Canva Sans Bold"/>
              </a:rPr>
              <a:t>Numpy arrays</a:t>
            </a:r>
          </a:p>
        </p:txBody>
      </p:sp>
      <p:sp>
        <p:nvSpPr>
          <p:cNvPr name="TextBox 6" id="6"/>
          <p:cNvSpPr txBox="true"/>
          <p:nvPr/>
        </p:nvSpPr>
        <p:spPr>
          <a:xfrm rot="0">
            <a:off x="1536365" y="1904879"/>
            <a:ext cx="15456909" cy="6685381"/>
          </a:xfrm>
          <a:prstGeom prst="rect">
            <a:avLst/>
          </a:prstGeom>
        </p:spPr>
        <p:txBody>
          <a:bodyPr anchor="t" rtlCol="false" tIns="0" lIns="0" bIns="0" rIns="0">
            <a:spAutoFit/>
          </a:bodyPr>
          <a:lstStyle/>
          <a:p>
            <a:pPr algn="l">
              <a:lnSpc>
                <a:spcPts val="6748"/>
              </a:lnSpc>
            </a:pPr>
            <a:r>
              <a:rPr lang="en-US" sz="3053">
                <a:solidFill>
                  <a:srgbClr val="000000"/>
                </a:solidFill>
                <a:latin typeface="Canva Sans Bold"/>
              </a:rPr>
              <a:t>Homogeneous Data: </a:t>
            </a:r>
            <a:r>
              <a:rPr lang="en-US" sz="3053">
                <a:solidFill>
                  <a:srgbClr val="000000"/>
                </a:solidFill>
                <a:latin typeface="Canva Sans"/>
              </a:rPr>
              <a:t>NumPy arrays store data of the same type, while Python lists can contain different data types.</a:t>
            </a:r>
          </a:p>
          <a:p>
            <a:pPr algn="l">
              <a:lnSpc>
                <a:spcPts val="6748"/>
              </a:lnSpc>
            </a:pPr>
            <a:r>
              <a:rPr lang="en-US" sz="3053">
                <a:solidFill>
                  <a:srgbClr val="000000"/>
                </a:solidFill>
                <a:latin typeface="Canva Sans Bold"/>
              </a:rPr>
              <a:t>Efficiency:</a:t>
            </a:r>
            <a:r>
              <a:rPr lang="en-US" sz="3053">
                <a:solidFill>
                  <a:srgbClr val="000000"/>
                </a:solidFill>
                <a:latin typeface="Canva Sans"/>
              </a:rPr>
              <a:t> NumPy arrays are more memory-efficient and faster due to their fixed type and contiguous memory layout.</a:t>
            </a:r>
          </a:p>
          <a:p>
            <a:pPr algn="l">
              <a:lnSpc>
                <a:spcPts val="6748"/>
              </a:lnSpc>
            </a:pPr>
            <a:r>
              <a:rPr lang="en-US" sz="3053">
                <a:solidFill>
                  <a:srgbClr val="000000"/>
                </a:solidFill>
                <a:latin typeface="Canva Sans Bold"/>
              </a:rPr>
              <a:t>Vectorized Operations:</a:t>
            </a:r>
            <a:r>
              <a:rPr lang="en-US" sz="3053">
                <a:solidFill>
                  <a:srgbClr val="000000"/>
                </a:solidFill>
                <a:latin typeface="Canva Sans"/>
              </a:rPr>
              <a:t> NumPy arrays support vectorized operations, making computations faster and more concise compared to iterating over lists.</a:t>
            </a:r>
          </a:p>
          <a:p>
            <a:pPr algn="l">
              <a:lnSpc>
                <a:spcPts val="6748"/>
              </a:lnSpc>
            </a:pPr>
            <a:r>
              <a:rPr lang="en-US" sz="3053">
                <a:solidFill>
                  <a:srgbClr val="000000"/>
                </a:solidFill>
                <a:latin typeface="Canva Sans Bold"/>
              </a:rPr>
              <a:t>Mathematical Functions: </a:t>
            </a:r>
            <a:r>
              <a:rPr lang="en-US" sz="3053">
                <a:solidFill>
                  <a:srgbClr val="000000"/>
                </a:solidFill>
                <a:latin typeface="Canva Sans"/>
              </a:rPr>
              <a:t>NumPy provides a wide range of mathematical functions optimized for array operations, enhancing performance.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A64A"/>
        </a:solidFill>
      </p:bgPr>
    </p:bg>
    <p:spTree>
      <p:nvGrpSpPr>
        <p:cNvPr id="1" name=""/>
        <p:cNvGrpSpPr/>
        <p:nvPr/>
      </p:nvGrpSpPr>
      <p:grpSpPr>
        <a:xfrm>
          <a:off x="0" y="0"/>
          <a:ext cx="0" cy="0"/>
          <a:chOff x="0" y="0"/>
          <a:chExt cx="0" cy="0"/>
        </a:xfrm>
      </p:grpSpPr>
      <p:grpSp>
        <p:nvGrpSpPr>
          <p:cNvPr name="Group 2" id="2"/>
          <p:cNvGrpSpPr/>
          <p:nvPr/>
        </p:nvGrpSpPr>
        <p:grpSpPr>
          <a:xfrm rot="0">
            <a:off x="519478" y="620256"/>
            <a:ext cx="17168497" cy="9106897"/>
            <a:chOff x="0" y="0"/>
            <a:chExt cx="6433098" cy="3412388"/>
          </a:xfrm>
        </p:grpSpPr>
        <p:sp>
          <p:nvSpPr>
            <p:cNvPr name="Freeform 3" id="3"/>
            <p:cNvSpPr/>
            <p:nvPr/>
          </p:nvSpPr>
          <p:spPr>
            <a:xfrm flipH="false" flipV="false" rot="0">
              <a:off x="0" y="0"/>
              <a:ext cx="6433098" cy="3412387"/>
            </a:xfrm>
            <a:custGeom>
              <a:avLst/>
              <a:gdLst/>
              <a:ahLst/>
              <a:cxnLst/>
              <a:rect r="r" b="b" t="t" l="l"/>
              <a:pathLst>
                <a:path h="3412387" w="6433098">
                  <a:moveTo>
                    <a:pt x="1353" y="0"/>
                  </a:moveTo>
                  <a:lnTo>
                    <a:pt x="6431746" y="0"/>
                  </a:lnTo>
                  <a:cubicBezTo>
                    <a:pt x="6432493" y="0"/>
                    <a:pt x="6433098" y="606"/>
                    <a:pt x="6433098" y="1353"/>
                  </a:cubicBezTo>
                  <a:lnTo>
                    <a:pt x="6433098" y="3411035"/>
                  </a:lnTo>
                  <a:cubicBezTo>
                    <a:pt x="6433098" y="3411393"/>
                    <a:pt x="6432956" y="3411737"/>
                    <a:pt x="6432702" y="3411991"/>
                  </a:cubicBezTo>
                  <a:cubicBezTo>
                    <a:pt x="6432448" y="3412245"/>
                    <a:pt x="6432104" y="3412387"/>
                    <a:pt x="6431746" y="3412387"/>
                  </a:cubicBezTo>
                  <a:lnTo>
                    <a:pt x="1353" y="3412387"/>
                  </a:lnTo>
                  <a:cubicBezTo>
                    <a:pt x="606" y="3412387"/>
                    <a:pt x="0" y="3411782"/>
                    <a:pt x="0" y="3411035"/>
                  </a:cubicBezTo>
                  <a:lnTo>
                    <a:pt x="0" y="1353"/>
                  </a:lnTo>
                  <a:cubicBezTo>
                    <a:pt x="0" y="606"/>
                    <a:pt x="606" y="0"/>
                    <a:pt x="1353" y="0"/>
                  </a:cubicBezTo>
                  <a:close/>
                </a:path>
              </a:pathLst>
            </a:custGeom>
            <a:solidFill>
              <a:srgbClr val="FEFDFD"/>
            </a:solidFill>
          </p:spPr>
        </p:sp>
        <p:sp>
          <p:nvSpPr>
            <p:cNvPr name="TextBox 4" id="4"/>
            <p:cNvSpPr txBox="true"/>
            <p:nvPr/>
          </p:nvSpPr>
          <p:spPr>
            <a:xfrm>
              <a:off x="0" y="-9525"/>
              <a:ext cx="6433098" cy="3421913"/>
            </a:xfrm>
            <a:prstGeom prst="rect">
              <a:avLst/>
            </a:prstGeom>
          </p:spPr>
          <p:txBody>
            <a:bodyPr anchor="ctr" rtlCol="false" tIns="19016" lIns="19016" bIns="19016" rIns="19016"/>
            <a:lstStyle/>
            <a:p>
              <a:pPr algn="ctr">
                <a:lnSpc>
                  <a:spcPts val="733"/>
                </a:lnSpc>
                <a:spcBef>
                  <a:spcPct val="0"/>
                </a:spcBef>
              </a:pPr>
            </a:p>
          </p:txBody>
        </p:sp>
      </p:grpSp>
      <p:sp>
        <p:nvSpPr>
          <p:cNvPr name="Freeform 5" id="5"/>
          <p:cNvSpPr/>
          <p:nvPr/>
        </p:nvSpPr>
        <p:spPr>
          <a:xfrm flipH="false" flipV="false" rot="0">
            <a:off x="5043940" y="1786833"/>
            <a:ext cx="8482031" cy="2938845"/>
          </a:xfrm>
          <a:custGeom>
            <a:avLst/>
            <a:gdLst/>
            <a:ahLst/>
            <a:cxnLst/>
            <a:rect r="r" b="b" t="t" l="l"/>
            <a:pathLst>
              <a:path h="2938845" w="8482031">
                <a:moveTo>
                  <a:pt x="0" y="0"/>
                </a:moveTo>
                <a:lnTo>
                  <a:pt x="8482031" y="0"/>
                </a:lnTo>
                <a:lnTo>
                  <a:pt x="8482031" y="2938845"/>
                </a:lnTo>
                <a:lnTo>
                  <a:pt x="0" y="2938845"/>
                </a:lnTo>
                <a:lnTo>
                  <a:pt x="0" y="0"/>
                </a:lnTo>
                <a:close/>
              </a:path>
            </a:pathLst>
          </a:custGeom>
          <a:blipFill>
            <a:blip r:embed="rId2"/>
            <a:stretch>
              <a:fillRect l="0" t="0" r="0" b="0"/>
            </a:stretch>
          </a:blipFill>
        </p:spPr>
      </p:sp>
      <p:sp>
        <p:nvSpPr>
          <p:cNvPr name="Freeform 6" id="6"/>
          <p:cNvSpPr/>
          <p:nvPr/>
        </p:nvSpPr>
        <p:spPr>
          <a:xfrm flipH="false" flipV="false" rot="0">
            <a:off x="4274347" y="7268907"/>
            <a:ext cx="1596337" cy="670461"/>
          </a:xfrm>
          <a:custGeom>
            <a:avLst/>
            <a:gdLst/>
            <a:ahLst/>
            <a:cxnLst/>
            <a:rect r="r" b="b" t="t" l="l"/>
            <a:pathLst>
              <a:path h="670461" w="1596337">
                <a:moveTo>
                  <a:pt x="0" y="0"/>
                </a:moveTo>
                <a:lnTo>
                  <a:pt x="1596337" y="0"/>
                </a:lnTo>
                <a:lnTo>
                  <a:pt x="1596337" y="670461"/>
                </a:lnTo>
                <a:lnTo>
                  <a:pt x="0" y="6704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807198" y="807614"/>
            <a:ext cx="7842692" cy="688156"/>
          </a:xfrm>
          <a:prstGeom prst="rect">
            <a:avLst/>
          </a:prstGeom>
        </p:spPr>
        <p:txBody>
          <a:bodyPr anchor="t" rtlCol="false" tIns="0" lIns="0" bIns="0" rIns="0">
            <a:spAutoFit/>
          </a:bodyPr>
          <a:lstStyle/>
          <a:p>
            <a:pPr algn="l">
              <a:lnSpc>
                <a:spcPts val="5645"/>
              </a:lnSpc>
            </a:pPr>
            <a:r>
              <a:rPr lang="en-US" sz="4032">
                <a:solidFill>
                  <a:srgbClr val="000000"/>
                </a:solidFill>
                <a:latin typeface="Canva Sans Bold"/>
              </a:rPr>
              <a:t>Creating arrays using Numpy</a:t>
            </a:r>
          </a:p>
        </p:txBody>
      </p:sp>
      <p:sp>
        <p:nvSpPr>
          <p:cNvPr name="TextBox 8" id="8"/>
          <p:cNvSpPr txBox="true"/>
          <p:nvPr/>
        </p:nvSpPr>
        <p:spPr>
          <a:xfrm rot="0">
            <a:off x="807198" y="4817856"/>
            <a:ext cx="10940708" cy="1110334"/>
          </a:xfrm>
          <a:prstGeom prst="rect">
            <a:avLst/>
          </a:prstGeom>
        </p:spPr>
        <p:txBody>
          <a:bodyPr anchor="t" rtlCol="false" tIns="0" lIns="0" bIns="0" rIns="0">
            <a:spAutoFit/>
          </a:bodyPr>
          <a:lstStyle/>
          <a:p>
            <a:pPr algn="l">
              <a:lnSpc>
                <a:spcPts val="4425"/>
              </a:lnSpc>
            </a:pPr>
            <a:r>
              <a:rPr lang="en-US" sz="3161">
                <a:solidFill>
                  <a:srgbClr val="000000"/>
                </a:solidFill>
                <a:latin typeface="Canva Sans"/>
              </a:rPr>
              <a:t>There are many other ways to create an array but we mainly use np.array() to create one</a:t>
            </a:r>
          </a:p>
        </p:txBody>
      </p:sp>
      <p:sp>
        <p:nvSpPr>
          <p:cNvPr name="TextBox 9" id="9"/>
          <p:cNvSpPr txBox="true"/>
          <p:nvPr/>
        </p:nvSpPr>
        <p:spPr>
          <a:xfrm rot="0">
            <a:off x="1028700" y="7202232"/>
            <a:ext cx="3079534" cy="568199"/>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np.zeros((3, 4))</a:t>
            </a:r>
          </a:p>
        </p:txBody>
      </p:sp>
      <p:sp>
        <p:nvSpPr>
          <p:cNvPr name="TextBox 10" id="10"/>
          <p:cNvSpPr txBox="true"/>
          <p:nvPr/>
        </p:nvSpPr>
        <p:spPr>
          <a:xfrm rot="0">
            <a:off x="6161601" y="6700909"/>
            <a:ext cx="2488289" cy="1739782"/>
          </a:xfrm>
          <a:prstGeom prst="rect">
            <a:avLst/>
          </a:prstGeom>
        </p:spPr>
        <p:txBody>
          <a:bodyPr anchor="t" rtlCol="false" tIns="0" lIns="0" bIns="0" rIns="0">
            <a:spAutoFit/>
          </a:bodyPr>
          <a:lstStyle/>
          <a:p>
            <a:pPr algn="ctr">
              <a:lnSpc>
                <a:spcPts val="4644"/>
              </a:lnSpc>
              <a:spcBef>
                <a:spcPct val="0"/>
              </a:spcBef>
            </a:pPr>
            <a:r>
              <a:rPr lang="en-US" sz="3317">
                <a:solidFill>
                  <a:srgbClr val="FF5757"/>
                </a:solidFill>
                <a:latin typeface="Canva Sans Bold"/>
              </a:rPr>
              <a:t>[[0. 0. 0. 0.]</a:t>
            </a:r>
          </a:p>
          <a:p>
            <a:pPr algn="ctr">
              <a:lnSpc>
                <a:spcPts val="4644"/>
              </a:lnSpc>
              <a:spcBef>
                <a:spcPct val="0"/>
              </a:spcBef>
            </a:pPr>
            <a:r>
              <a:rPr lang="en-US" sz="3317">
                <a:solidFill>
                  <a:srgbClr val="FF5757"/>
                </a:solidFill>
                <a:latin typeface="Canva Sans Bold"/>
              </a:rPr>
              <a:t> [0. 0. 0. 0.]</a:t>
            </a:r>
          </a:p>
          <a:p>
            <a:pPr algn="ctr">
              <a:lnSpc>
                <a:spcPts val="4644"/>
              </a:lnSpc>
              <a:spcBef>
                <a:spcPct val="0"/>
              </a:spcBef>
            </a:pPr>
            <a:r>
              <a:rPr lang="en-US" sz="3317">
                <a:solidFill>
                  <a:srgbClr val="FF5757"/>
                </a:solidFill>
                <a:latin typeface="Canva Sans Bold"/>
              </a:rPr>
              <a:t> [0. 0. 0. 0.]]</a:t>
            </a:r>
          </a:p>
        </p:txBody>
      </p:sp>
      <p:sp>
        <p:nvSpPr>
          <p:cNvPr name="TextBox 11" id="11"/>
          <p:cNvSpPr txBox="true"/>
          <p:nvPr/>
        </p:nvSpPr>
        <p:spPr>
          <a:xfrm rot="0">
            <a:off x="9144000" y="7289084"/>
            <a:ext cx="3374469"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np.ones((2, 2, 2))</a:t>
            </a:r>
          </a:p>
        </p:txBody>
      </p:sp>
      <p:sp>
        <p:nvSpPr>
          <p:cNvPr name="TextBox 12" id="12"/>
          <p:cNvSpPr txBox="true"/>
          <p:nvPr/>
        </p:nvSpPr>
        <p:spPr>
          <a:xfrm rot="0">
            <a:off x="14979814" y="6312771"/>
            <a:ext cx="1823799" cy="2516057"/>
          </a:xfrm>
          <a:prstGeom prst="rect">
            <a:avLst/>
          </a:prstGeom>
        </p:spPr>
        <p:txBody>
          <a:bodyPr anchor="t" rtlCol="false" tIns="0" lIns="0" bIns="0" rIns="0">
            <a:spAutoFit/>
          </a:bodyPr>
          <a:lstStyle/>
          <a:p>
            <a:pPr algn="ctr">
              <a:lnSpc>
                <a:spcPts val="4644"/>
              </a:lnSpc>
              <a:spcBef>
                <a:spcPct val="0"/>
              </a:spcBef>
            </a:pPr>
            <a:r>
              <a:rPr lang="en-US" sz="3317">
                <a:solidFill>
                  <a:srgbClr val="FF5757"/>
                </a:solidFill>
                <a:latin typeface="Canva Sans Bold"/>
              </a:rPr>
              <a:t>[[[[1. 1.]</a:t>
            </a:r>
          </a:p>
          <a:p>
            <a:pPr algn="ctr">
              <a:lnSpc>
                <a:spcPts val="4644"/>
              </a:lnSpc>
              <a:spcBef>
                <a:spcPct val="0"/>
              </a:spcBef>
            </a:pPr>
            <a:r>
              <a:rPr lang="en-US" sz="3317">
                <a:solidFill>
                  <a:srgbClr val="FF5757"/>
                </a:solidFill>
                <a:latin typeface="Canva Sans Bold"/>
              </a:rPr>
              <a:t>   [1. 1.]]</a:t>
            </a:r>
          </a:p>
          <a:p>
            <a:pPr algn="ctr">
              <a:lnSpc>
                <a:spcPts val="1704"/>
              </a:lnSpc>
              <a:spcBef>
                <a:spcPct val="0"/>
              </a:spcBef>
            </a:pPr>
          </a:p>
          <a:p>
            <a:pPr algn="ctr">
              <a:lnSpc>
                <a:spcPts val="4644"/>
              </a:lnSpc>
              <a:spcBef>
                <a:spcPct val="0"/>
              </a:spcBef>
            </a:pPr>
            <a:r>
              <a:rPr lang="en-US" sz="3317">
                <a:solidFill>
                  <a:srgbClr val="FF5757"/>
                </a:solidFill>
                <a:latin typeface="Canva Sans Bold"/>
              </a:rPr>
              <a:t>  [[1. 1.]</a:t>
            </a:r>
          </a:p>
          <a:p>
            <a:pPr algn="ctr">
              <a:lnSpc>
                <a:spcPts val="4644"/>
              </a:lnSpc>
              <a:spcBef>
                <a:spcPct val="0"/>
              </a:spcBef>
            </a:pPr>
            <a:r>
              <a:rPr lang="en-US" sz="3317">
                <a:solidFill>
                  <a:srgbClr val="FF5757"/>
                </a:solidFill>
                <a:latin typeface="Canva Sans Bold"/>
              </a:rPr>
              <a:t>   [1. 1.]]]]</a:t>
            </a:r>
          </a:p>
        </p:txBody>
      </p:sp>
      <p:sp>
        <p:nvSpPr>
          <p:cNvPr name="Freeform 13" id="13"/>
          <p:cNvSpPr/>
          <p:nvPr/>
        </p:nvSpPr>
        <p:spPr>
          <a:xfrm flipH="false" flipV="false" rot="0">
            <a:off x="13088202" y="7268907"/>
            <a:ext cx="1596337" cy="670461"/>
          </a:xfrm>
          <a:custGeom>
            <a:avLst/>
            <a:gdLst/>
            <a:ahLst/>
            <a:cxnLst/>
            <a:rect r="r" b="b" t="t" l="l"/>
            <a:pathLst>
              <a:path h="670461" w="1596337">
                <a:moveTo>
                  <a:pt x="0" y="0"/>
                </a:moveTo>
                <a:lnTo>
                  <a:pt x="1596337" y="0"/>
                </a:lnTo>
                <a:lnTo>
                  <a:pt x="1596337" y="670461"/>
                </a:lnTo>
                <a:lnTo>
                  <a:pt x="0" y="6704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15613018" y="8893563"/>
            <a:ext cx="1190506" cy="363691"/>
          </a:xfrm>
          <a:prstGeom prst="rect">
            <a:avLst/>
          </a:prstGeom>
        </p:spPr>
        <p:txBody>
          <a:bodyPr anchor="t" rtlCol="false" tIns="0" lIns="0" bIns="0" rIns="0">
            <a:spAutoFit/>
          </a:bodyPr>
          <a:lstStyle/>
          <a:p>
            <a:pPr algn="ctr">
              <a:lnSpc>
                <a:spcPts val="3054"/>
              </a:lnSpc>
              <a:spcBef>
                <a:spcPct val="0"/>
              </a:spcBef>
            </a:pPr>
            <a:r>
              <a:rPr lang="en-US" sz="2181">
                <a:solidFill>
                  <a:srgbClr val="000000"/>
                </a:solidFill>
                <a:latin typeface="Canva Sans Bold"/>
              </a:rPr>
              <a:t>3D-array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A64A"/>
        </a:solidFill>
      </p:bgPr>
    </p:bg>
    <p:spTree>
      <p:nvGrpSpPr>
        <p:cNvPr id="1" name=""/>
        <p:cNvGrpSpPr/>
        <p:nvPr/>
      </p:nvGrpSpPr>
      <p:grpSpPr>
        <a:xfrm>
          <a:off x="0" y="0"/>
          <a:ext cx="0" cy="0"/>
          <a:chOff x="0" y="0"/>
          <a:chExt cx="0" cy="0"/>
        </a:xfrm>
      </p:grpSpPr>
      <p:grpSp>
        <p:nvGrpSpPr>
          <p:cNvPr name="Group 2" id="2"/>
          <p:cNvGrpSpPr/>
          <p:nvPr/>
        </p:nvGrpSpPr>
        <p:grpSpPr>
          <a:xfrm rot="0">
            <a:off x="519478" y="620256"/>
            <a:ext cx="17168497" cy="9106897"/>
            <a:chOff x="0" y="0"/>
            <a:chExt cx="6433098" cy="3412388"/>
          </a:xfrm>
        </p:grpSpPr>
        <p:sp>
          <p:nvSpPr>
            <p:cNvPr name="Freeform 3" id="3"/>
            <p:cNvSpPr/>
            <p:nvPr/>
          </p:nvSpPr>
          <p:spPr>
            <a:xfrm flipH="false" flipV="false" rot="0">
              <a:off x="0" y="0"/>
              <a:ext cx="6433098" cy="3412387"/>
            </a:xfrm>
            <a:custGeom>
              <a:avLst/>
              <a:gdLst/>
              <a:ahLst/>
              <a:cxnLst/>
              <a:rect r="r" b="b" t="t" l="l"/>
              <a:pathLst>
                <a:path h="3412387" w="6433098">
                  <a:moveTo>
                    <a:pt x="1353" y="0"/>
                  </a:moveTo>
                  <a:lnTo>
                    <a:pt x="6431746" y="0"/>
                  </a:lnTo>
                  <a:cubicBezTo>
                    <a:pt x="6432493" y="0"/>
                    <a:pt x="6433098" y="606"/>
                    <a:pt x="6433098" y="1353"/>
                  </a:cubicBezTo>
                  <a:lnTo>
                    <a:pt x="6433098" y="3411035"/>
                  </a:lnTo>
                  <a:cubicBezTo>
                    <a:pt x="6433098" y="3411393"/>
                    <a:pt x="6432956" y="3411737"/>
                    <a:pt x="6432702" y="3411991"/>
                  </a:cubicBezTo>
                  <a:cubicBezTo>
                    <a:pt x="6432448" y="3412245"/>
                    <a:pt x="6432104" y="3412387"/>
                    <a:pt x="6431746" y="3412387"/>
                  </a:cubicBezTo>
                  <a:lnTo>
                    <a:pt x="1353" y="3412387"/>
                  </a:lnTo>
                  <a:cubicBezTo>
                    <a:pt x="606" y="3412387"/>
                    <a:pt x="0" y="3411782"/>
                    <a:pt x="0" y="3411035"/>
                  </a:cubicBezTo>
                  <a:lnTo>
                    <a:pt x="0" y="1353"/>
                  </a:lnTo>
                  <a:cubicBezTo>
                    <a:pt x="0" y="606"/>
                    <a:pt x="606" y="0"/>
                    <a:pt x="1353" y="0"/>
                  </a:cubicBezTo>
                  <a:close/>
                </a:path>
              </a:pathLst>
            </a:custGeom>
            <a:solidFill>
              <a:srgbClr val="FEFDFD"/>
            </a:solidFill>
          </p:spPr>
        </p:sp>
        <p:sp>
          <p:nvSpPr>
            <p:cNvPr name="TextBox 4" id="4"/>
            <p:cNvSpPr txBox="true"/>
            <p:nvPr/>
          </p:nvSpPr>
          <p:spPr>
            <a:xfrm>
              <a:off x="0" y="-9525"/>
              <a:ext cx="6433098" cy="3421913"/>
            </a:xfrm>
            <a:prstGeom prst="rect">
              <a:avLst/>
            </a:prstGeom>
          </p:spPr>
          <p:txBody>
            <a:bodyPr anchor="ctr" rtlCol="false" tIns="19016" lIns="19016" bIns="19016" rIns="19016"/>
            <a:lstStyle/>
            <a:p>
              <a:pPr algn="ctr">
                <a:lnSpc>
                  <a:spcPts val="733"/>
                </a:lnSpc>
                <a:spcBef>
                  <a:spcPct val="0"/>
                </a:spcBef>
              </a:pPr>
            </a:p>
          </p:txBody>
        </p:sp>
      </p:grpSp>
      <p:sp>
        <p:nvSpPr>
          <p:cNvPr name="TextBox 5" id="5"/>
          <p:cNvSpPr txBox="true"/>
          <p:nvPr/>
        </p:nvSpPr>
        <p:spPr>
          <a:xfrm rot="0">
            <a:off x="807198" y="807614"/>
            <a:ext cx="7842692" cy="688156"/>
          </a:xfrm>
          <a:prstGeom prst="rect">
            <a:avLst/>
          </a:prstGeom>
        </p:spPr>
        <p:txBody>
          <a:bodyPr anchor="t" rtlCol="false" tIns="0" lIns="0" bIns="0" rIns="0">
            <a:spAutoFit/>
          </a:bodyPr>
          <a:lstStyle/>
          <a:p>
            <a:pPr algn="l">
              <a:lnSpc>
                <a:spcPts val="5645"/>
              </a:lnSpc>
            </a:pPr>
            <a:r>
              <a:rPr lang="en-US" sz="4032">
                <a:solidFill>
                  <a:srgbClr val="000000"/>
                </a:solidFill>
                <a:latin typeface="Canva Sans Bold"/>
              </a:rPr>
              <a:t>Creating arrays using Numpy</a:t>
            </a:r>
          </a:p>
        </p:txBody>
      </p:sp>
      <p:sp>
        <p:nvSpPr>
          <p:cNvPr name="TextBox 6" id="6"/>
          <p:cNvSpPr txBox="true"/>
          <p:nvPr/>
        </p:nvSpPr>
        <p:spPr>
          <a:xfrm rot="0">
            <a:off x="2449872" y="2325997"/>
            <a:ext cx="3763208"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np.arange(1, 10, 2)</a:t>
            </a:r>
          </a:p>
        </p:txBody>
      </p:sp>
      <p:sp>
        <p:nvSpPr>
          <p:cNvPr name="TextBox 7" id="7"/>
          <p:cNvSpPr txBox="true"/>
          <p:nvPr/>
        </p:nvSpPr>
        <p:spPr>
          <a:xfrm rot="0">
            <a:off x="10013364" y="2325997"/>
            <a:ext cx="3763208" cy="563432"/>
          </a:xfrm>
          <a:prstGeom prst="rect">
            <a:avLst/>
          </a:prstGeom>
        </p:spPr>
        <p:txBody>
          <a:bodyPr anchor="t" rtlCol="false" tIns="0" lIns="0" bIns="0" rIns="0">
            <a:spAutoFit/>
          </a:bodyPr>
          <a:lstStyle/>
          <a:p>
            <a:pPr algn="ctr">
              <a:lnSpc>
                <a:spcPts val="4644"/>
              </a:lnSpc>
              <a:spcBef>
                <a:spcPct val="0"/>
              </a:spcBef>
            </a:pPr>
            <a:r>
              <a:rPr lang="en-US" sz="3317">
                <a:solidFill>
                  <a:srgbClr val="FF5757"/>
                </a:solidFill>
                <a:latin typeface="Canva Sans Bold"/>
              </a:rPr>
              <a:t>[1 3 5 7 9]</a:t>
            </a:r>
          </a:p>
        </p:txBody>
      </p:sp>
      <p:sp>
        <p:nvSpPr>
          <p:cNvPr name="TextBox 8" id="8"/>
          <p:cNvSpPr txBox="true"/>
          <p:nvPr/>
        </p:nvSpPr>
        <p:spPr>
          <a:xfrm rot="0">
            <a:off x="2403703" y="3719656"/>
            <a:ext cx="4367304"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np.linspace(0, 10, 5)</a:t>
            </a:r>
          </a:p>
        </p:txBody>
      </p:sp>
      <p:sp>
        <p:nvSpPr>
          <p:cNvPr name="TextBox 9" id="9"/>
          <p:cNvSpPr txBox="true"/>
          <p:nvPr/>
        </p:nvSpPr>
        <p:spPr>
          <a:xfrm rot="0">
            <a:off x="10281016" y="3579485"/>
            <a:ext cx="3495556" cy="563432"/>
          </a:xfrm>
          <a:prstGeom prst="rect">
            <a:avLst/>
          </a:prstGeom>
        </p:spPr>
        <p:txBody>
          <a:bodyPr anchor="t" rtlCol="false" tIns="0" lIns="0" bIns="0" rIns="0">
            <a:spAutoFit/>
          </a:bodyPr>
          <a:lstStyle/>
          <a:p>
            <a:pPr algn="ctr">
              <a:lnSpc>
                <a:spcPts val="4644"/>
              </a:lnSpc>
              <a:spcBef>
                <a:spcPct val="0"/>
              </a:spcBef>
            </a:pPr>
            <a:r>
              <a:rPr lang="en-US" sz="3317">
                <a:solidFill>
                  <a:srgbClr val="FF5757"/>
                </a:solidFill>
                <a:latin typeface="Canva Sans Bold"/>
              </a:rPr>
              <a:t>[ 0. 2.5 5. 7.5 10. ]</a:t>
            </a:r>
          </a:p>
        </p:txBody>
      </p:sp>
      <p:sp>
        <p:nvSpPr>
          <p:cNvPr name="TextBox 10" id="10"/>
          <p:cNvSpPr txBox="true"/>
          <p:nvPr/>
        </p:nvSpPr>
        <p:spPr>
          <a:xfrm rot="0">
            <a:off x="2449872" y="5209718"/>
            <a:ext cx="4321135"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np.random.rand(2, 2)</a:t>
            </a:r>
          </a:p>
        </p:txBody>
      </p:sp>
      <p:sp>
        <p:nvSpPr>
          <p:cNvPr name="TextBox 11" id="11"/>
          <p:cNvSpPr txBox="true"/>
          <p:nvPr/>
        </p:nvSpPr>
        <p:spPr>
          <a:xfrm rot="0">
            <a:off x="1207412" y="7172268"/>
            <a:ext cx="1938695"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np.eye(3)</a:t>
            </a:r>
          </a:p>
        </p:txBody>
      </p:sp>
      <p:sp>
        <p:nvSpPr>
          <p:cNvPr name="TextBox 12" id="12"/>
          <p:cNvSpPr txBox="true"/>
          <p:nvPr/>
        </p:nvSpPr>
        <p:spPr>
          <a:xfrm rot="0">
            <a:off x="10013364" y="4919205"/>
            <a:ext cx="5304711" cy="1144457"/>
          </a:xfrm>
          <a:prstGeom prst="rect">
            <a:avLst/>
          </a:prstGeom>
        </p:spPr>
        <p:txBody>
          <a:bodyPr anchor="t" rtlCol="false" tIns="0" lIns="0" bIns="0" rIns="0">
            <a:spAutoFit/>
          </a:bodyPr>
          <a:lstStyle/>
          <a:p>
            <a:pPr algn="ctr">
              <a:lnSpc>
                <a:spcPts val="4644"/>
              </a:lnSpc>
              <a:spcBef>
                <a:spcPct val="0"/>
              </a:spcBef>
            </a:pPr>
            <a:r>
              <a:rPr lang="en-US" sz="3317">
                <a:solidFill>
                  <a:srgbClr val="FF5757"/>
                </a:solidFill>
                <a:latin typeface="Canva Sans Bold"/>
              </a:rPr>
              <a:t>[[0.47217777, 0.11252467],</a:t>
            </a:r>
          </a:p>
          <a:p>
            <a:pPr algn="ctr">
              <a:lnSpc>
                <a:spcPts val="4644"/>
              </a:lnSpc>
              <a:spcBef>
                <a:spcPct val="0"/>
              </a:spcBef>
            </a:pPr>
            <a:r>
              <a:rPr lang="en-US" sz="3317">
                <a:solidFill>
                  <a:srgbClr val="FF5757"/>
                </a:solidFill>
                <a:latin typeface="Canva Sans Bold"/>
              </a:rPr>
              <a:t> [0.7165194 , 0.5612339 ]]</a:t>
            </a:r>
          </a:p>
        </p:txBody>
      </p:sp>
      <p:sp>
        <p:nvSpPr>
          <p:cNvPr name="TextBox 13" id="13"/>
          <p:cNvSpPr txBox="true"/>
          <p:nvPr/>
        </p:nvSpPr>
        <p:spPr>
          <a:xfrm rot="0">
            <a:off x="5817674" y="6839621"/>
            <a:ext cx="1906667" cy="1725482"/>
          </a:xfrm>
          <a:prstGeom prst="rect">
            <a:avLst/>
          </a:prstGeom>
        </p:spPr>
        <p:txBody>
          <a:bodyPr anchor="t" rtlCol="false" tIns="0" lIns="0" bIns="0" rIns="0">
            <a:spAutoFit/>
          </a:bodyPr>
          <a:lstStyle/>
          <a:p>
            <a:pPr algn="ctr">
              <a:lnSpc>
                <a:spcPts val="4644"/>
              </a:lnSpc>
              <a:spcBef>
                <a:spcPct val="0"/>
              </a:spcBef>
            </a:pPr>
            <a:r>
              <a:rPr lang="en-US" sz="3317">
                <a:solidFill>
                  <a:srgbClr val="FF5757"/>
                </a:solidFill>
                <a:latin typeface="Canva Sans Bold"/>
              </a:rPr>
              <a:t>[[1. 0. 0.]</a:t>
            </a:r>
          </a:p>
          <a:p>
            <a:pPr algn="ctr">
              <a:lnSpc>
                <a:spcPts val="4644"/>
              </a:lnSpc>
              <a:spcBef>
                <a:spcPct val="0"/>
              </a:spcBef>
            </a:pPr>
            <a:r>
              <a:rPr lang="en-US" sz="3317">
                <a:solidFill>
                  <a:srgbClr val="FF5757"/>
                </a:solidFill>
                <a:latin typeface="Canva Sans Bold"/>
              </a:rPr>
              <a:t> [0. 1. 0.]</a:t>
            </a:r>
          </a:p>
          <a:p>
            <a:pPr algn="ctr">
              <a:lnSpc>
                <a:spcPts val="4644"/>
              </a:lnSpc>
              <a:spcBef>
                <a:spcPct val="0"/>
              </a:spcBef>
            </a:pPr>
            <a:r>
              <a:rPr lang="en-US" sz="3317">
                <a:solidFill>
                  <a:srgbClr val="FF5757"/>
                </a:solidFill>
                <a:latin typeface="Canva Sans Bold"/>
              </a:rPr>
              <a:t> [0. 0. 1.]]</a:t>
            </a:r>
          </a:p>
        </p:txBody>
      </p:sp>
      <p:sp>
        <p:nvSpPr>
          <p:cNvPr name="TextBox 14" id="14"/>
          <p:cNvSpPr txBox="true"/>
          <p:nvPr/>
        </p:nvSpPr>
        <p:spPr>
          <a:xfrm rot="0">
            <a:off x="8289636" y="7420646"/>
            <a:ext cx="3739158"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np.diag([1, 2, 3, 4])</a:t>
            </a:r>
          </a:p>
        </p:txBody>
      </p:sp>
      <p:sp>
        <p:nvSpPr>
          <p:cNvPr name="TextBox 15" id="15"/>
          <p:cNvSpPr txBox="true"/>
          <p:nvPr/>
        </p:nvSpPr>
        <p:spPr>
          <a:xfrm rot="0">
            <a:off x="14526927" y="6549109"/>
            <a:ext cx="1991439" cy="2306507"/>
          </a:xfrm>
          <a:prstGeom prst="rect">
            <a:avLst/>
          </a:prstGeom>
        </p:spPr>
        <p:txBody>
          <a:bodyPr anchor="t" rtlCol="false" tIns="0" lIns="0" bIns="0" rIns="0">
            <a:spAutoFit/>
          </a:bodyPr>
          <a:lstStyle/>
          <a:p>
            <a:pPr algn="ctr">
              <a:lnSpc>
                <a:spcPts val="4644"/>
              </a:lnSpc>
              <a:spcBef>
                <a:spcPct val="0"/>
              </a:spcBef>
            </a:pPr>
            <a:r>
              <a:rPr lang="en-US" sz="3317">
                <a:solidFill>
                  <a:srgbClr val="FF5757"/>
                </a:solidFill>
                <a:latin typeface="Canva Sans Bold"/>
              </a:rPr>
              <a:t>[[1 0 0 0]</a:t>
            </a:r>
          </a:p>
          <a:p>
            <a:pPr algn="ctr">
              <a:lnSpc>
                <a:spcPts val="4644"/>
              </a:lnSpc>
              <a:spcBef>
                <a:spcPct val="0"/>
              </a:spcBef>
            </a:pPr>
            <a:r>
              <a:rPr lang="en-US" sz="3317">
                <a:solidFill>
                  <a:srgbClr val="FF5757"/>
                </a:solidFill>
                <a:latin typeface="Canva Sans Bold"/>
              </a:rPr>
              <a:t> [0 2 0 0]</a:t>
            </a:r>
          </a:p>
          <a:p>
            <a:pPr algn="ctr">
              <a:lnSpc>
                <a:spcPts val="4644"/>
              </a:lnSpc>
              <a:spcBef>
                <a:spcPct val="0"/>
              </a:spcBef>
            </a:pPr>
            <a:r>
              <a:rPr lang="en-US" sz="3317">
                <a:solidFill>
                  <a:srgbClr val="FF5757"/>
                </a:solidFill>
                <a:latin typeface="Canva Sans Bold"/>
              </a:rPr>
              <a:t> [0 0 3 0]</a:t>
            </a:r>
          </a:p>
          <a:p>
            <a:pPr algn="ctr">
              <a:lnSpc>
                <a:spcPts val="4644"/>
              </a:lnSpc>
              <a:spcBef>
                <a:spcPct val="0"/>
              </a:spcBef>
            </a:pPr>
            <a:r>
              <a:rPr lang="en-US" sz="3317">
                <a:solidFill>
                  <a:srgbClr val="FF5757"/>
                </a:solidFill>
                <a:latin typeface="Canva Sans Bold"/>
              </a:rPr>
              <a:t> [0 0 0 4]]</a:t>
            </a:r>
          </a:p>
        </p:txBody>
      </p:sp>
      <p:sp>
        <p:nvSpPr>
          <p:cNvPr name="Freeform 16" id="16"/>
          <p:cNvSpPr/>
          <p:nvPr/>
        </p:nvSpPr>
        <p:spPr>
          <a:xfrm flipH="false" flipV="false" rot="0">
            <a:off x="3533308" y="7152090"/>
            <a:ext cx="1596337" cy="670461"/>
          </a:xfrm>
          <a:custGeom>
            <a:avLst/>
            <a:gdLst/>
            <a:ahLst/>
            <a:cxnLst/>
            <a:rect r="r" b="b" t="t" l="l"/>
            <a:pathLst>
              <a:path h="670461" w="1596337">
                <a:moveTo>
                  <a:pt x="0" y="0"/>
                </a:moveTo>
                <a:lnTo>
                  <a:pt x="1596337" y="0"/>
                </a:lnTo>
                <a:lnTo>
                  <a:pt x="1596337" y="670462"/>
                </a:lnTo>
                <a:lnTo>
                  <a:pt x="0" y="670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2540065" y="7487321"/>
            <a:ext cx="1596337" cy="670461"/>
          </a:xfrm>
          <a:custGeom>
            <a:avLst/>
            <a:gdLst/>
            <a:ahLst/>
            <a:cxnLst/>
            <a:rect r="r" b="b" t="t" l="l"/>
            <a:pathLst>
              <a:path h="670461" w="1596337">
                <a:moveTo>
                  <a:pt x="0" y="0"/>
                </a:moveTo>
                <a:lnTo>
                  <a:pt x="1596337" y="0"/>
                </a:lnTo>
                <a:lnTo>
                  <a:pt x="1596337" y="670462"/>
                </a:lnTo>
                <a:lnTo>
                  <a:pt x="0" y="670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7491468" y="5276393"/>
            <a:ext cx="1596337" cy="670461"/>
          </a:xfrm>
          <a:custGeom>
            <a:avLst/>
            <a:gdLst/>
            <a:ahLst/>
            <a:cxnLst/>
            <a:rect r="r" b="b" t="t" l="l"/>
            <a:pathLst>
              <a:path h="670461" w="1596337">
                <a:moveTo>
                  <a:pt x="0" y="0"/>
                </a:moveTo>
                <a:lnTo>
                  <a:pt x="1596337" y="0"/>
                </a:lnTo>
                <a:lnTo>
                  <a:pt x="1596337" y="670461"/>
                </a:lnTo>
                <a:lnTo>
                  <a:pt x="0" y="6704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7491468" y="2392672"/>
            <a:ext cx="1596337" cy="670461"/>
          </a:xfrm>
          <a:custGeom>
            <a:avLst/>
            <a:gdLst/>
            <a:ahLst/>
            <a:cxnLst/>
            <a:rect r="r" b="b" t="t" l="l"/>
            <a:pathLst>
              <a:path h="670461" w="1596337">
                <a:moveTo>
                  <a:pt x="0" y="0"/>
                </a:moveTo>
                <a:lnTo>
                  <a:pt x="1596337" y="0"/>
                </a:lnTo>
                <a:lnTo>
                  <a:pt x="1596337" y="670462"/>
                </a:lnTo>
                <a:lnTo>
                  <a:pt x="0" y="670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7491468" y="3699479"/>
            <a:ext cx="1596337" cy="670461"/>
          </a:xfrm>
          <a:custGeom>
            <a:avLst/>
            <a:gdLst/>
            <a:ahLst/>
            <a:cxnLst/>
            <a:rect r="r" b="b" t="t" l="l"/>
            <a:pathLst>
              <a:path h="670461" w="1596337">
                <a:moveTo>
                  <a:pt x="0" y="0"/>
                </a:moveTo>
                <a:lnTo>
                  <a:pt x="1596337" y="0"/>
                </a:lnTo>
                <a:lnTo>
                  <a:pt x="1596337" y="670462"/>
                </a:lnTo>
                <a:lnTo>
                  <a:pt x="0" y="670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A64A"/>
        </a:solidFill>
      </p:bgPr>
    </p:bg>
    <p:spTree>
      <p:nvGrpSpPr>
        <p:cNvPr id="1" name=""/>
        <p:cNvGrpSpPr/>
        <p:nvPr/>
      </p:nvGrpSpPr>
      <p:grpSpPr>
        <a:xfrm>
          <a:off x="0" y="0"/>
          <a:ext cx="0" cy="0"/>
          <a:chOff x="0" y="0"/>
          <a:chExt cx="0" cy="0"/>
        </a:xfrm>
      </p:grpSpPr>
      <p:grpSp>
        <p:nvGrpSpPr>
          <p:cNvPr name="Group 2" id="2"/>
          <p:cNvGrpSpPr/>
          <p:nvPr/>
        </p:nvGrpSpPr>
        <p:grpSpPr>
          <a:xfrm rot="0">
            <a:off x="519478" y="620256"/>
            <a:ext cx="17168497" cy="9106897"/>
            <a:chOff x="0" y="0"/>
            <a:chExt cx="6433098" cy="3412388"/>
          </a:xfrm>
        </p:grpSpPr>
        <p:sp>
          <p:nvSpPr>
            <p:cNvPr name="Freeform 3" id="3"/>
            <p:cNvSpPr/>
            <p:nvPr/>
          </p:nvSpPr>
          <p:spPr>
            <a:xfrm flipH="false" flipV="false" rot="0">
              <a:off x="0" y="0"/>
              <a:ext cx="6433098" cy="3412387"/>
            </a:xfrm>
            <a:custGeom>
              <a:avLst/>
              <a:gdLst/>
              <a:ahLst/>
              <a:cxnLst/>
              <a:rect r="r" b="b" t="t" l="l"/>
              <a:pathLst>
                <a:path h="3412387" w="6433098">
                  <a:moveTo>
                    <a:pt x="1353" y="0"/>
                  </a:moveTo>
                  <a:lnTo>
                    <a:pt x="6431746" y="0"/>
                  </a:lnTo>
                  <a:cubicBezTo>
                    <a:pt x="6432493" y="0"/>
                    <a:pt x="6433098" y="606"/>
                    <a:pt x="6433098" y="1353"/>
                  </a:cubicBezTo>
                  <a:lnTo>
                    <a:pt x="6433098" y="3411035"/>
                  </a:lnTo>
                  <a:cubicBezTo>
                    <a:pt x="6433098" y="3411393"/>
                    <a:pt x="6432956" y="3411737"/>
                    <a:pt x="6432702" y="3411991"/>
                  </a:cubicBezTo>
                  <a:cubicBezTo>
                    <a:pt x="6432448" y="3412245"/>
                    <a:pt x="6432104" y="3412387"/>
                    <a:pt x="6431746" y="3412387"/>
                  </a:cubicBezTo>
                  <a:lnTo>
                    <a:pt x="1353" y="3412387"/>
                  </a:lnTo>
                  <a:cubicBezTo>
                    <a:pt x="606" y="3412387"/>
                    <a:pt x="0" y="3411782"/>
                    <a:pt x="0" y="3411035"/>
                  </a:cubicBezTo>
                  <a:lnTo>
                    <a:pt x="0" y="1353"/>
                  </a:lnTo>
                  <a:cubicBezTo>
                    <a:pt x="0" y="606"/>
                    <a:pt x="606" y="0"/>
                    <a:pt x="1353" y="0"/>
                  </a:cubicBezTo>
                  <a:close/>
                </a:path>
              </a:pathLst>
            </a:custGeom>
            <a:solidFill>
              <a:srgbClr val="FEFDFD"/>
            </a:solidFill>
          </p:spPr>
        </p:sp>
        <p:sp>
          <p:nvSpPr>
            <p:cNvPr name="TextBox 4" id="4"/>
            <p:cNvSpPr txBox="true"/>
            <p:nvPr/>
          </p:nvSpPr>
          <p:spPr>
            <a:xfrm>
              <a:off x="0" y="-9525"/>
              <a:ext cx="6433098" cy="3421913"/>
            </a:xfrm>
            <a:prstGeom prst="rect">
              <a:avLst/>
            </a:prstGeom>
          </p:spPr>
          <p:txBody>
            <a:bodyPr anchor="ctr" rtlCol="false" tIns="19016" lIns="19016" bIns="19016" rIns="19016"/>
            <a:lstStyle/>
            <a:p>
              <a:pPr algn="ctr">
                <a:lnSpc>
                  <a:spcPts val="733"/>
                </a:lnSpc>
                <a:spcBef>
                  <a:spcPct val="0"/>
                </a:spcBef>
              </a:pPr>
            </a:p>
          </p:txBody>
        </p:sp>
      </p:grpSp>
      <p:sp>
        <p:nvSpPr>
          <p:cNvPr name="Freeform 5" id="5"/>
          <p:cNvSpPr/>
          <p:nvPr/>
        </p:nvSpPr>
        <p:spPr>
          <a:xfrm flipH="false" flipV="false" rot="0">
            <a:off x="6963913" y="2893648"/>
            <a:ext cx="2370619" cy="995660"/>
          </a:xfrm>
          <a:custGeom>
            <a:avLst/>
            <a:gdLst/>
            <a:ahLst/>
            <a:cxnLst/>
            <a:rect r="r" b="b" t="t" l="l"/>
            <a:pathLst>
              <a:path h="995660" w="2370619">
                <a:moveTo>
                  <a:pt x="0" y="0"/>
                </a:moveTo>
                <a:lnTo>
                  <a:pt x="2370619" y="0"/>
                </a:lnTo>
                <a:lnTo>
                  <a:pt x="2370619" y="995660"/>
                </a:lnTo>
                <a:lnTo>
                  <a:pt x="0" y="9956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984583">
            <a:off x="6502994" y="4098063"/>
            <a:ext cx="2289993" cy="818672"/>
          </a:xfrm>
          <a:custGeom>
            <a:avLst/>
            <a:gdLst/>
            <a:ahLst/>
            <a:cxnLst/>
            <a:rect r="r" b="b" t="t" l="l"/>
            <a:pathLst>
              <a:path h="818672" w="2289993">
                <a:moveTo>
                  <a:pt x="0" y="0"/>
                </a:moveTo>
                <a:lnTo>
                  <a:pt x="2289993" y="0"/>
                </a:lnTo>
                <a:lnTo>
                  <a:pt x="2289993" y="818672"/>
                </a:lnTo>
                <a:lnTo>
                  <a:pt x="0" y="8186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807198" y="807614"/>
            <a:ext cx="8688426" cy="688156"/>
          </a:xfrm>
          <a:prstGeom prst="rect">
            <a:avLst/>
          </a:prstGeom>
        </p:spPr>
        <p:txBody>
          <a:bodyPr anchor="t" rtlCol="false" tIns="0" lIns="0" bIns="0" rIns="0">
            <a:spAutoFit/>
          </a:bodyPr>
          <a:lstStyle/>
          <a:p>
            <a:pPr algn="l">
              <a:lnSpc>
                <a:spcPts val="5645"/>
              </a:lnSpc>
            </a:pPr>
            <a:r>
              <a:rPr lang="en-US" sz="4032">
                <a:solidFill>
                  <a:srgbClr val="000000"/>
                </a:solidFill>
                <a:latin typeface="Canva Sans Bold"/>
              </a:rPr>
              <a:t>Array Manipulations using numpy</a:t>
            </a:r>
          </a:p>
        </p:txBody>
      </p:sp>
      <p:sp>
        <p:nvSpPr>
          <p:cNvPr name="TextBox 8" id="8"/>
          <p:cNvSpPr txBox="true"/>
          <p:nvPr/>
        </p:nvSpPr>
        <p:spPr>
          <a:xfrm rot="0">
            <a:off x="1028700" y="2036776"/>
            <a:ext cx="2307768" cy="569514"/>
          </a:xfrm>
          <a:prstGeom prst="rect">
            <a:avLst/>
          </a:prstGeom>
        </p:spPr>
        <p:txBody>
          <a:bodyPr anchor="t" rtlCol="false" tIns="0" lIns="0" bIns="0" rIns="0">
            <a:spAutoFit/>
          </a:bodyPr>
          <a:lstStyle/>
          <a:p>
            <a:pPr algn="l">
              <a:lnSpc>
                <a:spcPts val="4638"/>
              </a:lnSpc>
            </a:pPr>
            <a:r>
              <a:rPr lang="en-US" sz="3313">
                <a:solidFill>
                  <a:srgbClr val="000000"/>
                </a:solidFill>
                <a:latin typeface="Canva Sans Bold"/>
              </a:rPr>
              <a:t>Reshaping</a:t>
            </a:r>
          </a:p>
        </p:txBody>
      </p:sp>
      <p:sp>
        <p:nvSpPr>
          <p:cNvPr name="TextBox 9" id="9"/>
          <p:cNvSpPr txBox="true"/>
          <p:nvPr/>
        </p:nvSpPr>
        <p:spPr>
          <a:xfrm rot="0">
            <a:off x="2021492" y="3076425"/>
            <a:ext cx="4329232"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arr_1d = np.arange(8)</a:t>
            </a:r>
          </a:p>
        </p:txBody>
      </p:sp>
      <p:sp>
        <p:nvSpPr>
          <p:cNvPr name="TextBox 10" id="10"/>
          <p:cNvSpPr txBox="true"/>
          <p:nvPr/>
        </p:nvSpPr>
        <p:spPr>
          <a:xfrm rot="0">
            <a:off x="2021492" y="5059888"/>
            <a:ext cx="4329232"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arr_1d.reshape(4, 2)</a:t>
            </a:r>
          </a:p>
        </p:txBody>
      </p:sp>
      <p:sp>
        <p:nvSpPr>
          <p:cNvPr name="TextBox 11" id="11"/>
          <p:cNvSpPr txBox="true"/>
          <p:nvPr/>
        </p:nvSpPr>
        <p:spPr>
          <a:xfrm rot="0">
            <a:off x="9800861" y="5107030"/>
            <a:ext cx="4752099" cy="563432"/>
          </a:xfrm>
          <a:prstGeom prst="rect">
            <a:avLst/>
          </a:prstGeom>
        </p:spPr>
        <p:txBody>
          <a:bodyPr anchor="t" rtlCol="false" tIns="0" lIns="0" bIns="0" rIns="0">
            <a:spAutoFit/>
          </a:bodyPr>
          <a:lstStyle/>
          <a:p>
            <a:pPr algn="ctr">
              <a:lnSpc>
                <a:spcPts val="4644"/>
              </a:lnSpc>
              <a:spcBef>
                <a:spcPct val="0"/>
              </a:spcBef>
            </a:pPr>
            <a:r>
              <a:rPr lang="en-US" sz="3317">
                <a:solidFill>
                  <a:srgbClr val="004AAD"/>
                </a:solidFill>
                <a:latin typeface="Canva Sans Bold"/>
              </a:rPr>
              <a:t>arr_1d.reshape(2, 2, 2)</a:t>
            </a:r>
          </a:p>
        </p:txBody>
      </p:sp>
      <p:sp>
        <p:nvSpPr>
          <p:cNvPr name="TextBox 12" id="12"/>
          <p:cNvSpPr txBox="true"/>
          <p:nvPr/>
        </p:nvSpPr>
        <p:spPr>
          <a:xfrm rot="0">
            <a:off x="9495625" y="3076425"/>
            <a:ext cx="4329232" cy="563432"/>
          </a:xfrm>
          <a:prstGeom prst="rect">
            <a:avLst/>
          </a:prstGeom>
        </p:spPr>
        <p:txBody>
          <a:bodyPr anchor="t" rtlCol="false" tIns="0" lIns="0" bIns="0" rIns="0">
            <a:spAutoFit/>
          </a:bodyPr>
          <a:lstStyle/>
          <a:p>
            <a:pPr algn="ctr">
              <a:lnSpc>
                <a:spcPts val="4644"/>
              </a:lnSpc>
              <a:spcBef>
                <a:spcPct val="0"/>
              </a:spcBef>
            </a:pPr>
            <a:r>
              <a:rPr lang="en-US" sz="3317">
                <a:solidFill>
                  <a:srgbClr val="FF5757"/>
                </a:solidFill>
                <a:latin typeface="Canva Sans Bold"/>
              </a:rPr>
              <a:t>[0 1 2 3 4 5 6 7]</a:t>
            </a:r>
          </a:p>
        </p:txBody>
      </p:sp>
      <p:sp>
        <p:nvSpPr>
          <p:cNvPr name="TextBox 13" id="13"/>
          <p:cNvSpPr txBox="true"/>
          <p:nvPr/>
        </p:nvSpPr>
        <p:spPr>
          <a:xfrm rot="0">
            <a:off x="1614856" y="6356459"/>
            <a:ext cx="4329232" cy="2306507"/>
          </a:xfrm>
          <a:prstGeom prst="rect">
            <a:avLst/>
          </a:prstGeom>
        </p:spPr>
        <p:txBody>
          <a:bodyPr anchor="t" rtlCol="false" tIns="0" lIns="0" bIns="0" rIns="0">
            <a:spAutoFit/>
          </a:bodyPr>
          <a:lstStyle/>
          <a:p>
            <a:pPr algn="ctr">
              <a:lnSpc>
                <a:spcPts val="4644"/>
              </a:lnSpc>
              <a:spcBef>
                <a:spcPct val="0"/>
              </a:spcBef>
            </a:pPr>
            <a:r>
              <a:rPr lang="en-US" sz="3317">
                <a:solidFill>
                  <a:srgbClr val="FF5757"/>
                </a:solidFill>
                <a:latin typeface="Canva Sans Bold"/>
              </a:rPr>
              <a:t>[[0 1]</a:t>
            </a:r>
          </a:p>
          <a:p>
            <a:pPr algn="ctr">
              <a:lnSpc>
                <a:spcPts val="4644"/>
              </a:lnSpc>
              <a:spcBef>
                <a:spcPct val="0"/>
              </a:spcBef>
            </a:pPr>
            <a:r>
              <a:rPr lang="en-US" sz="3317">
                <a:solidFill>
                  <a:srgbClr val="FF5757"/>
                </a:solidFill>
                <a:latin typeface="Canva Sans Bold"/>
              </a:rPr>
              <a:t> [2 3]</a:t>
            </a:r>
          </a:p>
          <a:p>
            <a:pPr algn="ctr">
              <a:lnSpc>
                <a:spcPts val="4644"/>
              </a:lnSpc>
              <a:spcBef>
                <a:spcPct val="0"/>
              </a:spcBef>
            </a:pPr>
            <a:r>
              <a:rPr lang="en-US" sz="3317">
                <a:solidFill>
                  <a:srgbClr val="FF5757"/>
                </a:solidFill>
                <a:latin typeface="Canva Sans Bold"/>
              </a:rPr>
              <a:t> [4 5]</a:t>
            </a:r>
          </a:p>
          <a:p>
            <a:pPr algn="ctr">
              <a:lnSpc>
                <a:spcPts val="4644"/>
              </a:lnSpc>
              <a:spcBef>
                <a:spcPct val="0"/>
              </a:spcBef>
            </a:pPr>
            <a:r>
              <a:rPr lang="en-US" sz="3317">
                <a:solidFill>
                  <a:srgbClr val="FF5757"/>
                </a:solidFill>
                <a:latin typeface="Canva Sans Bold"/>
              </a:rPr>
              <a:t> [6 7]]</a:t>
            </a:r>
          </a:p>
        </p:txBody>
      </p:sp>
      <p:sp>
        <p:nvSpPr>
          <p:cNvPr name="TextBox 14" id="14"/>
          <p:cNvSpPr txBox="true"/>
          <p:nvPr/>
        </p:nvSpPr>
        <p:spPr>
          <a:xfrm rot="0">
            <a:off x="11935272" y="6185009"/>
            <a:ext cx="1384697" cy="2477957"/>
          </a:xfrm>
          <a:prstGeom prst="rect">
            <a:avLst/>
          </a:prstGeom>
        </p:spPr>
        <p:txBody>
          <a:bodyPr anchor="t" rtlCol="false" tIns="0" lIns="0" bIns="0" rIns="0">
            <a:spAutoFit/>
          </a:bodyPr>
          <a:lstStyle/>
          <a:p>
            <a:pPr algn="ctr">
              <a:lnSpc>
                <a:spcPts val="4644"/>
              </a:lnSpc>
              <a:spcBef>
                <a:spcPct val="0"/>
              </a:spcBef>
            </a:pPr>
            <a:r>
              <a:rPr lang="en-US" sz="3317">
                <a:solidFill>
                  <a:srgbClr val="FF5757"/>
                </a:solidFill>
                <a:latin typeface="Canva Sans Bold"/>
              </a:rPr>
              <a:t>[[[0 1]</a:t>
            </a:r>
          </a:p>
          <a:p>
            <a:pPr algn="ctr">
              <a:lnSpc>
                <a:spcPts val="4644"/>
              </a:lnSpc>
              <a:spcBef>
                <a:spcPct val="0"/>
              </a:spcBef>
            </a:pPr>
            <a:r>
              <a:rPr lang="en-US" sz="3317">
                <a:solidFill>
                  <a:srgbClr val="FF5757"/>
                </a:solidFill>
                <a:latin typeface="Canva Sans Bold"/>
              </a:rPr>
              <a:t>  [2 3]]</a:t>
            </a:r>
          </a:p>
          <a:p>
            <a:pPr algn="ctr">
              <a:lnSpc>
                <a:spcPts val="1424"/>
              </a:lnSpc>
              <a:spcBef>
                <a:spcPct val="0"/>
              </a:spcBef>
            </a:pPr>
          </a:p>
          <a:p>
            <a:pPr algn="ctr">
              <a:lnSpc>
                <a:spcPts val="4644"/>
              </a:lnSpc>
              <a:spcBef>
                <a:spcPct val="0"/>
              </a:spcBef>
            </a:pPr>
            <a:r>
              <a:rPr lang="en-US" sz="3317">
                <a:solidFill>
                  <a:srgbClr val="FF5757"/>
                </a:solidFill>
                <a:latin typeface="Canva Sans Bold"/>
              </a:rPr>
              <a:t> [[4 5]</a:t>
            </a:r>
          </a:p>
          <a:p>
            <a:pPr algn="ctr">
              <a:lnSpc>
                <a:spcPts val="4644"/>
              </a:lnSpc>
              <a:spcBef>
                <a:spcPct val="0"/>
              </a:spcBef>
            </a:pPr>
            <a:r>
              <a:rPr lang="en-US" sz="3317">
                <a:solidFill>
                  <a:srgbClr val="FF5757"/>
                </a:solidFill>
                <a:latin typeface="Canva Sans Bold"/>
              </a:rPr>
              <a:t>  [6 7]]]</a:t>
            </a:r>
          </a:p>
        </p:txBody>
      </p:sp>
      <p:sp>
        <p:nvSpPr>
          <p:cNvPr name="Freeform 15" id="15"/>
          <p:cNvSpPr/>
          <p:nvPr/>
        </p:nvSpPr>
        <p:spPr>
          <a:xfrm flipH="false" flipV="true" rot="3412052">
            <a:off x="7583993" y="4098063"/>
            <a:ext cx="2289993" cy="818672"/>
          </a:xfrm>
          <a:custGeom>
            <a:avLst/>
            <a:gdLst/>
            <a:ahLst/>
            <a:cxnLst/>
            <a:rect r="r" b="b" t="t" l="l"/>
            <a:pathLst>
              <a:path h="818672" w="2289993">
                <a:moveTo>
                  <a:pt x="0" y="818672"/>
                </a:moveTo>
                <a:lnTo>
                  <a:pt x="2289993" y="818672"/>
                </a:lnTo>
                <a:lnTo>
                  <a:pt x="2289993" y="0"/>
                </a:lnTo>
                <a:lnTo>
                  <a:pt x="0" y="0"/>
                </a:lnTo>
                <a:lnTo>
                  <a:pt x="0" y="81867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10852875" y="3822633"/>
            <a:ext cx="1774746" cy="563432"/>
          </a:xfrm>
          <a:prstGeom prst="rect">
            <a:avLst/>
          </a:prstGeom>
        </p:spPr>
        <p:txBody>
          <a:bodyPr anchor="t" rtlCol="false" tIns="0" lIns="0" bIns="0" rIns="0">
            <a:spAutoFit/>
          </a:bodyPr>
          <a:lstStyle/>
          <a:p>
            <a:pPr algn="ctr">
              <a:lnSpc>
                <a:spcPts val="4644"/>
              </a:lnSpc>
              <a:spcBef>
                <a:spcPct val="0"/>
              </a:spcBef>
            </a:pPr>
            <a:r>
              <a:rPr lang="en-US" sz="3317">
                <a:solidFill>
                  <a:srgbClr val="000000"/>
                </a:solidFill>
                <a:latin typeface="Canva Sans Bold"/>
              </a:rPr>
              <a:t>1D Array</a:t>
            </a:r>
          </a:p>
        </p:txBody>
      </p:sp>
      <p:sp>
        <p:nvSpPr>
          <p:cNvPr name="TextBox 17" id="17"/>
          <p:cNvSpPr txBox="true"/>
          <p:nvPr/>
        </p:nvSpPr>
        <p:spPr>
          <a:xfrm rot="0">
            <a:off x="2700802" y="8694868"/>
            <a:ext cx="2157340" cy="563432"/>
          </a:xfrm>
          <a:prstGeom prst="rect">
            <a:avLst/>
          </a:prstGeom>
        </p:spPr>
        <p:txBody>
          <a:bodyPr anchor="t" rtlCol="false" tIns="0" lIns="0" bIns="0" rIns="0">
            <a:spAutoFit/>
          </a:bodyPr>
          <a:lstStyle/>
          <a:p>
            <a:pPr algn="ctr">
              <a:lnSpc>
                <a:spcPts val="4644"/>
              </a:lnSpc>
              <a:spcBef>
                <a:spcPct val="0"/>
              </a:spcBef>
            </a:pPr>
            <a:r>
              <a:rPr lang="en-US" sz="3317">
                <a:solidFill>
                  <a:srgbClr val="000000"/>
                </a:solidFill>
                <a:latin typeface="Canva Sans Bold"/>
              </a:rPr>
              <a:t>2D Array</a:t>
            </a:r>
          </a:p>
        </p:txBody>
      </p:sp>
      <p:sp>
        <p:nvSpPr>
          <p:cNvPr name="TextBox 18" id="18"/>
          <p:cNvSpPr txBox="true"/>
          <p:nvPr/>
        </p:nvSpPr>
        <p:spPr>
          <a:xfrm rot="0">
            <a:off x="11660240" y="8694868"/>
            <a:ext cx="2157340" cy="563432"/>
          </a:xfrm>
          <a:prstGeom prst="rect">
            <a:avLst/>
          </a:prstGeom>
        </p:spPr>
        <p:txBody>
          <a:bodyPr anchor="t" rtlCol="false" tIns="0" lIns="0" bIns="0" rIns="0">
            <a:spAutoFit/>
          </a:bodyPr>
          <a:lstStyle/>
          <a:p>
            <a:pPr algn="ctr">
              <a:lnSpc>
                <a:spcPts val="4644"/>
              </a:lnSpc>
              <a:spcBef>
                <a:spcPct val="0"/>
              </a:spcBef>
            </a:pPr>
            <a:r>
              <a:rPr lang="en-US" sz="3317">
                <a:solidFill>
                  <a:srgbClr val="000000"/>
                </a:solidFill>
                <a:latin typeface="Canva Sans Bold"/>
              </a:rPr>
              <a:t>3D Array</a:t>
            </a:r>
          </a:p>
        </p:txBody>
      </p:sp>
      <p:sp>
        <p:nvSpPr>
          <p:cNvPr name="Freeform 19" id="19"/>
          <p:cNvSpPr/>
          <p:nvPr/>
        </p:nvSpPr>
        <p:spPr>
          <a:xfrm flipH="false" flipV="false" rot="5400000">
            <a:off x="3606700" y="5866356"/>
            <a:ext cx="595765" cy="250221"/>
          </a:xfrm>
          <a:custGeom>
            <a:avLst/>
            <a:gdLst/>
            <a:ahLst/>
            <a:cxnLst/>
            <a:rect r="r" b="b" t="t" l="l"/>
            <a:pathLst>
              <a:path h="250221" w="595765">
                <a:moveTo>
                  <a:pt x="0" y="0"/>
                </a:moveTo>
                <a:lnTo>
                  <a:pt x="595765" y="0"/>
                </a:lnTo>
                <a:lnTo>
                  <a:pt x="595765" y="250221"/>
                </a:lnTo>
                <a:lnTo>
                  <a:pt x="0" y="2502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5400000">
            <a:off x="12268675" y="5860835"/>
            <a:ext cx="622057" cy="261264"/>
          </a:xfrm>
          <a:custGeom>
            <a:avLst/>
            <a:gdLst/>
            <a:ahLst/>
            <a:cxnLst/>
            <a:rect r="r" b="b" t="t" l="l"/>
            <a:pathLst>
              <a:path h="261264" w="622057">
                <a:moveTo>
                  <a:pt x="0" y="0"/>
                </a:moveTo>
                <a:lnTo>
                  <a:pt x="622057" y="0"/>
                </a:lnTo>
                <a:lnTo>
                  <a:pt x="622057" y="261264"/>
                </a:lnTo>
                <a:lnTo>
                  <a:pt x="0" y="2612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A64A"/>
        </a:solidFill>
      </p:bgPr>
    </p:bg>
    <p:spTree>
      <p:nvGrpSpPr>
        <p:cNvPr id="1" name=""/>
        <p:cNvGrpSpPr/>
        <p:nvPr/>
      </p:nvGrpSpPr>
      <p:grpSpPr>
        <a:xfrm>
          <a:off x="0" y="0"/>
          <a:ext cx="0" cy="0"/>
          <a:chOff x="0" y="0"/>
          <a:chExt cx="0" cy="0"/>
        </a:xfrm>
      </p:grpSpPr>
      <p:grpSp>
        <p:nvGrpSpPr>
          <p:cNvPr name="Group 2" id="2"/>
          <p:cNvGrpSpPr/>
          <p:nvPr/>
        </p:nvGrpSpPr>
        <p:grpSpPr>
          <a:xfrm rot="0">
            <a:off x="519478" y="620256"/>
            <a:ext cx="17168497" cy="9106897"/>
            <a:chOff x="0" y="0"/>
            <a:chExt cx="6433098" cy="3412388"/>
          </a:xfrm>
        </p:grpSpPr>
        <p:sp>
          <p:nvSpPr>
            <p:cNvPr name="Freeform 3" id="3"/>
            <p:cNvSpPr/>
            <p:nvPr/>
          </p:nvSpPr>
          <p:spPr>
            <a:xfrm flipH="false" flipV="false" rot="0">
              <a:off x="0" y="0"/>
              <a:ext cx="6433098" cy="3412387"/>
            </a:xfrm>
            <a:custGeom>
              <a:avLst/>
              <a:gdLst/>
              <a:ahLst/>
              <a:cxnLst/>
              <a:rect r="r" b="b" t="t" l="l"/>
              <a:pathLst>
                <a:path h="3412387" w="6433098">
                  <a:moveTo>
                    <a:pt x="1353" y="0"/>
                  </a:moveTo>
                  <a:lnTo>
                    <a:pt x="6431746" y="0"/>
                  </a:lnTo>
                  <a:cubicBezTo>
                    <a:pt x="6432493" y="0"/>
                    <a:pt x="6433098" y="606"/>
                    <a:pt x="6433098" y="1353"/>
                  </a:cubicBezTo>
                  <a:lnTo>
                    <a:pt x="6433098" y="3411035"/>
                  </a:lnTo>
                  <a:cubicBezTo>
                    <a:pt x="6433098" y="3411393"/>
                    <a:pt x="6432956" y="3411737"/>
                    <a:pt x="6432702" y="3411991"/>
                  </a:cubicBezTo>
                  <a:cubicBezTo>
                    <a:pt x="6432448" y="3412245"/>
                    <a:pt x="6432104" y="3412387"/>
                    <a:pt x="6431746" y="3412387"/>
                  </a:cubicBezTo>
                  <a:lnTo>
                    <a:pt x="1353" y="3412387"/>
                  </a:lnTo>
                  <a:cubicBezTo>
                    <a:pt x="606" y="3412387"/>
                    <a:pt x="0" y="3411782"/>
                    <a:pt x="0" y="3411035"/>
                  </a:cubicBezTo>
                  <a:lnTo>
                    <a:pt x="0" y="1353"/>
                  </a:lnTo>
                  <a:cubicBezTo>
                    <a:pt x="0" y="606"/>
                    <a:pt x="606" y="0"/>
                    <a:pt x="1353" y="0"/>
                  </a:cubicBezTo>
                  <a:close/>
                </a:path>
              </a:pathLst>
            </a:custGeom>
            <a:solidFill>
              <a:srgbClr val="FEFDFD"/>
            </a:solidFill>
          </p:spPr>
        </p:sp>
        <p:sp>
          <p:nvSpPr>
            <p:cNvPr name="TextBox 4" id="4"/>
            <p:cNvSpPr txBox="true"/>
            <p:nvPr/>
          </p:nvSpPr>
          <p:spPr>
            <a:xfrm>
              <a:off x="0" y="-9525"/>
              <a:ext cx="6433098" cy="3421913"/>
            </a:xfrm>
            <a:prstGeom prst="rect">
              <a:avLst/>
            </a:prstGeom>
          </p:spPr>
          <p:txBody>
            <a:bodyPr anchor="ctr" rtlCol="false" tIns="19016" lIns="19016" bIns="19016" rIns="19016"/>
            <a:lstStyle/>
            <a:p>
              <a:pPr algn="ctr">
                <a:lnSpc>
                  <a:spcPts val="733"/>
                </a:lnSpc>
                <a:spcBef>
                  <a:spcPct val="0"/>
                </a:spcBef>
              </a:pPr>
            </a:p>
          </p:txBody>
        </p:sp>
      </p:grpSp>
      <p:sp>
        <p:nvSpPr>
          <p:cNvPr name="TextBox 5" id="5"/>
          <p:cNvSpPr txBox="true"/>
          <p:nvPr/>
        </p:nvSpPr>
        <p:spPr>
          <a:xfrm rot="0">
            <a:off x="807198" y="807614"/>
            <a:ext cx="5426308" cy="688156"/>
          </a:xfrm>
          <a:prstGeom prst="rect">
            <a:avLst/>
          </a:prstGeom>
        </p:spPr>
        <p:txBody>
          <a:bodyPr anchor="t" rtlCol="false" tIns="0" lIns="0" bIns="0" rIns="0">
            <a:spAutoFit/>
          </a:bodyPr>
          <a:lstStyle/>
          <a:p>
            <a:pPr algn="l">
              <a:lnSpc>
                <a:spcPts val="5645"/>
              </a:lnSpc>
            </a:pPr>
            <a:r>
              <a:rPr lang="en-US" sz="4032">
                <a:solidFill>
                  <a:srgbClr val="000000"/>
                </a:solidFill>
                <a:latin typeface="Canva Sans Bold"/>
              </a:rPr>
              <a:t>Array Manipulations :</a:t>
            </a:r>
          </a:p>
        </p:txBody>
      </p:sp>
      <p:sp>
        <p:nvSpPr>
          <p:cNvPr name="Freeform 6" id="6"/>
          <p:cNvSpPr/>
          <p:nvPr/>
        </p:nvSpPr>
        <p:spPr>
          <a:xfrm flipH="false" flipV="false" rot="0">
            <a:off x="2610084" y="1844588"/>
            <a:ext cx="13067831" cy="7111664"/>
          </a:xfrm>
          <a:custGeom>
            <a:avLst/>
            <a:gdLst/>
            <a:ahLst/>
            <a:cxnLst/>
            <a:rect r="r" b="b" t="t" l="l"/>
            <a:pathLst>
              <a:path h="7111664" w="13067831">
                <a:moveTo>
                  <a:pt x="0" y="0"/>
                </a:moveTo>
                <a:lnTo>
                  <a:pt x="13067832" y="0"/>
                </a:lnTo>
                <a:lnTo>
                  <a:pt x="13067832" y="7111664"/>
                </a:lnTo>
                <a:lnTo>
                  <a:pt x="0" y="7111664"/>
                </a:lnTo>
                <a:lnTo>
                  <a:pt x="0" y="0"/>
                </a:lnTo>
                <a:close/>
              </a:path>
            </a:pathLst>
          </a:custGeom>
          <a:blipFill>
            <a:blip r:embed="rId2"/>
            <a:stretch>
              <a:fillRect l="0" t="0" r="0" b="0"/>
            </a:stretch>
          </a:blipFill>
        </p:spPr>
      </p:sp>
      <p:sp>
        <p:nvSpPr>
          <p:cNvPr name="TextBox 7" id="7"/>
          <p:cNvSpPr txBox="true"/>
          <p:nvPr/>
        </p:nvSpPr>
        <p:spPr>
          <a:xfrm rot="0">
            <a:off x="1572386" y="2261190"/>
            <a:ext cx="3209498" cy="578749"/>
          </a:xfrm>
          <a:prstGeom prst="rect">
            <a:avLst/>
          </a:prstGeom>
        </p:spPr>
        <p:txBody>
          <a:bodyPr anchor="t" rtlCol="false" tIns="0" lIns="0" bIns="0" rIns="0">
            <a:spAutoFit/>
          </a:bodyPr>
          <a:lstStyle/>
          <a:p>
            <a:pPr algn="l">
              <a:lnSpc>
                <a:spcPts val="4723"/>
              </a:lnSpc>
            </a:pPr>
            <a:r>
              <a:rPr lang="en-US" sz="3374">
                <a:solidFill>
                  <a:srgbClr val="000000"/>
                </a:solidFill>
                <a:latin typeface="Canva Sans Bold"/>
              </a:rPr>
              <a:t>Slicing an array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A64A"/>
        </a:solidFill>
      </p:bgPr>
    </p:bg>
    <p:spTree>
      <p:nvGrpSpPr>
        <p:cNvPr id="1" name=""/>
        <p:cNvGrpSpPr/>
        <p:nvPr/>
      </p:nvGrpSpPr>
      <p:grpSpPr>
        <a:xfrm>
          <a:off x="0" y="0"/>
          <a:ext cx="0" cy="0"/>
          <a:chOff x="0" y="0"/>
          <a:chExt cx="0" cy="0"/>
        </a:xfrm>
      </p:grpSpPr>
      <p:grpSp>
        <p:nvGrpSpPr>
          <p:cNvPr name="Group 2" id="2"/>
          <p:cNvGrpSpPr/>
          <p:nvPr/>
        </p:nvGrpSpPr>
        <p:grpSpPr>
          <a:xfrm rot="0">
            <a:off x="519478" y="620256"/>
            <a:ext cx="17168497" cy="9106897"/>
            <a:chOff x="0" y="0"/>
            <a:chExt cx="6433098" cy="3412388"/>
          </a:xfrm>
        </p:grpSpPr>
        <p:sp>
          <p:nvSpPr>
            <p:cNvPr name="Freeform 3" id="3"/>
            <p:cNvSpPr/>
            <p:nvPr/>
          </p:nvSpPr>
          <p:spPr>
            <a:xfrm flipH="false" flipV="false" rot="0">
              <a:off x="0" y="0"/>
              <a:ext cx="6433098" cy="3412387"/>
            </a:xfrm>
            <a:custGeom>
              <a:avLst/>
              <a:gdLst/>
              <a:ahLst/>
              <a:cxnLst/>
              <a:rect r="r" b="b" t="t" l="l"/>
              <a:pathLst>
                <a:path h="3412387" w="6433098">
                  <a:moveTo>
                    <a:pt x="1353" y="0"/>
                  </a:moveTo>
                  <a:lnTo>
                    <a:pt x="6431746" y="0"/>
                  </a:lnTo>
                  <a:cubicBezTo>
                    <a:pt x="6432493" y="0"/>
                    <a:pt x="6433098" y="606"/>
                    <a:pt x="6433098" y="1353"/>
                  </a:cubicBezTo>
                  <a:lnTo>
                    <a:pt x="6433098" y="3411035"/>
                  </a:lnTo>
                  <a:cubicBezTo>
                    <a:pt x="6433098" y="3411393"/>
                    <a:pt x="6432956" y="3411737"/>
                    <a:pt x="6432702" y="3411991"/>
                  </a:cubicBezTo>
                  <a:cubicBezTo>
                    <a:pt x="6432448" y="3412245"/>
                    <a:pt x="6432104" y="3412387"/>
                    <a:pt x="6431746" y="3412387"/>
                  </a:cubicBezTo>
                  <a:lnTo>
                    <a:pt x="1353" y="3412387"/>
                  </a:lnTo>
                  <a:cubicBezTo>
                    <a:pt x="606" y="3412387"/>
                    <a:pt x="0" y="3411782"/>
                    <a:pt x="0" y="3411035"/>
                  </a:cubicBezTo>
                  <a:lnTo>
                    <a:pt x="0" y="1353"/>
                  </a:lnTo>
                  <a:cubicBezTo>
                    <a:pt x="0" y="606"/>
                    <a:pt x="606" y="0"/>
                    <a:pt x="1353" y="0"/>
                  </a:cubicBezTo>
                  <a:close/>
                </a:path>
              </a:pathLst>
            </a:custGeom>
            <a:solidFill>
              <a:srgbClr val="FEFDFD"/>
            </a:solidFill>
          </p:spPr>
        </p:sp>
        <p:sp>
          <p:nvSpPr>
            <p:cNvPr name="TextBox 4" id="4"/>
            <p:cNvSpPr txBox="true"/>
            <p:nvPr/>
          </p:nvSpPr>
          <p:spPr>
            <a:xfrm>
              <a:off x="0" y="-9525"/>
              <a:ext cx="6433098" cy="3421913"/>
            </a:xfrm>
            <a:prstGeom prst="rect">
              <a:avLst/>
            </a:prstGeom>
          </p:spPr>
          <p:txBody>
            <a:bodyPr anchor="ctr" rtlCol="false" tIns="19016" lIns="19016" bIns="19016" rIns="19016"/>
            <a:lstStyle/>
            <a:p>
              <a:pPr algn="ctr">
                <a:lnSpc>
                  <a:spcPts val="733"/>
                </a:lnSpc>
                <a:spcBef>
                  <a:spcPct val="0"/>
                </a:spcBef>
              </a:pPr>
            </a:p>
          </p:txBody>
        </p:sp>
      </p:grpSp>
      <p:sp>
        <p:nvSpPr>
          <p:cNvPr name="Freeform 5" id="5"/>
          <p:cNvSpPr/>
          <p:nvPr/>
        </p:nvSpPr>
        <p:spPr>
          <a:xfrm flipH="false" flipV="false" rot="0">
            <a:off x="1552925" y="2731326"/>
            <a:ext cx="5404377" cy="1152448"/>
          </a:xfrm>
          <a:custGeom>
            <a:avLst/>
            <a:gdLst/>
            <a:ahLst/>
            <a:cxnLst/>
            <a:rect r="r" b="b" t="t" l="l"/>
            <a:pathLst>
              <a:path h="1152448" w="5404377">
                <a:moveTo>
                  <a:pt x="0" y="0"/>
                </a:moveTo>
                <a:lnTo>
                  <a:pt x="5404377" y="0"/>
                </a:lnTo>
                <a:lnTo>
                  <a:pt x="5404377" y="1152448"/>
                </a:lnTo>
                <a:lnTo>
                  <a:pt x="0" y="1152448"/>
                </a:lnTo>
                <a:lnTo>
                  <a:pt x="0" y="0"/>
                </a:lnTo>
                <a:close/>
              </a:path>
            </a:pathLst>
          </a:custGeom>
          <a:blipFill>
            <a:blip r:embed="rId2"/>
            <a:stretch>
              <a:fillRect l="0" t="0" r="-24770" b="0"/>
            </a:stretch>
          </a:blipFill>
        </p:spPr>
      </p:sp>
      <p:sp>
        <p:nvSpPr>
          <p:cNvPr name="Freeform 6" id="6"/>
          <p:cNvSpPr/>
          <p:nvPr/>
        </p:nvSpPr>
        <p:spPr>
          <a:xfrm flipH="false" flipV="false" rot="0">
            <a:off x="9124950" y="2693226"/>
            <a:ext cx="5541006" cy="1267226"/>
          </a:xfrm>
          <a:custGeom>
            <a:avLst/>
            <a:gdLst/>
            <a:ahLst/>
            <a:cxnLst/>
            <a:rect r="r" b="b" t="t" l="l"/>
            <a:pathLst>
              <a:path h="1267226" w="5541006">
                <a:moveTo>
                  <a:pt x="0" y="0"/>
                </a:moveTo>
                <a:lnTo>
                  <a:pt x="5541006" y="0"/>
                </a:lnTo>
                <a:lnTo>
                  <a:pt x="5541006" y="1267226"/>
                </a:lnTo>
                <a:lnTo>
                  <a:pt x="0" y="1267226"/>
                </a:lnTo>
                <a:lnTo>
                  <a:pt x="0" y="0"/>
                </a:lnTo>
                <a:close/>
              </a:path>
            </a:pathLst>
          </a:custGeom>
          <a:blipFill>
            <a:blip r:embed="rId3"/>
            <a:stretch>
              <a:fillRect l="0" t="0" r="0" b="0"/>
            </a:stretch>
          </a:blipFill>
        </p:spPr>
      </p:sp>
      <p:sp>
        <p:nvSpPr>
          <p:cNvPr name="TextBox 7" id="7"/>
          <p:cNvSpPr txBox="true"/>
          <p:nvPr/>
        </p:nvSpPr>
        <p:spPr>
          <a:xfrm rot="0">
            <a:off x="1028700" y="5086350"/>
            <a:ext cx="3714155" cy="464820"/>
          </a:xfrm>
          <a:prstGeom prst="rect">
            <a:avLst/>
          </a:prstGeom>
        </p:spPr>
        <p:txBody>
          <a:bodyPr anchor="t" rtlCol="false" tIns="0" lIns="0" bIns="0" rIns="0">
            <a:spAutoFit/>
          </a:bodyPr>
          <a:lstStyle/>
          <a:p>
            <a:pPr algn="ctr">
              <a:lnSpc>
                <a:spcPts val="3779"/>
              </a:lnSpc>
              <a:spcBef>
                <a:spcPct val="0"/>
              </a:spcBef>
            </a:pPr>
            <a:r>
              <a:rPr lang="en-US" sz="2700">
                <a:solidFill>
                  <a:srgbClr val="000000"/>
                </a:solidFill>
                <a:latin typeface="Canva Sans Bold"/>
              </a:rPr>
              <a:t>np.subtract(arr1, arr2)</a:t>
            </a:r>
          </a:p>
        </p:txBody>
      </p:sp>
      <p:sp>
        <p:nvSpPr>
          <p:cNvPr name="TextBox 8" id="8"/>
          <p:cNvSpPr txBox="true"/>
          <p:nvPr/>
        </p:nvSpPr>
        <p:spPr>
          <a:xfrm rot="0">
            <a:off x="519478" y="6315649"/>
            <a:ext cx="4563547" cy="464820"/>
          </a:xfrm>
          <a:prstGeom prst="rect">
            <a:avLst/>
          </a:prstGeom>
        </p:spPr>
        <p:txBody>
          <a:bodyPr anchor="t" rtlCol="false" tIns="0" lIns="0" bIns="0" rIns="0">
            <a:spAutoFit/>
          </a:bodyPr>
          <a:lstStyle/>
          <a:p>
            <a:pPr algn="ctr">
              <a:lnSpc>
                <a:spcPts val="3779"/>
              </a:lnSpc>
              <a:spcBef>
                <a:spcPct val="0"/>
              </a:spcBef>
            </a:pPr>
            <a:r>
              <a:rPr lang="en-US" sz="2700">
                <a:solidFill>
                  <a:srgbClr val="000000"/>
                </a:solidFill>
                <a:latin typeface="Canva Sans Bold"/>
              </a:rPr>
              <a:t>np.multiply(arr1, arr2)</a:t>
            </a:r>
          </a:p>
        </p:txBody>
      </p:sp>
      <p:sp>
        <p:nvSpPr>
          <p:cNvPr name="TextBox 9" id="9"/>
          <p:cNvSpPr txBox="true"/>
          <p:nvPr/>
        </p:nvSpPr>
        <p:spPr>
          <a:xfrm rot="0">
            <a:off x="8426857" y="6315649"/>
            <a:ext cx="4563547" cy="464820"/>
          </a:xfrm>
          <a:prstGeom prst="rect">
            <a:avLst/>
          </a:prstGeom>
        </p:spPr>
        <p:txBody>
          <a:bodyPr anchor="t" rtlCol="false" tIns="0" lIns="0" bIns="0" rIns="0">
            <a:spAutoFit/>
          </a:bodyPr>
          <a:lstStyle/>
          <a:p>
            <a:pPr algn="ctr">
              <a:lnSpc>
                <a:spcPts val="3779"/>
              </a:lnSpc>
              <a:spcBef>
                <a:spcPct val="0"/>
              </a:spcBef>
            </a:pPr>
            <a:r>
              <a:rPr lang="en-US" sz="2700">
                <a:solidFill>
                  <a:srgbClr val="000000"/>
                </a:solidFill>
                <a:latin typeface="Canva Sans Bold"/>
              </a:rPr>
              <a:t>np.divide(arr2, arr1)</a:t>
            </a:r>
          </a:p>
        </p:txBody>
      </p:sp>
      <p:sp>
        <p:nvSpPr>
          <p:cNvPr name="TextBox 10" id="10"/>
          <p:cNvSpPr txBox="true"/>
          <p:nvPr/>
        </p:nvSpPr>
        <p:spPr>
          <a:xfrm rot="0">
            <a:off x="8167255" y="7847269"/>
            <a:ext cx="4563547" cy="464820"/>
          </a:xfrm>
          <a:prstGeom prst="rect">
            <a:avLst/>
          </a:prstGeom>
        </p:spPr>
        <p:txBody>
          <a:bodyPr anchor="t" rtlCol="false" tIns="0" lIns="0" bIns="0" rIns="0">
            <a:spAutoFit/>
          </a:bodyPr>
          <a:lstStyle/>
          <a:p>
            <a:pPr algn="ctr">
              <a:lnSpc>
                <a:spcPts val="3779"/>
              </a:lnSpc>
              <a:spcBef>
                <a:spcPct val="0"/>
              </a:spcBef>
            </a:pPr>
            <a:r>
              <a:rPr lang="en-US" sz="2700">
                <a:solidFill>
                  <a:srgbClr val="000000"/>
                </a:solidFill>
                <a:latin typeface="Canva Sans Bold"/>
              </a:rPr>
              <a:t>np.square(arr1)</a:t>
            </a:r>
          </a:p>
        </p:txBody>
      </p:sp>
      <p:sp>
        <p:nvSpPr>
          <p:cNvPr name="TextBox 11" id="11"/>
          <p:cNvSpPr txBox="true"/>
          <p:nvPr/>
        </p:nvSpPr>
        <p:spPr>
          <a:xfrm rot="0">
            <a:off x="97121" y="7745352"/>
            <a:ext cx="5228565" cy="464820"/>
          </a:xfrm>
          <a:prstGeom prst="rect">
            <a:avLst/>
          </a:prstGeom>
        </p:spPr>
        <p:txBody>
          <a:bodyPr anchor="t" rtlCol="false" tIns="0" lIns="0" bIns="0" rIns="0">
            <a:spAutoFit/>
          </a:bodyPr>
          <a:lstStyle/>
          <a:p>
            <a:pPr algn="ctr">
              <a:lnSpc>
                <a:spcPts val="3779"/>
              </a:lnSpc>
              <a:spcBef>
                <a:spcPct val="0"/>
              </a:spcBef>
            </a:pPr>
            <a:r>
              <a:rPr lang="en-US" sz="2700">
                <a:solidFill>
                  <a:srgbClr val="000000"/>
                </a:solidFill>
                <a:latin typeface="Canva Sans Bold"/>
              </a:rPr>
              <a:t>np.remainder(arr2, arr1)</a:t>
            </a:r>
          </a:p>
        </p:txBody>
      </p:sp>
      <p:sp>
        <p:nvSpPr>
          <p:cNvPr name="Freeform 12" id="12"/>
          <p:cNvSpPr/>
          <p:nvPr/>
        </p:nvSpPr>
        <p:spPr>
          <a:xfrm flipH="false" flipV="false" rot="0">
            <a:off x="4758276" y="5290115"/>
            <a:ext cx="485321" cy="203835"/>
          </a:xfrm>
          <a:custGeom>
            <a:avLst/>
            <a:gdLst/>
            <a:ahLst/>
            <a:cxnLst/>
            <a:rect r="r" b="b" t="t" l="l"/>
            <a:pathLst>
              <a:path h="203835" w="485321">
                <a:moveTo>
                  <a:pt x="0" y="0"/>
                </a:moveTo>
                <a:lnTo>
                  <a:pt x="485322" y="0"/>
                </a:lnTo>
                <a:lnTo>
                  <a:pt x="485322" y="203835"/>
                </a:lnTo>
                <a:lnTo>
                  <a:pt x="0" y="2038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4742855" y="6474717"/>
            <a:ext cx="485321" cy="203835"/>
          </a:xfrm>
          <a:custGeom>
            <a:avLst/>
            <a:gdLst/>
            <a:ahLst/>
            <a:cxnLst/>
            <a:rect r="r" b="b" t="t" l="l"/>
            <a:pathLst>
              <a:path h="203835" w="485321">
                <a:moveTo>
                  <a:pt x="0" y="0"/>
                </a:moveTo>
                <a:lnTo>
                  <a:pt x="485321" y="0"/>
                </a:lnTo>
                <a:lnTo>
                  <a:pt x="485321" y="203835"/>
                </a:lnTo>
                <a:lnTo>
                  <a:pt x="0" y="2038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4840364" y="7904419"/>
            <a:ext cx="485321" cy="203835"/>
          </a:xfrm>
          <a:custGeom>
            <a:avLst/>
            <a:gdLst/>
            <a:ahLst/>
            <a:cxnLst/>
            <a:rect r="r" b="b" t="t" l="l"/>
            <a:pathLst>
              <a:path h="203835" w="485321">
                <a:moveTo>
                  <a:pt x="0" y="0"/>
                </a:moveTo>
                <a:lnTo>
                  <a:pt x="485322" y="0"/>
                </a:lnTo>
                <a:lnTo>
                  <a:pt x="485322" y="203835"/>
                </a:lnTo>
                <a:lnTo>
                  <a:pt x="0" y="2038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2245480" y="5188197"/>
            <a:ext cx="485321" cy="203835"/>
          </a:xfrm>
          <a:custGeom>
            <a:avLst/>
            <a:gdLst/>
            <a:ahLst/>
            <a:cxnLst/>
            <a:rect r="r" b="b" t="t" l="l"/>
            <a:pathLst>
              <a:path h="203835" w="485321">
                <a:moveTo>
                  <a:pt x="0" y="0"/>
                </a:moveTo>
                <a:lnTo>
                  <a:pt x="485321" y="0"/>
                </a:lnTo>
                <a:lnTo>
                  <a:pt x="485321" y="203835"/>
                </a:lnTo>
                <a:lnTo>
                  <a:pt x="0" y="2038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2488141" y="6474717"/>
            <a:ext cx="485321" cy="203835"/>
          </a:xfrm>
          <a:custGeom>
            <a:avLst/>
            <a:gdLst/>
            <a:ahLst/>
            <a:cxnLst/>
            <a:rect r="r" b="b" t="t" l="l"/>
            <a:pathLst>
              <a:path h="203835" w="485321">
                <a:moveTo>
                  <a:pt x="0" y="0"/>
                </a:moveTo>
                <a:lnTo>
                  <a:pt x="485321" y="0"/>
                </a:lnTo>
                <a:lnTo>
                  <a:pt x="485321" y="203835"/>
                </a:lnTo>
                <a:lnTo>
                  <a:pt x="0" y="2038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2112137" y="8009194"/>
            <a:ext cx="485321" cy="203835"/>
          </a:xfrm>
          <a:custGeom>
            <a:avLst/>
            <a:gdLst/>
            <a:ahLst/>
            <a:cxnLst/>
            <a:rect r="r" b="b" t="t" l="l"/>
            <a:pathLst>
              <a:path h="203835" w="485321">
                <a:moveTo>
                  <a:pt x="0" y="0"/>
                </a:moveTo>
                <a:lnTo>
                  <a:pt x="485322" y="0"/>
                </a:lnTo>
                <a:lnTo>
                  <a:pt x="485322" y="203835"/>
                </a:lnTo>
                <a:lnTo>
                  <a:pt x="0" y="2038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5415048" y="7756365"/>
            <a:ext cx="3435023" cy="774414"/>
          </a:xfrm>
          <a:custGeom>
            <a:avLst/>
            <a:gdLst/>
            <a:ahLst/>
            <a:cxnLst/>
            <a:rect r="r" b="b" t="t" l="l"/>
            <a:pathLst>
              <a:path h="774414" w="3435023">
                <a:moveTo>
                  <a:pt x="0" y="0"/>
                </a:moveTo>
                <a:lnTo>
                  <a:pt x="3435022" y="0"/>
                </a:lnTo>
                <a:lnTo>
                  <a:pt x="3435022" y="774414"/>
                </a:lnTo>
                <a:lnTo>
                  <a:pt x="0" y="774414"/>
                </a:lnTo>
                <a:lnTo>
                  <a:pt x="0" y="0"/>
                </a:lnTo>
                <a:close/>
              </a:path>
            </a:pathLst>
          </a:custGeom>
          <a:blipFill>
            <a:blip r:embed="rId6"/>
            <a:stretch>
              <a:fillRect l="0" t="0" r="0" b="0"/>
            </a:stretch>
          </a:blipFill>
        </p:spPr>
      </p:sp>
      <p:sp>
        <p:nvSpPr>
          <p:cNvPr name="Freeform 19" id="19"/>
          <p:cNvSpPr/>
          <p:nvPr/>
        </p:nvSpPr>
        <p:spPr>
          <a:xfrm flipH="false" flipV="false" rot="0">
            <a:off x="13026076" y="7685730"/>
            <a:ext cx="3736441" cy="845049"/>
          </a:xfrm>
          <a:custGeom>
            <a:avLst/>
            <a:gdLst/>
            <a:ahLst/>
            <a:cxnLst/>
            <a:rect r="r" b="b" t="t" l="l"/>
            <a:pathLst>
              <a:path h="845049" w="3736441">
                <a:moveTo>
                  <a:pt x="0" y="0"/>
                </a:moveTo>
                <a:lnTo>
                  <a:pt x="3736441" y="0"/>
                </a:lnTo>
                <a:lnTo>
                  <a:pt x="3736441" y="845049"/>
                </a:lnTo>
                <a:lnTo>
                  <a:pt x="0" y="845049"/>
                </a:lnTo>
                <a:lnTo>
                  <a:pt x="0" y="0"/>
                </a:lnTo>
                <a:close/>
              </a:path>
            </a:pathLst>
          </a:custGeom>
          <a:blipFill>
            <a:blip r:embed="rId7"/>
            <a:stretch>
              <a:fillRect l="0" t="0" r="0" b="0"/>
            </a:stretch>
          </a:blipFill>
        </p:spPr>
      </p:sp>
      <p:sp>
        <p:nvSpPr>
          <p:cNvPr name="Freeform 20" id="20"/>
          <p:cNvSpPr/>
          <p:nvPr/>
        </p:nvSpPr>
        <p:spPr>
          <a:xfrm flipH="false" flipV="false" rot="0">
            <a:off x="13026076" y="6243318"/>
            <a:ext cx="3736441" cy="870468"/>
          </a:xfrm>
          <a:custGeom>
            <a:avLst/>
            <a:gdLst/>
            <a:ahLst/>
            <a:cxnLst/>
            <a:rect r="r" b="b" t="t" l="l"/>
            <a:pathLst>
              <a:path h="870468" w="3736441">
                <a:moveTo>
                  <a:pt x="0" y="0"/>
                </a:moveTo>
                <a:lnTo>
                  <a:pt x="3736441" y="0"/>
                </a:lnTo>
                <a:lnTo>
                  <a:pt x="3736441" y="870468"/>
                </a:lnTo>
                <a:lnTo>
                  <a:pt x="0" y="870468"/>
                </a:lnTo>
                <a:lnTo>
                  <a:pt x="0" y="0"/>
                </a:lnTo>
                <a:close/>
              </a:path>
            </a:pathLst>
          </a:custGeom>
          <a:blipFill>
            <a:blip r:embed="rId8"/>
            <a:stretch>
              <a:fillRect l="0" t="0" r="0" b="0"/>
            </a:stretch>
          </a:blipFill>
        </p:spPr>
      </p:sp>
      <p:sp>
        <p:nvSpPr>
          <p:cNvPr name="Freeform 21" id="21"/>
          <p:cNvSpPr/>
          <p:nvPr/>
        </p:nvSpPr>
        <p:spPr>
          <a:xfrm flipH="false" flipV="false" rot="0">
            <a:off x="5415048" y="4929750"/>
            <a:ext cx="3433677" cy="806100"/>
          </a:xfrm>
          <a:custGeom>
            <a:avLst/>
            <a:gdLst/>
            <a:ahLst/>
            <a:cxnLst/>
            <a:rect r="r" b="b" t="t" l="l"/>
            <a:pathLst>
              <a:path h="806100" w="3433677">
                <a:moveTo>
                  <a:pt x="0" y="0"/>
                </a:moveTo>
                <a:lnTo>
                  <a:pt x="3433677" y="0"/>
                </a:lnTo>
                <a:lnTo>
                  <a:pt x="3433677" y="806100"/>
                </a:lnTo>
                <a:lnTo>
                  <a:pt x="0" y="806100"/>
                </a:lnTo>
                <a:lnTo>
                  <a:pt x="0" y="0"/>
                </a:lnTo>
                <a:close/>
              </a:path>
            </a:pathLst>
          </a:custGeom>
          <a:blipFill>
            <a:blip r:embed="rId9"/>
            <a:stretch>
              <a:fillRect l="0" t="0" r="0" b="0"/>
            </a:stretch>
          </a:blipFill>
        </p:spPr>
      </p:sp>
      <p:sp>
        <p:nvSpPr>
          <p:cNvPr name="Freeform 22" id="22"/>
          <p:cNvSpPr/>
          <p:nvPr/>
        </p:nvSpPr>
        <p:spPr>
          <a:xfrm flipH="false" flipV="false" rot="0">
            <a:off x="13026076" y="4929565"/>
            <a:ext cx="3736441" cy="877687"/>
          </a:xfrm>
          <a:custGeom>
            <a:avLst/>
            <a:gdLst/>
            <a:ahLst/>
            <a:cxnLst/>
            <a:rect r="r" b="b" t="t" l="l"/>
            <a:pathLst>
              <a:path h="877687" w="3736441">
                <a:moveTo>
                  <a:pt x="0" y="0"/>
                </a:moveTo>
                <a:lnTo>
                  <a:pt x="3736441" y="0"/>
                </a:lnTo>
                <a:lnTo>
                  <a:pt x="3736441" y="877687"/>
                </a:lnTo>
                <a:lnTo>
                  <a:pt x="0" y="877687"/>
                </a:lnTo>
                <a:lnTo>
                  <a:pt x="0" y="0"/>
                </a:lnTo>
                <a:close/>
              </a:path>
            </a:pathLst>
          </a:custGeom>
          <a:blipFill>
            <a:blip r:embed="rId10"/>
            <a:stretch>
              <a:fillRect l="0" t="0" r="0" b="0"/>
            </a:stretch>
          </a:blipFill>
        </p:spPr>
      </p:sp>
      <p:sp>
        <p:nvSpPr>
          <p:cNvPr name="Freeform 23" id="23"/>
          <p:cNvSpPr/>
          <p:nvPr/>
        </p:nvSpPr>
        <p:spPr>
          <a:xfrm flipH="false" flipV="false" rot="0">
            <a:off x="5415048" y="6282651"/>
            <a:ext cx="3468140" cy="799749"/>
          </a:xfrm>
          <a:custGeom>
            <a:avLst/>
            <a:gdLst/>
            <a:ahLst/>
            <a:cxnLst/>
            <a:rect r="r" b="b" t="t" l="l"/>
            <a:pathLst>
              <a:path h="799749" w="3468140">
                <a:moveTo>
                  <a:pt x="0" y="0"/>
                </a:moveTo>
                <a:lnTo>
                  <a:pt x="3468140" y="0"/>
                </a:lnTo>
                <a:lnTo>
                  <a:pt x="3468140" y="799749"/>
                </a:lnTo>
                <a:lnTo>
                  <a:pt x="0" y="799749"/>
                </a:lnTo>
                <a:lnTo>
                  <a:pt x="0" y="0"/>
                </a:lnTo>
                <a:close/>
              </a:path>
            </a:pathLst>
          </a:custGeom>
          <a:blipFill>
            <a:blip r:embed="rId11"/>
            <a:stretch>
              <a:fillRect l="0" t="0" r="0" b="0"/>
            </a:stretch>
          </a:blipFill>
        </p:spPr>
      </p:sp>
      <p:sp>
        <p:nvSpPr>
          <p:cNvPr name="TextBox 24" id="24"/>
          <p:cNvSpPr txBox="true"/>
          <p:nvPr/>
        </p:nvSpPr>
        <p:spPr>
          <a:xfrm rot="0">
            <a:off x="807198" y="807614"/>
            <a:ext cx="6610872" cy="688156"/>
          </a:xfrm>
          <a:prstGeom prst="rect">
            <a:avLst/>
          </a:prstGeom>
        </p:spPr>
        <p:txBody>
          <a:bodyPr anchor="t" rtlCol="false" tIns="0" lIns="0" bIns="0" rIns="0">
            <a:spAutoFit/>
          </a:bodyPr>
          <a:lstStyle/>
          <a:p>
            <a:pPr algn="l">
              <a:lnSpc>
                <a:spcPts val="5645"/>
              </a:lnSpc>
            </a:pPr>
            <a:r>
              <a:rPr lang="en-US" sz="4032">
                <a:solidFill>
                  <a:srgbClr val="000000"/>
                </a:solidFill>
                <a:latin typeface="Canva Sans Bold"/>
              </a:rPr>
              <a:t>Mathematical operations:</a:t>
            </a:r>
          </a:p>
        </p:txBody>
      </p:sp>
      <p:sp>
        <p:nvSpPr>
          <p:cNvPr name="TextBox 25" id="25"/>
          <p:cNvSpPr txBox="true"/>
          <p:nvPr/>
        </p:nvSpPr>
        <p:spPr>
          <a:xfrm rot="0">
            <a:off x="4112634" y="1625033"/>
            <a:ext cx="9541108" cy="688156"/>
          </a:xfrm>
          <a:prstGeom prst="rect">
            <a:avLst/>
          </a:prstGeom>
        </p:spPr>
        <p:txBody>
          <a:bodyPr anchor="t" rtlCol="false" tIns="0" lIns="0" bIns="0" rIns="0">
            <a:spAutoFit/>
          </a:bodyPr>
          <a:lstStyle/>
          <a:p>
            <a:pPr algn="l">
              <a:lnSpc>
                <a:spcPts val="5645"/>
              </a:lnSpc>
            </a:pPr>
            <a:r>
              <a:rPr lang="en-US" sz="4032">
                <a:solidFill>
                  <a:srgbClr val="000000"/>
                </a:solidFill>
                <a:latin typeface="Canva Sans"/>
              </a:rPr>
              <a:t>For example lets take 2 numpy  arrays</a:t>
            </a:r>
          </a:p>
        </p:txBody>
      </p:sp>
      <p:sp>
        <p:nvSpPr>
          <p:cNvPr name="TextBox 26" id="26"/>
          <p:cNvSpPr txBox="true"/>
          <p:nvPr/>
        </p:nvSpPr>
        <p:spPr>
          <a:xfrm rot="0">
            <a:off x="3080470" y="4017124"/>
            <a:ext cx="1756534" cy="688156"/>
          </a:xfrm>
          <a:prstGeom prst="rect">
            <a:avLst/>
          </a:prstGeom>
        </p:spPr>
        <p:txBody>
          <a:bodyPr anchor="t" rtlCol="false" tIns="0" lIns="0" bIns="0" rIns="0">
            <a:spAutoFit/>
          </a:bodyPr>
          <a:lstStyle/>
          <a:p>
            <a:pPr algn="l">
              <a:lnSpc>
                <a:spcPts val="5645"/>
              </a:lnSpc>
            </a:pPr>
            <a:r>
              <a:rPr lang="en-US" sz="4032">
                <a:solidFill>
                  <a:srgbClr val="000000"/>
                </a:solidFill>
                <a:latin typeface="Canva Sans"/>
              </a:rPr>
              <a:t>Array1 </a:t>
            </a:r>
          </a:p>
        </p:txBody>
      </p:sp>
      <p:sp>
        <p:nvSpPr>
          <p:cNvPr name="TextBox 27" id="27"/>
          <p:cNvSpPr txBox="true"/>
          <p:nvPr/>
        </p:nvSpPr>
        <p:spPr>
          <a:xfrm rot="0">
            <a:off x="11233870" y="4017124"/>
            <a:ext cx="1756534" cy="688156"/>
          </a:xfrm>
          <a:prstGeom prst="rect">
            <a:avLst/>
          </a:prstGeom>
        </p:spPr>
        <p:txBody>
          <a:bodyPr anchor="t" rtlCol="false" tIns="0" lIns="0" bIns="0" rIns="0">
            <a:spAutoFit/>
          </a:bodyPr>
          <a:lstStyle/>
          <a:p>
            <a:pPr algn="l">
              <a:lnSpc>
                <a:spcPts val="5645"/>
              </a:lnSpc>
            </a:pPr>
            <a:r>
              <a:rPr lang="en-US" sz="4032">
                <a:solidFill>
                  <a:srgbClr val="000000"/>
                </a:solidFill>
                <a:latin typeface="Canva Sans"/>
              </a:rPr>
              <a:t>Array2 </a:t>
            </a:r>
          </a:p>
        </p:txBody>
      </p:sp>
      <p:sp>
        <p:nvSpPr>
          <p:cNvPr name="TextBox 28" id="28"/>
          <p:cNvSpPr txBox="true"/>
          <p:nvPr/>
        </p:nvSpPr>
        <p:spPr>
          <a:xfrm rot="0">
            <a:off x="9144000" y="5029130"/>
            <a:ext cx="2929652" cy="464820"/>
          </a:xfrm>
          <a:prstGeom prst="rect">
            <a:avLst/>
          </a:prstGeom>
        </p:spPr>
        <p:txBody>
          <a:bodyPr anchor="t" rtlCol="false" tIns="0" lIns="0" bIns="0" rIns="0">
            <a:spAutoFit/>
          </a:bodyPr>
          <a:lstStyle/>
          <a:p>
            <a:pPr algn="ctr">
              <a:lnSpc>
                <a:spcPts val="3779"/>
              </a:lnSpc>
              <a:spcBef>
                <a:spcPct val="0"/>
              </a:spcBef>
            </a:pPr>
            <a:r>
              <a:rPr lang="en-US" sz="2700">
                <a:solidFill>
                  <a:srgbClr val="000000"/>
                </a:solidFill>
                <a:latin typeface="Canva Sans Bold"/>
              </a:rPr>
              <a:t>np.add(arr1, arr2)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DAGGan9oR-8</dc:identifier>
  <dcterms:modified xsi:type="dcterms:W3CDTF">2011-08-01T06:04:30Z</dcterms:modified>
  <cp:revision>1</cp:revision>
  <dc:title>Numpy pandas</dc:title>
</cp:coreProperties>
</file>