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819"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lvl="0">
      <a:defRPr lang="en-US"/>
    </a:defPPr>
    <a:lvl1pPr marL="0" lvl="0" algn="l" defTabSz="457200" rtl="0" eaLnBrk="1" latinLnBrk="0" hangingPunct="1">
      <a:defRPr sz="1800" kern="1200">
        <a:solidFill>
          <a:schemeClr val="tx1"/>
        </a:solidFill>
        <a:latin typeface="+mn-lt"/>
        <a:ea typeface="+mn-ea"/>
        <a:cs typeface="+mn-cs"/>
      </a:defRPr>
    </a:lvl1pPr>
    <a:lvl2pPr marL="457200" lvl="1" algn="l" defTabSz="457200" rtl="0" eaLnBrk="1" latinLnBrk="0" hangingPunct="1">
      <a:defRPr sz="1800" kern="1200">
        <a:solidFill>
          <a:schemeClr val="tx1"/>
        </a:solidFill>
        <a:latin typeface="+mn-lt"/>
        <a:ea typeface="+mn-ea"/>
        <a:cs typeface="+mn-cs"/>
      </a:defRPr>
    </a:lvl2pPr>
    <a:lvl3pPr marL="914400" lvl="2" algn="l" defTabSz="457200" rtl="0" eaLnBrk="1" latinLnBrk="0" hangingPunct="1">
      <a:defRPr sz="1800" kern="1200">
        <a:solidFill>
          <a:schemeClr val="tx1"/>
        </a:solidFill>
        <a:latin typeface="+mn-lt"/>
        <a:ea typeface="+mn-ea"/>
        <a:cs typeface="+mn-cs"/>
      </a:defRPr>
    </a:lvl3pPr>
    <a:lvl4pPr marL="1371600" lvl="3" algn="l" defTabSz="457200" rtl="0" eaLnBrk="1" latinLnBrk="0" hangingPunct="1">
      <a:defRPr sz="1800" kern="1200">
        <a:solidFill>
          <a:schemeClr val="tx1"/>
        </a:solidFill>
        <a:latin typeface="+mn-lt"/>
        <a:ea typeface="+mn-ea"/>
        <a:cs typeface="+mn-cs"/>
      </a:defRPr>
    </a:lvl4pPr>
    <a:lvl5pPr marL="1828800" lvl="4" algn="l" defTabSz="457200" rtl="0" eaLnBrk="1" latinLnBrk="0" hangingPunct="1">
      <a:defRPr sz="1800" kern="1200">
        <a:solidFill>
          <a:schemeClr val="tx1"/>
        </a:solidFill>
        <a:latin typeface="+mn-lt"/>
        <a:ea typeface="+mn-ea"/>
        <a:cs typeface="+mn-cs"/>
      </a:defRPr>
    </a:lvl5pPr>
    <a:lvl6pPr marL="2286000" lvl="5" algn="l" defTabSz="457200" rtl="0" eaLnBrk="1" latinLnBrk="0" hangingPunct="1">
      <a:defRPr sz="1800" kern="1200">
        <a:solidFill>
          <a:schemeClr val="tx1"/>
        </a:solidFill>
        <a:latin typeface="+mn-lt"/>
        <a:ea typeface="+mn-ea"/>
        <a:cs typeface="+mn-cs"/>
      </a:defRPr>
    </a:lvl6pPr>
    <a:lvl7pPr marL="2743200" lvl="6" algn="l" defTabSz="457200" rtl="0" eaLnBrk="1" latinLnBrk="0" hangingPunct="1">
      <a:defRPr sz="1800" kern="1200">
        <a:solidFill>
          <a:schemeClr val="tx1"/>
        </a:solidFill>
        <a:latin typeface="+mn-lt"/>
        <a:ea typeface="+mn-ea"/>
        <a:cs typeface="+mn-cs"/>
      </a:defRPr>
    </a:lvl7pPr>
    <a:lvl8pPr marL="3200400" lvl="7" algn="l" defTabSz="457200" rtl="0" eaLnBrk="1" latinLnBrk="0" hangingPunct="1">
      <a:defRPr sz="1800" kern="1200">
        <a:solidFill>
          <a:schemeClr val="tx1"/>
        </a:solidFill>
        <a:latin typeface="+mn-lt"/>
        <a:ea typeface="+mn-ea"/>
        <a:cs typeface="+mn-cs"/>
      </a:defRPr>
    </a:lvl8pPr>
    <a:lvl9pPr marL="3657600" lvl="8"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798" y="-96"/>
      </p:cViewPr>
      <p:guideLst>
        <p:guide orient="horz" pos="2160"/>
        <p:guide pos="384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562707" y="1371600"/>
            <a:ext cx="109728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a:p>
        </p:txBody>
      </p:sp>
      <p:sp>
        <p:nvSpPr>
          <p:cNvPr id="28" name="Date Placeholder 27"/>
          <p:cNvSpPr>
            <a:spLocks noGrp="1"/>
          </p:cNvSpPr>
          <p:nvPr>
            <p:ph type="dt" sz="half" idx="10"/>
          </p:nvPr>
        </p:nvSpPr>
        <p:spPr/>
        <p:txBody>
          <a:bodyPr/>
          <a:lstStyle/>
          <a:p>
            <a:fld id="{11EBC62F-731E-43CF-8B69-F08451F6278E}" type="datetimeFigureOut">
              <a:rPr lang="en-US" smtClean="0"/>
              <a:pPr/>
              <a:t>4/2/2024</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73525375-2B5B-43B3-BF70-F0AF24F9DE5A}" type="slidenum">
              <a:rPr lang="en-US" smtClean="0"/>
              <a:pPr/>
              <a:t>‹#›</a:t>
            </a:fld>
            <a:endParaRPr lang="en-US"/>
          </a:p>
        </p:txBody>
      </p:sp>
      <p:sp>
        <p:nvSpPr>
          <p:cNvPr id="9" name="Subtitle 8"/>
          <p:cNvSpPr>
            <a:spLocks noGrp="1"/>
          </p:cNvSpPr>
          <p:nvPr>
            <p:ph type="subTitle" idx="1"/>
          </p:nvPr>
        </p:nvSpPr>
        <p:spPr>
          <a:xfrm>
            <a:off x="1828800" y="3331698"/>
            <a:ext cx="85344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1EBC62F-731E-43CF-8B69-F08451F6278E}" type="datetimeFigureOut">
              <a:rPr lang="en-US" smtClean="0"/>
              <a:pPr/>
              <a:t>4/2/2024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525375-2B5B-43B3-BF70-F0AF24F9DE5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1EBC62F-731E-43CF-8B69-F08451F6278E}" type="datetimeFigureOut">
              <a:rPr lang="en-US" smtClean="0"/>
              <a:pPr/>
              <a:t>4/2/2024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525375-2B5B-43B3-BF70-F0AF24F9DE5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1EBC62F-731E-43CF-8B69-F08451F6278E}" type="datetimeFigureOut">
              <a:rPr lang="en-US" smtClean="0"/>
              <a:pPr/>
              <a:t>4/2/2024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525375-2B5B-43B3-BF70-F0AF24F9DE5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33600" y="609600"/>
            <a:ext cx="94488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133600" y="2507786"/>
            <a:ext cx="94488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1EBC62F-731E-43CF-8B69-F08451F6278E}" type="datetimeFigureOut">
              <a:rPr lang="en-US" smtClean="0"/>
              <a:pPr/>
              <a:t>4/2/2024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566400" y="6416676"/>
            <a:ext cx="1016000" cy="365125"/>
          </a:xfrm>
        </p:spPr>
        <p:txBody>
          <a:bodyPr/>
          <a:lstStyle/>
          <a:p>
            <a:fld id="{73525375-2B5B-43B3-BF70-F0AF24F9DE5A}"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609600" y="1600201"/>
            <a:ext cx="53848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197600" y="1600201"/>
            <a:ext cx="53848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1EBC62F-731E-43CF-8B69-F08451F6278E}" type="datetimeFigureOut">
              <a:rPr lang="en-US" smtClean="0"/>
              <a:pPr/>
              <a:t>4/2/2024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525375-2B5B-43B3-BF70-F0AF24F9DE5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109728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1535113"/>
            <a:ext cx="5386917"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193368" y="1535113"/>
            <a:ext cx="5389033"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600" y="2362201"/>
            <a:ext cx="5386917"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193368" y="2362201"/>
            <a:ext cx="5389033"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1EBC62F-731E-43CF-8B69-F08451F6278E}" type="datetimeFigureOut">
              <a:rPr lang="en-US" smtClean="0"/>
              <a:pPr/>
              <a:t>4/2/2024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3525375-2B5B-43B3-BF70-F0AF24F9DE5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1EBC62F-731E-43CF-8B69-F08451F6278E}" type="datetimeFigureOut">
              <a:rPr lang="en-US" smtClean="0"/>
              <a:pPr/>
              <a:t>4/2/2024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3525375-2B5B-43B3-BF70-F0AF24F9DE5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EBC62F-731E-43CF-8B69-F08451F6278E}" type="datetimeFigureOut">
              <a:rPr lang="en-US" smtClean="0"/>
              <a:pPr/>
              <a:t>4/2/2024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3525375-2B5B-43B3-BF70-F0AF24F9DE5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09601" y="1524001"/>
            <a:ext cx="4011084"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766733" y="273051"/>
            <a:ext cx="6815667"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1EBC62F-731E-43CF-8B69-F08451F6278E}" type="datetimeFigureOut">
              <a:rPr lang="en-US" smtClean="0"/>
              <a:pPr/>
              <a:t>4/2/2024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525375-2B5B-43B3-BF70-F0AF24F9DE5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438400" y="609600"/>
            <a:ext cx="7315200" cy="522288"/>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2438400" y="1831975"/>
            <a:ext cx="73152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2438400" y="1166787"/>
            <a:ext cx="73152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1EBC62F-731E-43CF-8B69-F08451F6278E}" type="datetimeFigureOut">
              <a:rPr lang="en-US" smtClean="0"/>
              <a:pPr/>
              <a:t>4/2/2024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525375-2B5B-43B3-BF70-F0AF24F9DE5A}"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74638"/>
            <a:ext cx="109728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09600" y="1600200"/>
            <a:ext cx="10972800" cy="470916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 y="6416676"/>
            <a:ext cx="28448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11EBC62F-731E-43CF-8B69-F08451F6278E}" type="datetimeFigureOut">
              <a:rPr lang="en-US" smtClean="0"/>
              <a:pPr/>
              <a:t>4/2/2024</a:t>
            </a:fld>
            <a:endParaRPr lang="en-US"/>
          </a:p>
        </p:txBody>
      </p:sp>
      <p:sp>
        <p:nvSpPr>
          <p:cNvPr id="3" name="Footer Placeholder 2"/>
          <p:cNvSpPr>
            <a:spLocks noGrp="1"/>
          </p:cNvSpPr>
          <p:nvPr>
            <p:ph type="ftr" sz="quarter" idx="3"/>
          </p:nvPr>
        </p:nvSpPr>
        <p:spPr>
          <a:xfrm>
            <a:off x="4165600" y="6416676"/>
            <a:ext cx="38608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US"/>
          </a:p>
        </p:txBody>
      </p:sp>
      <p:sp>
        <p:nvSpPr>
          <p:cNvPr id="23" name="Slide Number Placeholder 22"/>
          <p:cNvSpPr>
            <a:spLocks noGrp="1"/>
          </p:cNvSpPr>
          <p:nvPr>
            <p:ph type="sldNum" sz="quarter" idx="4"/>
          </p:nvPr>
        </p:nvSpPr>
        <p:spPr>
          <a:xfrm>
            <a:off x="10566400" y="6416676"/>
            <a:ext cx="1016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73525375-2B5B-43B3-BF70-F0AF24F9DE5A}"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820" r:id="rId1"/>
    <p:sldLayoutId id="2147483821" r:id="rId2"/>
    <p:sldLayoutId id="2147483822" r:id="rId3"/>
    <p:sldLayoutId id="2147483823" r:id="rId4"/>
    <p:sldLayoutId id="2147483824" r:id="rId5"/>
    <p:sldLayoutId id="2147483825" r:id="rId6"/>
    <p:sldLayoutId id="2147483826" r:id="rId7"/>
    <p:sldLayoutId id="2147483827" r:id="rId8"/>
    <p:sldLayoutId id="2147483828" r:id="rId9"/>
    <p:sldLayoutId id="2147483829" r:id="rId10"/>
    <p:sldLayoutId id="2147483830"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 xmlns:a16="http://schemas.microsoft.com/office/drawing/2014/main" id="{1BD17F34-D3E1-4147-A141-CAADF749EA62}"/>
              </a:ext>
            </a:extLst>
          </p:cNvPr>
          <p:cNvSpPr/>
          <p:nvPr/>
        </p:nvSpPr>
        <p:spPr>
          <a:xfrm>
            <a:off x="457200" y="182880"/>
            <a:ext cx="11064240" cy="6492240"/>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2" name="Title 1">
            <a:extLst>
              <a:ext uri="{FF2B5EF4-FFF2-40B4-BE49-F238E27FC236}">
                <a16:creationId xmlns="" xmlns:a16="http://schemas.microsoft.com/office/drawing/2014/main" id="{79BDF633-FDF4-4521-BAE9-2E14F61FE5FE}"/>
              </a:ext>
            </a:extLst>
          </p:cNvPr>
          <p:cNvSpPr>
            <a:spLocks noGrp="1"/>
          </p:cNvSpPr>
          <p:nvPr>
            <p:ph type="ctrTitle"/>
          </p:nvPr>
        </p:nvSpPr>
        <p:spPr>
          <a:xfrm>
            <a:off x="1507067" y="182880"/>
            <a:ext cx="7766936" cy="1527388"/>
          </a:xfrm>
        </p:spPr>
        <p:txBody>
          <a:bodyPr>
            <a:noAutofit/>
          </a:bodyPr>
          <a:lstStyle/>
          <a:p>
            <a:pPr algn="ctr"/>
            <a:r>
              <a:rPr lang="en-US" sz="4800" b="1" u="sng" dirty="0">
                <a:solidFill>
                  <a:schemeClr val="tx1"/>
                </a:solidFill>
                <a:latin typeface="Times New Roman" panose="02020603050405020304" pitchFamily="18" charset="0"/>
                <a:cs typeface="Times New Roman" panose="02020603050405020304" pitchFamily="18" charset="0"/>
              </a:rPr>
              <a:t>Handwritten Digits model: GAN</a:t>
            </a:r>
            <a:endParaRPr lang="en-US" sz="4800" u="sng" dirty="0">
              <a:latin typeface="Times New Roman" panose="02020603050405020304" pitchFamily="18" charset="0"/>
              <a:cs typeface="Times New Roman" panose="02020603050405020304" pitchFamily="18" charset="0"/>
            </a:endParaRPr>
          </a:p>
        </p:txBody>
      </p:sp>
      <p:sp>
        <p:nvSpPr>
          <p:cNvPr id="7" name="Subtitle 6">
            <a:extLst>
              <a:ext uri="{FF2B5EF4-FFF2-40B4-BE49-F238E27FC236}">
                <a16:creationId xmlns="" xmlns:a16="http://schemas.microsoft.com/office/drawing/2014/main" id="{DF84B316-34D2-462A-ACDB-D7B410F096F3}"/>
              </a:ext>
            </a:extLst>
          </p:cNvPr>
          <p:cNvSpPr>
            <a:spLocks noGrp="1"/>
          </p:cNvSpPr>
          <p:nvPr>
            <p:ph type="subTitle" idx="1"/>
          </p:nvPr>
        </p:nvSpPr>
        <p:spPr>
          <a:xfrm>
            <a:off x="1507066" y="2080260"/>
            <a:ext cx="8160833" cy="3991945"/>
          </a:xfrm>
        </p:spPr>
        <p:txBody>
          <a:bodyPr>
            <a:noAutofit/>
          </a:bodyPr>
          <a:lstStyle/>
          <a:p>
            <a:pPr algn="l"/>
            <a:r>
              <a:rPr lang="en-US" sz="2800" b="1" dirty="0">
                <a:solidFill>
                  <a:schemeClr val="tx1"/>
                </a:solidFill>
                <a:cs typeface="Times New Roman" panose="02020603050405020304" pitchFamily="18" charset="0"/>
              </a:rPr>
              <a:t>      </a:t>
            </a:r>
            <a:r>
              <a:rPr lang="en-US" sz="2800" b="1" dirty="0" smtClean="0">
                <a:solidFill>
                  <a:schemeClr val="tx1"/>
                </a:solidFill>
                <a:cs typeface="Times New Roman" panose="02020603050405020304" pitchFamily="18" charset="0"/>
              </a:rPr>
              <a:t>                                         DONE BY:</a:t>
            </a:r>
            <a:endParaRPr lang="en-US" sz="2800" b="1" dirty="0">
              <a:solidFill>
                <a:schemeClr val="tx1"/>
              </a:solidFill>
              <a:cs typeface="Times New Roman" panose="02020603050405020304" pitchFamily="18" charset="0"/>
            </a:endParaRPr>
          </a:p>
          <a:p>
            <a:pPr algn="l"/>
            <a:r>
              <a:rPr lang="en-US" sz="2800" b="1" i="1" dirty="0">
                <a:solidFill>
                  <a:schemeClr val="tx1"/>
                </a:solidFill>
                <a:cs typeface="Times New Roman" panose="02020603050405020304" pitchFamily="18" charset="0"/>
              </a:rPr>
              <a:t>    </a:t>
            </a:r>
            <a:r>
              <a:rPr lang="en-US" sz="2800" b="1" i="1" dirty="0" smtClean="0">
                <a:solidFill>
                  <a:schemeClr val="tx1"/>
                </a:solidFill>
                <a:cs typeface="Times New Roman" panose="02020603050405020304" pitchFamily="18" charset="0"/>
              </a:rPr>
              <a:t>                                     </a:t>
            </a:r>
            <a:r>
              <a:rPr lang="en-US" sz="2800" b="1" i="1" dirty="0" smtClean="0">
                <a:solidFill>
                  <a:schemeClr val="tx1"/>
                </a:solidFill>
                <a:cs typeface="Times New Roman" panose="02020603050405020304" pitchFamily="18" charset="0"/>
              </a:rPr>
              <a:t>ESWAR.PV</a:t>
            </a:r>
            <a:endParaRPr lang="en-US" sz="2800" b="1" i="1" dirty="0" smtClean="0">
              <a:solidFill>
                <a:schemeClr val="tx1"/>
              </a:solidFill>
              <a:cs typeface="Times New Roman" panose="02020603050405020304" pitchFamily="18" charset="0"/>
            </a:endParaRPr>
          </a:p>
          <a:p>
            <a:pPr algn="l"/>
            <a:r>
              <a:rPr lang="en-US" sz="2800" b="1" i="1" dirty="0" smtClean="0">
                <a:solidFill>
                  <a:schemeClr val="tx1"/>
                </a:solidFill>
                <a:cs typeface="Times New Roman" panose="02020603050405020304" pitchFamily="18" charset="0"/>
              </a:rPr>
              <a:t>                                       B.TECH IT (3</a:t>
            </a:r>
            <a:r>
              <a:rPr lang="en-US" sz="2800" b="1" i="1" baseline="30000" dirty="0" smtClean="0">
                <a:solidFill>
                  <a:schemeClr val="tx1"/>
                </a:solidFill>
                <a:cs typeface="Times New Roman" panose="02020603050405020304" pitchFamily="18" charset="0"/>
              </a:rPr>
              <a:t>rd</a:t>
            </a:r>
            <a:r>
              <a:rPr lang="en-US" sz="2800" b="1" i="1" dirty="0" smtClean="0">
                <a:solidFill>
                  <a:schemeClr val="tx1"/>
                </a:solidFill>
                <a:cs typeface="Times New Roman" panose="02020603050405020304" pitchFamily="18" charset="0"/>
              </a:rPr>
              <a:t> year )</a:t>
            </a:r>
          </a:p>
          <a:p>
            <a:pPr algn="l"/>
            <a:r>
              <a:rPr lang="en-US" sz="2800" b="1" i="1" dirty="0" smtClean="0">
                <a:solidFill>
                  <a:schemeClr val="tx1"/>
                </a:solidFill>
                <a:cs typeface="Times New Roman" panose="02020603050405020304" pitchFamily="18" charset="0"/>
              </a:rPr>
              <a:t>                                           </a:t>
            </a:r>
            <a:r>
              <a:rPr lang="en-US" sz="2800" b="1" i="1" dirty="0" smtClean="0">
                <a:solidFill>
                  <a:schemeClr val="tx1"/>
                </a:solidFill>
                <a:cs typeface="Times New Roman" panose="02020603050405020304" pitchFamily="18" charset="0"/>
              </a:rPr>
              <a:t>210921205014</a:t>
            </a:r>
          </a:p>
          <a:p>
            <a:pPr algn="l"/>
            <a:r>
              <a:rPr lang="en-US" sz="2800" b="1" i="1" dirty="0" smtClean="0">
                <a:solidFill>
                  <a:schemeClr val="tx1"/>
                </a:solidFill>
                <a:cs typeface="Times New Roman" panose="02020603050405020304" pitchFamily="18" charset="0"/>
              </a:rPr>
              <a:t>                                   pveswar8@gmail.com</a:t>
            </a:r>
            <a:endParaRPr lang="en-US" sz="2800" b="1" i="1" dirty="0" smtClean="0">
              <a:solidFill>
                <a:schemeClr val="tx1"/>
              </a:solidFill>
              <a:cs typeface="Times New Roman" panose="02020603050405020304" pitchFamily="18" charset="0"/>
            </a:endParaRPr>
          </a:p>
          <a:p>
            <a:pPr algn="l"/>
            <a:r>
              <a:rPr lang="en-US" sz="2800" b="1" i="1" dirty="0" smtClean="0">
                <a:solidFill>
                  <a:schemeClr val="tx1"/>
                </a:solidFill>
                <a:cs typeface="Times New Roman" panose="02020603050405020304" pitchFamily="18" charset="0"/>
              </a:rPr>
              <a:t>                         Loyola Institute Of Technology</a:t>
            </a:r>
          </a:p>
          <a:p>
            <a:pPr algn="l"/>
            <a:r>
              <a:rPr lang="en-US" sz="2800" b="1" i="1" dirty="0" smtClean="0">
                <a:solidFill>
                  <a:schemeClr val="tx1"/>
                </a:solidFill>
                <a:cs typeface="Times New Roman" panose="02020603050405020304" pitchFamily="18" charset="0"/>
              </a:rPr>
              <a:t>                                            Chennai-123</a:t>
            </a:r>
            <a:endParaRPr lang="en-US" sz="2000" i="1" dirty="0">
              <a:cs typeface="Times New Roman" panose="02020603050405020304" pitchFamily="18" charset="0"/>
            </a:endParaRPr>
          </a:p>
        </p:txBody>
      </p:sp>
    </p:spTree>
    <p:extLst>
      <p:ext uri="{BB962C8B-B14F-4D97-AF65-F5344CB8AC3E}">
        <p14:creationId xmlns="" xmlns:p14="http://schemas.microsoft.com/office/powerpoint/2010/main" val="38315160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3058268-F94B-4828-8796-45FC4CC17062}"/>
              </a:ext>
            </a:extLst>
          </p:cNvPr>
          <p:cNvSpPr>
            <a:spLocks noGrp="1"/>
          </p:cNvSpPr>
          <p:nvPr>
            <p:ph type="title"/>
          </p:nvPr>
        </p:nvSpPr>
        <p:spPr/>
        <p:txBody>
          <a:bodyPr/>
          <a:lstStyle/>
          <a:p>
            <a:r>
              <a:rPr lang="en-US" sz="3600" b="1" u="sng" dirty="0">
                <a:solidFill>
                  <a:schemeClr val="tx1"/>
                </a:solidFill>
              </a:rPr>
              <a:t>ALGORITHM:</a:t>
            </a:r>
            <a:endParaRPr lang="en-US" dirty="0"/>
          </a:p>
        </p:txBody>
      </p:sp>
      <p:sp>
        <p:nvSpPr>
          <p:cNvPr id="3" name="Content Placeholder 2">
            <a:extLst>
              <a:ext uri="{FF2B5EF4-FFF2-40B4-BE49-F238E27FC236}">
                <a16:creationId xmlns="" xmlns:a16="http://schemas.microsoft.com/office/drawing/2014/main" id="{1D6EEDF4-35FE-43BC-B8F6-B379D10285A4}"/>
              </a:ext>
            </a:extLst>
          </p:cNvPr>
          <p:cNvSpPr>
            <a:spLocks noGrp="1"/>
          </p:cNvSpPr>
          <p:nvPr>
            <p:ph idx="1"/>
          </p:nvPr>
        </p:nvSpPr>
        <p:spPr>
          <a:xfrm>
            <a:off x="677334" y="1930401"/>
            <a:ext cx="8596668" cy="4110962"/>
          </a:xfrm>
        </p:spPr>
        <p:txBody>
          <a:bodyPr>
            <a:noAutofit/>
          </a:bodyPr>
          <a:lstStyle/>
          <a:p>
            <a:pPr algn="just">
              <a:buFont typeface="Wingdings" panose="05000000000000000000" pitchFamily="2" charset="2"/>
              <a:buChar char="v"/>
            </a:pPr>
            <a:endParaRPr lang="en-US" sz="20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v"/>
            </a:pPr>
            <a:r>
              <a:rPr lang="en-US" sz="2000" b="1" u="sng" dirty="0">
                <a:latin typeface="Times New Roman" panose="02020603050405020304" pitchFamily="18" charset="0"/>
                <a:cs typeface="Times New Roman" panose="02020603050405020304" pitchFamily="18" charset="0"/>
              </a:rPr>
              <a:t> Load and Preprocess MNIST Dataset</a:t>
            </a:r>
            <a:r>
              <a:rPr lang="en-US" sz="2000" dirty="0">
                <a:latin typeface="Times New Roman" panose="02020603050405020304" pitchFamily="18" charset="0"/>
                <a:cs typeface="Times New Roman" panose="02020603050405020304" pitchFamily="18" charset="0"/>
              </a:rPr>
              <a:t>: Load the MNIST dataset and preprocess it by scaling pixel values to the range [0, 1].</a:t>
            </a:r>
          </a:p>
          <a:p>
            <a:pPr algn="just">
              <a:buFont typeface="Wingdings" panose="05000000000000000000" pitchFamily="2" charset="2"/>
              <a:buChar char="v"/>
            </a:pPr>
            <a:r>
              <a:rPr lang="en-US" sz="2000" b="1" u="sng" dirty="0">
                <a:latin typeface="Times New Roman" panose="02020603050405020304" pitchFamily="18" charset="0"/>
                <a:cs typeface="Times New Roman" panose="02020603050405020304" pitchFamily="18" charset="0"/>
              </a:rPr>
              <a:t> Build and Compile Discriminator</a:t>
            </a:r>
            <a:r>
              <a:rPr lang="en-US" sz="2000" dirty="0">
                <a:latin typeface="Times New Roman" panose="02020603050405020304" pitchFamily="18" charset="0"/>
                <a:cs typeface="Times New Roman" panose="02020603050405020304" pitchFamily="18" charset="0"/>
              </a:rPr>
              <a:t>: Build the discriminator model and compile it with an optimizer and loss function.</a:t>
            </a:r>
          </a:p>
          <a:p>
            <a:pPr algn="just">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 </a:t>
            </a:r>
            <a:r>
              <a:rPr lang="en-US" sz="2000" b="1" u="sng" dirty="0">
                <a:latin typeface="Times New Roman" panose="02020603050405020304" pitchFamily="18" charset="0"/>
                <a:cs typeface="Times New Roman" panose="02020603050405020304" pitchFamily="18" charset="0"/>
              </a:rPr>
              <a:t>Build and Compile Generator</a:t>
            </a:r>
            <a:r>
              <a:rPr lang="en-US" sz="2000" dirty="0">
                <a:latin typeface="Times New Roman" panose="02020603050405020304" pitchFamily="18" charset="0"/>
                <a:cs typeface="Times New Roman" panose="02020603050405020304" pitchFamily="18" charset="0"/>
              </a:rPr>
              <a:t>: Build the generator model and compile it with an optimizer and loss function.</a:t>
            </a:r>
          </a:p>
          <a:p>
            <a:pPr algn="just">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 </a:t>
            </a:r>
            <a:r>
              <a:rPr lang="en-US" sz="2000" b="1" u="sng" dirty="0">
                <a:latin typeface="Times New Roman" panose="02020603050405020304" pitchFamily="18" charset="0"/>
                <a:cs typeface="Times New Roman" panose="02020603050405020304" pitchFamily="18" charset="0"/>
              </a:rPr>
              <a:t>Build and Compile GAN</a:t>
            </a:r>
            <a:r>
              <a:rPr lang="en-US" sz="2000" dirty="0">
                <a:latin typeface="Times New Roman" panose="02020603050405020304" pitchFamily="18" charset="0"/>
                <a:cs typeface="Times New Roman" panose="02020603050405020304" pitchFamily="18" charset="0"/>
              </a:rPr>
              <a:t>: Build the GAN model by combining the generator and discriminator. Compile the GAN with an optimizer and loss function.</a:t>
            </a:r>
          </a:p>
          <a:p>
            <a:pPr algn="just">
              <a:buFont typeface="Wingdings" panose="05000000000000000000" pitchFamily="2" charset="2"/>
              <a:buChar char="v"/>
            </a:pPr>
            <a:endParaRPr lang="en-US" sz="20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US" sz="2000" dirty="0">
              <a:latin typeface="Times New Roman" panose="02020603050405020304" pitchFamily="18" charset="0"/>
              <a:cs typeface="Times New Roman" panose="02020603050405020304" pitchFamily="18" charset="0"/>
            </a:endParaRPr>
          </a:p>
          <a:p>
            <a:endParaRPr lang="en-US" sz="2000" dirty="0"/>
          </a:p>
        </p:txBody>
      </p:sp>
      <p:sp>
        <p:nvSpPr>
          <p:cNvPr id="4" name="Rectangle 3">
            <a:extLst>
              <a:ext uri="{FF2B5EF4-FFF2-40B4-BE49-F238E27FC236}">
                <a16:creationId xmlns="" xmlns:a16="http://schemas.microsoft.com/office/drawing/2014/main" id="{866499B0-7A93-4357-AA0C-176BD9078A95}"/>
              </a:ext>
            </a:extLst>
          </p:cNvPr>
          <p:cNvSpPr/>
          <p:nvPr/>
        </p:nvSpPr>
        <p:spPr>
          <a:xfrm>
            <a:off x="342900" y="320040"/>
            <a:ext cx="11430000" cy="5928360"/>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Tree>
    <p:extLst>
      <p:ext uri="{BB962C8B-B14F-4D97-AF65-F5344CB8AC3E}">
        <p14:creationId xmlns="" xmlns:p14="http://schemas.microsoft.com/office/powerpoint/2010/main" val="11909062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9EC75D8-CECA-406D-BD75-BD8DDDC32559}"/>
              </a:ext>
            </a:extLst>
          </p:cNvPr>
          <p:cNvSpPr>
            <a:spLocks noGrp="1"/>
          </p:cNvSpPr>
          <p:nvPr>
            <p:ph type="title"/>
          </p:nvPr>
        </p:nvSpPr>
        <p:spPr/>
        <p:txBody>
          <a:bodyPr/>
          <a:lstStyle/>
          <a:p>
            <a:r>
              <a:rPr lang="en-US" sz="3600" b="1" u="sng" dirty="0">
                <a:solidFill>
                  <a:schemeClr val="tx1"/>
                </a:solidFill>
              </a:rPr>
              <a:t>ALGORITHM:</a:t>
            </a:r>
            <a:endParaRPr lang="en-US" dirty="0"/>
          </a:p>
        </p:txBody>
      </p:sp>
      <p:sp>
        <p:nvSpPr>
          <p:cNvPr id="3" name="Content Placeholder 2">
            <a:extLst>
              <a:ext uri="{FF2B5EF4-FFF2-40B4-BE49-F238E27FC236}">
                <a16:creationId xmlns="" xmlns:a16="http://schemas.microsoft.com/office/drawing/2014/main" id="{7249C9A3-78B2-45BE-B6C6-C70433E84693}"/>
              </a:ext>
            </a:extLst>
          </p:cNvPr>
          <p:cNvSpPr>
            <a:spLocks noGrp="1"/>
          </p:cNvSpPr>
          <p:nvPr>
            <p:ph idx="1"/>
          </p:nvPr>
        </p:nvSpPr>
        <p:spPr/>
        <p:txBody>
          <a:bodyPr>
            <a:noAutofit/>
          </a:bodyPr>
          <a:lstStyle/>
          <a:p>
            <a:endParaRPr 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 </a:t>
            </a:r>
            <a:r>
              <a:rPr lang="en-US" sz="2000" b="1" u="sng" dirty="0">
                <a:latin typeface="Times New Roman" panose="02020603050405020304" pitchFamily="18" charset="0"/>
                <a:cs typeface="Times New Roman" panose="02020603050405020304" pitchFamily="18" charset="0"/>
              </a:rPr>
              <a:t>Training Loop</a:t>
            </a:r>
            <a:r>
              <a:rPr lang="en-US" sz="2000" dirty="0">
                <a:latin typeface="Times New Roman" panose="02020603050405020304" pitchFamily="18" charset="0"/>
                <a:cs typeface="Times New Roman" panose="02020603050405020304" pitchFamily="18" charset="0"/>
              </a:rPr>
              <a:t>: Iterate over a fixed number of epochs:</a:t>
            </a:r>
          </a:p>
          <a:p>
            <a:pPr>
              <a:buFont typeface="Wingdings" panose="05000000000000000000" pitchFamily="2" charset="2"/>
              <a:buChar char="v"/>
            </a:pPr>
            <a:endParaRPr 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sz="2000" b="1" dirty="0">
                <a:latin typeface="Times New Roman" panose="02020603050405020304" pitchFamily="18" charset="0"/>
                <a:cs typeface="Times New Roman" panose="02020603050405020304" pitchFamily="18" charset="0"/>
              </a:rPr>
              <a:t> </a:t>
            </a:r>
            <a:r>
              <a:rPr lang="en-US" sz="2000" b="1" u="sng" dirty="0">
                <a:latin typeface="Times New Roman" panose="02020603050405020304" pitchFamily="18" charset="0"/>
                <a:cs typeface="Times New Roman" panose="02020603050405020304" pitchFamily="18" charset="0"/>
              </a:rPr>
              <a:t>Evaluation and Visualization</a:t>
            </a:r>
            <a:r>
              <a:rPr lang="en-US" sz="2000" dirty="0">
                <a:latin typeface="Times New Roman" panose="02020603050405020304" pitchFamily="18" charset="0"/>
                <a:cs typeface="Times New Roman" panose="02020603050405020304" pitchFamily="18" charset="0"/>
              </a:rPr>
              <a:t>: Evaluate the trained GAN model and visualize generated images to assess the quality of digit generation.</a:t>
            </a:r>
          </a:p>
          <a:p>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p>
        </p:txBody>
      </p:sp>
      <p:sp>
        <p:nvSpPr>
          <p:cNvPr id="4" name="Rectangle 3">
            <a:extLst>
              <a:ext uri="{FF2B5EF4-FFF2-40B4-BE49-F238E27FC236}">
                <a16:creationId xmlns="" xmlns:a16="http://schemas.microsoft.com/office/drawing/2014/main" id="{0E593CE2-2E60-46AE-BC06-07C74ED34643}"/>
              </a:ext>
            </a:extLst>
          </p:cNvPr>
          <p:cNvSpPr/>
          <p:nvPr/>
        </p:nvSpPr>
        <p:spPr>
          <a:xfrm>
            <a:off x="342900" y="320040"/>
            <a:ext cx="11430000" cy="6217920"/>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Tree>
    <p:extLst>
      <p:ext uri="{BB962C8B-B14F-4D97-AF65-F5344CB8AC3E}">
        <p14:creationId xmlns="" xmlns:p14="http://schemas.microsoft.com/office/powerpoint/2010/main" val="31788206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D08F90-3627-4171-889D-6C9C1A6BBE72}"/>
              </a:ext>
            </a:extLst>
          </p:cNvPr>
          <p:cNvSpPr>
            <a:spLocks noGrp="1"/>
          </p:cNvSpPr>
          <p:nvPr>
            <p:ph type="title"/>
          </p:nvPr>
        </p:nvSpPr>
        <p:spPr/>
        <p:txBody>
          <a:bodyPr/>
          <a:lstStyle/>
          <a:p>
            <a:r>
              <a:rPr lang="en-US" sz="3600" b="1" u="sng" dirty="0">
                <a:solidFill>
                  <a:schemeClr val="tx1"/>
                </a:solidFill>
              </a:rPr>
              <a:t>DEPLOYMENT:</a:t>
            </a:r>
            <a:endParaRPr lang="en-US" b="1" dirty="0"/>
          </a:p>
        </p:txBody>
      </p:sp>
      <p:sp>
        <p:nvSpPr>
          <p:cNvPr id="3" name="Content Placeholder 2">
            <a:extLst>
              <a:ext uri="{FF2B5EF4-FFF2-40B4-BE49-F238E27FC236}">
                <a16:creationId xmlns="" xmlns:a16="http://schemas.microsoft.com/office/drawing/2014/main" id="{7D1B7E19-2792-478C-BAF4-E359F5D845EF}"/>
              </a:ext>
            </a:extLst>
          </p:cNvPr>
          <p:cNvSpPr>
            <a:spLocks noGrp="1"/>
          </p:cNvSpPr>
          <p:nvPr>
            <p:ph idx="1"/>
          </p:nvPr>
        </p:nvSpPr>
        <p:spPr>
          <a:xfrm>
            <a:off x="677334" y="1181100"/>
            <a:ext cx="8596668" cy="4860263"/>
          </a:xfrm>
        </p:spPr>
        <p:txBody>
          <a:bodyPr>
            <a:noAutofit/>
          </a:bodyPr>
          <a:lstStyle/>
          <a:p>
            <a:pPr marL="0" indent="0">
              <a:buNone/>
            </a:pPr>
            <a:endParaRPr 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 </a:t>
            </a:r>
            <a:r>
              <a:rPr lang="en-US" sz="2000" b="1" u="sng" dirty="0">
                <a:latin typeface="Times New Roman" panose="02020603050405020304" pitchFamily="18" charset="0"/>
                <a:cs typeface="Times New Roman" panose="02020603050405020304" pitchFamily="18" charset="0"/>
              </a:rPr>
              <a:t>Model Serialization</a:t>
            </a:r>
            <a:r>
              <a:rPr lang="en-US" sz="2000" dirty="0">
                <a:latin typeface="Times New Roman" panose="02020603050405020304" pitchFamily="18" charset="0"/>
                <a:cs typeface="Times New Roman" panose="02020603050405020304" pitchFamily="18" charset="0"/>
              </a:rPr>
              <a:t>: Save the trained generator model to disk using HDF5 or </a:t>
            </a:r>
            <a:r>
              <a:rPr lang="en-US" sz="2000" dirty="0" err="1">
                <a:latin typeface="Times New Roman" panose="02020603050405020304" pitchFamily="18" charset="0"/>
                <a:cs typeface="Times New Roman" panose="02020603050405020304" pitchFamily="18" charset="0"/>
              </a:rPr>
              <a:t>SavedModel</a:t>
            </a:r>
            <a:r>
              <a:rPr lang="en-US" sz="2000" dirty="0">
                <a:latin typeface="Times New Roman" panose="02020603050405020304" pitchFamily="18" charset="0"/>
                <a:cs typeface="Times New Roman" panose="02020603050405020304" pitchFamily="18" charset="0"/>
              </a:rPr>
              <a:t> format.</a:t>
            </a:r>
          </a:p>
          <a:p>
            <a:pPr>
              <a:buFont typeface="Wingdings" panose="05000000000000000000" pitchFamily="2" charset="2"/>
              <a:buChar char="v"/>
            </a:pPr>
            <a:endParaRPr 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sz="2000" b="1" u="sng" dirty="0">
                <a:latin typeface="Times New Roman" panose="02020603050405020304" pitchFamily="18" charset="0"/>
                <a:cs typeface="Times New Roman" panose="02020603050405020304" pitchFamily="18" charset="0"/>
              </a:rPr>
              <a:t>Web Application Deployment</a:t>
            </a:r>
            <a:r>
              <a:rPr lang="en-US" sz="2000" dirty="0">
                <a:latin typeface="Times New Roman" panose="02020603050405020304" pitchFamily="18" charset="0"/>
                <a:cs typeface="Times New Roman" panose="02020603050405020304" pitchFamily="18" charset="0"/>
              </a:rPr>
              <a:t>: Build a web app with Flask or Django, load the model, expose an endpoint for image generation, and return generated images.</a:t>
            </a:r>
          </a:p>
          <a:p>
            <a:pPr>
              <a:buFont typeface="Wingdings" panose="05000000000000000000" pitchFamily="2" charset="2"/>
              <a:buChar char="v"/>
            </a:pPr>
            <a:endParaRPr 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sz="2000" b="1" u="sng" dirty="0">
                <a:latin typeface="Times New Roman" panose="02020603050405020304" pitchFamily="18" charset="0"/>
                <a:cs typeface="Times New Roman" panose="02020603050405020304" pitchFamily="18" charset="0"/>
              </a:rPr>
              <a:t>Cloud Deployment</a:t>
            </a:r>
            <a:r>
              <a:rPr lang="en-US" sz="2000" dirty="0">
                <a:latin typeface="Times New Roman" panose="02020603050405020304" pitchFamily="18" charset="0"/>
                <a:cs typeface="Times New Roman" panose="02020603050405020304" pitchFamily="18" charset="0"/>
              </a:rPr>
              <a:t>: Deploy the model on GCP, AWS, or Azure, expose endpoints over HTTP(S) or </a:t>
            </a:r>
            <a:r>
              <a:rPr lang="en-US" sz="2000" dirty="0" err="1">
                <a:latin typeface="Times New Roman" panose="02020603050405020304" pitchFamily="18" charset="0"/>
                <a:cs typeface="Times New Roman" panose="02020603050405020304" pitchFamily="18" charset="0"/>
              </a:rPr>
              <a:t>gRPC</a:t>
            </a:r>
            <a:r>
              <a:rPr lang="en-US" sz="2000" dirty="0">
                <a:latin typeface="Times New Roman" panose="02020603050405020304" pitchFamily="18" charset="0"/>
                <a:cs typeface="Times New Roman" panose="02020603050405020304" pitchFamily="18" charset="0"/>
              </a:rPr>
              <a:t>, and secure access.</a:t>
            </a:r>
          </a:p>
          <a:p>
            <a:pPr>
              <a:buFont typeface="Wingdings" panose="05000000000000000000" pitchFamily="2" charset="2"/>
              <a:buChar char="v"/>
            </a:pPr>
            <a:endParaRPr 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sz="2000" b="1" u="sng" dirty="0">
                <a:latin typeface="Times New Roman" panose="02020603050405020304" pitchFamily="18" charset="0"/>
                <a:cs typeface="Times New Roman" panose="02020603050405020304" pitchFamily="18" charset="0"/>
              </a:rPr>
              <a:t>API Deployment: </a:t>
            </a:r>
            <a:r>
              <a:rPr lang="en-US" sz="2000" dirty="0">
                <a:latin typeface="Times New Roman" panose="02020603050405020304" pitchFamily="18" charset="0"/>
                <a:cs typeface="Times New Roman" panose="02020603050405020304" pitchFamily="18" charset="0"/>
              </a:rPr>
              <a:t>Serve the model as a RESTful or </a:t>
            </a:r>
            <a:r>
              <a:rPr lang="en-US" sz="2000" dirty="0" err="1">
                <a:latin typeface="Times New Roman" panose="02020603050405020304" pitchFamily="18" charset="0"/>
                <a:cs typeface="Times New Roman" panose="02020603050405020304" pitchFamily="18" charset="0"/>
              </a:rPr>
              <a:t>gRPC</a:t>
            </a:r>
            <a:r>
              <a:rPr lang="en-US" sz="2000" dirty="0">
                <a:latin typeface="Times New Roman" panose="02020603050405020304" pitchFamily="18" charset="0"/>
                <a:cs typeface="Times New Roman" panose="02020603050405020304" pitchFamily="18" charset="0"/>
              </a:rPr>
              <a:t> API using TensorFlow Serving or ONNX Runtime, and integrate with other systems.</a:t>
            </a:r>
          </a:p>
          <a:p>
            <a:endParaRPr lang="en-US" sz="2000" dirty="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 xmlns:a16="http://schemas.microsoft.com/office/drawing/2014/main" id="{343B0AF1-6253-4D84-929F-989E97F6A602}"/>
              </a:ext>
            </a:extLst>
          </p:cNvPr>
          <p:cNvSpPr/>
          <p:nvPr/>
        </p:nvSpPr>
        <p:spPr>
          <a:xfrm>
            <a:off x="342900" y="320040"/>
            <a:ext cx="11430000" cy="6217920"/>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Tree>
    <p:extLst>
      <p:ext uri="{BB962C8B-B14F-4D97-AF65-F5344CB8AC3E}">
        <p14:creationId xmlns="" xmlns:p14="http://schemas.microsoft.com/office/powerpoint/2010/main" val="7974820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79E5E28-CBEA-440F-AF00-104B3C555408}"/>
              </a:ext>
            </a:extLst>
          </p:cNvPr>
          <p:cNvSpPr>
            <a:spLocks noGrp="1"/>
          </p:cNvSpPr>
          <p:nvPr>
            <p:ph type="title"/>
          </p:nvPr>
        </p:nvSpPr>
        <p:spPr/>
        <p:txBody>
          <a:bodyPr/>
          <a:lstStyle/>
          <a:p>
            <a:r>
              <a:rPr lang="en-US" sz="3600" b="1" u="sng" dirty="0">
                <a:solidFill>
                  <a:schemeClr val="tx1"/>
                </a:solidFill>
              </a:rPr>
              <a:t>DEPLOYMENT:</a:t>
            </a:r>
            <a:endParaRPr lang="en-US" dirty="0"/>
          </a:p>
        </p:txBody>
      </p:sp>
      <p:sp>
        <p:nvSpPr>
          <p:cNvPr id="3" name="Content Placeholder 2">
            <a:extLst>
              <a:ext uri="{FF2B5EF4-FFF2-40B4-BE49-F238E27FC236}">
                <a16:creationId xmlns="" xmlns:a16="http://schemas.microsoft.com/office/drawing/2014/main" id="{6F629094-AE0D-4D4B-A7B2-1362EBC07195}"/>
              </a:ext>
            </a:extLst>
          </p:cNvPr>
          <p:cNvSpPr>
            <a:spLocks noGrp="1"/>
          </p:cNvSpPr>
          <p:nvPr>
            <p:ph idx="1"/>
          </p:nvPr>
        </p:nvSpPr>
        <p:spPr>
          <a:xfrm>
            <a:off x="886884" y="2160589"/>
            <a:ext cx="8596668" cy="3880773"/>
          </a:xfrm>
        </p:spPr>
        <p:txBody>
          <a:bodyPr/>
          <a:lstStyle/>
          <a:p>
            <a:pPr>
              <a:buFont typeface="Wingdings" panose="05000000000000000000" pitchFamily="2" charset="2"/>
              <a:buChar char="v"/>
            </a:pPr>
            <a:r>
              <a:rPr lang="en-US" sz="2000" b="1" u="sng" dirty="0">
                <a:latin typeface="Times New Roman" panose="02020603050405020304" pitchFamily="18" charset="0"/>
                <a:cs typeface="Times New Roman" panose="02020603050405020304" pitchFamily="18" charset="0"/>
              </a:rPr>
              <a:t>Monitoring and Maintenance</a:t>
            </a:r>
            <a:r>
              <a:rPr lang="en-US" sz="2000" dirty="0">
                <a:latin typeface="Times New Roman" panose="02020603050405020304" pitchFamily="18" charset="0"/>
                <a:cs typeface="Times New Roman" panose="02020603050405020304" pitchFamily="18" charset="0"/>
              </a:rPr>
              <a:t>: Implement monitoring, logging, and alerting mechanisms, and perform regular maintenance and updates.</a:t>
            </a:r>
          </a:p>
          <a:p>
            <a:pPr>
              <a:buFont typeface="Wingdings" panose="05000000000000000000" pitchFamily="2" charset="2"/>
              <a:buChar char="v"/>
            </a:pPr>
            <a:endParaRPr 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sz="2000" b="1" u="sng" dirty="0">
                <a:latin typeface="Times New Roman" panose="02020603050405020304" pitchFamily="18" charset="0"/>
                <a:cs typeface="Times New Roman" panose="02020603050405020304" pitchFamily="18" charset="0"/>
              </a:rPr>
              <a:t>Documentation and User Support</a:t>
            </a:r>
            <a:r>
              <a:rPr lang="en-US" sz="2000" dirty="0">
                <a:latin typeface="Times New Roman" panose="02020603050405020304" pitchFamily="18" charset="0"/>
                <a:cs typeface="Times New Roman" panose="02020603050405020304" pitchFamily="18" charset="0"/>
              </a:rPr>
              <a:t>: Provide user-friendly documentation and support channels for users.</a:t>
            </a:r>
          </a:p>
          <a:p>
            <a:pPr marL="0" indent="0">
              <a:buNone/>
            </a:pPr>
            <a:r>
              <a:rPr lang="en-US" sz="2000" dirty="0">
                <a:latin typeface="Times New Roman" panose="02020603050405020304" pitchFamily="18" charset="0"/>
                <a:cs typeface="Times New Roman" panose="02020603050405020304" pitchFamily="18" charset="0"/>
              </a:rPr>
              <a:t> </a:t>
            </a:r>
          </a:p>
          <a:p>
            <a:pPr marL="0" indent="0">
              <a:buNone/>
            </a:pPr>
            <a:r>
              <a:rPr lang="en-US" sz="2000" dirty="0">
                <a:latin typeface="Times New Roman" panose="02020603050405020304" pitchFamily="18" charset="0"/>
                <a:cs typeface="Times New Roman" panose="02020603050405020304" pitchFamily="18" charset="0"/>
              </a:rPr>
              <a:t>                                          By following these steps, you can deploy your GAN model for MNIST digit generation effectively in various environments for real-world usage.</a:t>
            </a:r>
          </a:p>
          <a:p>
            <a:endParaRPr lang="en-US" dirty="0"/>
          </a:p>
        </p:txBody>
      </p:sp>
      <p:sp>
        <p:nvSpPr>
          <p:cNvPr id="4" name="Rectangle 3">
            <a:extLst>
              <a:ext uri="{FF2B5EF4-FFF2-40B4-BE49-F238E27FC236}">
                <a16:creationId xmlns="" xmlns:a16="http://schemas.microsoft.com/office/drawing/2014/main" id="{28A3F698-F0DA-46F0-B031-946A18618852}"/>
              </a:ext>
            </a:extLst>
          </p:cNvPr>
          <p:cNvSpPr/>
          <p:nvPr/>
        </p:nvSpPr>
        <p:spPr>
          <a:xfrm>
            <a:off x="342900" y="320040"/>
            <a:ext cx="11430000" cy="6217920"/>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Tree>
    <p:extLst>
      <p:ext uri="{BB962C8B-B14F-4D97-AF65-F5344CB8AC3E}">
        <p14:creationId xmlns="" xmlns:p14="http://schemas.microsoft.com/office/powerpoint/2010/main" val="17784311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9E2782B-3943-4AD1-9E1A-FFBE4E34F7F5}"/>
              </a:ext>
            </a:extLst>
          </p:cNvPr>
          <p:cNvSpPr>
            <a:spLocks noGrp="1"/>
          </p:cNvSpPr>
          <p:nvPr>
            <p:ph type="title"/>
          </p:nvPr>
        </p:nvSpPr>
        <p:spPr/>
        <p:txBody>
          <a:bodyPr/>
          <a:lstStyle/>
          <a:p>
            <a:r>
              <a:rPr lang="en-US" sz="3600" b="1" u="sng" dirty="0">
                <a:solidFill>
                  <a:schemeClr val="tx1"/>
                </a:solidFill>
              </a:rPr>
              <a:t>RESULT:</a:t>
            </a:r>
            <a:endParaRPr lang="en-US" b="1" u="sng" dirty="0"/>
          </a:p>
        </p:txBody>
      </p:sp>
      <p:pic>
        <p:nvPicPr>
          <p:cNvPr id="4" name="Content Placeholder 9">
            <a:extLst>
              <a:ext uri="{FF2B5EF4-FFF2-40B4-BE49-F238E27FC236}">
                <a16:creationId xmlns="" xmlns:a16="http://schemas.microsoft.com/office/drawing/2014/main" id="{9B17F0FD-7C32-0908-244F-AA17348C0DAE}"/>
              </a:ext>
            </a:extLst>
          </p:cNvPr>
          <p:cNvPicPr>
            <a:picLocks noGrp="1" noChangeAspect="1"/>
          </p:cNvPicPr>
          <p:nvPr>
            <p:ph idx="1"/>
          </p:nvPr>
        </p:nvPicPr>
        <p:blipFill>
          <a:blip r:embed="rId2"/>
          <a:stretch>
            <a:fillRect/>
          </a:stretch>
        </p:blipFill>
        <p:spPr>
          <a:xfrm>
            <a:off x="1047456" y="1600200"/>
            <a:ext cx="10097088" cy="4708525"/>
          </a:xfrm>
          <a:prstGeom prst="rect">
            <a:avLst/>
          </a:prstGeom>
        </p:spPr>
      </p:pic>
      <p:sp>
        <p:nvSpPr>
          <p:cNvPr id="5" name="Rectangle 4">
            <a:extLst>
              <a:ext uri="{FF2B5EF4-FFF2-40B4-BE49-F238E27FC236}">
                <a16:creationId xmlns="" xmlns:a16="http://schemas.microsoft.com/office/drawing/2014/main" id="{9A5F555F-DE93-4F8D-9EA3-EB32056EC3AD}"/>
              </a:ext>
            </a:extLst>
          </p:cNvPr>
          <p:cNvSpPr/>
          <p:nvPr/>
        </p:nvSpPr>
        <p:spPr>
          <a:xfrm>
            <a:off x="342900" y="320040"/>
            <a:ext cx="11430000" cy="6217920"/>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Tree>
    <p:extLst>
      <p:ext uri="{BB962C8B-B14F-4D97-AF65-F5344CB8AC3E}">
        <p14:creationId xmlns="" xmlns:p14="http://schemas.microsoft.com/office/powerpoint/2010/main" val="21770690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99B736C-20AF-4C0C-8FDA-90B2BBED59B8}"/>
              </a:ext>
            </a:extLst>
          </p:cNvPr>
          <p:cNvSpPr>
            <a:spLocks noGrp="1"/>
          </p:cNvSpPr>
          <p:nvPr>
            <p:ph type="title"/>
          </p:nvPr>
        </p:nvSpPr>
        <p:spPr/>
        <p:txBody>
          <a:bodyPr/>
          <a:lstStyle/>
          <a:p>
            <a:r>
              <a:rPr lang="en-US" sz="3600" b="1" u="sng" dirty="0">
                <a:solidFill>
                  <a:schemeClr val="tx1"/>
                </a:solidFill>
              </a:rPr>
              <a:t>RESULT:</a:t>
            </a:r>
            <a:endParaRPr lang="en-US" dirty="0"/>
          </a:p>
        </p:txBody>
      </p:sp>
      <p:pic>
        <p:nvPicPr>
          <p:cNvPr id="9" name="Content Placeholder 8">
            <a:extLst>
              <a:ext uri="{FF2B5EF4-FFF2-40B4-BE49-F238E27FC236}">
                <a16:creationId xmlns="" xmlns:a16="http://schemas.microsoft.com/office/drawing/2014/main" id="{34D3FB4E-E5C8-4897-84F1-89DDC0FBB5AE}"/>
              </a:ext>
            </a:extLst>
          </p:cNvPr>
          <p:cNvPicPr>
            <a:picLocks noGrp="1" noChangeAspect="1"/>
          </p:cNvPicPr>
          <p:nvPr>
            <p:ph idx="1"/>
          </p:nvPr>
        </p:nvPicPr>
        <p:blipFill>
          <a:blip r:embed="rId2">
            <a:extLst>
              <a:ext uri="{28A0092B-C50C-407E-A947-70E740481C1C}">
                <a14:useLocalDpi xmlns="" xmlns:a14="http://schemas.microsoft.com/office/drawing/2010/main" val="0"/>
              </a:ext>
            </a:extLst>
          </a:blip>
          <a:stretch>
            <a:fillRect/>
          </a:stretch>
        </p:blipFill>
        <p:spPr>
          <a:xfrm>
            <a:off x="677334" y="1257300"/>
            <a:ext cx="9133416" cy="5143500"/>
          </a:xfrm>
        </p:spPr>
      </p:pic>
      <p:sp>
        <p:nvSpPr>
          <p:cNvPr id="10" name="Rectangle 9">
            <a:extLst>
              <a:ext uri="{FF2B5EF4-FFF2-40B4-BE49-F238E27FC236}">
                <a16:creationId xmlns="" xmlns:a16="http://schemas.microsoft.com/office/drawing/2014/main" id="{A3CFACC9-7DFA-4BFE-A227-32FEEA99DC65}"/>
              </a:ext>
            </a:extLst>
          </p:cNvPr>
          <p:cNvSpPr/>
          <p:nvPr/>
        </p:nvSpPr>
        <p:spPr>
          <a:xfrm>
            <a:off x="342900" y="320040"/>
            <a:ext cx="11430000" cy="6217920"/>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Tree>
    <p:extLst>
      <p:ext uri="{BB962C8B-B14F-4D97-AF65-F5344CB8AC3E}">
        <p14:creationId xmlns="" xmlns:p14="http://schemas.microsoft.com/office/powerpoint/2010/main" val="39792857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823F374-E923-49B0-BB4C-8D1DBCCA432D}"/>
              </a:ext>
            </a:extLst>
          </p:cNvPr>
          <p:cNvSpPr>
            <a:spLocks noGrp="1"/>
          </p:cNvSpPr>
          <p:nvPr>
            <p:ph type="title"/>
          </p:nvPr>
        </p:nvSpPr>
        <p:spPr/>
        <p:txBody>
          <a:bodyPr/>
          <a:lstStyle/>
          <a:p>
            <a:r>
              <a:rPr lang="en-US" sz="3600" b="1" u="sng" dirty="0">
                <a:solidFill>
                  <a:schemeClr val="tx1"/>
                </a:solidFill>
              </a:rPr>
              <a:t>CONCLUSION:</a:t>
            </a:r>
            <a:endParaRPr lang="en-US" b="1" dirty="0"/>
          </a:p>
        </p:txBody>
      </p:sp>
      <p:sp>
        <p:nvSpPr>
          <p:cNvPr id="3" name="Content Placeholder 2">
            <a:extLst>
              <a:ext uri="{FF2B5EF4-FFF2-40B4-BE49-F238E27FC236}">
                <a16:creationId xmlns="" xmlns:a16="http://schemas.microsoft.com/office/drawing/2014/main" id="{33A36BD7-B89A-4CF5-818A-27FD024BA8DB}"/>
              </a:ext>
            </a:extLst>
          </p:cNvPr>
          <p:cNvSpPr>
            <a:spLocks noGrp="1"/>
          </p:cNvSpPr>
          <p:nvPr>
            <p:ph idx="1"/>
          </p:nvPr>
        </p:nvSpPr>
        <p:spPr/>
        <p:txBody>
          <a:bodyPr>
            <a:normAutofit/>
          </a:bodyPr>
          <a:lstStyle/>
          <a:p>
            <a:r>
              <a:rPr lang="en-US" sz="2000" dirty="0">
                <a:latin typeface="Times New Roman" panose="02020603050405020304" pitchFamily="18" charset="0"/>
                <a:cs typeface="Times New Roman" panose="02020603050405020304" pitchFamily="18" charset="0"/>
              </a:rPr>
              <a:t> This project achieved successful implementation and training of a Generative Adversarial Network (GAN) for generating MNIST digit images using “TensorFlow and </a:t>
            </a:r>
            <a:r>
              <a:rPr lang="en-US" sz="2000" dirty="0" err="1">
                <a:latin typeface="Times New Roman" panose="02020603050405020304" pitchFamily="18" charset="0"/>
                <a:cs typeface="Times New Roman" panose="02020603050405020304" pitchFamily="18" charset="0"/>
              </a:rPr>
              <a:t>Keras</a:t>
            </a:r>
            <a:r>
              <a:rPr lang="en-US" sz="2000" dirty="0">
                <a:latin typeface="Times New Roman" panose="02020603050405020304" pitchFamily="18" charset="0"/>
                <a:cs typeface="Times New Roman" panose="02020603050405020304" pitchFamily="18" charset="0"/>
              </a:rPr>
              <a:t>”.</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Deployment options such as web apps, cloud services, and APIs were explored, highlighting the GAN's potential for real-world applications. Ongoing optimization efforts can further enhance model usability and performance, promising broader impact in diverse domains.</a:t>
            </a:r>
          </a:p>
        </p:txBody>
      </p:sp>
      <p:sp>
        <p:nvSpPr>
          <p:cNvPr id="4" name="Rectangle 3">
            <a:extLst>
              <a:ext uri="{FF2B5EF4-FFF2-40B4-BE49-F238E27FC236}">
                <a16:creationId xmlns="" xmlns:a16="http://schemas.microsoft.com/office/drawing/2014/main" id="{FE8DFB8E-EF47-4D9F-94C1-89F11AE16CF5}"/>
              </a:ext>
            </a:extLst>
          </p:cNvPr>
          <p:cNvSpPr/>
          <p:nvPr/>
        </p:nvSpPr>
        <p:spPr>
          <a:xfrm>
            <a:off x="342900" y="320040"/>
            <a:ext cx="11430000" cy="6217920"/>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Tree>
    <p:extLst>
      <p:ext uri="{BB962C8B-B14F-4D97-AF65-F5344CB8AC3E}">
        <p14:creationId xmlns="" xmlns:p14="http://schemas.microsoft.com/office/powerpoint/2010/main" val="6303234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25527D5-2E66-481A-BDE1-75C3E84915B2}"/>
              </a:ext>
            </a:extLst>
          </p:cNvPr>
          <p:cNvSpPr>
            <a:spLocks noGrp="1"/>
          </p:cNvSpPr>
          <p:nvPr>
            <p:ph type="title"/>
          </p:nvPr>
        </p:nvSpPr>
        <p:spPr/>
        <p:txBody>
          <a:bodyPr/>
          <a:lstStyle/>
          <a:p>
            <a:r>
              <a:rPr lang="en-US" sz="3600" b="1" u="sng" dirty="0">
                <a:solidFill>
                  <a:schemeClr val="tx1"/>
                </a:solidFill>
              </a:rPr>
              <a:t>REFERENCES:</a:t>
            </a:r>
            <a:endParaRPr lang="en-US" b="1" dirty="0"/>
          </a:p>
        </p:txBody>
      </p:sp>
      <p:sp>
        <p:nvSpPr>
          <p:cNvPr id="3" name="Content Placeholder 2">
            <a:extLst>
              <a:ext uri="{FF2B5EF4-FFF2-40B4-BE49-F238E27FC236}">
                <a16:creationId xmlns="" xmlns:a16="http://schemas.microsoft.com/office/drawing/2014/main" id="{E21BF431-3057-47BF-987A-526B53B15511}"/>
              </a:ext>
            </a:extLst>
          </p:cNvPr>
          <p:cNvSpPr>
            <a:spLocks noGrp="1"/>
          </p:cNvSpPr>
          <p:nvPr>
            <p:ph idx="1"/>
          </p:nvPr>
        </p:nvSpPr>
        <p:spPr>
          <a:xfrm>
            <a:off x="677334" y="1600201"/>
            <a:ext cx="8596668" cy="4441162"/>
          </a:xfrm>
        </p:spPr>
        <p:txBody>
          <a:bodyPr>
            <a:noAutofit/>
          </a:bodyPr>
          <a:lstStyle/>
          <a:p>
            <a:pPr algn="l">
              <a:buFont typeface="+mj-lt"/>
              <a:buAutoNum type="arabicPeriod"/>
            </a:pPr>
            <a:r>
              <a:rPr lang="en-IN" sz="2000" b="0" i="1" dirty="0">
                <a:solidFill>
                  <a:srgbClr val="0D0D0D"/>
                </a:solidFill>
                <a:effectLst/>
              </a:rPr>
              <a:t>Goodfellow et al., 2014. "Generative adversarial nets."</a:t>
            </a:r>
          </a:p>
          <a:p>
            <a:pPr algn="l">
              <a:buFont typeface="+mj-lt"/>
              <a:buAutoNum type="arabicPeriod"/>
            </a:pPr>
            <a:r>
              <a:rPr lang="en-IN" sz="2000" b="0" i="1" dirty="0">
                <a:solidFill>
                  <a:srgbClr val="0D0D0D"/>
                </a:solidFill>
                <a:effectLst/>
              </a:rPr>
              <a:t>Radford et al., 2015. "Unsupervised representation learning with deep convolutional GANs."</a:t>
            </a:r>
          </a:p>
          <a:p>
            <a:pPr algn="l">
              <a:buFont typeface="+mj-lt"/>
              <a:buAutoNum type="arabicPeriod"/>
            </a:pPr>
            <a:r>
              <a:rPr lang="en-IN" sz="2000" b="0" i="1" dirty="0" err="1">
                <a:solidFill>
                  <a:srgbClr val="0D0D0D"/>
                </a:solidFill>
                <a:effectLst/>
              </a:rPr>
              <a:t>Odena</a:t>
            </a:r>
            <a:r>
              <a:rPr lang="en-IN" sz="2000" b="0" i="1" dirty="0">
                <a:solidFill>
                  <a:srgbClr val="0D0D0D"/>
                </a:solidFill>
                <a:effectLst/>
              </a:rPr>
              <a:t> et al., 2017. "Conditional image synthesis with auxiliary classifier GANs."</a:t>
            </a:r>
          </a:p>
          <a:p>
            <a:pPr algn="l">
              <a:buFont typeface="+mj-lt"/>
              <a:buAutoNum type="arabicPeriod"/>
            </a:pPr>
            <a:r>
              <a:rPr lang="en-IN" sz="2000" b="0" i="1" dirty="0">
                <a:solidFill>
                  <a:srgbClr val="0D0D0D"/>
                </a:solidFill>
                <a:effectLst/>
              </a:rPr>
              <a:t>Zhang et al., 2018. "</a:t>
            </a:r>
            <a:r>
              <a:rPr lang="en-IN" sz="2000" b="0" i="1" dirty="0" err="1">
                <a:solidFill>
                  <a:srgbClr val="0D0D0D"/>
                </a:solidFill>
                <a:effectLst/>
              </a:rPr>
              <a:t>StackGAN</a:t>
            </a:r>
            <a:r>
              <a:rPr lang="en-IN" sz="2000" b="0" i="1" dirty="0">
                <a:solidFill>
                  <a:srgbClr val="0D0D0D"/>
                </a:solidFill>
                <a:effectLst/>
              </a:rPr>
              <a:t>++: Realistic image synthesis with stacked GANs."</a:t>
            </a:r>
          </a:p>
          <a:p>
            <a:pPr algn="l">
              <a:buFont typeface="+mj-lt"/>
              <a:buAutoNum type="arabicPeriod"/>
            </a:pPr>
            <a:r>
              <a:rPr lang="en-IN" sz="2000" b="0" i="1" dirty="0">
                <a:solidFill>
                  <a:srgbClr val="0D0D0D"/>
                </a:solidFill>
                <a:effectLst/>
              </a:rPr>
              <a:t>Isola et al., 2017. "Image-to-image translation with conditional adversarial networks."</a:t>
            </a:r>
          </a:p>
          <a:p>
            <a:pPr algn="l"/>
            <a:r>
              <a:rPr lang="en-IN" sz="2000" b="0" i="1" dirty="0">
                <a:solidFill>
                  <a:srgbClr val="0D0D0D"/>
                </a:solidFill>
                <a:effectLst/>
              </a:rPr>
              <a:t>These references provide foundational knowledge and research insights into leveraging GANs for handwritten model generation and image synthesis, supporting the development of the proposed solution.</a:t>
            </a:r>
          </a:p>
          <a:p>
            <a:endParaRPr lang="en-IN" sz="2000" dirty="0"/>
          </a:p>
          <a:p>
            <a:endParaRPr lang="en-US" sz="2000" dirty="0"/>
          </a:p>
        </p:txBody>
      </p:sp>
      <p:sp>
        <p:nvSpPr>
          <p:cNvPr id="6" name="Rectangle 5">
            <a:extLst>
              <a:ext uri="{FF2B5EF4-FFF2-40B4-BE49-F238E27FC236}">
                <a16:creationId xmlns="" xmlns:a16="http://schemas.microsoft.com/office/drawing/2014/main" id="{C99D4C39-446F-4E0D-8AF0-8E2EC6ECF89F}"/>
              </a:ext>
            </a:extLst>
          </p:cNvPr>
          <p:cNvSpPr/>
          <p:nvPr/>
        </p:nvSpPr>
        <p:spPr>
          <a:xfrm>
            <a:off x="342900" y="320040"/>
            <a:ext cx="11430000" cy="6217920"/>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Tree>
    <p:extLst>
      <p:ext uri="{BB962C8B-B14F-4D97-AF65-F5344CB8AC3E}">
        <p14:creationId xmlns="" xmlns:p14="http://schemas.microsoft.com/office/powerpoint/2010/main" val="4883789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 xmlns:a16="http://schemas.microsoft.com/office/drawing/2014/main" id="{92590DCF-B5FC-4381-8591-3BE75844DF16}"/>
              </a:ext>
            </a:extLst>
          </p:cNvPr>
          <p:cNvSpPr/>
          <p:nvPr/>
        </p:nvSpPr>
        <p:spPr>
          <a:xfrm>
            <a:off x="342900" y="320040"/>
            <a:ext cx="11430000" cy="6217920"/>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2" name="Title 1">
            <a:extLst>
              <a:ext uri="{FF2B5EF4-FFF2-40B4-BE49-F238E27FC236}">
                <a16:creationId xmlns="" xmlns:a16="http://schemas.microsoft.com/office/drawing/2014/main" id="{B5EA56F0-6F80-46E1-8A2F-8844D59987FD}"/>
              </a:ext>
            </a:extLst>
          </p:cNvPr>
          <p:cNvSpPr>
            <a:spLocks noGrp="1"/>
          </p:cNvSpPr>
          <p:nvPr>
            <p:ph type="title"/>
          </p:nvPr>
        </p:nvSpPr>
        <p:spPr>
          <a:ln/>
        </p:spPr>
        <p:style>
          <a:lnRef idx="2">
            <a:schemeClr val="accent6"/>
          </a:lnRef>
          <a:fillRef idx="1">
            <a:schemeClr val="lt1"/>
          </a:fillRef>
          <a:effectRef idx="0">
            <a:schemeClr val="accent6"/>
          </a:effectRef>
          <a:fontRef idx="minor">
            <a:schemeClr val="dk1"/>
          </a:fontRef>
        </p:style>
        <p:txBody>
          <a:bodyPr/>
          <a:lstStyle/>
          <a:p>
            <a:r>
              <a:rPr lang="en-US" sz="3600" b="1" u="sng" dirty="0">
                <a:solidFill>
                  <a:schemeClr val="tx1"/>
                </a:solidFill>
                <a:latin typeface="+mn-lt"/>
                <a:cs typeface="Times New Roman" panose="02020603050405020304" pitchFamily="18" charset="0"/>
              </a:rPr>
              <a:t>OUTLINE</a:t>
            </a:r>
            <a:r>
              <a:rPr lang="en-US" sz="3600" b="1" u="sng" dirty="0">
                <a:solidFill>
                  <a:schemeClr val="tx1"/>
                </a:solidFill>
                <a:latin typeface="Times New Roman" panose="02020603050405020304" pitchFamily="18" charset="0"/>
                <a:cs typeface="Times New Roman" panose="02020603050405020304" pitchFamily="18" charset="0"/>
              </a:rPr>
              <a:t>:</a:t>
            </a:r>
            <a:endParaRPr lang="en-US"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 xmlns:a16="http://schemas.microsoft.com/office/drawing/2014/main" id="{18D306DA-8F9E-4D9D-ABEE-A681FC2BB66E}"/>
              </a:ext>
            </a:extLst>
          </p:cNvPr>
          <p:cNvSpPr>
            <a:spLocks noGrp="1"/>
          </p:cNvSpPr>
          <p:nvPr>
            <p:ph idx="1"/>
          </p:nvPr>
        </p:nvSpPr>
        <p:spPr>
          <a:ln/>
        </p:spPr>
        <p:style>
          <a:lnRef idx="2">
            <a:schemeClr val="accent6"/>
          </a:lnRef>
          <a:fillRef idx="1">
            <a:schemeClr val="lt1"/>
          </a:fillRef>
          <a:effectRef idx="0">
            <a:schemeClr val="accent6"/>
          </a:effectRef>
          <a:fontRef idx="minor">
            <a:schemeClr val="dk1"/>
          </a:fontRef>
        </p:style>
        <p:txBody>
          <a:bodyPr>
            <a:normAutofit/>
          </a:bodyPr>
          <a:lstStyle/>
          <a:p>
            <a:r>
              <a:rPr lang="en-US" sz="2000" dirty="0">
                <a:latin typeface="Times New Roman" panose="02020603050405020304" pitchFamily="18" charset="0"/>
                <a:cs typeface="Times New Roman" panose="02020603050405020304" pitchFamily="18" charset="0"/>
              </a:rPr>
              <a:t>Problem Statement</a:t>
            </a:r>
          </a:p>
          <a:p>
            <a:r>
              <a:rPr lang="en-US" sz="2000" dirty="0">
                <a:latin typeface="Times New Roman" panose="02020603050405020304" pitchFamily="18" charset="0"/>
                <a:cs typeface="Times New Roman" panose="02020603050405020304" pitchFamily="18" charset="0"/>
              </a:rPr>
              <a:t>Proposed System/Solution</a:t>
            </a:r>
          </a:p>
          <a:p>
            <a:r>
              <a:rPr lang="en-US" sz="2000" dirty="0">
                <a:latin typeface="Times New Roman" panose="02020603050405020304" pitchFamily="18" charset="0"/>
                <a:cs typeface="Times New Roman" panose="02020603050405020304" pitchFamily="18" charset="0"/>
              </a:rPr>
              <a:t>System Development Approach</a:t>
            </a:r>
          </a:p>
          <a:p>
            <a:r>
              <a:rPr lang="en-US" sz="2000" dirty="0">
                <a:latin typeface="Times New Roman" panose="02020603050405020304" pitchFamily="18" charset="0"/>
                <a:cs typeface="Times New Roman" panose="02020603050405020304" pitchFamily="18" charset="0"/>
              </a:rPr>
              <a:t>Algorithm and Deployment</a:t>
            </a:r>
          </a:p>
          <a:p>
            <a:r>
              <a:rPr lang="en-US" sz="2000" dirty="0">
                <a:latin typeface="Times New Roman" panose="02020603050405020304" pitchFamily="18" charset="0"/>
                <a:cs typeface="Times New Roman" panose="02020603050405020304" pitchFamily="18" charset="0"/>
              </a:rPr>
              <a:t>Result</a:t>
            </a:r>
          </a:p>
          <a:p>
            <a:r>
              <a:rPr lang="en-US" sz="2000" dirty="0">
                <a:latin typeface="Times New Roman" panose="02020603050405020304" pitchFamily="18" charset="0"/>
                <a:cs typeface="Times New Roman" panose="02020603050405020304" pitchFamily="18" charset="0"/>
              </a:rPr>
              <a:t>Conclusion</a:t>
            </a:r>
          </a:p>
          <a:p>
            <a:r>
              <a:rPr lang="en-US" sz="2000" dirty="0">
                <a:latin typeface="Times New Roman" panose="02020603050405020304" pitchFamily="18" charset="0"/>
                <a:cs typeface="Times New Roman" panose="02020603050405020304" pitchFamily="18" charset="0"/>
              </a:rPr>
              <a:t>References</a:t>
            </a:r>
          </a:p>
        </p:txBody>
      </p:sp>
    </p:spTree>
    <p:extLst>
      <p:ext uri="{BB962C8B-B14F-4D97-AF65-F5344CB8AC3E}">
        <p14:creationId xmlns="" xmlns:p14="http://schemas.microsoft.com/office/powerpoint/2010/main" val="27359613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AAEC08C-8D0C-4AC1-8EEF-FBD518115548}"/>
              </a:ext>
            </a:extLst>
          </p:cNvPr>
          <p:cNvSpPr>
            <a:spLocks noGrp="1"/>
          </p:cNvSpPr>
          <p:nvPr>
            <p:ph type="title"/>
          </p:nvPr>
        </p:nvSpPr>
        <p:spPr/>
        <p:txBody>
          <a:bodyPr/>
          <a:lstStyle/>
          <a:p>
            <a:r>
              <a:rPr lang="en-US" sz="3600" b="1" u="sng" dirty="0">
                <a:solidFill>
                  <a:schemeClr val="tx1"/>
                </a:solidFill>
              </a:rPr>
              <a:t>PROBLEM STATEMENT:</a:t>
            </a:r>
            <a:endParaRPr lang="en-US"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 xmlns:a16="http://schemas.microsoft.com/office/drawing/2014/main" id="{058063E1-ABDD-432D-8D91-CA840D2DCCAE}"/>
              </a:ext>
            </a:extLst>
          </p:cNvPr>
          <p:cNvSpPr>
            <a:spLocks noGrp="1"/>
          </p:cNvSpPr>
          <p:nvPr>
            <p:ph idx="1"/>
          </p:nvPr>
        </p:nvSpPr>
        <p:spPr>
          <a:xfrm>
            <a:off x="677334" y="1645921"/>
            <a:ext cx="8596668" cy="4395442"/>
          </a:xfrm>
        </p:spPr>
        <p:txBody>
          <a:bodyPr/>
          <a:lstStyle/>
          <a:p>
            <a:pPr marL="0" indent="0">
              <a:buNone/>
            </a:pPr>
            <a:endParaRPr lang="en-US" dirty="0"/>
          </a:p>
          <a:p>
            <a:r>
              <a:rPr lang="en-US" sz="2000" dirty="0">
                <a:latin typeface="Times New Roman" panose="02020603050405020304" pitchFamily="18" charset="0"/>
                <a:cs typeface="Times New Roman" panose="02020603050405020304" pitchFamily="18" charset="0"/>
              </a:rPr>
              <a:t>Design and implement a Generative Adversarial Network (GAN) to generate realistic handwritten digits resembling those from the MNIST dataset. The objective is to train a GAN model using” TensorFlow and </a:t>
            </a:r>
            <a:r>
              <a:rPr lang="en-US" sz="2000" dirty="0" err="1">
                <a:latin typeface="Times New Roman" panose="02020603050405020304" pitchFamily="18" charset="0"/>
                <a:cs typeface="Times New Roman" panose="02020603050405020304" pitchFamily="18" charset="0"/>
              </a:rPr>
              <a:t>Keras</a:t>
            </a:r>
            <a:r>
              <a:rPr lang="en-US" sz="2000" dirty="0">
                <a:latin typeface="Times New Roman" panose="02020603050405020304" pitchFamily="18" charset="0"/>
                <a:cs typeface="Times New Roman" panose="02020603050405020304" pitchFamily="18" charset="0"/>
              </a:rPr>
              <a:t>” to generate new digit images that closely resemble the distribution of digits in the MNIST dataset.</a:t>
            </a:r>
          </a:p>
          <a:p>
            <a:r>
              <a:rPr lang="en-US" sz="2000" dirty="0">
                <a:latin typeface="Times New Roman" panose="02020603050405020304" pitchFamily="18" charset="0"/>
                <a:cs typeface="Times New Roman" panose="02020603050405020304" pitchFamily="18" charset="0"/>
              </a:rPr>
              <a:t> The model should be capable of generating diverse and visually convincing digit images, demonstrating the effectiveness of the GAN architecture for image generation tasks.</a:t>
            </a:r>
          </a:p>
        </p:txBody>
      </p:sp>
      <p:sp>
        <p:nvSpPr>
          <p:cNvPr id="4" name="Rectangle 3">
            <a:extLst>
              <a:ext uri="{FF2B5EF4-FFF2-40B4-BE49-F238E27FC236}">
                <a16:creationId xmlns="" xmlns:a16="http://schemas.microsoft.com/office/drawing/2014/main" id="{B1EB8004-D1D7-49D7-9BD5-A148010B2DD8}"/>
              </a:ext>
            </a:extLst>
          </p:cNvPr>
          <p:cNvSpPr/>
          <p:nvPr/>
        </p:nvSpPr>
        <p:spPr>
          <a:xfrm>
            <a:off x="342900" y="320040"/>
            <a:ext cx="11430000" cy="6217920"/>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Tree>
    <p:extLst>
      <p:ext uri="{BB962C8B-B14F-4D97-AF65-F5344CB8AC3E}">
        <p14:creationId xmlns="" xmlns:p14="http://schemas.microsoft.com/office/powerpoint/2010/main" val="37510945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146C45F-6C10-4A36-A7E6-CF2A349C1345}"/>
              </a:ext>
            </a:extLst>
          </p:cNvPr>
          <p:cNvSpPr>
            <a:spLocks noGrp="1"/>
          </p:cNvSpPr>
          <p:nvPr>
            <p:ph type="title"/>
          </p:nvPr>
        </p:nvSpPr>
        <p:spPr/>
        <p:txBody>
          <a:bodyPr/>
          <a:lstStyle/>
          <a:p>
            <a:r>
              <a:rPr lang="en-US" sz="3600" b="1" u="sng" dirty="0">
                <a:solidFill>
                  <a:schemeClr val="tx1"/>
                </a:solidFill>
                <a:latin typeface="+mn-lt"/>
                <a:cs typeface="Times New Roman" panose="02020603050405020304" pitchFamily="18" charset="0"/>
              </a:rPr>
              <a:t>PROPOSED</a:t>
            </a:r>
            <a:r>
              <a:rPr lang="en-US" sz="3600" b="1" u="sng" dirty="0">
                <a:solidFill>
                  <a:schemeClr val="tx1"/>
                </a:solidFill>
                <a:latin typeface="Times New Roman" panose="02020603050405020304" pitchFamily="18" charset="0"/>
                <a:cs typeface="Times New Roman" panose="02020603050405020304" pitchFamily="18" charset="0"/>
              </a:rPr>
              <a:t> </a:t>
            </a:r>
            <a:r>
              <a:rPr lang="en-US" sz="3600" b="1" u="sng" dirty="0">
                <a:solidFill>
                  <a:schemeClr val="tx1"/>
                </a:solidFill>
                <a:latin typeface="+mn-lt"/>
                <a:cs typeface="Times New Roman" panose="02020603050405020304" pitchFamily="18" charset="0"/>
              </a:rPr>
              <a:t>SOLUTION</a:t>
            </a:r>
            <a:r>
              <a:rPr lang="en-US" sz="3600" b="1" u="sng" dirty="0">
                <a:solidFill>
                  <a:schemeClr val="tx1"/>
                </a:solidFill>
                <a:latin typeface="Times New Roman" panose="02020603050405020304" pitchFamily="18" charset="0"/>
                <a:cs typeface="Times New Roman" panose="02020603050405020304" pitchFamily="18" charset="0"/>
              </a:rPr>
              <a:t>:</a:t>
            </a:r>
            <a:endParaRPr lang="en-US"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 xmlns:a16="http://schemas.microsoft.com/office/drawing/2014/main" id="{799ECFFF-DA51-4B3F-8F08-1E114A663148}"/>
              </a:ext>
            </a:extLst>
          </p:cNvPr>
          <p:cNvSpPr>
            <a:spLocks noGrp="1"/>
          </p:cNvSpPr>
          <p:nvPr>
            <p:ph idx="1"/>
          </p:nvPr>
        </p:nvSpPr>
        <p:spPr>
          <a:xfrm>
            <a:off x="677334" y="1295400"/>
            <a:ext cx="8596668" cy="4745963"/>
          </a:xfrm>
        </p:spPr>
        <p:txBody>
          <a:bodyPr>
            <a:noAutofit/>
          </a:bodyPr>
          <a:lstStyle/>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                          The proposed system aims to utilize a GAN architecture to generate realistic handwritten digits similar to those found in the MNIST dataset. The system consists of the following components:</a:t>
            </a:r>
          </a:p>
          <a:p>
            <a:r>
              <a:rPr lang="en-US" sz="2000" dirty="0">
                <a:latin typeface="Times New Roman" panose="02020603050405020304" pitchFamily="18" charset="0"/>
                <a:cs typeface="Times New Roman" panose="02020603050405020304" pitchFamily="18" charset="0"/>
              </a:rPr>
              <a:t>1. </a:t>
            </a:r>
            <a:r>
              <a:rPr lang="en-US" sz="2000" b="1" u="sng" dirty="0">
                <a:latin typeface="Times New Roman" panose="02020603050405020304" pitchFamily="18" charset="0"/>
                <a:cs typeface="Times New Roman" panose="02020603050405020304" pitchFamily="18" charset="0"/>
              </a:rPr>
              <a:t>Generator Model: </a:t>
            </a:r>
            <a:r>
              <a:rPr lang="en-US" sz="2000" dirty="0">
                <a:latin typeface="Times New Roman" panose="02020603050405020304" pitchFamily="18" charset="0"/>
                <a:cs typeface="Times New Roman" panose="02020603050405020304" pitchFamily="18" charset="0"/>
              </a:rPr>
              <a:t>  A neural network model designed to generate synthetic digit images. The generator takes random noise as input and outputs images that resemble handwritten digits.</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2. </a:t>
            </a:r>
            <a:r>
              <a:rPr lang="en-US" sz="2000" b="1" u="sng" dirty="0">
                <a:latin typeface="Times New Roman" panose="02020603050405020304" pitchFamily="18" charset="0"/>
                <a:cs typeface="Times New Roman" panose="02020603050405020304" pitchFamily="18" charset="0"/>
              </a:rPr>
              <a:t>Discriminator Model</a:t>
            </a:r>
            <a:r>
              <a:rPr lang="en-US" sz="2000" dirty="0">
                <a:latin typeface="Times New Roman" panose="02020603050405020304" pitchFamily="18" charset="0"/>
                <a:cs typeface="Times New Roman" panose="02020603050405020304" pitchFamily="18" charset="0"/>
              </a:rPr>
              <a:t>: Another neural network model responsible for distinguishing between real and generated images. The discriminator learns to classify images as either real (from the MNIST dataset) or fake (generated by the generator).</a:t>
            </a:r>
          </a:p>
          <a:p>
            <a:endParaRPr lang="en-US" sz="2000" dirty="0">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 xmlns:a16="http://schemas.microsoft.com/office/drawing/2014/main" id="{044D9AF3-4455-46D8-8816-5A61233FD428}"/>
              </a:ext>
            </a:extLst>
          </p:cNvPr>
          <p:cNvSpPr/>
          <p:nvPr/>
        </p:nvSpPr>
        <p:spPr>
          <a:xfrm>
            <a:off x="342900" y="320040"/>
            <a:ext cx="11430000" cy="6217920"/>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Tree>
    <p:extLst>
      <p:ext uri="{BB962C8B-B14F-4D97-AF65-F5344CB8AC3E}">
        <p14:creationId xmlns="" xmlns:p14="http://schemas.microsoft.com/office/powerpoint/2010/main" val="33844515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6D4ADE8-8A2C-45BA-93D0-56FD421FC0D1}"/>
              </a:ext>
            </a:extLst>
          </p:cNvPr>
          <p:cNvSpPr>
            <a:spLocks noGrp="1"/>
          </p:cNvSpPr>
          <p:nvPr>
            <p:ph type="title"/>
          </p:nvPr>
        </p:nvSpPr>
        <p:spPr/>
        <p:txBody>
          <a:bodyPr/>
          <a:lstStyle/>
          <a:p>
            <a:r>
              <a:rPr lang="en-US" sz="3600" b="1" u="sng" dirty="0">
                <a:solidFill>
                  <a:schemeClr val="tx1"/>
                </a:solidFill>
              </a:rPr>
              <a:t>PROPOSED SOLUTION</a:t>
            </a:r>
            <a:endParaRPr lang="en-US" b="1" dirty="0"/>
          </a:p>
        </p:txBody>
      </p:sp>
      <p:sp>
        <p:nvSpPr>
          <p:cNvPr id="3" name="Content Placeholder 2">
            <a:extLst>
              <a:ext uri="{FF2B5EF4-FFF2-40B4-BE49-F238E27FC236}">
                <a16:creationId xmlns="" xmlns:a16="http://schemas.microsoft.com/office/drawing/2014/main" id="{D9A34943-ACD3-42C6-8D3D-E7FBBBB5128D}"/>
              </a:ext>
            </a:extLst>
          </p:cNvPr>
          <p:cNvSpPr>
            <a:spLocks noGrp="1"/>
          </p:cNvSpPr>
          <p:nvPr>
            <p:ph idx="1"/>
          </p:nvPr>
        </p:nvSpPr>
        <p:spPr/>
        <p:txBody>
          <a:bodyPr>
            <a:normAutofit fontScale="25000" lnSpcReduction="20000"/>
          </a:bodyPr>
          <a:lstStyle/>
          <a:p>
            <a:endParaRPr lang="en-US" dirty="0"/>
          </a:p>
          <a:p>
            <a:r>
              <a:rPr lang="en-US" sz="8000" dirty="0">
                <a:latin typeface="Times New Roman" panose="02020603050405020304" pitchFamily="18" charset="0"/>
                <a:cs typeface="Times New Roman" panose="02020603050405020304" pitchFamily="18" charset="0"/>
              </a:rPr>
              <a:t>3</a:t>
            </a:r>
            <a:r>
              <a:rPr lang="en-US" sz="8000" b="1" u="sng" dirty="0">
                <a:latin typeface="Times New Roman" panose="02020603050405020304" pitchFamily="18" charset="0"/>
                <a:cs typeface="Times New Roman" panose="02020603050405020304" pitchFamily="18" charset="0"/>
              </a:rPr>
              <a:t>. GAN Model</a:t>
            </a:r>
            <a:r>
              <a:rPr lang="en-US" sz="8000" dirty="0">
                <a:latin typeface="Times New Roman" panose="02020603050405020304" pitchFamily="18" charset="0"/>
                <a:cs typeface="Times New Roman" panose="02020603050405020304" pitchFamily="18" charset="0"/>
              </a:rPr>
              <a:t>: The GAN model combines the generator and discriminator. During training, the generator aims to produce images that can fool the discriminator into classifying them as real. Simultaneously, the discriminator learns to distinguish between real and generated images accurately.</a:t>
            </a:r>
          </a:p>
          <a:p>
            <a:endParaRPr lang="en-US" sz="8000" dirty="0">
              <a:latin typeface="Times New Roman" panose="02020603050405020304" pitchFamily="18" charset="0"/>
              <a:cs typeface="Times New Roman" panose="02020603050405020304" pitchFamily="18" charset="0"/>
            </a:endParaRPr>
          </a:p>
          <a:p>
            <a:r>
              <a:rPr lang="en-US" sz="8000" dirty="0">
                <a:latin typeface="Times New Roman" panose="02020603050405020304" pitchFamily="18" charset="0"/>
                <a:cs typeface="Times New Roman" panose="02020603050405020304" pitchFamily="18" charset="0"/>
              </a:rPr>
              <a:t>4. </a:t>
            </a:r>
            <a:r>
              <a:rPr lang="en-US" sz="8000" b="1" u="sng" dirty="0">
                <a:latin typeface="Times New Roman" panose="02020603050405020304" pitchFamily="18" charset="0"/>
                <a:cs typeface="Times New Roman" panose="02020603050405020304" pitchFamily="18" charset="0"/>
              </a:rPr>
              <a:t>Training Process</a:t>
            </a:r>
            <a:r>
              <a:rPr lang="en-US" sz="8000" dirty="0">
                <a:latin typeface="Times New Roman" panose="02020603050405020304" pitchFamily="18" charset="0"/>
                <a:cs typeface="Times New Roman" panose="02020603050405020304" pitchFamily="18" charset="0"/>
              </a:rPr>
              <a:t>: The system iteratively trains the generator and discriminator models in an adversarial manner. The generator improves its ability to generate realistic images by receiving feedback from the discriminator, while the discriminator enhances its ability to differentiate between real and fake images. </a:t>
            </a:r>
          </a:p>
          <a:p>
            <a:pPr marL="0" indent="0">
              <a:buNone/>
            </a:pPr>
            <a:endParaRPr lang="en-US" sz="8000" dirty="0">
              <a:latin typeface="Times New Roman" panose="02020603050405020304" pitchFamily="18" charset="0"/>
              <a:cs typeface="Times New Roman" panose="02020603050405020304" pitchFamily="18" charset="0"/>
            </a:endParaRPr>
          </a:p>
          <a:p>
            <a:r>
              <a:rPr lang="en-US" sz="8000" dirty="0">
                <a:latin typeface="Times New Roman" panose="02020603050405020304" pitchFamily="18" charset="0"/>
                <a:cs typeface="Times New Roman" panose="02020603050405020304" pitchFamily="18" charset="0"/>
              </a:rPr>
              <a:t>5. </a:t>
            </a:r>
            <a:r>
              <a:rPr lang="en-US" sz="8000" b="1" u="sng" dirty="0">
                <a:latin typeface="Times New Roman" panose="02020603050405020304" pitchFamily="18" charset="0"/>
                <a:cs typeface="Times New Roman" panose="02020603050405020304" pitchFamily="18" charset="0"/>
              </a:rPr>
              <a:t>Evaluation and Testing</a:t>
            </a:r>
            <a:r>
              <a:rPr lang="en-US" sz="8000" dirty="0">
                <a:latin typeface="Times New Roman" panose="02020603050405020304" pitchFamily="18" charset="0"/>
                <a:cs typeface="Times New Roman" panose="02020603050405020304" pitchFamily="18" charset="0"/>
              </a:rPr>
              <a:t>: The trained GAN model is evaluated based on its ability to generate high-quality digit images that closely resemble those in the</a:t>
            </a:r>
            <a:endParaRPr lang="en-US" sz="2900" dirty="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 xmlns:a16="http://schemas.microsoft.com/office/drawing/2014/main" id="{E43D44B2-B223-48E3-B18F-5BC83B966C76}"/>
              </a:ext>
            </a:extLst>
          </p:cNvPr>
          <p:cNvSpPr/>
          <p:nvPr/>
        </p:nvSpPr>
        <p:spPr>
          <a:xfrm>
            <a:off x="342900" y="342900"/>
            <a:ext cx="11430000" cy="6217920"/>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Tree>
    <p:extLst>
      <p:ext uri="{BB962C8B-B14F-4D97-AF65-F5344CB8AC3E}">
        <p14:creationId xmlns="" xmlns:p14="http://schemas.microsoft.com/office/powerpoint/2010/main" val="26736640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8022E4F-6008-4633-852B-7E1221740E1D}"/>
              </a:ext>
            </a:extLst>
          </p:cNvPr>
          <p:cNvSpPr>
            <a:spLocks noGrp="1"/>
          </p:cNvSpPr>
          <p:nvPr>
            <p:ph type="title"/>
          </p:nvPr>
        </p:nvSpPr>
        <p:spPr/>
        <p:txBody>
          <a:bodyPr/>
          <a:lstStyle/>
          <a:p>
            <a:r>
              <a:rPr lang="en-US" sz="3600" b="1" u="sng" dirty="0">
                <a:solidFill>
                  <a:schemeClr val="tx1"/>
                </a:solidFill>
              </a:rPr>
              <a:t>PROPOSED SOLUTION</a:t>
            </a:r>
            <a:endParaRPr lang="en-US" dirty="0"/>
          </a:p>
        </p:txBody>
      </p:sp>
      <p:sp>
        <p:nvSpPr>
          <p:cNvPr id="3" name="Content Placeholder 2">
            <a:extLst>
              <a:ext uri="{FF2B5EF4-FFF2-40B4-BE49-F238E27FC236}">
                <a16:creationId xmlns="" xmlns:a16="http://schemas.microsoft.com/office/drawing/2014/main" id="{9F0D69D1-E579-4645-B6E0-F6A4FCC14328}"/>
              </a:ext>
            </a:extLst>
          </p:cNvPr>
          <p:cNvSpPr>
            <a:spLocks noGrp="1"/>
          </p:cNvSpPr>
          <p:nvPr>
            <p:ph idx="1"/>
          </p:nvPr>
        </p:nvSpPr>
        <p:spPr>
          <a:xfrm>
            <a:off x="677334" y="1930401"/>
            <a:ext cx="8596668" cy="4110962"/>
          </a:xfrm>
        </p:spPr>
        <p:txBody>
          <a:bodyPr/>
          <a:lstStyle/>
          <a:p>
            <a:pPr marL="0" indent="0">
              <a:buNone/>
            </a:pPr>
            <a:r>
              <a:rPr lang="en-US" sz="1800" dirty="0">
                <a:latin typeface="Times New Roman" panose="02020603050405020304" pitchFamily="18" charset="0"/>
                <a:cs typeface="Times New Roman" panose="02020603050405020304" pitchFamily="18" charset="0"/>
              </a:rPr>
              <a:t>MNIST dataset. The system may also perform qualitative and quantitative assessments to measure the model's performance and compare generated images against real MNIST digits.</a:t>
            </a:r>
          </a:p>
          <a:p>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Overall, the proposed system leverages the power of GANs to generate synthetic digit images, offering a novel approach to data generation tasks in the context of computer vision and image processing.</a:t>
            </a:r>
          </a:p>
          <a:p>
            <a:endParaRPr lang="en-US" dirty="0"/>
          </a:p>
        </p:txBody>
      </p:sp>
      <p:sp>
        <p:nvSpPr>
          <p:cNvPr id="4" name="Rectangle 3">
            <a:extLst>
              <a:ext uri="{FF2B5EF4-FFF2-40B4-BE49-F238E27FC236}">
                <a16:creationId xmlns="" xmlns:a16="http://schemas.microsoft.com/office/drawing/2014/main" id="{0D59F803-B446-4322-87F2-1FF35621D73B}"/>
              </a:ext>
            </a:extLst>
          </p:cNvPr>
          <p:cNvSpPr/>
          <p:nvPr/>
        </p:nvSpPr>
        <p:spPr>
          <a:xfrm>
            <a:off x="342900" y="320040"/>
            <a:ext cx="11430000" cy="6217920"/>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Tree>
    <p:extLst>
      <p:ext uri="{BB962C8B-B14F-4D97-AF65-F5344CB8AC3E}">
        <p14:creationId xmlns="" xmlns:p14="http://schemas.microsoft.com/office/powerpoint/2010/main" val="40656356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1FDED15-58FA-405E-BD01-15615DFA69BE}"/>
              </a:ext>
            </a:extLst>
          </p:cNvPr>
          <p:cNvSpPr>
            <a:spLocks noGrp="1"/>
          </p:cNvSpPr>
          <p:nvPr>
            <p:ph type="title"/>
          </p:nvPr>
        </p:nvSpPr>
        <p:spPr/>
        <p:txBody>
          <a:bodyPr/>
          <a:lstStyle/>
          <a:p>
            <a:r>
              <a:rPr lang="en-US" sz="3600" b="1" u="sng" dirty="0">
                <a:solidFill>
                  <a:schemeClr val="tx1"/>
                </a:solidFill>
              </a:rPr>
              <a:t>SYSTEM APPROACH</a:t>
            </a:r>
            <a:endParaRPr lang="en-US" b="1" u="sng" dirty="0"/>
          </a:p>
        </p:txBody>
      </p:sp>
      <p:sp>
        <p:nvSpPr>
          <p:cNvPr id="3" name="Content Placeholder 2">
            <a:extLst>
              <a:ext uri="{FF2B5EF4-FFF2-40B4-BE49-F238E27FC236}">
                <a16:creationId xmlns="" xmlns:a16="http://schemas.microsoft.com/office/drawing/2014/main" id="{D2DE2DFB-6202-4E2C-8DAB-9BCAF98404E5}"/>
              </a:ext>
            </a:extLst>
          </p:cNvPr>
          <p:cNvSpPr>
            <a:spLocks noGrp="1"/>
          </p:cNvSpPr>
          <p:nvPr>
            <p:ph idx="1"/>
          </p:nvPr>
        </p:nvSpPr>
        <p:spPr>
          <a:xfrm>
            <a:off x="677334" y="1930401"/>
            <a:ext cx="8596668" cy="4110962"/>
          </a:xfrm>
        </p:spPr>
        <p:txBody>
          <a:bodyPr>
            <a:noAutofit/>
          </a:bodyPr>
          <a:lstStyle/>
          <a:p>
            <a:pPr marL="0" indent="0">
              <a:buNone/>
            </a:pPr>
            <a:r>
              <a:rPr lang="en-US" sz="2000" b="1" u="sng" dirty="0">
                <a:latin typeface="Times New Roman" panose="02020603050405020304" pitchFamily="18" charset="0"/>
                <a:cs typeface="Times New Roman" panose="02020603050405020304" pitchFamily="18" charset="0"/>
              </a:rPr>
              <a:t>HARDWARE REQUIREMENT</a:t>
            </a:r>
            <a:r>
              <a:rPr lang="en-US" sz="2000" dirty="0">
                <a:latin typeface="Times New Roman" panose="02020603050405020304" pitchFamily="18" charset="0"/>
                <a:cs typeface="Times New Roman" panose="02020603050405020304" pitchFamily="18" charset="0"/>
              </a:rPr>
              <a:t>:</a:t>
            </a:r>
          </a:p>
          <a:p>
            <a:pPr>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 Multi-core CPU for preprocessing and computational tasks.</a:t>
            </a:r>
          </a:p>
          <a:p>
            <a:pPr>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 GPU with CUDA support for accelerated training, preferably NVIDIA GeForce GTX or RTX series.</a:t>
            </a:r>
          </a:p>
          <a:p>
            <a:pPr>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 Adequate VRAM to accommodate model and batch sizes, especially for larger image sizes.</a:t>
            </a:r>
          </a:p>
          <a:p>
            <a:pPr>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Sufficient storage space for dataset, model checkpoints, and logs.</a:t>
            </a:r>
          </a:p>
          <a:p>
            <a:pPr>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 Sufficient system RAM for handling data loading and training operations efficiently.</a:t>
            </a:r>
          </a:p>
          <a:p>
            <a:pPr>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Ensure PSU can handle power demands, especially for high-end GPUs.</a:t>
            </a:r>
          </a:p>
          <a:p>
            <a:endParaRPr lang="en-US" sz="2000" dirty="0">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 xmlns:a16="http://schemas.microsoft.com/office/drawing/2014/main" id="{2840C70D-B0F0-4A7E-B0EC-4E56A5CA8668}"/>
              </a:ext>
            </a:extLst>
          </p:cNvPr>
          <p:cNvSpPr/>
          <p:nvPr/>
        </p:nvSpPr>
        <p:spPr>
          <a:xfrm>
            <a:off x="342900" y="320040"/>
            <a:ext cx="11430000" cy="6217920"/>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Tree>
    <p:extLst>
      <p:ext uri="{BB962C8B-B14F-4D97-AF65-F5344CB8AC3E}">
        <p14:creationId xmlns="" xmlns:p14="http://schemas.microsoft.com/office/powerpoint/2010/main" val="8419722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F69079F-72E9-4934-BE10-ECA7F889643C}"/>
              </a:ext>
            </a:extLst>
          </p:cNvPr>
          <p:cNvSpPr>
            <a:spLocks noGrp="1"/>
          </p:cNvSpPr>
          <p:nvPr>
            <p:ph type="title"/>
          </p:nvPr>
        </p:nvSpPr>
        <p:spPr/>
        <p:txBody>
          <a:bodyPr/>
          <a:lstStyle/>
          <a:p>
            <a:r>
              <a:rPr lang="en-US" sz="3600" b="1" u="sng" dirty="0">
                <a:solidFill>
                  <a:schemeClr val="tx1"/>
                </a:solidFill>
              </a:rPr>
              <a:t>SYSTEM APPROACH</a:t>
            </a:r>
            <a:endParaRPr lang="en-US" dirty="0"/>
          </a:p>
        </p:txBody>
      </p:sp>
      <p:sp>
        <p:nvSpPr>
          <p:cNvPr id="3" name="Content Placeholder 2">
            <a:extLst>
              <a:ext uri="{FF2B5EF4-FFF2-40B4-BE49-F238E27FC236}">
                <a16:creationId xmlns="" xmlns:a16="http://schemas.microsoft.com/office/drawing/2014/main" id="{7FBFA08F-5055-4605-AE74-D799744F4F8B}"/>
              </a:ext>
            </a:extLst>
          </p:cNvPr>
          <p:cNvSpPr>
            <a:spLocks noGrp="1"/>
          </p:cNvSpPr>
          <p:nvPr>
            <p:ph idx="1"/>
          </p:nvPr>
        </p:nvSpPr>
        <p:spPr>
          <a:xfrm>
            <a:off x="677334" y="1581151"/>
            <a:ext cx="8596668" cy="4460212"/>
          </a:xfrm>
        </p:spPr>
        <p:txBody>
          <a:bodyPr>
            <a:normAutofit/>
          </a:bodyPr>
          <a:lstStyle/>
          <a:p>
            <a:pPr marL="0" indent="0">
              <a:buNone/>
            </a:pPr>
            <a:r>
              <a:rPr lang="en-US" sz="2200" b="1" u="sng" dirty="0">
                <a:latin typeface="Times New Roman" panose="02020603050405020304" pitchFamily="18" charset="0"/>
                <a:cs typeface="Times New Roman" panose="02020603050405020304" pitchFamily="18" charset="0"/>
              </a:rPr>
              <a:t>SOFTWARE REQUIREMENT</a:t>
            </a:r>
            <a:r>
              <a:rPr lang="en-US" sz="2600" dirty="0">
                <a:latin typeface="Times New Roman" panose="02020603050405020304" pitchFamily="18" charset="0"/>
                <a:cs typeface="Times New Roman" panose="02020603050405020304" pitchFamily="18" charset="0"/>
              </a:rPr>
              <a:t>:</a:t>
            </a:r>
          </a:p>
          <a:p>
            <a:pPr>
              <a:buFont typeface="Wingdings" panose="05000000000000000000" pitchFamily="2" charset="2"/>
              <a:buChar char="ü"/>
            </a:pPr>
            <a:endParaRPr lang="en-US" sz="22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Google Account: Required to sign in to Google </a:t>
            </a:r>
            <a:r>
              <a:rPr lang="en-US" sz="2000" dirty="0" err="1">
                <a:latin typeface="Times New Roman" panose="02020603050405020304" pitchFamily="18" charset="0"/>
                <a:cs typeface="Times New Roman" panose="02020603050405020304" pitchFamily="18" charset="0"/>
              </a:rPr>
              <a:t>Colab</a:t>
            </a:r>
            <a:r>
              <a:rPr lang="en-US" sz="2000" dirty="0">
                <a:latin typeface="Times New Roman" panose="02020603050405020304" pitchFamily="18" charset="0"/>
                <a:cs typeface="Times New Roman" panose="02020603050405020304" pitchFamily="18" charset="0"/>
              </a:rPr>
              <a:t>.</a:t>
            </a:r>
          </a:p>
          <a:p>
            <a:pPr>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 Web Browser: Access to a modern web browser like Google Chrome, Mozilla Firefox, Safari, or Microsoft Edge.</a:t>
            </a:r>
          </a:p>
          <a:p>
            <a:pPr>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 Python Environment: Provided by Google </a:t>
            </a:r>
            <a:r>
              <a:rPr lang="en-US" sz="2000" dirty="0" err="1">
                <a:latin typeface="Times New Roman" panose="02020603050405020304" pitchFamily="18" charset="0"/>
                <a:cs typeface="Times New Roman" panose="02020603050405020304" pitchFamily="18" charset="0"/>
              </a:rPr>
              <a:t>Colab</a:t>
            </a:r>
            <a:r>
              <a:rPr lang="en-US" sz="2000" dirty="0">
                <a:latin typeface="Times New Roman" panose="02020603050405020304" pitchFamily="18" charset="0"/>
                <a:cs typeface="Times New Roman" panose="02020603050405020304" pitchFamily="18" charset="0"/>
              </a:rPr>
              <a:t>, allowing you to write and execute Python code.</a:t>
            </a:r>
          </a:p>
          <a:p>
            <a:pPr>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 Libraries: Commonly pre-installed libraries include TensorFlow, </a:t>
            </a:r>
            <a:r>
              <a:rPr lang="en-US" sz="2000" dirty="0" err="1">
                <a:latin typeface="Times New Roman" panose="02020603050405020304" pitchFamily="18" charset="0"/>
                <a:cs typeface="Times New Roman" panose="02020603050405020304" pitchFamily="18" charset="0"/>
              </a:rPr>
              <a:t>Keras</a:t>
            </a:r>
            <a:r>
              <a:rPr lang="en-US" sz="2000" dirty="0">
                <a:latin typeface="Times New Roman" panose="02020603050405020304" pitchFamily="18" charset="0"/>
                <a:cs typeface="Times New Roman" panose="02020603050405020304" pitchFamily="18" charset="0"/>
              </a:rPr>
              <a:t>, NumPy, and Matplotlib.</a:t>
            </a:r>
          </a:p>
          <a:p>
            <a:pPr>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Optional GPU Access: Google </a:t>
            </a:r>
            <a:r>
              <a:rPr lang="en-US" sz="2000" dirty="0" err="1">
                <a:latin typeface="Times New Roman" panose="02020603050405020304" pitchFamily="18" charset="0"/>
                <a:cs typeface="Times New Roman" panose="02020603050405020304" pitchFamily="18" charset="0"/>
              </a:rPr>
              <a:t>Colab</a:t>
            </a:r>
            <a:r>
              <a:rPr lang="en-US" sz="2000" dirty="0">
                <a:latin typeface="Times New Roman" panose="02020603050405020304" pitchFamily="18" charset="0"/>
                <a:cs typeface="Times New Roman" panose="02020603050405020304" pitchFamily="18" charset="0"/>
              </a:rPr>
              <a:t> offers optional access to GPUs for accelerated training, which can be enabled in the notebook settings.</a:t>
            </a:r>
          </a:p>
          <a:p>
            <a:endParaRPr lang="en-US" dirty="0"/>
          </a:p>
        </p:txBody>
      </p:sp>
      <p:sp>
        <p:nvSpPr>
          <p:cNvPr id="4" name="Rectangle 3">
            <a:extLst>
              <a:ext uri="{FF2B5EF4-FFF2-40B4-BE49-F238E27FC236}">
                <a16:creationId xmlns="" xmlns:a16="http://schemas.microsoft.com/office/drawing/2014/main" id="{D0034786-9775-40BC-88BE-5C290DEDE576}"/>
              </a:ext>
            </a:extLst>
          </p:cNvPr>
          <p:cNvSpPr/>
          <p:nvPr/>
        </p:nvSpPr>
        <p:spPr>
          <a:xfrm>
            <a:off x="342900" y="320040"/>
            <a:ext cx="11430000" cy="6217920"/>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Tree>
    <p:extLst>
      <p:ext uri="{BB962C8B-B14F-4D97-AF65-F5344CB8AC3E}">
        <p14:creationId xmlns="" xmlns:p14="http://schemas.microsoft.com/office/powerpoint/2010/main" val="39737697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DE09405-696F-432A-98D2-0C0CD19804CC}"/>
              </a:ext>
            </a:extLst>
          </p:cNvPr>
          <p:cNvSpPr>
            <a:spLocks noGrp="1"/>
          </p:cNvSpPr>
          <p:nvPr>
            <p:ph type="title"/>
          </p:nvPr>
        </p:nvSpPr>
        <p:spPr/>
        <p:txBody>
          <a:bodyPr/>
          <a:lstStyle/>
          <a:p>
            <a:r>
              <a:rPr lang="en-US" sz="3600" b="1" u="sng" dirty="0">
                <a:solidFill>
                  <a:schemeClr val="tx1"/>
                </a:solidFill>
              </a:rPr>
              <a:t>ALGORITHM:</a:t>
            </a:r>
            <a:endParaRPr lang="en-US" b="1" dirty="0"/>
          </a:p>
        </p:txBody>
      </p:sp>
      <p:sp>
        <p:nvSpPr>
          <p:cNvPr id="3" name="Content Placeholder 2">
            <a:extLst>
              <a:ext uri="{FF2B5EF4-FFF2-40B4-BE49-F238E27FC236}">
                <a16:creationId xmlns="" xmlns:a16="http://schemas.microsoft.com/office/drawing/2014/main" id="{9FCED56A-7B25-4DC4-A133-7D8CF8D1859A}"/>
              </a:ext>
            </a:extLst>
          </p:cNvPr>
          <p:cNvSpPr>
            <a:spLocks noGrp="1"/>
          </p:cNvSpPr>
          <p:nvPr>
            <p:ph idx="1"/>
          </p:nvPr>
        </p:nvSpPr>
        <p:spPr>
          <a:xfrm>
            <a:off x="848784" y="1714501"/>
            <a:ext cx="8596668" cy="4384012"/>
          </a:xfrm>
        </p:spPr>
        <p:txBody>
          <a:bodyPr>
            <a:noAutofit/>
          </a:bodyPr>
          <a:lstStyle/>
          <a:p>
            <a:pPr marL="0" indent="0">
              <a:buNone/>
            </a:pPr>
            <a:r>
              <a:rPr lang="en-US" sz="2000" dirty="0">
                <a:latin typeface="Times New Roman" panose="02020603050405020304" pitchFamily="18" charset="0"/>
                <a:cs typeface="Times New Roman" panose="02020603050405020304" pitchFamily="18" charset="0"/>
              </a:rPr>
              <a:t>Here's a high-level algorithm for a Handwritten Digits GAN:</a:t>
            </a:r>
          </a:p>
          <a:p>
            <a:pPr marL="0" indent="0">
              <a:buNone/>
            </a:pPr>
            <a:endParaRPr 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 </a:t>
            </a:r>
            <a:r>
              <a:rPr lang="en-US" sz="2000" b="1" u="sng" dirty="0">
                <a:latin typeface="Times New Roman" panose="02020603050405020304" pitchFamily="18" charset="0"/>
                <a:cs typeface="Times New Roman" panose="02020603050405020304" pitchFamily="18" charset="0"/>
              </a:rPr>
              <a:t>Import</a:t>
            </a:r>
            <a:r>
              <a:rPr lang="en-US" sz="2000" b="1" dirty="0">
                <a:latin typeface="Times New Roman" panose="02020603050405020304" pitchFamily="18" charset="0"/>
                <a:cs typeface="Times New Roman" panose="02020603050405020304" pitchFamily="18" charset="0"/>
              </a:rPr>
              <a:t> </a:t>
            </a:r>
            <a:r>
              <a:rPr lang="en-US" sz="2000" b="1" u="sng" dirty="0">
                <a:latin typeface="Times New Roman" panose="02020603050405020304" pitchFamily="18" charset="0"/>
                <a:cs typeface="Times New Roman" panose="02020603050405020304" pitchFamily="18" charset="0"/>
              </a:rPr>
              <a:t>Libraries</a:t>
            </a:r>
            <a:r>
              <a:rPr lang="en-US" sz="2000" dirty="0">
                <a:latin typeface="Times New Roman" panose="02020603050405020304" pitchFamily="18" charset="0"/>
                <a:cs typeface="Times New Roman" panose="02020603050405020304" pitchFamily="18" charset="0"/>
              </a:rPr>
              <a:t>: Import TensorFlow, </a:t>
            </a:r>
            <a:r>
              <a:rPr lang="en-US" sz="2000" dirty="0" err="1">
                <a:latin typeface="Times New Roman" panose="02020603050405020304" pitchFamily="18" charset="0"/>
                <a:cs typeface="Times New Roman" panose="02020603050405020304" pitchFamily="18" charset="0"/>
              </a:rPr>
              <a:t>Keras</a:t>
            </a:r>
            <a:r>
              <a:rPr lang="en-US" sz="2000" dirty="0">
                <a:latin typeface="Times New Roman" panose="02020603050405020304" pitchFamily="18" charset="0"/>
                <a:cs typeface="Times New Roman" panose="02020603050405020304" pitchFamily="18" charset="0"/>
              </a:rPr>
              <a:t>, NumPy, and Matplotlib for building and training the GAN model.</a:t>
            </a:r>
          </a:p>
          <a:p>
            <a:pPr>
              <a:buFont typeface="Wingdings" panose="05000000000000000000" pitchFamily="2" charset="2"/>
              <a:buChar char="v"/>
            </a:pPr>
            <a:r>
              <a:rPr lang="en-US" sz="2000" b="1" u="sng" dirty="0">
                <a:latin typeface="Times New Roman" panose="02020603050405020304" pitchFamily="18" charset="0"/>
                <a:cs typeface="Times New Roman" panose="02020603050405020304" pitchFamily="18" charset="0"/>
              </a:rPr>
              <a:t>Define Generator Model</a:t>
            </a:r>
            <a:r>
              <a:rPr lang="en-US" sz="2000" dirty="0">
                <a:latin typeface="Times New Roman" panose="02020603050405020304" pitchFamily="18" charset="0"/>
                <a:cs typeface="Times New Roman" panose="02020603050405020304" pitchFamily="18" charset="0"/>
              </a:rPr>
              <a:t>: Create a function to build the generator model using a sequential architecture with dense layers and reshape for generating images.</a:t>
            </a:r>
          </a:p>
          <a:p>
            <a:pPr>
              <a:buFont typeface="Wingdings" panose="05000000000000000000" pitchFamily="2" charset="2"/>
              <a:buChar char="v"/>
            </a:pPr>
            <a:r>
              <a:rPr lang="en-US" sz="2000" b="1" u="sng" dirty="0">
                <a:latin typeface="Times New Roman" panose="02020603050405020304" pitchFamily="18" charset="0"/>
                <a:cs typeface="Times New Roman" panose="02020603050405020304" pitchFamily="18" charset="0"/>
              </a:rPr>
              <a:t> Define Discriminator Model</a:t>
            </a:r>
            <a:r>
              <a:rPr lang="en-US" sz="2000" dirty="0">
                <a:latin typeface="Times New Roman" panose="02020603050405020304" pitchFamily="18" charset="0"/>
                <a:cs typeface="Times New Roman" panose="02020603050405020304" pitchFamily="18" charset="0"/>
              </a:rPr>
              <a:t>: Create a function to build the discriminator model using a sequential architecture with dense layers for binary classification.</a:t>
            </a:r>
          </a:p>
          <a:p>
            <a:pPr>
              <a:buFont typeface="Wingdings" panose="05000000000000000000" pitchFamily="2" charset="2"/>
              <a:buChar char="v"/>
            </a:pPr>
            <a:r>
              <a:rPr lang="en-US" sz="2000" b="1" u="sng" dirty="0">
                <a:latin typeface="Times New Roman" panose="02020603050405020304" pitchFamily="18" charset="0"/>
                <a:cs typeface="Times New Roman" panose="02020603050405020304" pitchFamily="18" charset="0"/>
              </a:rPr>
              <a:t> Define GAN Model</a:t>
            </a:r>
            <a:r>
              <a:rPr lang="en-US" sz="2000" dirty="0">
                <a:latin typeface="Times New Roman" panose="02020603050405020304" pitchFamily="18" charset="0"/>
                <a:cs typeface="Times New Roman" panose="02020603050405020304" pitchFamily="18" charset="0"/>
              </a:rPr>
              <a:t>: Create a function to combine the generator and discriminator into a GAN model. Set the discriminator to not trainable during GAN training.</a:t>
            </a:r>
          </a:p>
          <a:p>
            <a:pPr>
              <a:buFont typeface="Wingdings" panose="05000000000000000000" pitchFamily="2" charset="2"/>
              <a:buChar char="v"/>
            </a:pPr>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 xmlns:a16="http://schemas.microsoft.com/office/drawing/2014/main" id="{A2FB3C2D-FD54-4326-8223-FF58A50FB233}"/>
              </a:ext>
            </a:extLst>
          </p:cNvPr>
          <p:cNvSpPr/>
          <p:nvPr/>
        </p:nvSpPr>
        <p:spPr>
          <a:xfrm>
            <a:off x="342900" y="320040"/>
            <a:ext cx="11430000" cy="6217920"/>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Tree>
    <p:extLst>
      <p:ext uri="{BB962C8B-B14F-4D97-AF65-F5344CB8AC3E}">
        <p14:creationId xmlns="" xmlns:p14="http://schemas.microsoft.com/office/powerpoint/2010/main" val="123417571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2</TotalTime>
  <Words>1180</Words>
  <PresentationFormat>Custom</PresentationFormat>
  <Paragraphs>100</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Apex</vt:lpstr>
      <vt:lpstr>Handwritten Digits model: GAN</vt:lpstr>
      <vt:lpstr>OUTLINE:</vt:lpstr>
      <vt:lpstr>PROBLEM STATEMENT:</vt:lpstr>
      <vt:lpstr>PROPOSED SOLUTION:</vt:lpstr>
      <vt:lpstr>PROPOSED SOLUTION</vt:lpstr>
      <vt:lpstr>PROPOSED SOLUTION</vt:lpstr>
      <vt:lpstr>SYSTEM APPROACH</vt:lpstr>
      <vt:lpstr>SYSTEM APPROACH</vt:lpstr>
      <vt:lpstr>ALGORITHM:</vt:lpstr>
      <vt:lpstr>ALGORITHM:</vt:lpstr>
      <vt:lpstr>ALGORITHM:</vt:lpstr>
      <vt:lpstr>DEPLOYMENT:</vt:lpstr>
      <vt:lpstr>DEPLOYMENT:</vt:lpstr>
      <vt:lpstr>RESULT:</vt:lpstr>
      <vt:lpstr>RESULT:</vt:lpstr>
      <vt:lpstr>CONCLUSION:</vt:lpstr>
      <vt:lpstr>REFERENCES: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Handwritten Digits model: GAN</dc:title>
  <dc:creator>ADMIN</dc:creator>
  <cp:lastModifiedBy>ADMIN</cp:lastModifiedBy>
  <cp:revision>2</cp:revision>
  <dcterms:modified xsi:type="dcterms:W3CDTF">2024-04-02T09:04:25Z</dcterms:modified>
</cp:coreProperties>
</file>