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sldIdLst>
    <p:sldId id="343" r:id="rId2"/>
    <p:sldId id="257" r:id="rId3"/>
    <p:sldId id="369" r:id="rId4"/>
    <p:sldId id="350" r:id="rId5"/>
    <p:sldId id="351" r:id="rId6"/>
    <p:sldId id="352" r:id="rId7"/>
    <p:sldId id="370" r:id="rId8"/>
    <p:sldId id="284" r:id="rId9"/>
    <p:sldId id="371" r:id="rId10"/>
    <p:sldId id="354" r:id="rId11"/>
    <p:sldId id="353" r:id="rId12"/>
    <p:sldId id="357" r:id="rId13"/>
    <p:sldId id="355" r:id="rId14"/>
    <p:sldId id="356" r:id="rId15"/>
    <p:sldId id="359" r:id="rId16"/>
    <p:sldId id="374" r:id="rId17"/>
    <p:sldId id="372" r:id="rId18"/>
    <p:sldId id="360" r:id="rId19"/>
    <p:sldId id="361" r:id="rId20"/>
    <p:sldId id="362" r:id="rId21"/>
    <p:sldId id="363" r:id="rId22"/>
    <p:sldId id="364" r:id="rId23"/>
    <p:sldId id="365" r:id="rId24"/>
    <p:sldId id="373" r:id="rId25"/>
    <p:sldId id="285" r:id="rId26"/>
    <p:sldId id="366" r:id="rId27"/>
    <p:sldId id="367" r:id="rId28"/>
    <p:sldId id="368" r:id="rId29"/>
    <p:sldId id="37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34" autoAdjust="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1/25/2021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1/25/2021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1/25/2021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1/25/2021</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1/25/2021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1/25/2021</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1/25/2021</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1/25/2021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1/25/2021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1/25/2021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1/25/2021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1/25/2021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1/25/2021</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p:txBody>
          <a:bodyPr/>
          <a:lstStyle/>
          <a:p>
            <a:r>
              <a:rPr lang="en-US" dirty="0"/>
              <a:t>Credit card fraud detection</a:t>
            </a:r>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p:txBody>
          <a:bodyPr/>
          <a:lstStyle/>
          <a:p>
            <a:r>
              <a:rPr lang="en-US" dirty="0"/>
              <a:t>- By </a:t>
            </a:r>
            <a:r>
              <a:rPr lang="en-US"/>
              <a:t>Eswar Sai </a:t>
            </a:r>
            <a:r>
              <a:rPr lang="en-US" dirty="0"/>
              <a:t>S</a:t>
            </a:r>
          </a:p>
        </p:txBody>
      </p:sp>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p:txBody>
          <a:bodyPr/>
          <a:lstStyle/>
          <a:p>
            <a:pPr algn="ctr"/>
            <a:r>
              <a:rPr lang="en-US" dirty="0"/>
              <a:t>Target Variable (Class)</a:t>
            </a:r>
          </a:p>
        </p:txBody>
      </p:sp>
      <p:pic>
        <p:nvPicPr>
          <p:cNvPr id="4" name="Picture 3">
            <a:extLst>
              <a:ext uri="{FF2B5EF4-FFF2-40B4-BE49-F238E27FC236}">
                <a16:creationId xmlns:a16="http://schemas.microsoft.com/office/drawing/2014/main" id="{D09126E0-1FB1-4899-A834-D25CB0F9EB72}"/>
              </a:ext>
            </a:extLst>
          </p:cNvPr>
          <p:cNvPicPr>
            <a:picLocks noChangeAspect="1"/>
          </p:cNvPicPr>
          <p:nvPr/>
        </p:nvPicPr>
        <p:blipFill>
          <a:blip r:embed="rId2"/>
          <a:stretch>
            <a:fillRect/>
          </a:stretch>
        </p:blipFill>
        <p:spPr>
          <a:xfrm>
            <a:off x="6855966" y="2019867"/>
            <a:ext cx="4299714" cy="2818266"/>
          </a:xfrm>
          <a:prstGeom prst="rect">
            <a:avLst/>
          </a:prstGeom>
        </p:spPr>
      </p:pic>
      <p:sp>
        <p:nvSpPr>
          <p:cNvPr id="10" name="Content Placeholder 11">
            <a:extLst>
              <a:ext uri="{FF2B5EF4-FFF2-40B4-BE49-F238E27FC236}">
                <a16:creationId xmlns:a16="http://schemas.microsoft.com/office/drawing/2014/main" id="{E35FBD3C-DC7F-4218-B174-F1AE8C1DCBEF}"/>
              </a:ext>
            </a:extLst>
          </p:cNvPr>
          <p:cNvSpPr txBox="1">
            <a:spLocks/>
          </p:cNvSpPr>
          <p:nvPr/>
        </p:nvSpPr>
        <p:spPr>
          <a:xfrm>
            <a:off x="1301261" y="1654531"/>
            <a:ext cx="5292969" cy="4260598"/>
          </a:xfrm>
          <a:prstGeom prst="rect">
            <a:avLst/>
          </a:prstGeom>
        </p:spPr>
        <p:txBody>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en-US" dirty="0"/>
              <a:t>	The feature ‘Class’ has only two values i.e., 0 being ‘Valid Transactions’ and 1 being ‘Fraud Transactions’.</a:t>
            </a:r>
          </a:p>
          <a:p>
            <a:pPr marL="0" indent="0" algn="just">
              <a:buNone/>
            </a:pPr>
            <a:r>
              <a:rPr lang="en-US" dirty="0"/>
              <a:t>	The difference between the Classes i.e., fraud and valid transactions is too high, as we can see that the valid transactions are higher than 250000 and the fraud transactions are only 492 making it an imbalanced dataset. We need to handle it in the next slides. </a:t>
            </a:r>
          </a:p>
          <a:p>
            <a:pPr algn="just"/>
            <a:r>
              <a:rPr lang="en-US" dirty="0"/>
              <a:t>	</a:t>
            </a:r>
          </a:p>
        </p:txBody>
      </p:sp>
    </p:spTree>
    <p:extLst>
      <p:ext uri="{BB962C8B-B14F-4D97-AF65-F5344CB8AC3E}">
        <p14:creationId xmlns:p14="http://schemas.microsoft.com/office/powerpoint/2010/main" val="4271627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1195756" y="1011115"/>
            <a:ext cx="5284175" cy="669402"/>
          </a:xfrm>
        </p:spPr>
        <p:txBody>
          <a:bodyPr/>
          <a:lstStyle/>
          <a:p>
            <a:pPr algn="ctr"/>
            <a:r>
              <a:rPr lang="en-US" dirty="0"/>
              <a:t>Important features</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1195755" y="1782591"/>
            <a:ext cx="5284176" cy="4064294"/>
          </a:xfrm>
        </p:spPr>
        <p:txBody>
          <a:bodyPr>
            <a:noAutofit/>
          </a:bodyPr>
          <a:lstStyle/>
          <a:p>
            <a:pPr algn="just"/>
            <a:r>
              <a:rPr lang="en-US" sz="2000" dirty="0"/>
              <a:t>	Except the dependent feature ‘Class’, the remaining features are the independent features. Out of them, the most impacting features from the dataset are as shown in the figure. The most important features are near to 1 and less important near to 0. </a:t>
            </a:r>
          </a:p>
          <a:p>
            <a:pPr algn="just"/>
            <a:r>
              <a:rPr lang="en-US" sz="2000" dirty="0"/>
              <a:t>	The features like V11, Time, V28, V12, V13, V16 and Amount are the most important features out of all of them, but we can see other important features which we need to consider as well. </a:t>
            </a:r>
          </a:p>
        </p:txBody>
      </p:sp>
      <p:pic>
        <p:nvPicPr>
          <p:cNvPr id="3" name="Picture 2">
            <a:extLst>
              <a:ext uri="{FF2B5EF4-FFF2-40B4-BE49-F238E27FC236}">
                <a16:creationId xmlns:a16="http://schemas.microsoft.com/office/drawing/2014/main" id="{1BD3F949-D26A-4E8E-BB6D-172EA95E47E3}"/>
              </a:ext>
            </a:extLst>
          </p:cNvPr>
          <p:cNvPicPr>
            <a:picLocks noChangeAspect="1"/>
          </p:cNvPicPr>
          <p:nvPr/>
        </p:nvPicPr>
        <p:blipFill>
          <a:blip r:embed="rId2"/>
          <a:stretch>
            <a:fillRect/>
          </a:stretch>
        </p:blipFill>
        <p:spPr>
          <a:xfrm>
            <a:off x="6838952" y="1468315"/>
            <a:ext cx="4611975" cy="4378570"/>
          </a:xfrm>
          <a:prstGeom prst="rect">
            <a:avLst/>
          </a:prstGeom>
        </p:spPr>
      </p:pic>
    </p:spTree>
    <p:extLst>
      <p:ext uri="{BB962C8B-B14F-4D97-AF65-F5344CB8AC3E}">
        <p14:creationId xmlns:p14="http://schemas.microsoft.com/office/powerpoint/2010/main" val="1229094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p:txBody>
          <a:bodyPr/>
          <a:lstStyle/>
          <a:p>
            <a:pPr algn="ctr"/>
            <a:r>
              <a:rPr lang="en-US" dirty="0"/>
              <a:t>Important Features (</a:t>
            </a:r>
            <a:r>
              <a:rPr lang="en-US" dirty="0" err="1"/>
              <a:t>Contnd</a:t>
            </a:r>
            <a:r>
              <a:rPr lang="en-US" dirty="0"/>
              <a:t>..)</a:t>
            </a:r>
          </a:p>
        </p:txBody>
      </p:sp>
      <p:sp>
        <p:nvSpPr>
          <p:cNvPr id="10" name="Content Placeholder 11">
            <a:extLst>
              <a:ext uri="{FF2B5EF4-FFF2-40B4-BE49-F238E27FC236}">
                <a16:creationId xmlns:a16="http://schemas.microsoft.com/office/drawing/2014/main" id="{E35FBD3C-DC7F-4218-B174-F1AE8C1DCBEF}"/>
              </a:ext>
            </a:extLst>
          </p:cNvPr>
          <p:cNvSpPr txBox="1">
            <a:spLocks/>
          </p:cNvSpPr>
          <p:nvPr/>
        </p:nvSpPr>
        <p:spPr>
          <a:xfrm>
            <a:off x="1354015" y="1654531"/>
            <a:ext cx="9486900" cy="4157184"/>
          </a:xfrm>
          <a:prstGeom prst="rect">
            <a:avLst/>
          </a:prstGeom>
        </p:spPr>
        <p:txBody>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en-US" dirty="0"/>
              <a:t>	The Important features are correlated either positively or negatively, that is if the feature value increases it is likely to be a fraud transaction and if the feature value is lower, it is likely to be a fraud transaction.</a:t>
            </a:r>
          </a:p>
          <a:p>
            <a:pPr marL="0" indent="0" algn="just">
              <a:buNone/>
            </a:pPr>
            <a:r>
              <a:rPr lang="en-US" dirty="0"/>
              <a:t>	Here, the features like V12, V13, V16, V19 are negatively correlated and V11, V28, V18, V22 are positively correlated. </a:t>
            </a:r>
          </a:p>
          <a:p>
            <a:pPr marL="0" indent="0" algn="just">
              <a:buNone/>
            </a:pPr>
            <a:r>
              <a:rPr lang="en-US" dirty="0"/>
              <a:t>	And also from Correlation matrices, found out the effect of the features with respect to the feature class i.e., if the transaction is a fraud. </a:t>
            </a:r>
          </a:p>
          <a:p>
            <a:pPr marL="0" indent="0" algn="just">
              <a:buNone/>
            </a:pPr>
            <a:r>
              <a:rPr lang="en-US" dirty="0"/>
              <a:t>	Other than the above mentioned features, we have some information available with features like Time and Amount and we will look further more by exploring these features and get some insights in the next slides.</a:t>
            </a:r>
          </a:p>
          <a:p>
            <a:pPr algn="just"/>
            <a:r>
              <a:rPr lang="en-US" dirty="0"/>
              <a:t>	</a:t>
            </a:r>
          </a:p>
        </p:txBody>
      </p:sp>
    </p:spTree>
    <p:extLst>
      <p:ext uri="{BB962C8B-B14F-4D97-AF65-F5344CB8AC3E}">
        <p14:creationId xmlns:p14="http://schemas.microsoft.com/office/powerpoint/2010/main" val="2987723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a:xfrm>
            <a:off x="1097280" y="942871"/>
            <a:ext cx="6181815" cy="587584"/>
          </a:xfrm>
        </p:spPr>
        <p:txBody>
          <a:bodyPr/>
          <a:lstStyle/>
          <a:p>
            <a:pPr algn="ctr"/>
            <a:r>
              <a:rPr lang="en-US" dirty="0"/>
              <a:t>Time (Transactions per hour)</a:t>
            </a:r>
          </a:p>
        </p:txBody>
      </p:sp>
      <p:sp>
        <p:nvSpPr>
          <p:cNvPr id="10" name="Content Placeholder 11">
            <a:extLst>
              <a:ext uri="{FF2B5EF4-FFF2-40B4-BE49-F238E27FC236}">
                <a16:creationId xmlns:a16="http://schemas.microsoft.com/office/drawing/2014/main" id="{E35FBD3C-DC7F-4218-B174-F1AE8C1DCBEF}"/>
              </a:ext>
            </a:extLst>
          </p:cNvPr>
          <p:cNvSpPr txBox="1">
            <a:spLocks/>
          </p:cNvSpPr>
          <p:nvPr/>
        </p:nvSpPr>
        <p:spPr>
          <a:xfrm>
            <a:off x="1301261" y="1654531"/>
            <a:ext cx="5540973" cy="4260598"/>
          </a:xfrm>
          <a:prstGeom prst="rect">
            <a:avLst/>
          </a:prstGeom>
        </p:spPr>
        <p:txBody>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en-US" dirty="0"/>
              <a:t>	From the feature ‘Time’, we can see that within the 24 hours of a day, a good no. of valid transactions happened during 9AM to 11 PM, must be working hours. </a:t>
            </a:r>
          </a:p>
          <a:p>
            <a:pPr marL="0" indent="0" algn="just">
              <a:buNone/>
            </a:pPr>
            <a:r>
              <a:rPr lang="en-US" dirty="0"/>
              <a:t>	The pattern for the no. of fraud transactions happened is not clearly obtained, might be because of the imbalanced data, but we can see that the fraud transactions are more spread out during the daytime.</a:t>
            </a:r>
          </a:p>
        </p:txBody>
      </p:sp>
      <p:pic>
        <p:nvPicPr>
          <p:cNvPr id="4" name="Picture 3">
            <a:extLst>
              <a:ext uri="{FF2B5EF4-FFF2-40B4-BE49-F238E27FC236}">
                <a16:creationId xmlns:a16="http://schemas.microsoft.com/office/drawing/2014/main" id="{DFEE8202-EB5B-411F-A6E2-721005C44597}"/>
              </a:ext>
            </a:extLst>
          </p:cNvPr>
          <p:cNvPicPr>
            <a:picLocks noChangeAspect="1"/>
          </p:cNvPicPr>
          <p:nvPr/>
        </p:nvPicPr>
        <p:blipFill>
          <a:blip r:embed="rId2"/>
          <a:stretch>
            <a:fillRect/>
          </a:stretch>
        </p:blipFill>
        <p:spPr>
          <a:xfrm>
            <a:off x="7279095" y="942871"/>
            <a:ext cx="4154658" cy="2479703"/>
          </a:xfrm>
          <a:prstGeom prst="rect">
            <a:avLst/>
          </a:prstGeom>
        </p:spPr>
      </p:pic>
      <p:pic>
        <p:nvPicPr>
          <p:cNvPr id="6" name="Picture 5">
            <a:extLst>
              <a:ext uri="{FF2B5EF4-FFF2-40B4-BE49-F238E27FC236}">
                <a16:creationId xmlns:a16="http://schemas.microsoft.com/office/drawing/2014/main" id="{72D2AC59-BC5C-4FD0-BD52-D7AA2C173CA6}"/>
              </a:ext>
            </a:extLst>
          </p:cNvPr>
          <p:cNvPicPr>
            <a:picLocks noChangeAspect="1"/>
          </p:cNvPicPr>
          <p:nvPr/>
        </p:nvPicPr>
        <p:blipFill>
          <a:blip r:embed="rId3"/>
          <a:stretch>
            <a:fillRect/>
          </a:stretch>
        </p:blipFill>
        <p:spPr>
          <a:xfrm>
            <a:off x="7279096" y="3475638"/>
            <a:ext cx="4154658" cy="2630871"/>
          </a:xfrm>
          <a:prstGeom prst="rect">
            <a:avLst/>
          </a:prstGeom>
        </p:spPr>
      </p:pic>
    </p:spTree>
    <p:extLst>
      <p:ext uri="{BB962C8B-B14F-4D97-AF65-F5344CB8AC3E}">
        <p14:creationId xmlns:p14="http://schemas.microsoft.com/office/powerpoint/2010/main" val="107686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p:txBody>
          <a:bodyPr/>
          <a:lstStyle/>
          <a:p>
            <a:pPr algn="ctr"/>
            <a:r>
              <a:rPr lang="en-US" dirty="0"/>
              <a:t>Amount Spent</a:t>
            </a:r>
          </a:p>
        </p:txBody>
      </p:sp>
      <p:sp>
        <p:nvSpPr>
          <p:cNvPr id="7" name="Content Placeholder 11">
            <a:extLst>
              <a:ext uri="{FF2B5EF4-FFF2-40B4-BE49-F238E27FC236}">
                <a16:creationId xmlns:a16="http://schemas.microsoft.com/office/drawing/2014/main" id="{A3F87135-9CF0-4C60-9E95-C394C636C6A3}"/>
              </a:ext>
            </a:extLst>
          </p:cNvPr>
          <p:cNvSpPr txBox="1">
            <a:spLocks/>
          </p:cNvSpPr>
          <p:nvPr/>
        </p:nvSpPr>
        <p:spPr>
          <a:xfrm>
            <a:off x="1036319" y="1516885"/>
            <a:ext cx="10119361" cy="1648777"/>
          </a:xfrm>
          <a:prstGeom prst="rect">
            <a:avLst/>
          </a:prstGeom>
        </p:spPr>
        <p:txBody>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en-US" dirty="0"/>
              <a:t>	From the feature ‘Amount’, we can see that the average amount spent on fraud transactions is higher than that of valid transactions but the amount spent on valid transactions is higher in absolute terms comparatively. But, visually we can’t find much difference. So, overall, we can’t find more patterns in this feature.</a:t>
            </a:r>
          </a:p>
          <a:p>
            <a:pPr algn="just"/>
            <a:r>
              <a:rPr lang="en-US" dirty="0"/>
              <a:t>	</a:t>
            </a:r>
          </a:p>
        </p:txBody>
      </p:sp>
      <p:pic>
        <p:nvPicPr>
          <p:cNvPr id="3" name="Picture 2">
            <a:extLst>
              <a:ext uri="{FF2B5EF4-FFF2-40B4-BE49-F238E27FC236}">
                <a16:creationId xmlns:a16="http://schemas.microsoft.com/office/drawing/2014/main" id="{6425A181-5316-4F4D-9259-D717CFE3ADA4}"/>
              </a:ext>
            </a:extLst>
          </p:cNvPr>
          <p:cNvPicPr>
            <a:picLocks noChangeAspect="1"/>
          </p:cNvPicPr>
          <p:nvPr/>
        </p:nvPicPr>
        <p:blipFill>
          <a:blip r:embed="rId2"/>
          <a:stretch>
            <a:fillRect/>
          </a:stretch>
        </p:blipFill>
        <p:spPr>
          <a:xfrm>
            <a:off x="757306" y="3419630"/>
            <a:ext cx="3268156" cy="2274224"/>
          </a:xfrm>
          <a:prstGeom prst="rect">
            <a:avLst/>
          </a:prstGeom>
        </p:spPr>
      </p:pic>
      <p:pic>
        <p:nvPicPr>
          <p:cNvPr id="8" name="Picture 7">
            <a:extLst>
              <a:ext uri="{FF2B5EF4-FFF2-40B4-BE49-F238E27FC236}">
                <a16:creationId xmlns:a16="http://schemas.microsoft.com/office/drawing/2014/main" id="{95DA84CA-F6E2-4EC0-9628-418A23514C9D}"/>
              </a:ext>
            </a:extLst>
          </p:cNvPr>
          <p:cNvPicPr>
            <a:picLocks noChangeAspect="1"/>
          </p:cNvPicPr>
          <p:nvPr/>
        </p:nvPicPr>
        <p:blipFill>
          <a:blip r:embed="rId3"/>
          <a:stretch>
            <a:fillRect/>
          </a:stretch>
        </p:blipFill>
        <p:spPr>
          <a:xfrm>
            <a:off x="4182960" y="3429001"/>
            <a:ext cx="3439233" cy="2274224"/>
          </a:xfrm>
          <a:prstGeom prst="rect">
            <a:avLst/>
          </a:prstGeom>
        </p:spPr>
      </p:pic>
      <p:pic>
        <p:nvPicPr>
          <p:cNvPr id="11" name="Picture 10">
            <a:extLst>
              <a:ext uri="{FF2B5EF4-FFF2-40B4-BE49-F238E27FC236}">
                <a16:creationId xmlns:a16="http://schemas.microsoft.com/office/drawing/2014/main" id="{6D749AA8-C54A-4AD4-B200-CF9373E3CE4A}"/>
              </a:ext>
            </a:extLst>
          </p:cNvPr>
          <p:cNvPicPr>
            <a:picLocks noChangeAspect="1"/>
          </p:cNvPicPr>
          <p:nvPr/>
        </p:nvPicPr>
        <p:blipFill>
          <a:blip r:embed="rId4"/>
          <a:stretch>
            <a:fillRect/>
          </a:stretch>
        </p:blipFill>
        <p:spPr>
          <a:xfrm>
            <a:off x="7779691" y="3429001"/>
            <a:ext cx="3676585" cy="2274224"/>
          </a:xfrm>
          <a:prstGeom prst="rect">
            <a:avLst/>
          </a:prstGeom>
        </p:spPr>
      </p:pic>
    </p:spTree>
    <p:extLst>
      <p:ext uri="{BB962C8B-B14F-4D97-AF65-F5344CB8AC3E}">
        <p14:creationId xmlns:p14="http://schemas.microsoft.com/office/powerpoint/2010/main" val="257283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p:txBody>
          <a:bodyPr/>
          <a:lstStyle/>
          <a:p>
            <a:pPr algn="ctr"/>
            <a:r>
              <a:rPr lang="en-US" dirty="0"/>
              <a:t>Logistic Regression (Imbalanced Data)</a:t>
            </a:r>
          </a:p>
        </p:txBody>
      </p:sp>
      <p:pic>
        <p:nvPicPr>
          <p:cNvPr id="4" name="Picture 3">
            <a:extLst>
              <a:ext uri="{FF2B5EF4-FFF2-40B4-BE49-F238E27FC236}">
                <a16:creationId xmlns:a16="http://schemas.microsoft.com/office/drawing/2014/main" id="{94741FBC-23DB-4B31-9D4E-F494DA55E7A2}"/>
              </a:ext>
            </a:extLst>
          </p:cNvPr>
          <p:cNvPicPr>
            <a:picLocks noChangeAspect="1"/>
          </p:cNvPicPr>
          <p:nvPr/>
        </p:nvPicPr>
        <p:blipFill>
          <a:blip r:embed="rId2"/>
          <a:stretch>
            <a:fillRect/>
          </a:stretch>
        </p:blipFill>
        <p:spPr>
          <a:xfrm>
            <a:off x="3623917" y="1530455"/>
            <a:ext cx="5005126" cy="4272468"/>
          </a:xfrm>
          <a:prstGeom prst="rect">
            <a:avLst/>
          </a:prstGeom>
        </p:spPr>
      </p:pic>
    </p:spTree>
    <p:extLst>
      <p:ext uri="{BB962C8B-B14F-4D97-AF65-F5344CB8AC3E}">
        <p14:creationId xmlns:p14="http://schemas.microsoft.com/office/powerpoint/2010/main" val="2211378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4DAA-58F5-4421-907F-8B6AACED8470}"/>
              </a:ext>
            </a:extLst>
          </p:cNvPr>
          <p:cNvSpPr>
            <a:spLocks noGrp="1"/>
          </p:cNvSpPr>
          <p:nvPr>
            <p:ph type="title"/>
          </p:nvPr>
        </p:nvSpPr>
        <p:spPr/>
        <p:txBody>
          <a:bodyPr/>
          <a:lstStyle/>
          <a:p>
            <a:r>
              <a:rPr lang="en-IN" sz="4400" dirty="0"/>
              <a:t>Techniques used to handle imbalanced data</a:t>
            </a:r>
          </a:p>
        </p:txBody>
      </p:sp>
      <p:sp>
        <p:nvSpPr>
          <p:cNvPr id="3" name="Content Placeholder 2">
            <a:extLst>
              <a:ext uri="{FF2B5EF4-FFF2-40B4-BE49-F238E27FC236}">
                <a16:creationId xmlns:a16="http://schemas.microsoft.com/office/drawing/2014/main" id="{BCC39F86-76A5-4D23-A139-1893AE7B7DAF}"/>
              </a:ext>
            </a:extLst>
          </p:cNvPr>
          <p:cNvSpPr>
            <a:spLocks noGrp="1"/>
          </p:cNvSpPr>
          <p:nvPr>
            <p:ph sz="half" idx="2"/>
          </p:nvPr>
        </p:nvSpPr>
        <p:spPr/>
        <p:txBody>
          <a:bodyPr/>
          <a:lstStyle/>
          <a:p>
            <a:pPr>
              <a:buFont typeface="Wingdings" panose="05000000000000000000" pitchFamily="2" charset="2"/>
              <a:buChar char="Ø"/>
            </a:pPr>
            <a:r>
              <a:rPr lang="en-IN" dirty="0"/>
              <a:t>UnderSampling</a:t>
            </a:r>
          </a:p>
          <a:p>
            <a:pPr>
              <a:buFont typeface="Wingdings" panose="05000000000000000000" pitchFamily="2" charset="2"/>
              <a:buChar char="Ø"/>
            </a:pPr>
            <a:r>
              <a:rPr lang="en-IN" dirty="0"/>
              <a:t>UnderSampling – NearMiss</a:t>
            </a:r>
          </a:p>
          <a:p>
            <a:pPr>
              <a:buFont typeface="Wingdings" panose="05000000000000000000" pitchFamily="2" charset="2"/>
              <a:buChar char="Ø"/>
            </a:pPr>
            <a:r>
              <a:rPr lang="en-IN" dirty="0"/>
              <a:t>OverSampling</a:t>
            </a:r>
          </a:p>
          <a:p>
            <a:pPr>
              <a:buFont typeface="Wingdings" panose="05000000000000000000" pitchFamily="2" charset="2"/>
              <a:buChar char="Ø"/>
            </a:pPr>
            <a:r>
              <a:rPr lang="en-IN" dirty="0"/>
              <a:t>OverSampling – SMOTE</a:t>
            </a:r>
          </a:p>
          <a:p>
            <a:pPr>
              <a:buFont typeface="Wingdings" panose="05000000000000000000" pitchFamily="2" charset="2"/>
              <a:buChar char="Ø"/>
            </a:pPr>
            <a:r>
              <a:rPr lang="en-IN" dirty="0"/>
              <a:t>Logistic Regression – Cost Sensitive</a:t>
            </a:r>
          </a:p>
          <a:p>
            <a:pPr>
              <a:buFont typeface="Wingdings" panose="05000000000000000000" pitchFamily="2" charset="2"/>
              <a:buChar char="Ø"/>
            </a:pPr>
            <a:r>
              <a:rPr lang="en-IN" dirty="0"/>
              <a:t>XGBoost</a:t>
            </a:r>
          </a:p>
          <a:p>
            <a:pPr marL="0" indent="0">
              <a:buNone/>
            </a:pPr>
            <a:endParaRPr lang="en-IN" dirty="0"/>
          </a:p>
        </p:txBody>
      </p:sp>
    </p:spTree>
    <p:extLst>
      <p:ext uri="{BB962C8B-B14F-4D97-AF65-F5344CB8AC3E}">
        <p14:creationId xmlns:p14="http://schemas.microsoft.com/office/powerpoint/2010/main" val="3981036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0B3111-7B97-654A-86CA-FD04EA6ED6EF}"/>
              </a:ext>
            </a:extLst>
          </p:cNvPr>
          <p:cNvSpPr>
            <a:spLocks noGrp="1"/>
          </p:cNvSpPr>
          <p:nvPr>
            <p:ph type="ctrTitle"/>
          </p:nvPr>
        </p:nvSpPr>
        <p:spPr>
          <a:xfrm>
            <a:off x="1066800" y="2950171"/>
            <a:ext cx="10058400" cy="957658"/>
          </a:xfrm>
        </p:spPr>
        <p:txBody>
          <a:bodyPr>
            <a:normAutofit fontScale="90000"/>
          </a:bodyPr>
          <a:lstStyle/>
          <a:p>
            <a:pPr algn="ctr"/>
            <a:r>
              <a:rPr lang="en-US" sz="6000" dirty="0"/>
              <a:t>Outcomes of models used</a:t>
            </a:r>
          </a:p>
        </p:txBody>
      </p:sp>
    </p:spTree>
    <p:extLst>
      <p:ext uri="{BB962C8B-B14F-4D97-AF65-F5344CB8AC3E}">
        <p14:creationId xmlns:p14="http://schemas.microsoft.com/office/powerpoint/2010/main" val="79297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p:txBody>
          <a:bodyPr/>
          <a:lstStyle/>
          <a:p>
            <a:pPr algn="ctr"/>
            <a:r>
              <a:rPr lang="en-US" dirty="0" err="1"/>
              <a:t>UnderSampling</a:t>
            </a:r>
            <a:r>
              <a:rPr lang="en-US" dirty="0"/>
              <a:t> (</a:t>
            </a:r>
            <a:r>
              <a:rPr lang="en-US" dirty="0" err="1"/>
              <a:t>RandomForest</a:t>
            </a:r>
            <a:r>
              <a:rPr lang="en-US" dirty="0"/>
              <a:t>)</a:t>
            </a:r>
          </a:p>
        </p:txBody>
      </p:sp>
      <p:pic>
        <p:nvPicPr>
          <p:cNvPr id="3" name="Picture 2">
            <a:extLst>
              <a:ext uri="{FF2B5EF4-FFF2-40B4-BE49-F238E27FC236}">
                <a16:creationId xmlns:a16="http://schemas.microsoft.com/office/drawing/2014/main" id="{D1766B74-FC38-43B6-92EB-F8E4B1FD0910}"/>
              </a:ext>
            </a:extLst>
          </p:cNvPr>
          <p:cNvPicPr>
            <a:picLocks noChangeAspect="1"/>
          </p:cNvPicPr>
          <p:nvPr/>
        </p:nvPicPr>
        <p:blipFill>
          <a:blip r:embed="rId2"/>
          <a:stretch>
            <a:fillRect/>
          </a:stretch>
        </p:blipFill>
        <p:spPr>
          <a:xfrm>
            <a:off x="3545498" y="1530455"/>
            <a:ext cx="5101004" cy="4396260"/>
          </a:xfrm>
          <a:prstGeom prst="rect">
            <a:avLst/>
          </a:prstGeom>
        </p:spPr>
      </p:pic>
    </p:spTree>
    <p:extLst>
      <p:ext uri="{BB962C8B-B14F-4D97-AF65-F5344CB8AC3E}">
        <p14:creationId xmlns:p14="http://schemas.microsoft.com/office/powerpoint/2010/main" val="4282591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p:txBody>
          <a:bodyPr>
            <a:normAutofit/>
          </a:bodyPr>
          <a:lstStyle/>
          <a:p>
            <a:pPr algn="ctr"/>
            <a:r>
              <a:rPr lang="en-US" dirty="0" err="1"/>
              <a:t>UnderSampling-NearMiss</a:t>
            </a:r>
            <a:r>
              <a:rPr lang="en-US" dirty="0"/>
              <a:t> (Logistic &amp; </a:t>
            </a:r>
            <a:r>
              <a:rPr lang="en-US" dirty="0" err="1"/>
              <a:t>RandomForest</a:t>
            </a:r>
            <a:r>
              <a:rPr lang="en-US" dirty="0"/>
              <a:t>)</a:t>
            </a:r>
          </a:p>
        </p:txBody>
      </p:sp>
      <p:pic>
        <p:nvPicPr>
          <p:cNvPr id="4" name="Picture 3">
            <a:extLst>
              <a:ext uri="{FF2B5EF4-FFF2-40B4-BE49-F238E27FC236}">
                <a16:creationId xmlns:a16="http://schemas.microsoft.com/office/drawing/2014/main" id="{E5838612-E079-45FB-8C33-34A7742B5514}"/>
              </a:ext>
            </a:extLst>
          </p:cNvPr>
          <p:cNvPicPr>
            <a:picLocks noChangeAspect="1"/>
          </p:cNvPicPr>
          <p:nvPr/>
        </p:nvPicPr>
        <p:blipFill>
          <a:blip r:embed="rId2"/>
          <a:stretch>
            <a:fillRect/>
          </a:stretch>
        </p:blipFill>
        <p:spPr>
          <a:xfrm>
            <a:off x="1257300" y="1697613"/>
            <a:ext cx="4838700" cy="4217516"/>
          </a:xfrm>
          <a:prstGeom prst="rect">
            <a:avLst/>
          </a:prstGeom>
        </p:spPr>
      </p:pic>
      <p:pic>
        <p:nvPicPr>
          <p:cNvPr id="6" name="Picture 5">
            <a:extLst>
              <a:ext uri="{FF2B5EF4-FFF2-40B4-BE49-F238E27FC236}">
                <a16:creationId xmlns:a16="http://schemas.microsoft.com/office/drawing/2014/main" id="{3E1CD114-AC14-4F1E-B432-A9C4F2FE6632}"/>
              </a:ext>
            </a:extLst>
          </p:cNvPr>
          <p:cNvPicPr>
            <a:picLocks noChangeAspect="1"/>
          </p:cNvPicPr>
          <p:nvPr/>
        </p:nvPicPr>
        <p:blipFill>
          <a:blip r:embed="rId3"/>
          <a:stretch>
            <a:fillRect/>
          </a:stretch>
        </p:blipFill>
        <p:spPr>
          <a:xfrm>
            <a:off x="6316981" y="1697613"/>
            <a:ext cx="4838700" cy="4217516"/>
          </a:xfrm>
          <a:prstGeom prst="rect">
            <a:avLst/>
          </a:prstGeom>
        </p:spPr>
      </p:pic>
    </p:spTree>
    <p:extLst>
      <p:ext uri="{BB962C8B-B14F-4D97-AF65-F5344CB8AC3E}">
        <p14:creationId xmlns:p14="http://schemas.microsoft.com/office/powerpoint/2010/main" val="605029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lstStyle/>
          <a:p>
            <a:r>
              <a:rPr lang="en-US" dirty="0">
                <a:solidFill>
                  <a:schemeClr val="tx1"/>
                </a:solidFill>
              </a:rPr>
              <a:t>OUTLINE</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lstStyle/>
          <a:p>
            <a:r>
              <a:rPr lang="en-US" dirty="0"/>
              <a:t>Basic Concepts</a:t>
            </a:r>
          </a:p>
          <a:p>
            <a:r>
              <a:rPr lang="en-US" dirty="0"/>
              <a:t>About the Dataset</a:t>
            </a:r>
          </a:p>
          <a:p>
            <a:r>
              <a:rPr lang="en-US" dirty="0"/>
              <a:t>Exploring the Features</a:t>
            </a:r>
          </a:p>
          <a:p>
            <a:r>
              <a:rPr lang="en-US" dirty="0"/>
              <a:t>Outcomes of Models Used</a:t>
            </a:r>
          </a:p>
          <a:p>
            <a:r>
              <a:rPr lang="en-US" dirty="0"/>
              <a:t>Comparison</a:t>
            </a:r>
          </a:p>
        </p:txBody>
      </p:sp>
    </p:spTree>
    <p:extLst>
      <p:ext uri="{BB962C8B-B14F-4D97-AF65-F5344CB8AC3E}">
        <p14:creationId xmlns:p14="http://schemas.microsoft.com/office/powerpoint/2010/main" val="2276898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p:txBody>
          <a:bodyPr/>
          <a:lstStyle/>
          <a:p>
            <a:pPr algn="ctr"/>
            <a:r>
              <a:rPr lang="en-US" dirty="0" err="1"/>
              <a:t>overSampling</a:t>
            </a:r>
            <a:r>
              <a:rPr lang="en-US" dirty="0"/>
              <a:t> (</a:t>
            </a:r>
            <a:r>
              <a:rPr lang="en-US" dirty="0" err="1"/>
              <a:t>RandomForest</a:t>
            </a:r>
            <a:r>
              <a:rPr lang="en-US" dirty="0"/>
              <a:t>)</a:t>
            </a:r>
          </a:p>
        </p:txBody>
      </p:sp>
      <p:pic>
        <p:nvPicPr>
          <p:cNvPr id="4" name="Picture 3">
            <a:extLst>
              <a:ext uri="{FF2B5EF4-FFF2-40B4-BE49-F238E27FC236}">
                <a16:creationId xmlns:a16="http://schemas.microsoft.com/office/drawing/2014/main" id="{C5A1025B-E819-419D-BFB9-80A598111036}"/>
              </a:ext>
            </a:extLst>
          </p:cNvPr>
          <p:cNvPicPr>
            <a:picLocks noChangeAspect="1"/>
          </p:cNvPicPr>
          <p:nvPr/>
        </p:nvPicPr>
        <p:blipFill>
          <a:blip r:embed="rId2"/>
          <a:stretch>
            <a:fillRect/>
          </a:stretch>
        </p:blipFill>
        <p:spPr>
          <a:xfrm>
            <a:off x="3545498" y="1530455"/>
            <a:ext cx="5101004" cy="4396260"/>
          </a:xfrm>
          <a:prstGeom prst="rect">
            <a:avLst/>
          </a:prstGeom>
        </p:spPr>
      </p:pic>
    </p:spTree>
    <p:extLst>
      <p:ext uri="{BB962C8B-B14F-4D97-AF65-F5344CB8AC3E}">
        <p14:creationId xmlns:p14="http://schemas.microsoft.com/office/powerpoint/2010/main" val="2428304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p:txBody>
          <a:bodyPr/>
          <a:lstStyle/>
          <a:p>
            <a:pPr algn="ctr"/>
            <a:r>
              <a:rPr lang="en-US" dirty="0"/>
              <a:t>oversampling - Smote (</a:t>
            </a:r>
            <a:r>
              <a:rPr lang="en-US" dirty="0" err="1"/>
              <a:t>RandomForest</a:t>
            </a:r>
            <a:r>
              <a:rPr lang="en-US" dirty="0"/>
              <a:t>)</a:t>
            </a:r>
          </a:p>
        </p:txBody>
      </p:sp>
      <p:pic>
        <p:nvPicPr>
          <p:cNvPr id="3" name="Picture 2">
            <a:extLst>
              <a:ext uri="{FF2B5EF4-FFF2-40B4-BE49-F238E27FC236}">
                <a16:creationId xmlns:a16="http://schemas.microsoft.com/office/drawing/2014/main" id="{C64C60F6-63F1-456E-B26F-504D89E6A119}"/>
              </a:ext>
            </a:extLst>
          </p:cNvPr>
          <p:cNvPicPr>
            <a:picLocks noChangeAspect="1"/>
          </p:cNvPicPr>
          <p:nvPr/>
        </p:nvPicPr>
        <p:blipFill>
          <a:blip r:embed="rId2"/>
          <a:stretch>
            <a:fillRect/>
          </a:stretch>
        </p:blipFill>
        <p:spPr>
          <a:xfrm>
            <a:off x="3545498" y="1530455"/>
            <a:ext cx="5101004" cy="4396261"/>
          </a:xfrm>
          <a:prstGeom prst="rect">
            <a:avLst/>
          </a:prstGeom>
        </p:spPr>
      </p:pic>
    </p:spTree>
    <p:extLst>
      <p:ext uri="{BB962C8B-B14F-4D97-AF65-F5344CB8AC3E}">
        <p14:creationId xmlns:p14="http://schemas.microsoft.com/office/powerpoint/2010/main" val="802428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p:txBody>
          <a:bodyPr/>
          <a:lstStyle/>
          <a:p>
            <a:pPr algn="ctr"/>
            <a:r>
              <a:rPr lang="en-US" dirty="0"/>
              <a:t>Logistic Regression - Cost Sensitive</a:t>
            </a:r>
          </a:p>
        </p:txBody>
      </p:sp>
      <p:pic>
        <p:nvPicPr>
          <p:cNvPr id="4" name="Picture 3">
            <a:extLst>
              <a:ext uri="{FF2B5EF4-FFF2-40B4-BE49-F238E27FC236}">
                <a16:creationId xmlns:a16="http://schemas.microsoft.com/office/drawing/2014/main" id="{49D23EE3-1887-49FA-846A-F829D269826B}"/>
              </a:ext>
            </a:extLst>
          </p:cNvPr>
          <p:cNvPicPr>
            <a:picLocks noChangeAspect="1"/>
          </p:cNvPicPr>
          <p:nvPr/>
        </p:nvPicPr>
        <p:blipFill>
          <a:blip r:embed="rId2"/>
          <a:stretch>
            <a:fillRect/>
          </a:stretch>
        </p:blipFill>
        <p:spPr>
          <a:xfrm>
            <a:off x="3545498" y="1580857"/>
            <a:ext cx="5101004" cy="4384674"/>
          </a:xfrm>
          <a:prstGeom prst="rect">
            <a:avLst/>
          </a:prstGeom>
        </p:spPr>
      </p:pic>
    </p:spTree>
    <p:extLst>
      <p:ext uri="{BB962C8B-B14F-4D97-AF65-F5344CB8AC3E}">
        <p14:creationId xmlns:p14="http://schemas.microsoft.com/office/powerpoint/2010/main" val="4029781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p:txBody>
          <a:bodyPr/>
          <a:lstStyle/>
          <a:p>
            <a:pPr algn="ctr"/>
            <a:r>
              <a:rPr lang="en-US" dirty="0" err="1"/>
              <a:t>XGBoost</a:t>
            </a:r>
            <a:endParaRPr lang="en-US" dirty="0"/>
          </a:p>
        </p:txBody>
      </p:sp>
      <p:pic>
        <p:nvPicPr>
          <p:cNvPr id="3" name="Picture 2">
            <a:extLst>
              <a:ext uri="{FF2B5EF4-FFF2-40B4-BE49-F238E27FC236}">
                <a16:creationId xmlns:a16="http://schemas.microsoft.com/office/drawing/2014/main" id="{051E7B97-EF20-4368-A84C-43B59A992B5F}"/>
              </a:ext>
            </a:extLst>
          </p:cNvPr>
          <p:cNvPicPr>
            <a:picLocks noChangeAspect="1"/>
          </p:cNvPicPr>
          <p:nvPr/>
        </p:nvPicPr>
        <p:blipFill>
          <a:blip r:embed="rId2"/>
          <a:stretch>
            <a:fillRect/>
          </a:stretch>
        </p:blipFill>
        <p:spPr>
          <a:xfrm>
            <a:off x="3575978" y="1560478"/>
            <a:ext cx="5101004" cy="4384674"/>
          </a:xfrm>
          <a:prstGeom prst="rect">
            <a:avLst/>
          </a:prstGeom>
        </p:spPr>
      </p:pic>
    </p:spTree>
    <p:extLst>
      <p:ext uri="{BB962C8B-B14F-4D97-AF65-F5344CB8AC3E}">
        <p14:creationId xmlns:p14="http://schemas.microsoft.com/office/powerpoint/2010/main" val="2895252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0B3111-7B97-654A-86CA-FD04EA6ED6EF}"/>
              </a:ext>
            </a:extLst>
          </p:cNvPr>
          <p:cNvSpPr>
            <a:spLocks noGrp="1"/>
          </p:cNvSpPr>
          <p:nvPr>
            <p:ph type="ctrTitle"/>
          </p:nvPr>
        </p:nvSpPr>
        <p:spPr>
          <a:xfrm>
            <a:off x="1066800" y="2950171"/>
            <a:ext cx="10058400" cy="957658"/>
          </a:xfrm>
        </p:spPr>
        <p:txBody>
          <a:bodyPr>
            <a:normAutofit/>
          </a:bodyPr>
          <a:lstStyle/>
          <a:p>
            <a:pPr algn="ctr"/>
            <a:r>
              <a:rPr lang="en-US" sz="6000" dirty="0"/>
              <a:t>Comparison</a:t>
            </a:r>
          </a:p>
        </p:txBody>
      </p:sp>
    </p:spTree>
    <p:extLst>
      <p:ext uri="{BB962C8B-B14F-4D97-AF65-F5344CB8AC3E}">
        <p14:creationId xmlns:p14="http://schemas.microsoft.com/office/powerpoint/2010/main" val="27738233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B6C6BD0-EDC9-7C44-A414-B66D25E34B52}"/>
              </a:ext>
            </a:extLst>
          </p:cNvPr>
          <p:cNvSpPr>
            <a:spLocks noGrp="1"/>
          </p:cNvSpPr>
          <p:nvPr>
            <p:ph type="title"/>
          </p:nvPr>
        </p:nvSpPr>
        <p:spPr>
          <a:xfrm>
            <a:off x="1097280" y="942871"/>
            <a:ext cx="10058400" cy="587584"/>
          </a:xfrm>
        </p:spPr>
        <p:txBody>
          <a:bodyPr/>
          <a:lstStyle/>
          <a:p>
            <a:r>
              <a:rPr lang="en-US" dirty="0"/>
              <a:t>Accuracies of All Models</a:t>
            </a:r>
          </a:p>
        </p:txBody>
      </p:sp>
      <p:pic>
        <p:nvPicPr>
          <p:cNvPr id="3" name="Picture 2">
            <a:extLst>
              <a:ext uri="{FF2B5EF4-FFF2-40B4-BE49-F238E27FC236}">
                <a16:creationId xmlns:a16="http://schemas.microsoft.com/office/drawing/2014/main" id="{A9250635-E3C3-4357-BB94-88FE2E8AE87A}"/>
              </a:ext>
            </a:extLst>
          </p:cNvPr>
          <p:cNvPicPr>
            <a:picLocks noChangeAspect="1"/>
          </p:cNvPicPr>
          <p:nvPr/>
        </p:nvPicPr>
        <p:blipFill>
          <a:blip r:embed="rId2"/>
          <a:stretch>
            <a:fillRect/>
          </a:stretch>
        </p:blipFill>
        <p:spPr>
          <a:xfrm>
            <a:off x="1097280" y="1530455"/>
            <a:ext cx="10058399" cy="4501069"/>
          </a:xfrm>
          <a:prstGeom prst="rect">
            <a:avLst/>
          </a:prstGeom>
        </p:spPr>
      </p:pic>
    </p:spTree>
    <p:extLst>
      <p:ext uri="{BB962C8B-B14F-4D97-AF65-F5344CB8AC3E}">
        <p14:creationId xmlns:p14="http://schemas.microsoft.com/office/powerpoint/2010/main" val="1640389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B6C6BD0-EDC9-7C44-A414-B66D25E34B52}"/>
              </a:ext>
            </a:extLst>
          </p:cNvPr>
          <p:cNvSpPr>
            <a:spLocks noGrp="1"/>
          </p:cNvSpPr>
          <p:nvPr>
            <p:ph type="title"/>
          </p:nvPr>
        </p:nvSpPr>
        <p:spPr>
          <a:xfrm>
            <a:off x="1097280" y="942871"/>
            <a:ext cx="10058400" cy="587584"/>
          </a:xfrm>
        </p:spPr>
        <p:txBody>
          <a:bodyPr/>
          <a:lstStyle/>
          <a:p>
            <a:r>
              <a:rPr lang="en-US" dirty="0"/>
              <a:t>F1-Scores of All Models</a:t>
            </a:r>
          </a:p>
        </p:txBody>
      </p:sp>
      <p:pic>
        <p:nvPicPr>
          <p:cNvPr id="4" name="Picture 3">
            <a:extLst>
              <a:ext uri="{FF2B5EF4-FFF2-40B4-BE49-F238E27FC236}">
                <a16:creationId xmlns:a16="http://schemas.microsoft.com/office/drawing/2014/main" id="{F5620DED-A87F-4DB7-9AF6-FC23BFA28BD8}"/>
              </a:ext>
            </a:extLst>
          </p:cNvPr>
          <p:cNvPicPr>
            <a:picLocks noChangeAspect="1"/>
          </p:cNvPicPr>
          <p:nvPr/>
        </p:nvPicPr>
        <p:blipFill>
          <a:blip r:embed="rId2"/>
          <a:stretch>
            <a:fillRect/>
          </a:stretch>
        </p:blipFill>
        <p:spPr>
          <a:xfrm>
            <a:off x="1066800" y="1530455"/>
            <a:ext cx="10058399" cy="4501069"/>
          </a:xfrm>
          <a:prstGeom prst="rect">
            <a:avLst/>
          </a:prstGeom>
        </p:spPr>
      </p:pic>
    </p:spTree>
    <p:extLst>
      <p:ext uri="{BB962C8B-B14F-4D97-AF65-F5344CB8AC3E}">
        <p14:creationId xmlns:p14="http://schemas.microsoft.com/office/powerpoint/2010/main" val="2282628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B6C6BD0-EDC9-7C44-A414-B66D25E34B52}"/>
              </a:ext>
            </a:extLst>
          </p:cNvPr>
          <p:cNvSpPr>
            <a:spLocks noGrp="1"/>
          </p:cNvSpPr>
          <p:nvPr>
            <p:ph type="title"/>
          </p:nvPr>
        </p:nvSpPr>
        <p:spPr>
          <a:xfrm>
            <a:off x="1097280" y="942871"/>
            <a:ext cx="10058400" cy="587584"/>
          </a:xfrm>
        </p:spPr>
        <p:txBody>
          <a:bodyPr/>
          <a:lstStyle/>
          <a:p>
            <a:r>
              <a:rPr lang="en-US" dirty="0"/>
              <a:t>All at one place-1</a:t>
            </a:r>
          </a:p>
        </p:txBody>
      </p:sp>
      <p:pic>
        <p:nvPicPr>
          <p:cNvPr id="3" name="Picture 2">
            <a:extLst>
              <a:ext uri="{FF2B5EF4-FFF2-40B4-BE49-F238E27FC236}">
                <a16:creationId xmlns:a16="http://schemas.microsoft.com/office/drawing/2014/main" id="{D4042FFE-FA64-4B0D-8A5B-BF3AEE2F71E5}"/>
              </a:ext>
            </a:extLst>
          </p:cNvPr>
          <p:cNvPicPr>
            <a:picLocks noChangeAspect="1"/>
          </p:cNvPicPr>
          <p:nvPr/>
        </p:nvPicPr>
        <p:blipFill>
          <a:blip r:embed="rId2"/>
          <a:stretch>
            <a:fillRect/>
          </a:stretch>
        </p:blipFill>
        <p:spPr>
          <a:xfrm>
            <a:off x="1097280" y="1530455"/>
            <a:ext cx="10088879" cy="4501069"/>
          </a:xfrm>
          <a:prstGeom prst="rect">
            <a:avLst/>
          </a:prstGeom>
        </p:spPr>
      </p:pic>
    </p:spTree>
    <p:extLst>
      <p:ext uri="{BB962C8B-B14F-4D97-AF65-F5344CB8AC3E}">
        <p14:creationId xmlns:p14="http://schemas.microsoft.com/office/powerpoint/2010/main" val="3926207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B6C6BD0-EDC9-7C44-A414-B66D25E34B52}"/>
              </a:ext>
            </a:extLst>
          </p:cNvPr>
          <p:cNvSpPr>
            <a:spLocks noGrp="1"/>
          </p:cNvSpPr>
          <p:nvPr>
            <p:ph type="title"/>
          </p:nvPr>
        </p:nvSpPr>
        <p:spPr>
          <a:xfrm>
            <a:off x="1097280" y="942871"/>
            <a:ext cx="10058400" cy="587584"/>
          </a:xfrm>
        </p:spPr>
        <p:txBody>
          <a:bodyPr/>
          <a:lstStyle/>
          <a:p>
            <a:r>
              <a:rPr lang="en-US" dirty="0"/>
              <a:t>All at one place-2</a:t>
            </a:r>
          </a:p>
        </p:txBody>
      </p:sp>
      <p:pic>
        <p:nvPicPr>
          <p:cNvPr id="4" name="Picture 3">
            <a:extLst>
              <a:ext uri="{FF2B5EF4-FFF2-40B4-BE49-F238E27FC236}">
                <a16:creationId xmlns:a16="http://schemas.microsoft.com/office/drawing/2014/main" id="{F123778D-D686-4AEF-80CD-CDEC2B2CF7BC}"/>
              </a:ext>
            </a:extLst>
          </p:cNvPr>
          <p:cNvPicPr>
            <a:picLocks noChangeAspect="1"/>
          </p:cNvPicPr>
          <p:nvPr/>
        </p:nvPicPr>
        <p:blipFill>
          <a:blip r:embed="rId2"/>
          <a:stretch>
            <a:fillRect/>
          </a:stretch>
        </p:blipFill>
        <p:spPr>
          <a:xfrm>
            <a:off x="1097280" y="1530455"/>
            <a:ext cx="10088879" cy="4501069"/>
          </a:xfrm>
          <a:prstGeom prst="rect">
            <a:avLst/>
          </a:prstGeom>
        </p:spPr>
      </p:pic>
    </p:spTree>
    <p:extLst>
      <p:ext uri="{BB962C8B-B14F-4D97-AF65-F5344CB8AC3E}">
        <p14:creationId xmlns:p14="http://schemas.microsoft.com/office/powerpoint/2010/main" val="34927703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0B3111-7B97-654A-86CA-FD04EA6ED6EF}"/>
              </a:ext>
            </a:extLst>
          </p:cNvPr>
          <p:cNvSpPr>
            <a:spLocks noGrp="1"/>
          </p:cNvSpPr>
          <p:nvPr>
            <p:ph type="ctrTitle"/>
          </p:nvPr>
        </p:nvSpPr>
        <p:spPr>
          <a:xfrm>
            <a:off x="1066800" y="2950171"/>
            <a:ext cx="10058400" cy="957658"/>
          </a:xfrm>
        </p:spPr>
        <p:txBody>
          <a:bodyPr>
            <a:normAutofit/>
          </a:bodyPr>
          <a:lstStyle/>
          <a:p>
            <a:pPr algn="ctr"/>
            <a:r>
              <a:rPr lang="en-US" sz="6000" dirty="0"/>
              <a:t>Thank you!</a:t>
            </a:r>
          </a:p>
        </p:txBody>
      </p:sp>
    </p:spTree>
    <p:extLst>
      <p:ext uri="{BB962C8B-B14F-4D97-AF65-F5344CB8AC3E}">
        <p14:creationId xmlns:p14="http://schemas.microsoft.com/office/powerpoint/2010/main" val="1502446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0B3111-7B97-654A-86CA-FD04EA6ED6EF}"/>
              </a:ext>
            </a:extLst>
          </p:cNvPr>
          <p:cNvSpPr>
            <a:spLocks noGrp="1"/>
          </p:cNvSpPr>
          <p:nvPr>
            <p:ph type="ctrTitle"/>
          </p:nvPr>
        </p:nvSpPr>
        <p:spPr>
          <a:xfrm>
            <a:off x="1066800" y="2950171"/>
            <a:ext cx="10058400" cy="957658"/>
          </a:xfrm>
        </p:spPr>
        <p:txBody>
          <a:bodyPr>
            <a:normAutofit/>
          </a:bodyPr>
          <a:lstStyle/>
          <a:p>
            <a:pPr algn="ctr"/>
            <a:r>
              <a:rPr lang="en-US" sz="6000" dirty="0"/>
              <a:t>Basic Concepts</a:t>
            </a:r>
          </a:p>
        </p:txBody>
      </p:sp>
    </p:spTree>
    <p:extLst>
      <p:ext uri="{BB962C8B-B14F-4D97-AF65-F5344CB8AC3E}">
        <p14:creationId xmlns:p14="http://schemas.microsoft.com/office/powerpoint/2010/main" val="804112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E51183-D0D9-A74B-94F0-9EC0104A75F3}"/>
              </a:ext>
            </a:extLst>
          </p:cNvPr>
          <p:cNvSpPr>
            <a:spLocks noGrp="1"/>
          </p:cNvSpPr>
          <p:nvPr>
            <p:ph type="title"/>
          </p:nvPr>
        </p:nvSpPr>
        <p:spPr/>
        <p:txBody>
          <a:bodyPr/>
          <a:lstStyle/>
          <a:p>
            <a:pPr>
              <a:tabLst>
                <a:tab pos="3308350" algn="l"/>
              </a:tabLst>
            </a:pPr>
            <a:r>
              <a:rPr lang="en-US" dirty="0">
                <a:solidFill>
                  <a:schemeClr val="tx1">
                    <a:lumMod val="85000"/>
                    <a:lumOff val="15000"/>
                  </a:schemeClr>
                </a:solidFill>
              </a:rPr>
              <a:t>credit card</a:t>
            </a:r>
          </a:p>
        </p:txBody>
      </p:sp>
      <p:sp>
        <p:nvSpPr>
          <p:cNvPr id="5" name="Content Placeholder 4">
            <a:extLst>
              <a:ext uri="{FF2B5EF4-FFF2-40B4-BE49-F238E27FC236}">
                <a16:creationId xmlns:a16="http://schemas.microsoft.com/office/drawing/2014/main" id="{319ED1B1-6FE0-FA43-95C4-366DBD1F1305}"/>
              </a:ext>
            </a:extLst>
          </p:cNvPr>
          <p:cNvSpPr>
            <a:spLocks noGrp="1"/>
          </p:cNvSpPr>
          <p:nvPr>
            <p:ph sz="half" idx="2"/>
          </p:nvPr>
        </p:nvSpPr>
        <p:spPr>
          <a:xfrm>
            <a:off x="6989885" y="831286"/>
            <a:ext cx="4457700" cy="5195425"/>
          </a:xfrm>
        </p:spPr>
        <p:txBody>
          <a:bodyPr>
            <a:normAutofit/>
          </a:bodyPr>
          <a:lstStyle/>
          <a:p>
            <a:pPr marL="0" indent="0" algn="just">
              <a:buFont typeface="Calibri" panose="020F0502020204030204" pitchFamily="34" charset="0"/>
              <a:buNone/>
            </a:pPr>
            <a:r>
              <a:rPr lang="en-US" spc="200" dirty="0"/>
              <a:t>	A credit card is a thin rectangular piece of plastic or metal issued by a bank or financial services company, that allows cardholders to borrow funds with which to pay for goods and services with merchants that accept cards for payment. </a:t>
            </a:r>
          </a:p>
          <a:p>
            <a:pPr marL="0" indent="0" algn="just">
              <a:buFont typeface="Calibri" panose="020F0502020204030204" pitchFamily="34" charset="0"/>
              <a:buNone/>
            </a:pPr>
            <a:r>
              <a:rPr lang="en-US" spc="200" dirty="0"/>
              <a:t>	Credit cards impose the condition that cardholders pay back the borrowed money, plus any applicable interest, as well as any additional agreed-upon charges, either in full by the billing date or over time.</a:t>
            </a:r>
          </a:p>
        </p:txBody>
      </p:sp>
    </p:spTree>
    <p:extLst>
      <p:ext uri="{BB962C8B-B14F-4D97-AF65-F5344CB8AC3E}">
        <p14:creationId xmlns:p14="http://schemas.microsoft.com/office/powerpoint/2010/main" val="971976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E51183-D0D9-A74B-94F0-9EC0104A75F3}"/>
              </a:ext>
            </a:extLst>
          </p:cNvPr>
          <p:cNvSpPr>
            <a:spLocks noGrp="1"/>
          </p:cNvSpPr>
          <p:nvPr>
            <p:ph type="title"/>
          </p:nvPr>
        </p:nvSpPr>
        <p:spPr>
          <a:xfrm>
            <a:off x="635008" y="2528538"/>
            <a:ext cx="5460992" cy="2034670"/>
          </a:xfrm>
        </p:spPr>
        <p:txBody>
          <a:bodyPr/>
          <a:lstStyle/>
          <a:p>
            <a:pPr>
              <a:tabLst>
                <a:tab pos="3308350" algn="l"/>
              </a:tabLst>
            </a:pPr>
            <a:r>
              <a:rPr lang="en-US" dirty="0">
                <a:solidFill>
                  <a:schemeClr val="tx1">
                    <a:lumMod val="85000"/>
                    <a:lumOff val="15000"/>
                  </a:schemeClr>
                </a:solidFill>
              </a:rPr>
              <a:t>credit card fraud</a:t>
            </a:r>
          </a:p>
        </p:txBody>
      </p:sp>
      <p:sp>
        <p:nvSpPr>
          <p:cNvPr id="5" name="Content Placeholder 4">
            <a:extLst>
              <a:ext uri="{FF2B5EF4-FFF2-40B4-BE49-F238E27FC236}">
                <a16:creationId xmlns:a16="http://schemas.microsoft.com/office/drawing/2014/main" id="{319ED1B1-6FE0-FA43-95C4-366DBD1F1305}"/>
              </a:ext>
            </a:extLst>
          </p:cNvPr>
          <p:cNvSpPr>
            <a:spLocks noGrp="1"/>
          </p:cNvSpPr>
          <p:nvPr>
            <p:ph sz="half" idx="2"/>
          </p:nvPr>
        </p:nvSpPr>
        <p:spPr>
          <a:xfrm>
            <a:off x="6989885" y="831286"/>
            <a:ext cx="4457700" cy="5195425"/>
          </a:xfrm>
        </p:spPr>
        <p:txBody>
          <a:bodyPr/>
          <a:lstStyle/>
          <a:p>
            <a:pPr marL="0" indent="0" algn="just">
              <a:buFont typeface="Calibri" panose="020F0502020204030204" pitchFamily="34" charset="0"/>
              <a:buNone/>
            </a:pPr>
            <a:r>
              <a:rPr lang="en-US" spc="200" dirty="0"/>
              <a:t>	Credit card fraud is an inclusive term for fraud committed using a payment card. The purpose may be to obtain goods or services, or to make payment to another account which is controlled by a criminal.</a:t>
            </a:r>
          </a:p>
          <a:p>
            <a:pPr marL="0" indent="0" algn="just">
              <a:buFont typeface="Calibri" panose="020F0502020204030204" pitchFamily="34" charset="0"/>
              <a:buNone/>
            </a:pPr>
            <a:r>
              <a:rPr lang="en-US" spc="200" dirty="0"/>
              <a:t>	There are two kinds of card fraud: card-present fraud (not so common nowadays) and card-not-present fraud (more common). </a:t>
            </a:r>
          </a:p>
        </p:txBody>
      </p:sp>
    </p:spTree>
    <p:extLst>
      <p:ext uri="{BB962C8B-B14F-4D97-AF65-F5344CB8AC3E}">
        <p14:creationId xmlns:p14="http://schemas.microsoft.com/office/powerpoint/2010/main" val="9910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E51183-D0D9-A74B-94F0-9EC0104A75F3}"/>
              </a:ext>
            </a:extLst>
          </p:cNvPr>
          <p:cNvSpPr>
            <a:spLocks noGrp="1"/>
          </p:cNvSpPr>
          <p:nvPr>
            <p:ph type="title"/>
          </p:nvPr>
        </p:nvSpPr>
        <p:spPr>
          <a:xfrm>
            <a:off x="635008" y="2528538"/>
            <a:ext cx="5460992" cy="2034670"/>
          </a:xfrm>
        </p:spPr>
        <p:txBody>
          <a:bodyPr/>
          <a:lstStyle/>
          <a:p>
            <a:pPr>
              <a:tabLst>
                <a:tab pos="3308350" algn="l"/>
              </a:tabLst>
            </a:pPr>
            <a:r>
              <a:rPr lang="en-US" dirty="0">
                <a:solidFill>
                  <a:schemeClr val="tx1">
                    <a:lumMod val="85000"/>
                    <a:lumOff val="15000"/>
                  </a:schemeClr>
                </a:solidFill>
              </a:rPr>
              <a:t>Types of </a:t>
            </a:r>
            <a:br>
              <a:rPr lang="en-US" dirty="0">
                <a:solidFill>
                  <a:schemeClr val="tx1">
                    <a:lumMod val="85000"/>
                    <a:lumOff val="15000"/>
                  </a:schemeClr>
                </a:solidFill>
              </a:rPr>
            </a:br>
            <a:r>
              <a:rPr lang="en-US" dirty="0">
                <a:solidFill>
                  <a:schemeClr val="tx1">
                    <a:lumMod val="85000"/>
                    <a:lumOff val="15000"/>
                  </a:schemeClr>
                </a:solidFill>
              </a:rPr>
              <a:t>credit card fraud</a:t>
            </a:r>
          </a:p>
        </p:txBody>
      </p:sp>
      <p:sp>
        <p:nvSpPr>
          <p:cNvPr id="5" name="Content Placeholder 4">
            <a:extLst>
              <a:ext uri="{FF2B5EF4-FFF2-40B4-BE49-F238E27FC236}">
                <a16:creationId xmlns:a16="http://schemas.microsoft.com/office/drawing/2014/main" id="{319ED1B1-6FE0-FA43-95C4-366DBD1F1305}"/>
              </a:ext>
            </a:extLst>
          </p:cNvPr>
          <p:cNvSpPr>
            <a:spLocks noGrp="1"/>
          </p:cNvSpPr>
          <p:nvPr>
            <p:ph sz="half" idx="2"/>
          </p:nvPr>
        </p:nvSpPr>
        <p:spPr>
          <a:xfrm>
            <a:off x="6989885" y="831286"/>
            <a:ext cx="4457700" cy="5195425"/>
          </a:xfrm>
        </p:spPr>
        <p:txBody>
          <a:bodyPr/>
          <a:lstStyle/>
          <a:p>
            <a:pPr marL="285750" indent="-285750">
              <a:buFont typeface="Arial" panose="020B0604020202020204" pitchFamily="34" charset="0"/>
              <a:buChar char="•"/>
            </a:pPr>
            <a:r>
              <a:rPr lang="en-US" spc="200" dirty="0"/>
              <a:t>Application Fraud</a:t>
            </a:r>
          </a:p>
          <a:p>
            <a:pPr marL="285750" indent="-285750">
              <a:buFont typeface="Arial" panose="020B0604020202020204" pitchFamily="34" charset="0"/>
              <a:buChar char="•"/>
            </a:pPr>
            <a:r>
              <a:rPr lang="en-US" spc="200" dirty="0"/>
              <a:t>Account takeover</a:t>
            </a:r>
          </a:p>
          <a:p>
            <a:pPr marL="285750" indent="-285750">
              <a:buFont typeface="Arial" panose="020B0604020202020204" pitchFamily="34" charset="0"/>
              <a:buChar char="•"/>
            </a:pPr>
            <a:r>
              <a:rPr lang="en-US" spc="200" dirty="0"/>
              <a:t>Social engineering fraud</a:t>
            </a:r>
          </a:p>
          <a:p>
            <a:pPr marL="285750" indent="-285750">
              <a:buFont typeface="Arial" panose="020B0604020202020204" pitchFamily="34" charset="0"/>
              <a:buChar char="•"/>
            </a:pPr>
            <a:r>
              <a:rPr lang="en-US" spc="200" dirty="0"/>
              <a:t>Skimming(theft of personal information)</a:t>
            </a:r>
          </a:p>
          <a:p>
            <a:pPr marL="285750" indent="-285750">
              <a:buFont typeface="Arial" panose="020B0604020202020204" pitchFamily="34" charset="0"/>
              <a:buChar char="•"/>
            </a:pPr>
            <a:r>
              <a:rPr lang="en-US" spc="200" dirty="0"/>
              <a:t>Unexpected repeat billing</a:t>
            </a:r>
          </a:p>
        </p:txBody>
      </p:sp>
    </p:spTree>
    <p:extLst>
      <p:ext uri="{BB962C8B-B14F-4D97-AF65-F5344CB8AC3E}">
        <p14:creationId xmlns:p14="http://schemas.microsoft.com/office/powerpoint/2010/main" val="397453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0B3111-7B97-654A-86CA-FD04EA6ED6EF}"/>
              </a:ext>
            </a:extLst>
          </p:cNvPr>
          <p:cNvSpPr>
            <a:spLocks noGrp="1"/>
          </p:cNvSpPr>
          <p:nvPr>
            <p:ph type="ctrTitle"/>
          </p:nvPr>
        </p:nvSpPr>
        <p:spPr>
          <a:xfrm>
            <a:off x="1066800" y="2950171"/>
            <a:ext cx="10058400" cy="957658"/>
          </a:xfrm>
        </p:spPr>
        <p:txBody>
          <a:bodyPr>
            <a:normAutofit/>
          </a:bodyPr>
          <a:lstStyle/>
          <a:p>
            <a:pPr algn="ctr"/>
            <a:r>
              <a:rPr lang="en-US" sz="6000" dirty="0"/>
              <a:t>About the Dataset</a:t>
            </a:r>
          </a:p>
        </p:txBody>
      </p:sp>
    </p:spTree>
    <p:extLst>
      <p:ext uri="{BB962C8B-B14F-4D97-AF65-F5344CB8AC3E}">
        <p14:creationId xmlns:p14="http://schemas.microsoft.com/office/powerpoint/2010/main" val="3084776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1125415" y="1011115"/>
            <a:ext cx="5697416" cy="626627"/>
          </a:xfrm>
        </p:spPr>
        <p:txBody>
          <a:bodyPr/>
          <a:lstStyle/>
          <a:p>
            <a:pPr algn="ctr"/>
            <a:r>
              <a:rPr lang="en-US" dirty="0"/>
              <a:t>dataset</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1125415" y="1782591"/>
            <a:ext cx="5697416" cy="4064294"/>
          </a:xfrm>
        </p:spPr>
        <p:txBody>
          <a:bodyPr>
            <a:noAutofit/>
          </a:bodyPr>
          <a:lstStyle/>
          <a:p>
            <a:pPr algn="just"/>
            <a:r>
              <a:rPr lang="en-US" sz="2000" dirty="0"/>
              <a:t>	The dataset contains transactions made by credit cards in September 2013 by European cardholders.</a:t>
            </a:r>
          </a:p>
          <a:p>
            <a:pPr algn="just"/>
            <a:r>
              <a:rPr lang="en-US" sz="2000" dirty="0"/>
              <a:t>	This dataset presents transactions that occurred in two days, where we have 492 frauds out of 284,807 transactions. </a:t>
            </a:r>
          </a:p>
          <a:p>
            <a:pPr algn="just"/>
            <a:r>
              <a:rPr lang="en-US" sz="2000" dirty="0"/>
              <a:t>	The dataset is highly unbalanced, the positive class (frauds) account for 0.172% of all transactions. Features V1, V2, … V28 are the principal components obtained with PCA, the only features which have not been transformed with PCA are 'Time' and 'Amount'.</a:t>
            </a:r>
          </a:p>
        </p:txBody>
      </p:sp>
      <p:pic>
        <p:nvPicPr>
          <p:cNvPr id="3" name="Picture 2">
            <a:extLst>
              <a:ext uri="{FF2B5EF4-FFF2-40B4-BE49-F238E27FC236}">
                <a16:creationId xmlns:a16="http://schemas.microsoft.com/office/drawing/2014/main" id="{3A2FA33D-26AB-4AF8-9156-60995B2B21CE}"/>
              </a:ext>
            </a:extLst>
          </p:cNvPr>
          <p:cNvPicPr>
            <a:picLocks noChangeAspect="1"/>
          </p:cNvPicPr>
          <p:nvPr/>
        </p:nvPicPr>
        <p:blipFill>
          <a:blip r:embed="rId2"/>
          <a:stretch>
            <a:fillRect/>
          </a:stretch>
        </p:blipFill>
        <p:spPr>
          <a:xfrm>
            <a:off x="6942787" y="1796004"/>
            <a:ext cx="4542898" cy="3490546"/>
          </a:xfrm>
          <a:prstGeom prst="rect">
            <a:avLst/>
          </a:prstGeom>
        </p:spPr>
      </p:pic>
    </p:spTree>
    <p:extLst>
      <p:ext uri="{BB962C8B-B14F-4D97-AF65-F5344CB8AC3E}">
        <p14:creationId xmlns:p14="http://schemas.microsoft.com/office/powerpoint/2010/main" val="1255359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0B3111-7B97-654A-86CA-FD04EA6ED6EF}"/>
              </a:ext>
            </a:extLst>
          </p:cNvPr>
          <p:cNvSpPr>
            <a:spLocks noGrp="1"/>
          </p:cNvSpPr>
          <p:nvPr>
            <p:ph type="ctrTitle"/>
          </p:nvPr>
        </p:nvSpPr>
        <p:spPr>
          <a:xfrm>
            <a:off x="1066800" y="2950171"/>
            <a:ext cx="10058400" cy="957658"/>
          </a:xfrm>
        </p:spPr>
        <p:txBody>
          <a:bodyPr>
            <a:normAutofit/>
          </a:bodyPr>
          <a:lstStyle/>
          <a:p>
            <a:pPr algn="ctr"/>
            <a:r>
              <a:rPr lang="en-US" sz="6000" dirty="0"/>
              <a:t>Exploring the Features</a:t>
            </a:r>
          </a:p>
        </p:txBody>
      </p:sp>
    </p:spTree>
    <p:extLst>
      <p:ext uri="{BB962C8B-B14F-4D97-AF65-F5344CB8AC3E}">
        <p14:creationId xmlns:p14="http://schemas.microsoft.com/office/powerpoint/2010/main" val="1995919974"/>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Sales Pitch" id="{BA0280BF-E6B4-464B-BF28-F0D2A23065D1}" vid="{A1F0DEB3-06CD-4A85-8D08-B66BE056CE0F}"/>
    </a:ext>
  </a:extLst>
</a:theme>
</file>

<file path=docProps/app.xml><?xml version="1.0" encoding="utf-8"?>
<Properties xmlns="http://schemas.openxmlformats.org/officeDocument/2006/extended-properties" xmlns:vt="http://schemas.openxmlformats.org/officeDocument/2006/docPropsVTypes">
  <Template>Minimalist sales pitch</Template>
  <TotalTime>2828</TotalTime>
  <Words>845</Words>
  <Application>Microsoft Office PowerPoint</Application>
  <PresentationFormat>Widescreen</PresentationFormat>
  <Paragraphs>67</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Century Gothic</vt:lpstr>
      <vt:lpstr>Wingdings</vt:lpstr>
      <vt:lpstr>RetrospectVTI</vt:lpstr>
      <vt:lpstr>Credit card fraud detection</vt:lpstr>
      <vt:lpstr>OUTLINE</vt:lpstr>
      <vt:lpstr>Basic Concepts</vt:lpstr>
      <vt:lpstr>credit card</vt:lpstr>
      <vt:lpstr>credit card fraud</vt:lpstr>
      <vt:lpstr>Types of  credit card fraud</vt:lpstr>
      <vt:lpstr>About the Dataset</vt:lpstr>
      <vt:lpstr>dataset</vt:lpstr>
      <vt:lpstr>Exploring the Features</vt:lpstr>
      <vt:lpstr>Target Variable (Class)</vt:lpstr>
      <vt:lpstr>Important features</vt:lpstr>
      <vt:lpstr>Important Features (Contnd..)</vt:lpstr>
      <vt:lpstr>Time (Transactions per hour)</vt:lpstr>
      <vt:lpstr>Amount Spent</vt:lpstr>
      <vt:lpstr>Logistic Regression (Imbalanced Data)</vt:lpstr>
      <vt:lpstr>Techniques used to handle imbalanced data</vt:lpstr>
      <vt:lpstr>Outcomes of models used</vt:lpstr>
      <vt:lpstr>UnderSampling (RandomForest)</vt:lpstr>
      <vt:lpstr>UnderSampling-NearMiss (Logistic &amp; RandomForest)</vt:lpstr>
      <vt:lpstr>overSampling (RandomForest)</vt:lpstr>
      <vt:lpstr>oversampling - Smote (RandomForest)</vt:lpstr>
      <vt:lpstr>Logistic Regression - Cost Sensitive</vt:lpstr>
      <vt:lpstr>XGBoost</vt:lpstr>
      <vt:lpstr>Comparison</vt:lpstr>
      <vt:lpstr>Accuracies of All Models</vt:lpstr>
      <vt:lpstr>F1-Scores of All Models</vt:lpstr>
      <vt:lpstr>All at one place-1</vt:lpstr>
      <vt:lpstr>All at one place-2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Eswar Sai</dc:creator>
  <cp:lastModifiedBy>Eswar Sai</cp:lastModifiedBy>
  <cp:revision>33</cp:revision>
  <dcterms:created xsi:type="dcterms:W3CDTF">2021-01-20T01:36:01Z</dcterms:created>
  <dcterms:modified xsi:type="dcterms:W3CDTF">2021-01-25T01:45:55Z</dcterms:modified>
</cp:coreProperties>
</file>