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343" r:id="rId2"/>
    <p:sldId id="257" r:id="rId3"/>
    <p:sldId id="369" r:id="rId4"/>
    <p:sldId id="350" r:id="rId5"/>
    <p:sldId id="351" r:id="rId6"/>
    <p:sldId id="352" r:id="rId7"/>
    <p:sldId id="370" r:id="rId8"/>
    <p:sldId id="284" r:id="rId9"/>
    <p:sldId id="353" r:id="rId10"/>
    <p:sldId id="283" r:id="rId11"/>
    <p:sldId id="371" r:id="rId12"/>
    <p:sldId id="354" r:id="rId13"/>
    <p:sldId id="355" r:id="rId14"/>
    <p:sldId id="356" r:id="rId15"/>
    <p:sldId id="357" r:id="rId16"/>
    <p:sldId id="358" r:id="rId17"/>
    <p:sldId id="359" r:id="rId18"/>
    <p:sldId id="374" r:id="rId19"/>
    <p:sldId id="372" r:id="rId20"/>
    <p:sldId id="360" r:id="rId21"/>
    <p:sldId id="361" r:id="rId22"/>
    <p:sldId id="362" r:id="rId23"/>
    <p:sldId id="363" r:id="rId24"/>
    <p:sldId id="364" r:id="rId25"/>
    <p:sldId id="365" r:id="rId26"/>
    <p:sldId id="373" r:id="rId27"/>
    <p:sldId id="285" r:id="rId28"/>
    <p:sldId id="366" r:id="rId29"/>
    <p:sldId id="367" r:id="rId30"/>
    <p:sldId id="368" r:id="rId31"/>
    <p:sldId id="37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fraud detection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By </a:t>
            </a:r>
            <a:r>
              <a:rPr lang="en-US"/>
              <a:t>Eswar Sai 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E5BBF-0BE8-43BD-BDE5-DBD8920B1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07" y="1639179"/>
            <a:ext cx="4951386" cy="427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0B3111-7B97-654A-86CA-FD04EA6ED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950171"/>
            <a:ext cx="10058400" cy="95765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Exploring the Features</a:t>
            </a:r>
          </a:p>
        </p:txBody>
      </p:sp>
    </p:spTree>
    <p:extLst>
      <p:ext uri="{BB962C8B-B14F-4D97-AF65-F5344CB8AC3E}">
        <p14:creationId xmlns:p14="http://schemas.microsoft.com/office/powerpoint/2010/main" val="1995919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126E0-1FB1-4899-A834-D25CB0F9E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966" y="3096863"/>
            <a:ext cx="4299714" cy="2818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87ADE8-2DB5-4EA9-869B-CDE11E76A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966" y="1470903"/>
            <a:ext cx="4299714" cy="1186434"/>
          </a:xfrm>
          <a:prstGeom prst="rect">
            <a:avLst/>
          </a:prstGeom>
        </p:spPr>
      </p:pic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E35FBD3C-DC7F-4218-B174-F1AE8C1DCBEF}"/>
              </a:ext>
            </a:extLst>
          </p:cNvPr>
          <p:cNvSpPr txBox="1">
            <a:spLocks/>
          </p:cNvSpPr>
          <p:nvPr/>
        </p:nvSpPr>
        <p:spPr>
          <a:xfrm>
            <a:off x="1301262" y="1654531"/>
            <a:ext cx="4299714" cy="426059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	The feature ‘Class’ has only two values i.e., </a:t>
            </a:r>
          </a:p>
          <a:p>
            <a:pPr marL="0" indent="0" algn="just">
              <a:buNone/>
            </a:pPr>
            <a:r>
              <a:rPr lang="en-US" dirty="0"/>
              <a:t>0 being ‘Not Fraud’</a:t>
            </a:r>
          </a:p>
          <a:p>
            <a:pPr marL="0" indent="0" algn="just">
              <a:buNone/>
            </a:pPr>
            <a:r>
              <a:rPr lang="en-US" dirty="0"/>
              <a:t>1 being ‘Fraud’</a:t>
            </a:r>
          </a:p>
          <a:p>
            <a:pPr marL="0" indent="0" algn="just">
              <a:buNone/>
            </a:pPr>
            <a:r>
              <a:rPr lang="en-US" dirty="0"/>
              <a:t>	The difference b/w them is too high making it an imbalanced dataset. We need to handle it.</a:t>
            </a:r>
          </a:p>
          <a:p>
            <a:pPr algn="just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7162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Amount</a:t>
            </a: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E35FBD3C-DC7F-4218-B174-F1AE8C1DCBEF}"/>
              </a:ext>
            </a:extLst>
          </p:cNvPr>
          <p:cNvSpPr txBox="1">
            <a:spLocks/>
          </p:cNvSpPr>
          <p:nvPr/>
        </p:nvSpPr>
        <p:spPr>
          <a:xfrm>
            <a:off x="1301262" y="1654531"/>
            <a:ext cx="4299714" cy="426059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	The feature ‘Amount’ with respect to the feature ‘Class’ is divided into two separate </a:t>
            </a:r>
            <a:r>
              <a:rPr lang="en-US" dirty="0" err="1"/>
              <a:t>dataframes</a:t>
            </a:r>
            <a:r>
              <a:rPr lang="en-US" dirty="0"/>
              <a:t>. One is fraud and the other one is Normal. </a:t>
            </a:r>
          </a:p>
          <a:p>
            <a:pPr marL="0" indent="0" algn="just">
              <a:buNone/>
            </a:pPr>
            <a:r>
              <a:rPr lang="en-US" dirty="0"/>
              <a:t>	The Scatter plot between the fraud and normal vs Class category is shown in the figure where ‘0’ being ‘Normal’ and ‘1’ being ‘Fraud’</a:t>
            </a:r>
          </a:p>
          <a:p>
            <a:pPr algn="just"/>
            <a:r>
              <a:rPr lang="en-US" dirty="0"/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491E8-C65C-4D2F-A17E-C16AFFD44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455" y="1784838"/>
            <a:ext cx="4848225" cy="337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6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E35FBD3C-DC7F-4218-B174-F1AE8C1DCBEF}"/>
              </a:ext>
            </a:extLst>
          </p:cNvPr>
          <p:cNvSpPr txBox="1">
            <a:spLocks/>
          </p:cNvSpPr>
          <p:nvPr/>
        </p:nvSpPr>
        <p:spPr>
          <a:xfrm>
            <a:off x="1301262" y="1654531"/>
            <a:ext cx="9854418" cy="167996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	Initially, the feature ‘Time’ is separated into two </a:t>
            </a:r>
            <a:r>
              <a:rPr lang="en-US" dirty="0" err="1"/>
              <a:t>dataframes</a:t>
            </a:r>
            <a:r>
              <a:rPr lang="en-US" dirty="0"/>
              <a:t> as </a:t>
            </a:r>
            <a:r>
              <a:rPr lang="en-US" dirty="0" err="1"/>
              <a:t>time_min</a:t>
            </a:r>
            <a:r>
              <a:rPr lang="en-US" dirty="0"/>
              <a:t> and </a:t>
            </a:r>
            <a:r>
              <a:rPr lang="en-US" dirty="0" err="1"/>
              <a:t>time_hr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dirty="0"/>
              <a:t>	The </a:t>
            </a:r>
            <a:r>
              <a:rPr lang="en-US" dirty="0" err="1"/>
              <a:t>dist</a:t>
            </a:r>
            <a:r>
              <a:rPr lang="en-US" dirty="0"/>
              <a:t> plots of </a:t>
            </a:r>
            <a:r>
              <a:rPr lang="en-US" dirty="0" err="1"/>
              <a:t>time_hr</a:t>
            </a:r>
            <a:r>
              <a:rPr lang="en-US" dirty="0"/>
              <a:t> and </a:t>
            </a:r>
            <a:r>
              <a:rPr lang="en-US" dirty="0" err="1"/>
              <a:t>time_min</a:t>
            </a:r>
            <a:r>
              <a:rPr lang="en-US" dirty="0"/>
              <a:t> vs Class category is shown in the figures where ‘0’ being ‘blue’ and ‘1’ being ‘green’.</a:t>
            </a:r>
          </a:p>
          <a:p>
            <a:pPr algn="just"/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BBEF4-48B0-4B94-AC9F-C02579D24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06" y="3523506"/>
            <a:ext cx="5177501" cy="2580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265273-76D5-4933-B695-A5E4462E1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192" y="3523506"/>
            <a:ext cx="5177501" cy="258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Time(</a:t>
            </a:r>
            <a:r>
              <a:rPr lang="en-US" dirty="0" err="1"/>
              <a:t>Contnd</a:t>
            </a:r>
            <a:r>
              <a:rPr lang="en-US" dirty="0"/>
              <a:t>..)</a:t>
            </a: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E35FBD3C-DC7F-4218-B174-F1AE8C1DCBEF}"/>
              </a:ext>
            </a:extLst>
          </p:cNvPr>
          <p:cNvSpPr txBox="1">
            <a:spLocks/>
          </p:cNvSpPr>
          <p:nvPr/>
        </p:nvSpPr>
        <p:spPr>
          <a:xfrm>
            <a:off x="1301262" y="1654531"/>
            <a:ext cx="9854418" cy="167996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	The </a:t>
            </a:r>
            <a:r>
              <a:rPr lang="en-US" dirty="0" err="1"/>
              <a:t>dist</a:t>
            </a:r>
            <a:r>
              <a:rPr lang="en-US" dirty="0"/>
              <a:t> plots of </a:t>
            </a:r>
            <a:r>
              <a:rPr lang="en-US" dirty="0" err="1"/>
              <a:t>time_hr</a:t>
            </a:r>
            <a:r>
              <a:rPr lang="en-US" dirty="0"/>
              <a:t> and </a:t>
            </a:r>
            <a:r>
              <a:rPr lang="en-US" dirty="0" err="1"/>
              <a:t>time_min</a:t>
            </a:r>
            <a:r>
              <a:rPr lang="en-US" dirty="0"/>
              <a:t> vs Amount with respect to Class Category is shown in the figures.</a:t>
            </a:r>
          </a:p>
          <a:p>
            <a:pPr algn="just"/>
            <a:r>
              <a:rPr lang="en-US" dirty="0"/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626039-8282-45CC-AE90-2D6052AAE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07" y="3458571"/>
            <a:ext cx="5177501" cy="2645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3C721A-3675-4722-8807-FBA760E48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192" y="3458571"/>
            <a:ext cx="5177501" cy="264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23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selection</a:t>
            </a: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E35FBD3C-DC7F-4218-B174-F1AE8C1DCBEF}"/>
              </a:ext>
            </a:extLst>
          </p:cNvPr>
          <p:cNvSpPr txBox="1">
            <a:spLocks/>
          </p:cNvSpPr>
          <p:nvPr/>
        </p:nvSpPr>
        <p:spPr>
          <a:xfrm>
            <a:off x="1301262" y="1654531"/>
            <a:ext cx="9854418" cy="167996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	After selecting the features using </a:t>
            </a:r>
            <a:r>
              <a:rPr lang="en-US" dirty="0" err="1"/>
              <a:t>LassoCV</a:t>
            </a:r>
            <a:r>
              <a:rPr lang="en-US" dirty="0"/>
              <a:t> Model, here are the figs., of few features before &amp; after applying </a:t>
            </a:r>
            <a:r>
              <a:rPr lang="en-US" dirty="0" err="1"/>
              <a:t>StandardScaler</a:t>
            </a:r>
            <a:r>
              <a:rPr lang="en-US" dirty="0"/>
              <a:t> to ‘Amount’ and ‘Time’.</a:t>
            </a:r>
          </a:p>
          <a:p>
            <a:pPr algn="just"/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8220F-0704-4769-AF4B-769CABCD3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87" y="2480754"/>
            <a:ext cx="10717825" cy="170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2147D2-ABA6-43BD-A28C-1B3642B9F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87" y="4343400"/>
            <a:ext cx="10717825" cy="170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47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 (Imbalanced Data)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41FBC-23DB-4B31-9D4E-F494DA55E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17" y="1530455"/>
            <a:ext cx="5005126" cy="427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78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4DAA-58F5-4421-907F-8B6AACED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Techniques used to handle imbalanced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39F86-76A5-4D23-A139-1893AE7B7D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UnderSampling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UnderSampling – NearMiss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OverSampling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OverSampling – SMOTE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Logistic Regression – Cost Sensitive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XGBoost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036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0B3111-7B97-654A-86CA-FD04EA6ED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950171"/>
            <a:ext cx="10058400" cy="9576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Outcomes of models used</a:t>
            </a:r>
          </a:p>
        </p:txBody>
      </p:sp>
    </p:spTree>
    <p:extLst>
      <p:ext uri="{BB962C8B-B14F-4D97-AF65-F5344CB8AC3E}">
        <p14:creationId xmlns:p14="http://schemas.microsoft.com/office/powerpoint/2010/main" val="7929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  <a:p>
            <a:r>
              <a:rPr lang="en-US" dirty="0"/>
              <a:t>About the Dataset</a:t>
            </a:r>
          </a:p>
          <a:p>
            <a:r>
              <a:rPr lang="en-US" dirty="0"/>
              <a:t>Exploring the Features</a:t>
            </a:r>
          </a:p>
          <a:p>
            <a:r>
              <a:rPr lang="en-US" dirty="0"/>
              <a:t>Outcomes of Models Used</a:t>
            </a:r>
          </a:p>
          <a:p>
            <a:r>
              <a:rPr lang="en-US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UnderSampling</a:t>
            </a:r>
            <a:r>
              <a:rPr lang="en-US" dirty="0"/>
              <a:t> (</a:t>
            </a:r>
            <a:r>
              <a:rPr lang="en-US" dirty="0" err="1"/>
              <a:t>RandomForest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66B74-FC38-43B6-92EB-F8E4B1FD0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98" y="1530455"/>
            <a:ext cx="5101004" cy="439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91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UnderSampling-NearMiss</a:t>
            </a:r>
            <a:r>
              <a:rPr lang="en-US" dirty="0"/>
              <a:t> (Logistic &amp; </a:t>
            </a:r>
            <a:r>
              <a:rPr lang="en-US" dirty="0" err="1"/>
              <a:t>RandomForest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38612-E079-45FB-8C33-34A7742B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697613"/>
            <a:ext cx="4838700" cy="42175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1CD114-AC14-4F1E-B432-A9C4F2FE6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981" y="1697613"/>
            <a:ext cx="4838700" cy="42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29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overSampling</a:t>
            </a:r>
            <a:r>
              <a:rPr lang="en-US" dirty="0"/>
              <a:t> (</a:t>
            </a:r>
            <a:r>
              <a:rPr lang="en-US" dirty="0" err="1"/>
              <a:t>RandomForest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1025B-E819-419D-BFB9-80A598111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98" y="1530455"/>
            <a:ext cx="5101004" cy="439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04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oversampling - Smote (</a:t>
            </a:r>
            <a:r>
              <a:rPr lang="en-US" dirty="0" err="1"/>
              <a:t>RandomForest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C60F6-63F1-456E-B26F-504D89E6A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98" y="1530455"/>
            <a:ext cx="5101004" cy="439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28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 - Cost Sensitive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23EE3-1887-49FA-846A-F829D2698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98" y="1580857"/>
            <a:ext cx="5101004" cy="43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81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XGBoost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E7B97-EF20-4368-A84C-43B59A992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978" y="1560478"/>
            <a:ext cx="5101004" cy="43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52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0B3111-7B97-654A-86CA-FD04EA6ED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950171"/>
            <a:ext cx="10058400" cy="95765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773823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Accuracies of All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250635-E3C3-4357-BB94-88FE2E8AE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0455"/>
            <a:ext cx="10058399" cy="450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F1-Scores of All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20DED-A87F-4DB7-9AF6-FC23BFA2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30455"/>
            <a:ext cx="10058399" cy="450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28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All at one place-1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42FFE-FA64-4B0D-8A5B-BF3AEE2F7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0455"/>
            <a:ext cx="10088879" cy="450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0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0B3111-7B97-654A-86CA-FD04EA6ED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950171"/>
            <a:ext cx="10058400" cy="95765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804112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All at one place-2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3778D-D686-4AEF-80CD-CDEC2B2CF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0455"/>
            <a:ext cx="10088879" cy="450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70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0B3111-7B97-654A-86CA-FD04EA6ED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950171"/>
            <a:ext cx="10058400" cy="95765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0244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credit card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89885" y="831286"/>
            <a:ext cx="4457700" cy="5195425"/>
          </a:xfrm>
        </p:spPr>
        <p:txBody>
          <a:bodyPr/>
          <a:lstStyle/>
          <a:p>
            <a:pPr marL="0" indent="0" algn="just">
              <a:buFont typeface="Calibri" panose="020F0502020204030204" pitchFamily="34" charset="0"/>
              <a:buNone/>
            </a:pPr>
            <a:r>
              <a:rPr lang="en-US" spc="200" dirty="0"/>
              <a:t>	A credit card is a thin rectangular piece of plastic or metal issued by a bank or financial services company, that allows cardholders to borrow funds with which to pay for goods and services with merchants that accept cards for payment. </a:t>
            </a:r>
          </a:p>
          <a:p>
            <a:pPr marL="0" indent="0" algn="just">
              <a:buFont typeface="Calibri" panose="020F0502020204030204" pitchFamily="34" charset="0"/>
              <a:buNone/>
            </a:pPr>
            <a:r>
              <a:rPr lang="en-US" spc="200" dirty="0"/>
              <a:t>	Credit cards impose the condition that cardholders pay back the borrowed money, plus any applicable interest, as well as any additional agreed-upon charges, either in full by the billing date or over time.</a:t>
            </a: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8" y="2528538"/>
            <a:ext cx="5460992" cy="2034670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credit card fraud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89885" y="831286"/>
            <a:ext cx="4457700" cy="5195425"/>
          </a:xfrm>
        </p:spPr>
        <p:txBody>
          <a:bodyPr/>
          <a:lstStyle/>
          <a:p>
            <a:pPr marL="0" indent="0" algn="just">
              <a:buFont typeface="Calibri" panose="020F0502020204030204" pitchFamily="34" charset="0"/>
              <a:buNone/>
            </a:pPr>
            <a:r>
              <a:rPr lang="en-US" spc="200" dirty="0"/>
              <a:t>	Credit card fraud is an inclusive term for fraud committed using a payment card. The purpose may be to obtain goods or services, or to make payment to another account which is controlled by a criminal.</a:t>
            </a:r>
          </a:p>
          <a:p>
            <a:pPr marL="0" indent="0" algn="just">
              <a:buFont typeface="Calibri" panose="020F0502020204030204" pitchFamily="34" charset="0"/>
              <a:buNone/>
            </a:pPr>
            <a:r>
              <a:rPr lang="en-US" spc="200" dirty="0"/>
              <a:t>	There are two kinds of card fraud: card-present fraud (not so common nowadays) and card-not-present fraud (more common). </a:t>
            </a:r>
          </a:p>
        </p:txBody>
      </p:sp>
    </p:spTree>
    <p:extLst>
      <p:ext uri="{BB962C8B-B14F-4D97-AF65-F5344CB8AC3E}">
        <p14:creationId xmlns:p14="http://schemas.microsoft.com/office/powerpoint/2010/main" val="991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8" y="2528538"/>
            <a:ext cx="5460992" cy="2034670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Types of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credit card fraud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89885" y="831286"/>
            <a:ext cx="4457700" cy="51954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200" dirty="0"/>
              <a:t>Application 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200" dirty="0"/>
              <a:t>Account takeover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200" dirty="0"/>
              <a:t>Social engineering 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200" dirty="0"/>
              <a:t>Skimming(theft of personal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200" dirty="0"/>
              <a:t>Unexpected repeat billing</a:t>
            </a:r>
          </a:p>
        </p:txBody>
      </p:sp>
    </p:spTree>
    <p:extLst>
      <p:ext uri="{BB962C8B-B14F-4D97-AF65-F5344CB8AC3E}">
        <p14:creationId xmlns:p14="http://schemas.microsoft.com/office/powerpoint/2010/main" val="39745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0B3111-7B97-654A-86CA-FD04EA6ED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950171"/>
            <a:ext cx="10058400" cy="95765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About the Dataset</a:t>
            </a:r>
          </a:p>
        </p:txBody>
      </p:sp>
    </p:spTree>
    <p:extLst>
      <p:ext uri="{BB962C8B-B14F-4D97-AF65-F5344CB8AC3E}">
        <p14:creationId xmlns:p14="http://schemas.microsoft.com/office/powerpoint/2010/main" val="308477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3" y="1782591"/>
            <a:ext cx="4378569" cy="4064294"/>
          </a:xfrm>
        </p:spPr>
        <p:txBody>
          <a:bodyPr/>
          <a:lstStyle/>
          <a:p>
            <a:pPr algn="just"/>
            <a:r>
              <a:rPr lang="en-US" dirty="0"/>
              <a:t>	The dataset contains transactions made by credit cards in September 2013 by European cardholders.</a:t>
            </a:r>
          </a:p>
          <a:p>
            <a:pPr algn="just"/>
            <a:r>
              <a:rPr lang="en-US" dirty="0"/>
              <a:t>	This dataset presents transactions that occurred in two days, where we have 492 frauds out of 284,807 transactions. </a:t>
            </a:r>
          </a:p>
          <a:p>
            <a:pPr algn="just"/>
            <a:r>
              <a:rPr lang="en-US" dirty="0"/>
              <a:t>	The dataset is highly unbalanced, the positive class (frauds) account for 0.172% of all transactions. Features V1, V2, … V28 are the principal components obtained with PCA, the only features which have not been transformed with PCA are 'Time' and 'Amount'.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FA33D-26AB-4AF8-9156-60995B2B2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545" y="1274885"/>
            <a:ext cx="5819953" cy="414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Exploring the Data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1782591"/>
            <a:ext cx="4378569" cy="4064294"/>
          </a:xfrm>
        </p:spPr>
        <p:txBody>
          <a:bodyPr/>
          <a:lstStyle/>
          <a:p>
            <a:pPr algn="just"/>
            <a:r>
              <a:rPr lang="en-US" dirty="0"/>
              <a:t>	The datasets contains 284807 Columns and 34 Columns.</a:t>
            </a:r>
          </a:p>
          <a:p>
            <a:pPr algn="just"/>
            <a:r>
              <a:rPr lang="en-US" dirty="0"/>
              <a:t>	We can see few details of the data in the screenshots provided. The names of the 34 features are displayed as list of columns.</a:t>
            </a:r>
          </a:p>
          <a:p>
            <a:pPr algn="just"/>
            <a:r>
              <a:rPr lang="en-US" dirty="0"/>
              <a:t>	The dataset has no null-values and we are good to go with the next steps like exploring in-depth on each columns/features. The main features which we are going to look are Class, Time and Amount as we might get more information from these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25466-0D60-4E5E-B029-39FDA4FC8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584" y="925200"/>
            <a:ext cx="5688623" cy="303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429628-26AF-4541-B1D6-D0DA08EA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584" y="4046118"/>
            <a:ext cx="5688623" cy="136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941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2591</TotalTime>
  <Words>701</Words>
  <Application>Microsoft Office PowerPoint</Application>
  <PresentationFormat>Widescreen</PresentationFormat>
  <Paragraphs>73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Wingdings</vt:lpstr>
      <vt:lpstr>RetrospectVTI</vt:lpstr>
      <vt:lpstr>Credit card fraud detection</vt:lpstr>
      <vt:lpstr>OUTLINE</vt:lpstr>
      <vt:lpstr>Basic Concepts</vt:lpstr>
      <vt:lpstr>credit card</vt:lpstr>
      <vt:lpstr>credit card fraud</vt:lpstr>
      <vt:lpstr>Types of  credit card fraud</vt:lpstr>
      <vt:lpstr>About the Dataset</vt:lpstr>
      <vt:lpstr>dataset</vt:lpstr>
      <vt:lpstr>Exploring the Data</vt:lpstr>
      <vt:lpstr>Correlation Matrix</vt:lpstr>
      <vt:lpstr>Exploring the Features</vt:lpstr>
      <vt:lpstr>Class</vt:lpstr>
      <vt:lpstr>Amount</vt:lpstr>
      <vt:lpstr>Time</vt:lpstr>
      <vt:lpstr>Time(Contnd..)</vt:lpstr>
      <vt:lpstr>Feature selection</vt:lpstr>
      <vt:lpstr>Logistic Regression (Imbalanced Data)</vt:lpstr>
      <vt:lpstr>Techniques used to handle imbalanced data</vt:lpstr>
      <vt:lpstr>Outcomes of models used</vt:lpstr>
      <vt:lpstr>UnderSampling (RandomForest)</vt:lpstr>
      <vt:lpstr>UnderSampling-NearMiss (Logistic &amp; RandomForest)</vt:lpstr>
      <vt:lpstr>overSampling (RandomForest)</vt:lpstr>
      <vt:lpstr>oversampling - Smote (RandomForest)</vt:lpstr>
      <vt:lpstr>Logistic Regression - Cost Sensitive</vt:lpstr>
      <vt:lpstr>XGBoost</vt:lpstr>
      <vt:lpstr>Comparison</vt:lpstr>
      <vt:lpstr>Accuracies of All Models</vt:lpstr>
      <vt:lpstr>F1-Scores of All Models</vt:lpstr>
      <vt:lpstr>All at one place-1</vt:lpstr>
      <vt:lpstr>All at one place-2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Eswar Sai</dc:creator>
  <cp:lastModifiedBy>Eswar Sai</cp:lastModifiedBy>
  <cp:revision>19</cp:revision>
  <dcterms:created xsi:type="dcterms:W3CDTF">2021-01-20T01:36:01Z</dcterms:created>
  <dcterms:modified xsi:type="dcterms:W3CDTF">2021-01-21T20:48:01Z</dcterms:modified>
</cp:coreProperties>
</file>