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58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80" y="9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92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8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0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61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3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0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2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A298-2BED-4790-A36F-AD11FA1E4C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65E6-9591-4ABE-9DBB-B73E4A58E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459149"/>
            <a:ext cx="12192000" cy="3171217"/>
          </a:xfrm>
          <a:prstGeom prst="rect">
            <a:avLst/>
          </a:prstGeom>
          <a:solidFill>
            <a:srgbClr val="71B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241419" y="2217906"/>
            <a:ext cx="7709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Telegram – </a:t>
            </a:r>
            <a:r>
              <a:rPr lang="ru-R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бот</a:t>
            </a:r>
          </a:p>
          <a:p>
            <a:pPr algn="ctr"/>
            <a:r>
              <a:rPr lang="ru-R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«Мастерская </a:t>
            </a:r>
            <a:r>
              <a:rPr lang="ru-RU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коучинга</a:t>
            </a:r>
            <a:r>
              <a:rPr lang="ru-R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и </a:t>
            </a:r>
            <a:r>
              <a:rPr lang="ru-RU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фасилитации</a:t>
            </a:r>
            <a:r>
              <a:rPr lang="ru-R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»</a:t>
            </a:r>
            <a:endParaRPr lang="ru-R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5210" y="3653771"/>
            <a:ext cx="3661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Автор: Вырвич Есения, ИЭ-71</a:t>
            </a:r>
          </a:p>
        </p:txBody>
      </p:sp>
    </p:spTree>
    <p:extLst>
      <p:ext uri="{BB962C8B-B14F-4D97-AF65-F5344CB8AC3E}">
        <p14:creationId xmlns:p14="http://schemas.microsoft.com/office/powerpoint/2010/main" val="3193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solidFill>
            <a:srgbClr val="71B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684394" y="132155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195" y="1855896"/>
            <a:ext cx="7614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SemiLight" panose="020B0502040204020203" pitchFamily="34" charset="0"/>
              </a:rPr>
              <a:t>Есть </a:t>
            </a:r>
            <a:r>
              <a:rPr lang="ru-RU" sz="2000" dirty="0" smtClean="0">
                <a:solidFill>
                  <a:srgbClr val="71B1F1"/>
                </a:solidFill>
                <a:latin typeface="Bahnschrift SemiLight" panose="020B0502040204020203" pitchFamily="34" charset="0"/>
              </a:rPr>
              <a:t>заказчик</a:t>
            </a:r>
            <a:r>
              <a:rPr lang="ru-RU" sz="2000" dirty="0" smtClean="0">
                <a:latin typeface="Bahnschrift SemiLight" panose="020B0502040204020203" pitchFamily="34" charset="0"/>
              </a:rPr>
              <a:t>, следовательно </a:t>
            </a:r>
            <a:r>
              <a:rPr lang="ru-RU" dirty="0" smtClean="0">
                <a:latin typeface="Bahnschrift SemiLight" panose="020B0502040204020203" pitchFamily="34" charset="0"/>
              </a:rPr>
              <a:t>есть потребность в использовании</a:t>
            </a:r>
            <a:endParaRPr lang="ru-RU" dirty="0">
              <a:latin typeface="Bahnschrift Semi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2195" y="3121771"/>
            <a:ext cx="8761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Bahnschrift SemiLight" panose="020B0502040204020203" pitchFamily="34" charset="0"/>
              </a:rPr>
              <a:t>По состоянию на январь 2023 года </a:t>
            </a:r>
            <a:r>
              <a:rPr lang="ru-RU" sz="2000" dirty="0" err="1" smtClean="0">
                <a:latin typeface="Bahnschrift SemiLight" panose="020B0502040204020203" pitchFamily="34" charset="0"/>
              </a:rPr>
              <a:t>Telegram</a:t>
            </a:r>
            <a:r>
              <a:rPr lang="ru-RU" sz="2000" dirty="0" smtClean="0">
                <a:latin typeface="Bahnschrift SemiLight" panose="020B0502040204020203" pitchFamily="34" charset="0"/>
              </a:rPr>
              <a:t> насчитывает более </a:t>
            </a:r>
            <a:r>
              <a:rPr lang="ru-RU" sz="2000" dirty="0" smtClean="0">
                <a:solidFill>
                  <a:srgbClr val="71B1F1"/>
                </a:solidFill>
                <a:latin typeface="Bahnschrift SemiLight" panose="020B0502040204020203" pitchFamily="34" charset="0"/>
              </a:rPr>
              <a:t>700 миллионов</a:t>
            </a:r>
            <a:r>
              <a:rPr lang="ru-RU" sz="2000" dirty="0" smtClean="0">
                <a:latin typeface="Bahnschrift SemiLight" panose="020B0502040204020203" pitchFamily="34" charset="0"/>
              </a:rPr>
              <a:t> активных пользователей ежемесячно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3121771"/>
            <a:ext cx="713160" cy="713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18" y="1660461"/>
            <a:ext cx="790980" cy="79098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52195" y="4695422"/>
            <a:ext cx="9238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По оценкам, на сегодняшний день более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25% компаний </a:t>
            </a:r>
            <a:r>
              <a:rPr lang="ru-RU" sz="2000" dirty="0">
                <a:latin typeface="Bahnschrift SemiLight" panose="020B0502040204020203" pitchFamily="34" charset="0"/>
              </a:rPr>
              <a:t>по всему миру используют </a:t>
            </a:r>
            <a:r>
              <a:rPr lang="ru-RU" sz="2000" dirty="0" err="1">
                <a:latin typeface="Bahnschrift SemiLight" panose="020B0502040204020203" pitchFamily="34" charset="0"/>
              </a:rPr>
              <a:t>коучинг</a:t>
            </a:r>
            <a:r>
              <a:rPr lang="ru-RU" sz="2000" dirty="0">
                <a:latin typeface="Bahnschrift SemiLight" panose="020B0502040204020203" pitchFamily="34" charset="0"/>
              </a:rPr>
              <a:t> как часть своей стратегии развития талантов.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28" y="4651238"/>
            <a:ext cx="752070" cy="7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8474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1404" y="91696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90" y="1400586"/>
            <a:ext cx="542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Начальная панель</a:t>
            </a:r>
            <a:r>
              <a:rPr lang="ru-RU" sz="2000" dirty="0">
                <a:latin typeface="Bahnschrift SemiLight" panose="020B0502040204020203" pitchFamily="34" charset="0"/>
              </a:rPr>
              <a:t> имеет такие кнопки, как: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696" t="7037" r="2630" b="70447"/>
          <a:stretch/>
        </p:blipFill>
        <p:spPr>
          <a:xfrm>
            <a:off x="468991" y="2369844"/>
            <a:ext cx="4558092" cy="6225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33188" b="33188"/>
          <a:stretch/>
        </p:blipFill>
        <p:spPr>
          <a:xfrm>
            <a:off x="468991" y="3775491"/>
            <a:ext cx="4558092" cy="6225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66812" b="2107"/>
          <a:stretch/>
        </p:blipFill>
        <p:spPr>
          <a:xfrm>
            <a:off x="468990" y="5181138"/>
            <a:ext cx="4558093" cy="573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99" y="2463806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-  Содержит информацию о «Мастерской»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6199" y="3854064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- </a:t>
            </a:r>
            <a:r>
              <a:rPr lang="ru-RU" sz="2000" dirty="0" smtClean="0">
                <a:latin typeface="Bahnschrift SemiLight" panose="020B0502040204020203" pitchFamily="34" charset="0"/>
              </a:rPr>
              <a:t> Содержит </a:t>
            </a:r>
            <a:r>
              <a:rPr lang="ru-RU" sz="2000" dirty="0">
                <a:latin typeface="Bahnschrift SemiLight" panose="020B0502040204020203" pitchFamily="34" charset="0"/>
              </a:rPr>
              <a:t>полный список программ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99" y="5223432"/>
            <a:ext cx="6845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dirty="0" smtClean="0">
                <a:latin typeface="Bahnschrift SemiLight" panose="020B0502040204020203" pitchFamily="34" charset="0"/>
              </a:rPr>
              <a:t>Содержит </a:t>
            </a:r>
            <a:r>
              <a:rPr lang="ru-RU" sz="2000" dirty="0">
                <a:latin typeface="Bahnschrift SemiLight" panose="020B0502040204020203" pitchFamily="34" charset="0"/>
              </a:rPr>
              <a:t>информацию о создателе и организаторе </a:t>
            </a:r>
            <a:endParaRPr lang="ru-RU" sz="2000" dirty="0" smtClean="0">
              <a:latin typeface="Bahnschrift SemiLight" panose="020B0502040204020203" pitchFamily="34" charset="0"/>
            </a:endParaRPr>
          </a:p>
          <a:p>
            <a:r>
              <a:rPr lang="ru-RU" sz="2000" dirty="0" smtClean="0">
                <a:latin typeface="Bahnschrift SemiLight" panose="020B0502040204020203" pitchFamily="34" charset="0"/>
              </a:rPr>
              <a:t>программ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8718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460" t="5047" r="3002" b="2850"/>
          <a:stretch/>
        </p:blipFill>
        <p:spPr>
          <a:xfrm>
            <a:off x="297396" y="2247264"/>
            <a:ext cx="4818889" cy="3820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396" y="1432884"/>
            <a:ext cx="5077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При нажатии кнопки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«Наши программы»</a:t>
            </a:r>
            <a:r>
              <a:rPr lang="ru-RU" sz="2000" dirty="0">
                <a:latin typeface="Bahnschrift SemiLight" panose="020B0502040204020203" pitchFamily="34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8987" y="2394074"/>
            <a:ext cx="5575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ahnschrift SemiLight" panose="020B0502040204020203" pitchFamily="34" charset="0"/>
              </a:rPr>
              <a:t>При нажатии на каждую из кнопок с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названиями</a:t>
            </a:r>
            <a:r>
              <a:rPr lang="ru-RU" sz="2000" dirty="0">
                <a:latin typeface="Bahnschrift SemiLight" panose="020B0502040204020203" pitchFamily="34" charset="0"/>
              </a:rPr>
              <a:t> программ пользователю будет предоставлена краткая информация о </a:t>
            </a:r>
            <a:r>
              <a:rPr lang="ru-RU" sz="2000" dirty="0" smtClean="0">
                <a:latin typeface="Bahnschrift SemiLight" panose="020B0502040204020203" pitchFamily="34" charset="0"/>
              </a:rPr>
              <a:t>ней</a:t>
            </a:r>
            <a:endParaRPr lang="ru-RU" sz="2000" dirty="0">
              <a:latin typeface="Bahnschrift SemiLight" panose="020B0502040204020203" pitchFamily="34" charset="0"/>
            </a:endParaRPr>
          </a:p>
          <a:p>
            <a:pPr algn="just"/>
            <a:endParaRPr lang="ru-RU" sz="2000" dirty="0">
              <a:latin typeface="Bahnschrift SemiLight" panose="020B0502040204020203" pitchFamily="34" charset="0"/>
            </a:endParaRPr>
          </a:p>
          <a:p>
            <a:pPr algn="just"/>
            <a:r>
              <a:rPr lang="ru-RU" sz="2000" dirty="0">
                <a:latin typeface="Bahnschrift SemiLight" panose="020B0502040204020203" pitchFamily="34" charset="0"/>
              </a:rPr>
              <a:t>Кнопка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«Назад» </a:t>
            </a:r>
            <a:r>
              <a:rPr lang="ru-RU" sz="2000" dirty="0">
                <a:latin typeface="Bahnschrift SemiLight" panose="020B0502040204020203" pitchFamily="34" charset="0"/>
              </a:rPr>
              <a:t>возвращает пользователя на начальную </a:t>
            </a:r>
            <a:r>
              <a:rPr lang="ru-RU" sz="2000" dirty="0" smtClean="0">
                <a:latin typeface="Bahnschrift SemiLight" panose="020B0502040204020203" pitchFamily="34" charset="0"/>
              </a:rPr>
              <a:t>панель</a:t>
            </a:r>
          </a:p>
          <a:p>
            <a:pPr algn="just"/>
            <a:endParaRPr lang="ru-RU" sz="2000" dirty="0">
              <a:latin typeface="Bahnschrift SemiLight" panose="020B0502040204020203" pitchFamily="34" charset="0"/>
            </a:endParaRPr>
          </a:p>
          <a:p>
            <a:pPr algn="just"/>
            <a:r>
              <a:rPr lang="ru-RU" sz="2000" dirty="0" smtClean="0">
                <a:latin typeface="Bahnschrift SemiLight" panose="020B0502040204020203" pitchFamily="34" charset="0"/>
              </a:rPr>
              <a:t>Кнопка </a:t>
            </a:r>
            <a:r>
              <a:rPr lang="ru-RU" sz="2000" dirty="0" smtClean="0">
                <a:solidFill>
                  <a:srgbClr val="71B1F1"/>
                </a:solidFill>
                <a:latin typeface="Bahnschrift SemiLight" panose="020B0502040204020203" pitchFamily="34" charset="0"/>
              </a:rPr>
              <a:t>«Подать заявку на программу» </a:t>
            </a:r>
            <a:r>
              <a:rPr lang="ru-RU" sz="2000" dirty="0" smtClean="0">
                <a:latin typeface="Bahnschrift SemiLight" panose="020B0502040204020203" pitchFamily="34" charset="0"/>
              </a:rPr>
              <a:t>запускает заполнение заявки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871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50518" y="1458685"/>
            <a:ext cx="716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При нажатии на кнопку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«Подать заявку на программу</a:t>
            </a:r>
            <a:r>
              <a:rPr lang="ru-RU" sz="2000" dirty="0" smtClean="0">
                <a:solidFill>
                  <a:srgbClr val="71B1F1"/>
                </a:solidFill>
                <a:latin typeface="Bahnschrift SemiLight" panose="020B0502040204020203" pitchFamily="34" charset="0"/>
              </a:rPr>
              <a:t>»</a:t>
            </a:r>
            <a:r>
              <a:rPr lang="ru-RU" sz="2000" dirty="0" smtClean="0">
                <a:latin typeface="Bahnschrift SemiLight" panose="020B0502040204020203" pitchFamily="34" charset="0"/>
              </a:rPr>
              <a:t>: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75" t="-1598" r="-435" b="-633"/>
          <a:stretch/>
        </p:blipFill>
        <p:spPr>
          <a:xfrm>
            <a:off x="6059488" y="2485609"/>
            <a:ext cx="5567538" cy="2790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685" y="2581740"/>
            <a:ext cx="428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ahnschrift SemiLight" panose="020B0502040204020203" pitchFamily="34" charset="0"/>
              </a:rPr>
              <a:t>После заполнения заявки данные отправляются пользователю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685" y="3639646"/>
            <a:ext cx="4963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Пересылка данного сообщения клиентом к организатору –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просьба </a:t>
            </a:r>
            <a:r>
              <a:rPr lang="ru-RU" sz="2000" dirty="0" smtClean="0">
                <a:solidFill>
                  <a:srgbClr val="71B1F1"/>
                </a:solidFill>
                <a:latin typeface="Bahnschrift SemiLight" panose="020B0502040204020203" pitchFamily="34" charset="0"/>
              </a:rPr>
              <a:t>заказчика</a:t>
            </a:r>
            <a:r>
              <a:rPr lang="ru-RU" sz="2000" dirty="0" smtClean="0">
                <a:latin typeface="Bahnschrift SemiLight" panose="020B0502040204020203" pitchFamily="34" charset="0"/>
              </a:rPr>
              <a:t> (для упрощённой коммуникации с клиентом)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847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5518" y="13132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Стэк</a:t>
            </a:r>
            <a:endParaRPr lang="ru-R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84" y="2005627"/>
            <a:ext cx="2503176" cy="24936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r="63143"/>
          <a:stretch/>
        </p:blipFill>
        <p:spPr>
          <a:xfrm>
            <a:off x="8262257" y="1668233"/>
            <a:ext cx="3384928" cy="31684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37570" r="36158" b="43647"/>
          <a:stretch/>
        </p:blipFill>
        <p:spPr>
          <a:xfrm>
            <a:off x="4709660" y="2005627"/>
            <a:ext cx="2699656" cy="2559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0745" y="4850997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1B1F1"/>
                </a:solidFill>
                <a:latin typeface="Bahnschrift SemiLight" panose="020B0502040204020203" pitchFamily="34" charset="0"/>
              </a:rPr>
              <a:t>Python</a:t>
            </a:r>
            <a:endParaRPr lang="ru-RU" sz="2400" dirty="0">
              <a:solidFill>
                <a:srgbClr val="71B1F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1398" y="485099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71B1F1"/>
                </a:solidFill>
                <a:latin typeface="Bahnschrift SemiLight" panose="020B0502040204020203" pitchFamily="34" charset="0"/>
              </a:rPr>
              <a:t>Telebot</a:t>
            </a:r>
            <a:endParaRPr lang="ru-RU" sz="2400" dirty="0">
              <a:solidFill>
                <a:srgbClr val="71B1F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3172" y="4850995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71B1F1"/>
                </a:solidFill>
                <a:latin typeface="Bahnschrift SemiLight" panose="020B0502040204020203" pitchFamily="34" charset="0"/>
              </a:rPr>
              <a:t>Botfather</a:t>
            </a:r>
            <a:endParaRPr lang="ru-RU" sz="2400" dirty="0">
              <a:solidFill>
                <a:srgbClr val="71B1F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847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1336" y="131320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Недочёты</a:t>
            </a:r>
            <a:endParaRPr lang="ru-R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36" y="1963763"/>
            <a:ext cx="696687" cy="707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0240" y="1963763"/>
            <a:ext cx="7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Данный код не загружен на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сервер</a:t>
            </a:r>
            <a:r>
              <a:rPr lang="ru-RU" sz="2000" dirty="0">
                <a:latin typeface="Bahnschrift SemiLight" panose="020B0502040204020203" pitchFamily="34" charset="0"/>
              </a:rPr>
              <a:t>, следовательно, он может функционировать только при запущенном коде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636" y="3489202"/>
            <a:ext cx="696687" cy="749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240" y="3664140"/>
            <a:ext cx="6516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Иногда бот может </a:t>
            </a:r>
            <a:r>
              <a:rPr lang="ru-RU" sz="20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«зависнуть» </a:t>
            </a:r>
            <a:r>
              <a:rPr lang="ru-RU" sz="2000" dirty="0">
                <a:latin typeface="Bahnschrift SemiLight" panose="020B0502040204020203" pitchFamily="34" charset="0"/>
              </a:rPr>
              <a:t>на несколько секунд </a:t>
            </a:r>
            <a:endParaRPr lang="ru-RU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7954" y="5291126"/>
            <a:ext cx="233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Telegram</a:t>
            </a:r>
            <a:r>
              <a:rPr lang="ru-RU" sz="24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 - бот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23600" y="5291125"/>
            <a:ext cx="3289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71B1F1"/>
                </a:solidFill>
                <a:latin typeface="Bahnschrift SemiLight" panose="020B0502040204020203" pitchFamily="34" charset="0"/>
              </a:rPr>
              <a:t>Репозиторий</a:t>
            </a:r>
            <a:r>
              <a:rPr lang="ru-RU" sz="2400" dirty="0">
                <a:solidFill>
                  <a:srgbClr val="71B1F1"/>
                </a:solidFill>
                <a:latin typeface="Bahnschrift SemiLight" panose="020B0502040204020203" pitchFamily="34" charset="0"/>
              </a:rPr>
              <a:t> проекта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938" t="10000" r="12033" b="12514"/>
          <a:stretch/>
        </p:blipFill>
        <p:spPr>
          <a:xfrm>
            <a:off x="1469569" y="1045028"/>
            <a:ext cx="3668487" cy="36902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0572" t="10686" r="12171" b="12058"/>
          <a:stretch/>
        </p:blipFill>
        <p:spPr>
          <a:xfrm>
            <a:off x="6923312" y="1045027"/>
            <a:ext cx="3690257" cy="3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197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SemiBold</vt:lpstr>
      <vt:lpstr>Bahnschrift SemiLight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11</cp:revision>
  <dcterms:created xsi:type="dcterms:W3CDTF">2024-05-16T13:11:42Z</dcterms:created>
  <dcterms:modified xsi:type="dcterms:W3CDTF">2024-05-23T13:21:49Z</dcterms:modified>
</cp:coreProperties>
</file>