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60" r:id="rId3"/>
    <p:sldId id="261" r:id="rId4"/>
    <p:sldId id="264" r:id="rId5"/>
    <p:sldId id="262" r:id="rId6"/>
    <p:sldId id="263" r:id="rId7"/>
    <p:sldId id="268" r:id="rId8"/>
    <p:sldId id="267" r:id="rId9"/>
    <p:sldId id="269" r:id="rId10"/>
    <p:sldId id="270" r:id="rId11"/>
    <p:sldId id="271" r:id="rId12"/>
    <p:sldId id="272" r:id="rId13"/>
    <p:sldId id="266" r:id="rId14"/>
    <p:sldId id="265" r:id="rId15"/>
    <p:sldId id="273" r:id="rId16"/>
    <p:sldId id="274" r:id="rId17"/>
    <p:sldId id="275" r:id="rId18"/>
    <p:sldId id="276" r:id="rId19"/>
    <p:sldId id="277" r:id="rId20"/>
    <p:sldId id="278" r:id="rId21"/>
    <p:sldId id="279" r:id="rId22"/>
    <p:sldId id="280"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06" autoAdjust="0"/>
    <p:restoredTop sz="81663" autoAdjust="0"/>
  </p:normalViewPr>
  <p:slideViewPr>
    <p:cSldViewPr snapToGrid="0">
      <p:cViewPr varScale="1">
        <p:scale>
          <a:sx n="162" d="100"/>
          <a:sy n="162" d="100"/>
        </p:scale>
        <p:origin x="1690"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306E52-4D14-435F-BDA9-D3D0B0A3BDBB}" type="datetimeFigureOut">
              <a:rPr lang="es-ES" smtClean="0"/>
              <a:t>03/05/2021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A0195-871A-4775-8FC2-09D24AAA72C9}" type="slidenum">
              <a:rPr lang="es-ES" smtClean="0"/>
              <a:t>‹Nº›</a:t>
            </a:fld>
            <a:endParaRPr lang="es-ES"/>
          </a:p>
        </p:txBody>
      </p:sp>
    </p:spTree>
    <p:extLst>
      <p:ext uri="{BB962C8B-B14F-4D97-AF65-F5344CB8AC3E}">
        <p14:creationId xmlns:p14="http://schemas.microsoft.com/office/powerpoint/2010/main" val="390466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s.wikipedia.org/w/index.php?title=Asignaci%C3%B3n_din%C3%A1mica&amp;action=edit&amp;redlink=1" TargetMode="External"/><Relationship Id="rId13" Type="http://schemas.openxmlformats.org/officeDocument/2006/relationships/hyperlink" Target="https://es.wikipedia.org/wiki/Principio_de_ocultaci%C3%B3n" TargetMode="External"/><Relationship Id="rId3" Type="http://schemas.openxmlformats.org/officeDocument/2006/relationships/hyperlink" Target="https://es.wikipedia.org/wiki/Abstracci%C3%B3n_(programaci%C3%B3n_orientada_a_objetos)" TargetMode="External"/><Relationship Id="rId7" Type="http://schemas.openxmlformats.org/officeDocument/2006/relationships/hyperlink" Target="https://es.wikipedia.org/w/index.php?title=Asignaci%C3%B3n_tard%C3%ADa&amp;action=edit&amp;redlink=1" TargetMode="External"/><Relationship Id="rId12" Type="http://schemas.openxmlformats.org/officeDocument/2006/relationships/hyperlink" Target="https://es.wikipedia.org/wiki/Modularidad_(programaci%C3%B3n_orientada_a_objetos)"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s.wikipedia.org/wiki/Polimorfismo_(programaci%C3%B3n_orientada_a_objetos)" TargetMode="External"/><Relationship Id="rId11" Type="http://schemas.openxmlformats.org/officeDocument/2006/relationships/hyperlink" Target="https://es.wikipedia.org/wiki/Herencia_m%C3%BAltiple" TargetMode="External"/><Relationship Id="rId5" Type="http://schemas.openxmlformats.org/officeDocument/2006/relationships/hyperlink" Target="https://es.wikipedia.org/wiki/Dise%C3%B1o_estructurado" TargetMode="External"/><Relationship Id="rId10" Type="http://schemas.openxmlformats.org/officeDocument/2006/relationships/hyperlink" Target="https://es.wikipedia.org/wiki/Herencia_(programaci%C3%B3n_orientada_a_objetos)" TargetMode="External"/><Relationship Id="rId4" Type="http://schemas.openxmlformats.org/officeDocument/2006/relationships/hyperlink" Target="https://es.wikipedia.org/wiki/Encapsulamiento_(programaci%C3%B3n_orientada_a_objetos)" TargetMode="External"/><Relationship Id="rId9" Type="http://schemas.openxmlformats.org/officeDocument/2006/relationships/hyperlink" Target="https://es.wikipedia.org/wiki/Sobrecarga" TargetMode="External"/><Relationship Id="rId14" Type="http://schemas.openxmlformats.org/officeDocument/2006/relationships/hyperlink" Target="https://es.wikipedia.org/wiki/Rompecabeza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96A0195-871A-4775-8FC2-09D24AAA72C9}" type="slidenum">
              <a:rPr lang="es-ES" smtClean="0"/>
              <a:t>7</a:t>
            </a:fld>
            <a:endParaRPr lang="es-ES"/>
          </a:p>
        </p:txBody>
      </p:sp>
    </p:spTree>
    <p:extLst>
      <p:ext uri="{BB962C8B-B14F-4D97-AF65-F5344CB8AC3E}">
        <p14:creationId xmlns:p14="http://schemas.microsoft.com/office/powerpoint/2010/main" val="534945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96A0195-871A-4775-8FC2-09D24AAA72C9}" type="slidenum">
              <a:rPr lang="es-ES" smtClean="0"/>
              <a:t>16</a:t>
            </a:fld>
            <a:endParaRPr lang="es-ES"/>
          </a:p>
        </p:txBody>
      </p:sp>
    </p:spTree>
    <p:extLst>
      <p:ext uri="{BB962C8B-B14F-4D97-AF65-F5344CB8AC3E}">
        <p14:creationId xmlns:p14="http://schemas.microsoft.com/office/powerpoint/2010/main" val="3719040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96A0195-871A-4775-8FC2-09D24AAA72C9}" type="slidenum">
              <a:rPr lang="es-ES" smtClean="0"/>
              <a:t>17</a:t>
            </a:fld>
            <a:endParaRPr lang="es-ES"/>
          </a:p>
        </p:txBody>
      </p:sp>
    </p:spTree>
    <p:extLst>
      <p:ext uri="{BB962C8B-B14F-4D97-AF65-F5344CB8AC3E}">
        <p14:creationId xmlns:p14="http://schemas.microsoft.com/office/powerpoint/2010/main" val="2383350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96A0195-871A-4775-8FC2-09D24AAA72C9}" type="slidenum">
              <a:rPr lang="es-ES" smtClean="0"/>
              <a:t>18</a:t>
            </a:fld>
            <a:endParaRPr lang="es-ES"/>
          </a:p>
        </p:txBody>
      </p:sp>
    </p:spTree>
    <p:extLst>
      <p:ext uri="{BB962C8B-B14F-4D97-AF65-F5344CB8AC3E}">
        <p14:creationId xmlns:p14="http://schemas.microsoft.com/office/powerpoint/2010/main" val="2346109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96A0195-871A-4775-8FC2-09D24AAA72C9}" type="slidenum">
              <a:rPr lang="es-ES" smtClean="0"/>
              <a:t>19</a:t>
            </a:fld>
            <a:endParaRPr lang="es-ES"/>
          </a:p>
        </p:txBody>
      </p:sp>
    </p:spTree>
    <p:extLst>
      <p:ext uri="{BB962C8B-B14F-4D97-AF65-F5344CB8AC3E}">
        <p14:creationId xmlns:p14="http://schemas.microsoft.com/office/powerpoint/2010/main" val="2275681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96A0195-871A-4775-8FC2-09D24AAA72C9}" type="slidenum">
              <a:rPr lang="es-ES" smtClean="0"/>
              <a:t>20</a:t>
            </a:fld>
            <a:endParaRPr lang="es-ES"/>
          </a:p>
        </p:txBody>
      </p:sp>
    </p:spTree>
    <p:extLst>
      <p:ext uri="{BB962C8B-B14F-4D97-AF65-F5344CB8AC3E}">
        <p14:creationId xmlns:p14="http://schemas.microsoft.com/office/powerpoint/2010/main" val="2181528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96A0195-871A-4775-8FC2-09D24AAA72C9}" type="slidenum">
              <a:rPr lang="es-ES" smtClean="0"/>
              <a:t>21</a:t>
            </a:fld>
            <a:endParaRPr lang="es-ES"/>
          </a:p>
        </p:txBody>
      </p:sp>
    </p:spTree>
    <p:extLst>
      <p:ext uri="{BB962C8B-B14F-4D97-AF65-F5344CB8AC3E}">
        <p14:creationId xmlns:p14="http://schemas.microsoft.com/office/powerpoint/2010/main" val="722107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96A0195-871A-4775-8FC2-09D24AAA72C9}" type="slidenum">
              <a:rPr lang="es-ES" smtClean="0"/>
              <a:t>22</a:t>
            </a:fld>
            <a:endParaRPr lang="es-ES"/>
          </a:p>
        </p:txBody>
      </p:sp>
    </p:spTree>
    <p:extLst>
      <p:ext uri="{BB962C8B-B14F-4D97-AF65-F5344CB8AC3E}">
        <p14:creationId xmlns:p14="http://schemas.microsoft.com/office/powerpoint/2010/main" val="3642378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96A0195-871A-4775-8FC2-09D24AAA72C9}" type="slidenum">
              <a:rPr lang="es-ES" smtClean="0"/>
              <a:t>8</a:t>
            </a:fld>
            <a:endParaRPr lang="es-ES"/>
          </a:p>
        </p:txBody>
      </p:sp>
    </p:spTree>
    <p:extLst>
      <p:ext uri="{BB962C8B-B14F-4D97-AF65-F5344CB8AC3E}">
        <p14:creationId xmlns:p14="http://schemas.microsoft.com/office/powerpoint/2010/main" val="2295742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96A0195-871A-4775-8FC2-09D24AAA72C9}" type="slidenum">
              <a:rPr lang="es-ES" smtClean="0"/>
              <a:t>9</a:t>
            </a:fld>
            <a:endParaRPr lang="es-ES"/>
          </a:p>
        </p:txBody>
      </p:sp>
    </p:spTree>
    <p:extLst>
      <p:ext uri="{BB962C8B-B14F-4D97-AF65-F5344CB8AC3E}">
        <p14:creationId xmlns:p14="http://schemas.microsoft.com/office/powerpoint/2010/main" val="3818576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96A0195-871A-4775-8FC2-09D24AAA72C9}" type="slidenum">
              <a:rPr lang="es-ES" smtClean="0"/>
              <a:t>10</a:t>
            </a:fld>
            <a:endParaRPr lang="es-ES"/>
          </a:p>
        </p:txBody>
      </p:sp>
    </p:spTree>
    <p:extLst>
      <p:ext uri="{BB962C8B-B14F-4D97-AF65-F5344CB8AC3E}">
        <p14:creationId xmlns:p14="http://schemas.microsoft.com/office/powerpoint/2010/main" val="2487883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96A0195-871A-4775-8FC2-09D24AAA72C9}" type="slidenum">
              <a:rPr lang="es-ES" smtClean="0"/>
              <a:t>11</a:t>
            </a:fld>
            <a:endParaRPr lang="es-ES"/>
          </a:p>
        </p:txBody>
      </p:sp>
    </p:spTree>
    <p:extLst>
      <p:ext uri="{BB962C8B-B14F-4D97-AF65-F5344CB8AC3E}">
        <p14:creationId xmlns:p14="http://schemas.microsoft.com/office/powerpoint/2010/main" val="3104170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err="1">
                <a:effectLst/>
                <a:latin typeface="Calibri" panose="020F0502020204030204" pitchFamily="34" charset="0"/>
              </a:rPr>
              <a:t>NombreComponente</a:t>
            </a:r>
            <a:r>
              <a:rPr lang="es-ES" sz="1800" dirty="0">
                <a:effectLst/>
                <a:latin typeface="Calibri" panose="020F0502020204030204" pitchFamily="34" charset="0"/>
              </a:rPr>
              <a:t> </a:t>
            </a:r>
            <a:r>
              <a:rPr lang="es-ES" sz="1800" dirty="0" err="1">
                <a:effectLst/>
                <a:latin typeface="Calibri" panose="020F0502020204030204" pitchFamily="34" charset="0"/>
              </a:rPr>
              <a:t>nombreReferenciaComponente</a:t>
            </a:r>
            <a:r>
              <a:rPr lang="es-ES" sz="1800" dirty="0">
                <a:effectLst/>
                <a:latin typeface="Calibri" panose="020F0502020204030204" pitchFamily="34" charset="0"/>
              </a:rPr>
              <a:t> --&gt; variable que me permite acceder por código a los elementos del componente utilizado</a:t>
            </a:r>
          </a:p>
          <a:p>
            <a:endParaRPr lang="es-ES" dirty="0"/>
          </a:p>
        </p:txBody>
      </p:sp>
      <p:sp>
        <p:nvSpPr>
          <p:cNvPr id="4" name="Marcador de número de diapositiva 3"/>
          <p:cNvSpPr>
            <a:spLocks noGrp="1"/>
          </p:cNvSpPr>
          <p:nvPr>
            <p:ph type="sldNum" sz="quarter" idx="5"/>
          </p:nvPr>
        </p:nvSpPr>
        <p:spPr/>
        <p:txBody>
          <a:bodyPr/>
          <a:lstStyle/>
          <a:p>
            <a:fld id="{796A0195-871A-4775-8FC2-09D24AAA72C9}" type="slidenum">
              <a:rPr lang="es-ES" smtClean="0"/>
              <a:t>12</a:t>
            </a:fld>
            <a:endParaRPr lang="es-ES"/>
          </a:p>
        </p:txBody>
      </p:sp>
    </p:spTree>
    <p:extLst>
      <p:ext uri="{BB962C8B-B14F-4D97-AF65-F5344CB8AC3E}">
        <p14:creationId xmlns:p14="http://schemas.microsoft.com/office/powerpoint/2010/main" val="2136186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96A0195-871A-4775-8FC2-09D24AAA72C9}" type="slidenum">
              <a:rPr lang="es-ES" smtClean="0"/>
              <a:t>13</a:t>
            </a:fld>
            <a:endParaRPr lang="es-ES"/>
          </a:p>
        </p:txBody>
      </p:sp>
    </p:spTree>
    <p:extLst>
      <p:ext uri="{BB962C8B-B14F-4D97-AF65-F5344CB8AC3E}">
        <p14:creationId xmlns:p14="http://schemas.microsoft.com/office/powerpoint/2010/main" val="3568238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u="none" strike="noStrike" dirty="0" err="1">
                <a:solidFill>
                  <a:srgbClr val="0645AD"/>
                </a:solidFill>
                <a:effectLst/>
                <a:hlinkClick r:id="rId3" tooltip="Abstracción (programación orientada a objetos)"/>
              </a:rPr>
              <a:t>Abstracción</a:t>
            </a:r>
            <a:r>
              <a:rPr lang="es-ES" dirty="0" err="1"/>
              <a:t>Denota</a:t>
            </a:r>
            <a:r>
              <a:rPr lang="es-ES" dirty="0"/>
              <a:t> las características esenciales de un objeto, donde se capturan sus comportamientos. Cada objeto en el sistema sirve como modelo de un "agente" abstracto que puede realizar trabajo, informar y cambiar su estado, y "comunicarse" con otros objetos en el sistema sin revelar "cómo" se implementan estas características. Los procesos, las funciones o los métodos pueden también ser abstraídos, y, cuando lo están, una variedad de técnicas son requeridas para ampliar una abstracción. El proceso de abstracción permite seleccionar las características relevantes dentro de un conjunto e identificar comportamientos comunes para definir nuevos tipos de entidades en el mundo real. La abstracción es clave en el proceso de análisis y diseño orientado a objetos, ya que mediante ella podemos llegar a armar un conjunto de clases que permitan modelar la realidad o el problema que se quiere atacar.</a:t>
            </a:r>
          </a:p>
          <a:p>
            <a:r>
              <a:rPr lang="es-ES" u="none" strike="noStrike" dirty="0" err="1">
                <a:solidFill>
                  <a:srgbClr val="0645AD"/>
                </a:solidFill>
                <a:effectLst/>
                <a:hlinkClick r:id="rId4" tooltip="Herencia (informática)"/>
              </a:rPr>
              <a:t>Encapsulamiento</a:t>
            </a:r>
            <a:r>
              <a:rPr lang="es-ES" dirty="0" err="1"/>
              <a:t>Significa</a:t>
            </a:r>
            <a:r>
              <a:rPr lang="es-ES" dirty="0"/>
              <a:t> reunir todos los elementos que pueden considerarse pertenecientes a una misma entidad, al mismo nivel de abstracción. Esto permite aumentar la cohesión (</a:t>
            </a:r>
            <a:r>
              <a:rPr lang="es-ES" u="none" strike="noStrike" dirty="0">
                <a:solidFill>
                  <a:srgbClr val="0645AD"/>
                </a:solidFill>
                <a:effectLst/>
                <a:hlinkClick r:id="rId5" tooltip="Diseño estructurado"/>
              </a:rPr>
              <a:t>diseño estructurado</a:t>
            </a:r>
            <a:r>
              <a:rPr lang="es-ES" dirty="0"/>
              <a:t>) de los componentes del sistema. Algunos autores confunden este concepto con el principio de ocultación, principalmente porque se suelen emplear conjuntamente.</a:t>
            </a:r>
          </a:p>
          <a:p>
            <a:r>
              <a:rPr lang="es-ES" u="none" strike="noStrike" dirty="0" err="1">
                <a:solidFill>
                  <a:srgbClr val="0645AD"/>
                </a:solidFill>
                <a:effectLst/>
                <a:hlinkClick r:id="rId6"/>
              </a:rPr>
              <a:t>Polimorfismo</a:t>
            </a:r>
            <a:r>
              <a:rPr lang="es-ES" dirty="0" err="1"/>
              <a:t>Comportamientos</a:t>
            </a:r>
            <a:r>
              <a:rPr lang="es-ES" dirty="0"/>
              <a:t> diferentes, asociados a objetos distintos, pueden compartir el mismo nombre; al llamarlos por ese nombre se utilizará el comportamiento correspondiente al objeto que se esté usando. O, dicho de otro modo, las referencias y las colecciones de objetos pueden contener objetos de diferentes tipos, y la invocación de un comportamiento en una referencia producirá el comportamiento correcto para el tipo real del objeto referenciado. Cuando esto ocurre en "tiempo de ejecución", esta última característica se llama </a:t>
            </a:r>
            <a:r>
              <a:rPr lang="es-ES" u="none" strike="noStrike" dirty="0">
                <a:solidFill>
                  <a:srgbClr val="BA0000"/>
                </a:solidFill>
                <a:effectLst/>
                <a:hlinkClick r:id="rId7" tooltip="Asignación tardía (aún no redactado)"/>
              </a:rPr>
              <a:t>asignación tardía</a:t>
            </a:r>
            <a:r>
              <a:rPr lang="es-ES" dirty="0"/>
              <a:t> o </a:t>
            </a:r>
            <a:r>
              <a:rPr lang="es-ES" u="none" strike="noStrike" dirty="0">
                <a:solidFill>
                  <a:srgbClr val="BA0000"/>
                </a:solidFill>
                <a:effectLst/>
                <a:hlinkClick r:id="rId8" tooltip="Asignación dinámica (aún no redactado)"/>
              </a:rPr>
              <a:t>asignación dinámica</a:t>
            </a:r>
            <a:r>
              <a:rPr lang="es-ES" dirty="0"/>
              <a:t>. Algunos lenguajes proporcionan medios más estáticos (en "tiempo de compilación") de polimorfismo, tales como las plantillas y la </a:t>
            </a:r>
            <a:r>
              <a:rPr lang="es-ES" u="none" strike="noStrike" dirty="0">
                <a:solidFill>
                  <a:srgbClr val="0645AD"/>
                </a:solidFill>
                <a:effectLst/>
                <a:hlinkClick r:id="rId9" tooltip="Sobrecarga"/>
              </a:rPr>
              <a:t>sobrecarga</a:t>
            </a:r>
            <a:r>
              <a:rPr lang="es-ES" dirty="0"/>
              <a:t> de operadores de C++.</a:t>
            </a:r>
          </a:p>
          <a:p>
            <a:r>
              <a:rPr lang="es-ES" u="none" strike="noStrike" dirty="0" err="1">
                <a:solidFill>
                  <a:srgbClr val="0645AD"/>
                </a:solidFill>
                <a:effectLst/>
                <a:hlinkClick r:id="rId10" tooltip="Herencia (programación orientada a objetos)"/>
              </a:rPr>
              <a:t>Herencia</a:t>
            </a:r>
            <a:r>
              <a:rPr lang="es-ES" dirty="0" err="1"/>
              <a:t>Las</a:t>
            </a:r>
            <a:r>
              <a:rPr lang="es-ES" dirty="0"/>
              <a:t> clases no se encuentran aisladas, sino que se relacionan entre sí, formando una jerarquía de clasificación. Los objetos heredan las propiedades y el comportamiento de todas las clases a las que pertenecen. La herencia organiza y facilita el polimorfismo y el encapsulamiento, permitiendo a los objetos ser definidos y creados como tipos especializados de objetos preexistentes. Estos pueden compartir (y extender) su comportamiento sin tener que volver a implementarlo. Esto suele hacerse habitualmente agrupando los objetos en clases, y estas en árboles o enrejados que reflejan un comportamiento común. Cuando un objeto hereda de más de una clase, se dice que hay </a:t>
            </a:r>
            <a:r>
              <a:rPr lang="es-ES" u="none" strike="noStrike" dirty="0">
                <a:solidFill>
                  <a:srgbClr val="0645AD"/>
                </a:solidFill>
                <a:effectLst/>
                <a:hlinkClick r:id="rId11" tooltip="Herencia múltiple"/>
              </a:rPr>
              <a:t>herencia múltiple</a:t>
            </a:r>
            <a:r>
              <a:rPr lang="es-ES" dirty="0"/>
              <a:t>; siendo de alta complejidad técnica por lo cual suele recurrirse a la herencia virtual para evitar la duplicación de datos.</a:t>
            </a:r>
          </a:p>
          <a:p>
            <a:r>
              <a:rPr lang="es-ES" u="none" strike="noStrike" dirty="0" err="1">
                <a:solidFill>
                  <a:srgbClr val="0645AD"/>
                </a:solidFill>
                <a:effectLst/>
                <a:hlinkClick r:id="rId12" tooltip="Modularidad (programación orientada a objetos)"/>
              </a:rPr>
              <a:t>Modularidad</a:t>
            </a:r>
            <a:r>
              <a:rPr lang="es-ES" dirty="0" err="1"/>
              <a:t>Se</a:t>
            </a:r>
            <a:r>
              <a:rPr lang="es-ES" dirty="0"/>
              <a:t> denomina "modularidad" a la propiedad que permite subdividir una aplicación en partes más pequeñas (llamadas módulos), cada una de las cuales debe ser tan independiente como sea posible de la aplicación en sí y de las restantes partes. Estos módulos se pueden compilar por separado, pero tienen conexiones con otros módulos. Al igual que la encapsulación, los lenguajes soportan la modularidad de diversas formas.</a:t>
            </a:r>
          </a:p>
          <a:p>
            <a:r>
              <a:rPr lang="es-ES" u="none" strike="noStrike" dirty="0">
                <a:solidFill>
                  <a:srgbClr val="0645AD"/>
                </a:solidFill>
                <a:effectLst/>
                <a:hlinkClick r:id="rId13" tooltip="Principio de ocultación"/>
              </a:rPr>
              <a:t>Principio de </a:t>
            </a:r>
            <a:r>
              <a:rPr lang="es-ES" u="none" strike="noStrike" dirty="0" err="1">
                <a:solidFill>
                  <a:srgbClr val="0645AD"/>
                </a:solidFill>
                <a:effectLst/>
                <a:hlinkClick r:id="rId13" tooltip="Principio de ocultación"/>
              </a:rPr>
              <a:t>ocultación</a:t>
            </a:r>
            <a:r>
              <a:rPr lang="es-ES" dirty="0" err="1"/>
              <a:t>Cada</a:t>
            </a:r>
            <a:r>
              <a:rPr lang="es-ES" dirty="0"/>
              <a:t> objeto está aislado del exterior, es un módulo natural, y cada tipo de objeto expone una "interfaz" a otros objetos que especifica cómo pueden interactuar con los objetos de la clase. El aislamiento protege a las propiedades de un objeto contra su modificación por quien no tenga derecho a acceder a ellas; solamente los propios métodos internos del objeto pueden acceder a su estado. Esto asegura que otros objetos no puedan cambiar el estado interno de un objeto de manera inesperada, eliminando efectos secundarios e interacciones inesperadas. Algunos lenguajes relajan esto, permitiendo un acceso directo a los datos internos del objeto de una manera controlada y limitando el grado de abstracción. La aplicación entera se reduce a un agregado o </a:t>
            </a:r>
            <a:r>
              <a:rPr lang="es-ES" u="none" strike="noStrike" dirty="0">
                <a:solidFill>
                  <a:srgbClr val="0645AD"/>
                </a:solidFill>
                <a:effectLst/>
                <a:hlinkClick r:id="rId14" tooltip="Rompecabezas"/>
              </a:rPr>
              <a:t>rompecabezas</a:t>
            </a:r>
            <a:r>
              <a:rPr lang="es-ES" dirty="0"/>
              <a:t> de objetos.</a:t>
            </a:r>
          </a:p>
        </p:txBody>
      </p:sp>
      <p:sp>
        <p:nvSpPr>
          <p:cNvPr id="4" name="Marcador de número de diapositiva 3"/>
          <p:cNvSpPr>
            <a:spLocks noGrp="1"/>
          </p:cNvSpPr>
          <p:nvPr>
            <p:ph type="sldNum" sz="quarter" idx="5"/>
          </p:nvPr>
        </p:nvSpPr>
        <p:spPr/>
        <p:txBody>
          <a:bodyPr/>
          <a:lstStyle/>
          <a:p>
            <a:fld id="{796A0195-871A-4775-8FC2-09D24AAA72C9}" type="slidenum">
              <a:rPr lang="es-ES" smtClean="0"/>
              <a:t>14</a:t>
            </a:fld>
            <a:endParaRPr lang="es-ES"/>
          </a:p>
        </p:txBody>
      </p:sp>
    </p:spTree>
    <p:extLst>
      <p:ext uri="{BB962C8B-B14F-4D97-AF65-F5344CB8AC3E}">
        <p14:creationId xmlns:p14="http://schemas.microsoft.com/office/powerpoint/2010/main" val="2445308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96A0195-871A-4775-8FC2-09D24AAA72C9}" type="slidenum">
              <a:rPr lang="es-ES" smtClean="0"/>
              <a:t>15</a:t>
            </a:fld>
            <a:endParaRPr lang="es-ES"/>
          </a:p>
        </p:txBody>
      </p:sp>
    </p:spTree>
    <p:extLst>
      <p:ext uri="{BB962C8B-B14F-4D97-AF65-F5344CB8AC3E}">
        <p14:creationId xmlns:p14="http://schemas.microsoft.com/office/powerpoint/2010/main" val="3545958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0ECDFD-E48A-4835-A75B-C7B2890850E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F95CF27-F092-4451-B562-455B06561D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DFA9C948-5CAF-4802-B644-09856B31A7DD}"/>
              </a:ext>
            </a:extLst>
          </p:cNvPr>
          <p:cNvSpPr>
            <a:spLocks noGrp="1"/>
          </p:cNvSpPr>
          <p:nvPr>
            <p:ph type="dt" sz="half" idx="10"/>
          </p:nvPr>
        </p:nvSpPr>
        <p:spPr/>
        <p:txBody>
          <a:bodyPr/>
          <a:lstStyle/>
          <a:p>
            <a:fld id="{9AE8A9C7-1FBC-44CF-B0EB-9A95EEF103F6}" type="datetimeFigureOut">
              <a:rPr lang="es-ES" smtClean="0"/>
              <a:t>03/05/2021</a:t>
            </a:fld>
            <a:endParaRPr lang="es-ES"/>
          </a:p>
        </p:txBody>
      </p:sp>
      <p:sp>
        <p:nvSpPr>
          <p:cNvPr id="5" name="Marcador de pie de página 4">
            <a:extLst>
              <a:ext uri="{FF2B5EF4-FFF2-40B4-BE49-F238E27FC236}">
                <a16:creationId xmlns:a16="http://schemas.microsoft.com/office/drawing/2014/main" id="{7AEC79C7-B408-432A-B428-45379EF98B2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52D4C1B-8A31-4F26-8B25-90A4011E62B2}"/>
              </a:ext>
            </a:extLst>
          </p:cNvPr>
          <p:cNvSpPr>
            <a:spLocks noGrp="1"/>
          </p:cNvSpPr>
          <p:nvPr>
            <p:ph type="sldNum" sz="quarter" idx="12"/>
          </p:nvPr>
        </p:nvSpPr>
        <p:spPr/>
        <p:txBody>
          <a:bodyPr/>
          <a:lstStyle/>
          <a:p>
            <a:fld id="{8FAAA69B-DAD2-4E0E-804F-2E54F9ABD74E}" type="slidenum">
              <a:rPr lang="es-ES" smtClean="0"/>
              <a:t>‹Nº›</a:t>
            </a:fld>
            <a:endParaRPr lang="es-ES"/>
          </a:p>
        </p:txBody>
      </p:sp>
    </p:spTree>
    <p:extLst>
      <p:ext uri="{BB962C8B-B14F-4D97-AF65-F5344CB8AC3E}">
        <p14:creationId xmlns:p14="http://schemas.microsoft.com/office/powerpoint/2010/main" val="2674978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F437A-7467-43DE-BC6F-D73B3FBA775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E2E09B6-E412-421A-AA64-C0C3E862A0E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DEE7610-AE6A-4417-AA53-4B8C8A0923EB}"/>
              </a:ext>
            </a:extLst>
          </p:cNvPr>
          <p:cNvSpPr>
            <a:spLocks noGrp="1"/>
          </p:cNvSpPr>
          <p:nvPr>
            <p:ph type="dt" sz="half" idx="10"/>
          </p:nvPr>
        </p:nvSpPr>
        <p:spPr/>
        <p:txBody>
          <a:bodyPr/>
          <a:lstStyle/>
          <a:p>
            <a:fld id="{9AE8A9C7-1FBC-44CF-B0EB-9A95EEF103F6}" type="datetimeFigureOut">
              <a:rPr lang="es-ES" smtClean="0"/>
              <a:t>03/05/2021</a:t>
            </a:fld>
            <a:endParaRPr lang="es-ES"/>
          </a:p>
        </p:txBody>
      </p:sp>
      <p:sp>
        <p:nvSpPr>
          <p:cNvPr id="5" name="Marcador de pie de página 4">
            <a:extLst>
              <a:ext uri="{FF2B5EF4-FFF2-40B4-BE49-F238E27FC236}">
                <a16:creationId xmlns:a16="http://schemas.microsoft.com/office/drawing/2014/main" id="{02F5450E-3C13-42C8-BF05-03BBA63C242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179740E-AA52-4A23-BA0D-831D05F5EEE5}"/>
              </a:ext>
            </a:extLst>
          </p:cNvPr>
          <p:cNvSpPr>
            <a:spLocks noGrp="1"/>
          </p:cNvSpPr>
          <p:nvPr>
            <p:ph type="sldNum" sz="quarter" idx="12"/>
          </p:nvPr>
        </p:nvSpPr>
        <p:spPr/>
        <p:txBody>
          <a:bodyPr/>
          <a:lstStyle/>
          <a:p>
            <a:fld id="{8FAAA69B-DAD2-4E0E-804F-2E54F9ABD74E}" type="slidenum">
              <a:rPr lang="es-ES" smtClean="0"/>
              <a:t>‹Nº›</a:t>
            </a:fld>
            <a:endParaRPr lang="es-ES"/>
          </a:p>
        </p:txBody>
      </p:sp>
    </p:spTree>
    <p:extLst>
      <p:ext uri="{BB962C8B-B14F-4D97-AF65-F5344CB8AC3E}">
        <p14:creationId xmlns:p14="http://schemas.microsoft.com/office/powerpoint/2010/main" val="1956004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6406E41-10F2-416C-82A2-A34E40BEB3F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623F881-1263-4A11-92C7-8C83AF563F9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530BDCC-2A05-44E8-9CC7-B5AA2D184402}"/>
              </a:ext>
            </a:extLst>
          </p:cNvPr>
          <p:cNvSpPr>
            <a:spLocks noGrp="1"/>
          </p:cNvSpPr>
          <p:nvPr>
            <p:ph type="dt" sz="half" idx="10"/>
          </p:nvPr>
        </p:nvSpPr>
        <p:spPr/>
        <p:txBody>
          <a:bodyPr/>
          <a:lstStyle/>
          <a:p>
            <a:fld id="{9AE8A9C7-1FBC-44CF-B0EB-9A95EEF103F6}" type="datetimeFigureOut">
              <a:rPr lang="es-ES" smtClean="0"/>
              <a:t>03/05/2021</a:t>
            </a:fld>
            <a:endParaRPr lang="es-ES"/>
          </a:p>
        </p:txBody>
      </p:sp>
      <p:sp>
        <p:nvSpPr>
          <p:cNvPr id="5" name="Marcador de pie de página 4">
            <a:extLst>
              <a:ext uri="{FF2B5EF4-FFF2-40B4-BE49-F238E27FC236}">
                <a16:creationId xmlns:a16="http://schemas.microsoft.com/office/drawing/2014/main" id="{ED075EC2-9121-4ABC-A3BE-7D544B70AB7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DA69459-2879-402F-98AF-2311C44E65A7}"/>
              </a:ext>
            </a:extLst>
          </p:cNvPr>
          <p:cNvSpPr>
            <a:spLocks noGrp="1"/>
          </p:cNvSpPr>
          <p:nvPr>
            <p:ph type="sldNum" sz="quarter" idx="12"/>
          </p:nvPr>
        </p:nvSpPr>
        <p:spPr/>
        <p:txBody>
          <a:bodyPr/>
          <a:lstStyle/>
          <a:p>
            <a:fld id="{8FAAA69B-DAD2-4E0E-804F-2E54F9ABD74E}" type="slidenum">
              <a:rPr lang="es-ES" smtClean="0"/>
              <a:t>‹Nº›</a:t>
            </a:fld>
            <a:endParaRPr lang="es-ES"/>
          </a:p>
        </p:txBody>
      </p:sp>
    </p:spTree>
    <p:extLst>
      <p:ext uri="{BB962C8B-B14F-4D97-AF65-F5344CB8AC3E}">
        <p14:creationId xmlns:p14="http://schemas.microsoft.com/office/powerpoint/2010/main" val="578197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B15005-3AA4-4C4A-BC78-1FA0502C1CA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4089D85-4651-4F2F-9407-6C0602A2493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51D0D55-C011-432D-92BA-BABD15D410F3}"/>
              </a:ext>
            </a:extLst>
          </p:cNvPr>
          <p:cNvSpPr>
            <a:spLocks noGrp="1"/>
          </p:cNvSpPr>
          <p:nvPr>
            <p:ph type="dt" sz="half" idx="10"/>
          </p:nvPr>
        </p:nvSpPr>
        <p:spPr/>
        <p:txBody>
          <a:bodyPr/>
          <a:lstStyle/>
          <a:p>
            <a:fld id="{9AE8A9C7-1FBC-44CF-B0EB-9A95EEF103F6}" type="datetimeFigureOut">
              <a:rPr lang="es-ES" smtClean="0"/>
              <a:t>03/05/2021</a:t>
            </a:fld>
            <a:endParaRPr lang="es-ES"/>
          </a:p>
        </p:txBody>
      </p:sp>
      <p:sp>
        <p:nvSpPr>
          <p:cNvPr id="5" name="Marcador de pie de página 4">
            <a:extLst>
              <a:ext uri="{FF2B5EF4-FFF2-40B4-BE49-F238E27FC236}">
                <a16:creationId xmlns:a16="http://schemas.microsoft.com/office/drawing/2014/main" id="{79EB7965-D961-4B03-8B93-F5E72C9FA66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4361E67-2163-482F-913C-2309DF7606EB}"/>
              </a:ext>
            </a:extLst>
          </p:cNvPr>
          <p:cNvSpPr>
            <a:spLocks noGrp="1"/>
          </p:cNvSpPr>
          <p:nvPr>
            <p:ph type="sldNum" sz="quarter" idx="12"/>
          </p:nvPr>
        </p:nvSpPr>
        <p:spPr/>
        <p:txBody>
          <a:bodyPr/>
          <a:lstStyle/>
          <a:p>
            <a:fld id="{8FAAA69B-DAD2-4E0E-804F-2E54F9ABD74E}" type="slidenum">
              <a:rPr lang="es-ES" smtClean="0"/>
              <a:t>‹Nº›</a:t>
            </a:fld>
            <a:endParaRPr lang="es-ES"/>
          </a:p>
        </p:txBody>
      </p:sp>
    </p:spTree>
    <p:extLst>
      <p:ext uri="{BB962C8B-B14F-4D97-AF65-F5344CB8AC3E}">
        <p14:creationId xmlns:p14="http://schemas.microsoft.com/office/powerpoint/2010/main" val="346962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F3EF5-CD30-4775-8750-2FC037372E1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1E9CD2F-ABFA-49F5-B912-0115C2166C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2443F3D-5B7C-4F39-BD8F-78CC85F6BDA0}"/>
              </a:ext>
            </a:extLst>
          </p:cNvPr>
          <p:cNvSpPr>
            <a:spLocks noGrp="1"/>
          </p:cNvSpPr>
          <p:nvPr>
            <p:ph type="dt" sz="half" idx="10"/>
          </p:nvPr>
        </p:nvSpPr>
        <p:spPr/>
        <p:txBody>
          <a:bodyPr/>
          <a:lstStyle/>
          <a:p>
            <a:fld id="{9AE8A9C7-1FBC-44CF-B0EB-9A95EEF103F6}" type="datetimeFigureOut">
              <a:rPr lang="es-ES" smtClean="0"/>
              <a:t>03/05/2021</a:t>
            </a:fld>
            <a:endParaRPr lang="es-ES"/>
          </a:p>
        </p:txBody>
      </p:sp>
      <p:sp>
        <p:nvSpPr>
          <p:cNvPr id="5" name="Marcador de pie de página 4">
            <a:extLst>
              <a:ext uri="{FF2B5EF4-FFF2-40B4-BE49-F238E27FC236}">
                <a16:creationId xmlns:a16="http://schemas.microsoft.com/office/drawing/2014/main" id="{1018168D-4A37-43D8-853A-55A058A94AB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70231FF-7916-462D-A8E8-7F3D541FF05C}"/>
              </a:ext>
            </a:extLst>
          </p:cNvPr>
          <p:cNvSpPr>
            <a:spLocks noGrp="1"/>
          </p:cNvSpPr>
          <p:nvPr>
            <p:ph type="sldNum" sz="quarter" idx="12"/>
          </p:nvPr>
        </p:nvSpPr>
        <p:spPr/>
        <p:txBody>
          <a:bodyPr/>
          <a:lstStyle/>
          <a:p>
            <a:fld id="{8FAAA69B-DAD2-4E0E-804F-2E54F9ABD74E}" type="slidenum">
              <a:rPr lang="es-ES" smtClean="0"/>
              <a:t>‹Nº›</a:t>
            </a:fld>
            <a:endParaRPr lang="es-ES"/>
          </a:p>
        </p:txBody>
      </p:sp>
    </p:spTree>
    <p:extLst>
      <p:ext uri="{BB962C8B-B14F-4D97-AF65-F5344CB8AC3E}">
        <p14:creationId xmlns:p14="http://schemas.microsoft.com/office/powerpoint/2010/main" val="3496644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44F372-0233-413C-B519-930062F4CC7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77EC64E-C52E-411B-85BE-CA33C5C3363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6D6D96D-9DD8-49CA-93E6-54D85EE04D0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2F56143-B56B-4B09-9DFB-11ACCB9C2925}"/>
              </a:ext>
            </a:extLst>
          </p:cNvPr>
          <p:cNvSpPr>
            <a:spLocks noGrp="1"/>
          </p:cNvSpPr>
          <p:nvPr>
            <p:ph type="dt" sz="half" idx="10"/>
          </p:nvPr>
        </p:nvSpPr>
        <p:spPr/>
        <p:txBody>
          <a:bodyPr/>
          <a:lstStyle/>
          <a:p>
            <a:fld id="{9AE8A9C7-1FBC-44CF-B0EB-9A95EEF103F6}" type="datetimeFigureOut">
              <a:rPr lang="es-ES" smtClean="0"/>
              <a:t>03/05/2021</a:t>
            </a:fld>
            <a:endParaRPr lang="es-ES"/>
          </a:p>
        </p:txBody>
      </p:sp>
      <p:sp>
        <p:nvSpPr>
          <p:cNvPr id="6" name="Marcador de pie de página 5">
            <a:extLst>
              <a:ext uri="{FF2B5EF4-FFF2-40B4-BE49-F238E27FC236}">
                <a16:creationId xmlns:a16="http://schemas.microsoft.com/office/drawing/2014/main" id="{D03FD2FA-9714-40B0-833E-3C0EDBE8515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B4B8A6A-F6D5-4394-98E7-3D384151A12B}"/>
              </a:ext>
            </a:extLst>
          </p:cNvPr>
          <p:cNvSpPr>
            <a:spLocks noGrp="1"/>
          </p:cNvSpPr>
          <p:nvPr>
            <p:ph type="sldNum" sz="quarter" idx="12"/>
          </p:nvPr>
        </p:nvSpPr>
        <p:spPr/>
        <p:txBody>
          <a:bodyPr/>
          <a:lstStyle/>
          <a:p>
            <a:fld id="{8FAAA69B-DAD2-4E0E-804F-2E54F9ABD74E}" type="slidenum">
              <a:rPr lang="es-ES" smtClean="0"/>
              <a:t>‹Nº›</a:t>
            </a:fld>
            <a:endParaRPr lang="es-ES"/>
          </a:p>
        </p:txBody>
      </p:sp>
    </p:spTree>
    <p:extLst>
      <p:ext uri="{BB962C8B-B14F-4D97-AF65-F5344CB8AC3E}">
        <p14:creationId xmlns:p14="http://schemas.microsoft.com/office/powerpoint/2010/main" val="2825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FFAB34-3058-4B60-A435-B9DFDBF847E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19B73FB-04F7-4AA7-937B-38B35F7001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B4E5D9F-3472-45A7-9EBB-4F3CDB4D1AE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DD66D02-5D2E-42AD-A2C7-7EAB2EB8AD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A910743-7400-4C70-96AB-A2E8DD1A385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E42DBF8E-DCF5-4BDF-A563-FA30F07E8BF7}"/>
              </a:ext>
            </a:extLst>
          </p:cNvPr>
          <p:cNvSpPr>
            <a:spLocks noGrp="1"/>
          </p:cNvSpPr>
          <p:nvPr>
            <p:ph type="dt" sz="half" idx="10"/>
          </p:nvPr>
        </p:nvSpPr>
        <p:spPr/>
        <p:txBody>
          <a:bodyPr/>
          <a:lstStyle/>
          <a:p>
            <a:fld id="{9AE8A9C7-1FBC-44CF-B0EB-9A95EEF103F6}" type="datetimeFigureOut">
              <a:rPr lang="es-ES" smtClean="0"/>
              <a:t>03/05/2021</a:t>
            </a:fld>
            <a:endParaRPr lang="es-ES"/>
          </a:p>
        </p:txBody>
      </p:sp>
      <p:sp>
        <p:nvSpPr>
          <p:cNvPr id="8" name="Marcador de pie de página 7">
            <a:extLst>
              <a:ext uri="{FF2B5EF4-FFF2-40B4-BE49-F238E27FC236}">
                <a16:creationId xmlns:a16="http://schemas.microsoft.com/office/drawing/2014/main" id="{ED828118-8A41-45D8-865C-3F6B72A2768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0FDA108-54C8-4ABD-ADF5-B08592245F59}"/>
              </a:ext>
            </a:extLst>
          </p:cNvPr>
          <p:cNvSpPr>
            <a:spLocks noGrp="1"/>
          </p:cNvSpPr>
          <p:nvPr>
            <p:ph type="sldNum" sz="quarter" idx="12"/>
          </p:nvPr>
        </p:nvSpPr>
        <p:spPr/>
        <p:txBody>
          <a:bodyPr/>
          <a:lstStyle/>
          <a:p>
            <a:fld id="{8FAAA69B-DAD2-4E0E-804F-2E54F9ABD74E}" type="slidenum">
              <a:rPr lang="es-ES" smtClean="0"/>
              <a:t>‹Nº›</a:t>
            </a:fld>
            <a:endParaRPr lang="es-ES"/>
          </a:p>
        </p:txBody>
      </p:sp>
    </p:spTree>
    <p:extLst>
      <p:ext uri="{BB962C8B-B14F-4D97-AF65-F5344CB8AC3E}">
        <p14:creationId xmlns:p14="http://schemas.microsoft.com/office/powerpoint/2010/main" val="2520516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CF54CE-E33E-4148-99BA-8891228A572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7212897-3973-413E-9C2C-BFE110C96672}"/>
              </a:ext>
            </a:extLst>
          </p:cNvPr>
          <p:cNvSpPr>
            <a:spLocks noGrp="1"/>
          </p:cNvSpPr>
          <p:nvPr>
            <p:ph type="dt" sz="half" idx="10"/>
          </p:nvPr>
        </p:nvSpPr>
        <p:spPr/>
        <p:txBody>
          <a:bodyPr/>
          <a:lstStyle/>
          <a:p>
            <a:fld id="{9AE8A9C7-1FBC-44CF-B0EB-9A95EEF103F6}" type="datetimeFigureOut">
              <a:rPr lang="es-ES" smtClean="0"/>
              <a:t>03/05/2021</a:t>
            </a:fld>
            <a:endParaRPr lang="es-ES"/>
          </a:p>
        </p:txBody>
      </p:sp>
      <p:sp>
        <p:nvSpPr>
          <p:cNvPr id="4" name="Marcador de pie de página 3">
            <a:extLst>
              <a:ext uri="{FF2B5EF4-FFF2-40B4-BE49-F238E27FC236}">
                <a16:creationId xmlns:a16="http://schemas.microsoft.com/office/drawing/2014/main" id="{08A924F5-575B-4106-86BD-54E9C79BCF20}"/>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14B7EA9-D9CF-457C-9628-AA9FDFAE6D1C}"/>
              </a:ext>
            </a:extLst>
          </p:cNvPr>
          <p:cNvSpPr>
            <a:spLocks noGrp="1"/>
          </p:cNvSpPr>
          <p:nvPr>
            <p:ph type="sldNum" sz="quarter" idx="12"/>
          </p:nvPr>
        </p:nvSpPr>
        <p:spPr/>
        <p:txBody>
          <a:bodyPr/>
          <a:lstStyle/>
          <a:p>
            <a:fld id="{8FAAA69B-DAD2-4E0E-804F-2E54F9ABD74E}" type="slidenum">
              <a:rPr lang="es-ES" smtClean="0"/>
              <a:t>‹Nº›</a:t>
            </a:fld>
            <a:endParaRPr lang="es-ES"/>
          </a:p>
        </p:txBody>
      </p:sp>
    </p:spTree>
    <p:extLst>
      <p:ext uri="{BB962C8B-B14F-4D97-AF65-F5344CB8AC3E}">
        <p14:creationId xmlns:p14="http://schemas.microsoft.com/office/powerpoint/2010/main" val="3976562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9A40F6B-312F-437A-B626-1E17C475098A}"/>
              </a:ext>
            </a:extLst>
          </p:cNvPr>
          <p:cNvSpPr>
            <a:spLocks noGrp="1"/>
          </p:cNvSpPr>
          <p:nvPr>
            <p:ph type="dt" sz="half" idx="10"/>
          </p:nvPr>
        </p:nvSpPr>
        <p:spPr/>
        <p:txBody>
          <a:bodyPr/>
          <a:lstStyle/>
          <a:p>
            <a:fld id="{9AE8A9C7-1FBC-44CF-B0EB-9A95EEF103F6}" type="datetimeFigureOut">
              <a:rPr lang="es-ES" smtClean="0"/>
              <a:t>03/05/2021</a:t>
            </a:fld>
            <a:endParaRPr lang="es-ES"/>
          </a:p>
        </p:txBody>
      </p:sp>
      <p:sp>
        <p:nvSpPr>
          <p:cNvPr id="3" name="Marcador de pie de página 2">
            <a:extLst>
              <a:ext uri="{FF2B5EF4-FFF2-40B4-BE49-F238E27FC236}">
                <a16:creationId xmlns:a16="http://schemas.microsoft.com/office/drawing/2014/main" id="{B954A8CA-9924-4D25-A781-D60309C2A876}"/>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872385DC-1B5A-4661-A254-285262B18CBC}"/>
              </a:ext>
            </a:extLst>
          </p:cNvPr>
          <p:cNvSpPr>
            <a:spLocks noGrp="1"/>
          </p:cNvSpPr>
          <p:nvPr>
            <p:ph type="sldNum" sz="quarter" idx="12"/>
          </p:nvPr>
        </p:nvSpPr>
        <p:spPr/>
        <p:txBody>
          <a:bodyPr/>
          <a:lstStyle/>
          <a:p>
            <a:fld id="{8FAAA69B-DAD2-4E0E-804F-2E54F9ABD74E}" type="slidenum">
              <a:rPr lang="es-ES" smtClean="0"/>
              <a:t>‹Nº›</a:t>
            </a:fld>
            <a:endParaRPr lang="es-ES"/>
          </a:p>
        </p:txBody>
      </p:sp>
    </p:spTree>
    <p:extLst>
      <p:ext uri="{BB962C8B-B14F-4D97-AF65-F5344CB8AC3E}">
        <p14:creationId xmlns:p14="http://schemas.microsoft.com/office/powerpoint/2010/main" val="65360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905C0D-7EDB-4D25-A022-92B2BAF0A89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2E7033E-6185-47B4-A2A8-4E54690320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1B16413-32CD-4BB6-898D-0B05BA79C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C880AF5-67D1-4356-B5DB-FA8746B850EC}"/>
              </a:ext>
            </a:extLst>
          </p:cNvPr>
          <p:cNvSpPr>
            <a:spLocks noGrp="1"/>
          </p:cNvSpPr>
          <p:nvPr>
            <p:ph type="dt" sz="half" idx="10"/>
          </p:nvPr>
        </p:nvSpPr>
        <p:spPr/>
        <p:txBody>
          <a:bodyPr/>
          <a:lstStyle/>
          <a:p>
            <a:fld id="{9AE8A9C7-1FBC-44CF-B0EB-9A95EEF103F6}" type="datetimeFigureOut">
              <a:rPr lang="es-ES" smtClean="0"/>
              <a:t>03/05/2021</a:t>
            </a:fld>
            <a:endParaRPr lang="es-ES"/>
          </a:p>
        </p:txBody>
      </p:sp>
      <p:sp>
        <p:nvSpPr>
          <p:cNvPr id="6" name="Marcador de pie de página 5">
            <a:extLst>
              <a:ext uri="{FF2B5EF4-FFF2-40B4-BE49-F238E27FC236}">
                <a16:creationId xmlns:a16="http://schemas.microsoft.com/office/drawing/2014/main" id="{0E6EEBF7-088C-41CA-89A7-3470ED58CD9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F84494C-8E81-4536-8693-E40AA0A3398C}"/>
              </a:ext>
            </a:extLst>
          </p:cNvPr>
          <p:cNvSpPr>
            <a:spLocks noGrp="1"/>
          </p:cNvSpPr>
          <p:nvPr>
            <p:ph type="sldNum" sz="quarter" idx="12"/>
          </p:nvPr>
        </p:nvSpPr>
        <p:spPr/>
        <p:txBody>
          <a:bodyPr/>
          <a:lstStyle/>
          <a:p>
            <a:fld id="{8FAAA69B-DAD2-4E0E-804F-2E54F9ABD74E}" type="slidenum">
              <a:rPr lang="es-ES" smtClean="0"/>
              <a:t>‹Nº›</a:t>
            </a:fld>
            <a:endParaRPr lang="es-ES"/>
          </a:p>
        </p:txBody>
      </p:sp>
    </p:spTree>
    <p:extLst>
      <p:ext uri="{BB962C8B-B14F-4D97-AF65-F5344CB8AC3E}">
        <p14:creationId xmlns:p14="http://schemas.microsoft.com/office/powerpoint/2010/main" val="995298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96607-8119-4F46-AA30-77E138648CB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77D536A-F67F-41AC-BDEA-A7750D8ACD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D939B895-9860-4311-9E7A-A1136A9E9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82CC5DE-6734-4FDC-BABD-EEA9FE1F7ADD}"/>
              </a:ext>
            </a:extLst>
          </p:cNvPr>
          <p:cNvSpPr>
            <a:spLocks noGrp="1"/>
          </p:cNvSpPr>
          <p:nvPr>
            <p:ph type="dt" sz="half" idx="10"/>
          </p:nvPr>
        </p:nvSpPr>
        <p:spPr/>
        <p:txBody>
          <a:bodyPr/>
          <a:lstStyle/>
          <a:p>
            <a:fld id="{9AE8A9C7-1FBC-44CF-B0EB-9A95EEF103F6}" type="datetimeFigureOut">
              <a:rPr lang="es-ES" smtClean="0"/>
              <a:t>03/05/2021</a:t>
            </a:fld>
            <a:endParaRPr lang="es-ES"/>
          </a:p>
        </p:txBody>
      </p:sp>
      <p:sp>
        <p:nvSpPr>
          <p:cNvPr id="6" name="Marcador de pie de página 5">
            <a:extLst>
              <a:ext uri="{FF2B5EF4-FFF2-40B4-BE49-F238E27FC236}">
                <a16:creationId xmlns:a16="http://schemas.microsoft.com/office/drawing/2014/main" id="{6D9FE52C-FC7C-4C5D-9957-78C44956895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776C57A-569F-4144-83EF-14A28828D5A7}"/>
              </a:ext>
            </a:extLst>
          </p:cNvPr>
          <p:cNvSpPr>
            <a:spLocks noGrp="1"/>
          </p:cNvSpPr>
          <p:nvPr>
            <p:ph type="sldNum" sz="quarter" idx="12"/>
          </p:nvPr>
        </p:nvSpPr>
        <p:spPr/>
        <p:txBody>
          <a:bodyPr/>
          <a:lstStyle/>
          <a:p>
            <a:fld id="{8FAAA69B-DAD2-4E0E-804F-2E54F9ABD74E}" type="slidenum">
              <a:rPr lang="es-ES" smtClean="0"/>
              <a:t>‹Nº›</a:t>
            </a:fld>
            <a:endParaRPr lang="es-ES"/>
          </a:p>
        </p:txBody>
      </p:sp>
    </p:spTree>
    <p:extLst>
      <p:ext uri="{BB962C8B-B14F-4D97-AF65-F5344CB8AC3E}">
        <p14:creationId xmlns:p14="http://schemas.microsoft.com/office/powerpoint/2010/main" val="3128763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515F98-A53A-4DA6-9537-10CE69F8F5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E64BA84-0B0C-46CE-AF22-6219567084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C3BF357-31B0-44C4-8C4A-694CB35EA9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8A9C7-1FBC-44CF-B0EB-9A95EEF103F6}" type="datetimeFigureOut">
              <a:rPr lang="es-ES" smtClean="0"/>
              <a:t>03/05/2021</a:t>
            </a:fld>
            <a:endParaRPr lang="es-ES"/>
          </a:p>
        </p:txBody>
      </p:sp>
      <p:sp>
        <p:nvSpPr>
          <p:cNvPr id="5" name="Marcador de pie de página 4">
            <a:extLst>
              <a:ext uri="{FF2B5EF4-FFF2-40B4-BE49-F238E27FC236}">
                <a16:creationId xmlns:a16="http://schemas.microsoft.com/office/drawing/2014/main" id="{66CE8B2D-5C92-41CD-9374-306652B1A0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3FDEE7D-7104-49CA-AFB6-56DEFDB70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AA69B-DAD2-4E0E-804F-2E54F9ABD74E}" type="slidenum">
              <a:rPr lang="es-ES" smtClean="0"/>
              <a:t>‹Nº›</a:t>
            </a:fld>
            <a:endParaRPr lang="es-ES"/>
          </a:p>
        </p:txBody>
      </p:sp>
    </p:spTree>
    <p:extLst>
      <p:ext uri="{BB962C8B-B14F-4D97-AF65-F5344CB8AC3E}">
        <p14:creationId xmlns:p14="http://schemas.microsoft.com/office/powerpoint/2010/main" val="2357118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docs.microsoft.com/es-es/aspnet/core/blazor/components/lifecycle?view=aspnetcore-5.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es.wikipedia.org/wiki/Programaci%C3%B3n_orientada_a_objetos"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ystem.componentmodel.annotations/"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6D5EC-CF31-4D09-A4AD-C1B062080E1B}"/>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dirty="0" err="1">
                <a:latin typeface="Lato" panose="020F0502020204030203" pitchFamily="34" charset="0"/>
              </a:rPr>
              <a:t>Seminario</a:t>
            </a:r>
            <a:r>
              <a:rPr lang="en-US" sz="5400" dirty="0">
                <a:latin typeface="Lato" panose="020F0502020204030203" pitchFamily="34" charset="0"/>
              </a:rPr>
              <a:t> </a:t>
            </a:r>
            <a:r>
              <a:rPr lang="en-US" sz="5400" dirty="0" err="1">
                <a:latin typeface="Lato" panose="020F0502020204030203" pitchFamily="34" charset="0"/>
              </a:rPr>
              <a:t>Blazor</a:t>
            </a:r>
            <a:endParaRPr lang="en-US" sz="5400" dirty="0">
              <a:latin typeface="Lato" panose="020F0502020204030203" pitchFamily="34" charset="0"/>
            </a:endParaRP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descr="Blazor – ¿Listo para producción? – Live Developer">
            <a:extLst>
              <a:ext uri="{FF2B5EF4-FFF2-40B4-BE49-F238E27FC236}">
                <a16:creationId xmlns:a16="http://schemas.microsoft.com/office/drawing/2014/main" id="{19D51142-412B-48F2-81EA-C5E7388CB45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426" r="1" b="1"/>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1" name="Imagen 10" descr="Texto, Logotipo&#10;&#10;Descripción generada automáticamente">
            <a:extLst>
              <a:ext uri="{FF2B5EF4-FFF2-40B4-BE49-F238E27FC236}">
                <a16:creationId xmlns:a16="http://schemas.microsoft.com/office/drawing/2014/main" id="{2DEC214F-9C21-4744-BF52-993F68074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1327" y="4991365"/>
            <a:ext cx="3040673" cy="1866635"/>
          </a:xfrm>
          <a:prstGeom prst="rect">
            <a:avLst/>
          </a:prstGeom>
        </p:spPr>
      </p:pic>
    </p:spTree>
    <p:extLst>
      <p:ext uri="{BB962C8B-B14F-4D97-AF65-F5344CB8AC3E}">
        <p14:creationId xmlns:p14="http://schemas.microsoft.com/office/powerpoint/2010/main" val="8500180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8ED49-FFEC-4A34-BF54-554EFDA6DAAE}"/>
              </a:ext>
            </a:extLst>
          </p:cNvPr>
          <p:cNvSpPr>
            <a:spLocks noGrp="1"/>
          </p:cNvSpPr>
          <p:nvPr>
            <p:ph type="title"/>
          </p:nvPr>
        </p:nvSpPr>
        <p:spPr>
          <a:xfrm>
            <a:off x="-1" y="0"/>
            <a:ext cx="12192000" cy="1325563"/>
          </a:xfrm>
        </p:spPr>
        <p:txBody>
          <a:bodyPr>
            <a:normAutofit/>
          </a:bodyPr>
          <a:lstStyle/>
          <a:p>
            <a:pPr algn="ctr"/>
            <a:r>
              <a:rPr lang="es-ES" dirty="0"/>
              <a:t>Componentes </a:t>
            </a:r>
            <a:r>
              <a:rPr lang="es-ES" dirty="0" err="1"/>
              <a:t>Blazor</a:t>
            </a:r>
            <a:r>
              <a:rPr lang="es-ES" dirty="0"/>
              <a:t> – Ciclo de Vida</a:t>
            </a:r>
          </a:p>
        </p:txBody>
      </p:sp>
      <p:pic>
        <p:nvPicPr>
          <p:cNvPr id="8" name="Imagen 7" descr="Diagrama&#10;&#10;Descripción generada automáticamente">
            <a:extLst>
              <a:ext uri="{FF2B5EF4-FFF2-40B4-BE49-F238E27FC236}">
                <a16:creationId xmlns:a16="http://schemas.microsoft.com/office/drawing/2014/main" id="{10D0B8BF-9BB7-4BA1-A4F8-FE1E2B99A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374" y="1526439"/>
            <a:ext cx="3566271" cy="4647414"/>
          </a:xfrm>
          <a:prstGeom prst="rect">
            <a:avLst/>
          </a:prstGeom>
        </p:spPr>
      </p:pic>
      <p:sp>
        <p:nvSpPr>
          <p:cNvPr id="11" name="CuadroTexto 10">
            <a:extLst>
              <a:ext uri="{FF2B5EF4-FFF2-40B4-BE49-F238E27FC236}">
                <a16:creationId xmlns:a16="http://schemas.microsoft.com/office/drawing/2014/main" id="{DF20A3D9-ED7A-42D4-9B50-05C4033FA914}"/>
              </a:ext>
            </a:extLst>
          </p:cNvPr>
          <p:cNvSpPr txBox="1"/>
          <p:nvPr/>
        </p:nvSpPr>
        <p:spPr>
          <a:xfrm>
            <a:off x="2702760" y="6415192"/>
            <a:ext cx="10096105" cy="369332"/>
          </a:xfrm>
          <a:prstGeom prst="rect">
            <a:avLst/>
          </a:prstGeom>
          <a:noFill/>
        </p:spPr>
        <p:txBody>
          <a:bodyPr wrap="square">
            <a:spAutoFit/>
          </a:bodyPr>
          <a:lstStyle/>
          <a:p>
            <a:r>
              <a:rPr lang="es-ES" dirty="0">
                <a:hlinkClick r:id="rId4"/>
              </a:rPr>
              <a:t>https://docs.microsoft.com/es-es/aspnet/core/blazor/components/lifecycle?view=aspnetcore-5.0</a:t>
            </a:r>
            <a:endParaRPr lang="es-ES" dirty="0"/>
          </a:p>
        </p:txBody>
      </p:sp>
      <p:pic>
        <p:nvPicPr>
          <p:cNvPr id="1026" name="Picture 2" descr="Ciclo de vida de representación">
            <a:extLst>
              <a:ext uri="{FF2B5EF4-FFF2-40B4-BE49-F238E27FC236}">
                <a16:creationId xmlns:a16="http://schemas.microsoft.com/office/drawing/2014/main" id="{3300B86B-CB08-4214-8D36-3EA69889BE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8520" y="1521001"/>
            <a:ext cx="3276047" cy="4619155"/>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descr="Diagrama&#10;&#10;Descripción generada automáticamente">
            <a:extLst>
              <a:ext uri="{FF2B5EF4-FFF2-40B4-BE49-F238E27FC236}">
                <a16:creationId xmlns:a16="http://schemas.microsoft.com/office/drawing/2014/main" id="{CEDD8F28-E9E7-481D-B398-32CE998BA4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52538" y="1521001"/>
            <a:ext cx="3686923" cy="2476060"/>
          </a:xfrm>
          <a:prstGeom prst="rect">
            <a:avLst/>
          </a:prstGeom>
        </p:spPr>
      </p:pic>
    </p:spTree>
    <p:extLst>
      <p:ext uri="{BB962C8B-B14F-4D97-AF65-F5344CB8AC3E}">
        <p14:creationId xmlns:p14="http://schemas.microsoft.com/office/powerpoint/2010/main" val="1594540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8ED49-FFEC-4A34-BF54-554EFDA6DAAE}"/>
              </a:ext>
            </a:extLst>
          </p:cNvPr>
          <p:cNvSpPr>
            <a:spLocks noGrp="1"/>
          </p:cNvSpPr>
          <p:nvPr>
            <p:ph type="title"/>
          </p:nvPr>
        </p:nvSpPr>
        <p:spPr>
          <a:xfrm>
            <a:off x="4184542" y="486184"/>
            <a:ext cx="7363990" cy="1325563"/>
          </a:xfrm>
        </p:spPr>
        <p:txBody>
          <a:bodyPr>
            <a:normAutofit/>
          </a:bodyPr>
          <a:lstStyle/>
          <a:p>
            <a:r>
              <a:rPr lang="es-ES" dirty="0"/>
              <a:t>Componentes </a:t>
            </a:r>
            <a:r>
              <a:rPr lang="es-ES" dirty="0" err="1"/>
              <a:t>Blazor</a:t>
            </a:r>
            <a:endParaRPr lang="es-ES" dirty="0"/>
          </a:p>
        </p:txBody>
      </p:sp>
      <p:pic>
        <p:nvPicPr>
          <p:cNvPr id="7" name="Imagen 6">
            <a:extLst>
              <a:ext uri="{FF2B5EF4-FFF2-40B4-BE49-F238E27FC236}">
                <a16:creationId xmlns:a16="http://schemas.microsoft.com/office/drawing/2014/main" id="{C4366204-D215-40E0-BEC6-40670B9DBE34}"/>
              </a:ext>
            </a:extLst>
          </p:cNvPr>
          <p:cNvPicPr>
            <a:picLocks noChangeAspect="1"/>
          </p:cNvPicPr>
          <p:nvPr/>
        </p:nvPicPr>
        <p:blipFill rotWithShape="1">
          <a:blip r:embed="rId3">
            <a:extLst>
              <a:ext uri="{28A0092B-C50C-407E-A947-70E740481C1C}">
                <a14:useLocalDpi xmlns:a14="http://schemas.microsoft.com/office/drawing/2010/main" val="0"/>
              </a:ext>
            </a:extLst>
          </a:blip>
          <a:srcRect l="5673" r="5828" b="1"/>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1" name="Picture 2" descr="Blazor – ¿Listo para producción? – Live Developer">
            <a:extLst>
              <a:ext uri="{FF2B5EF4-FFF2-40B4-BE49-F238E27FC236}">
                <a16:creationId xmlns:a16="http://schemas.microsoft.com/office/drawing/2014/main" id="{571B3D4D-DFA3-43CC-BBEA-61E7CFDD79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952A5D8-95B7-4E1A-BED9-E83685EBFA7D}"/>
              </a:ext>
            </a:extLst>
          </p:cNvPr>
          <p:cNvSpPr>
            <a:spLocks noGrp="1"/>
          </p:cNvSpPr>
          <p:nvPr>
            <p:ph idx="1"/>
          </p:nvPr>
        </p:nvSpPr>
        <p:spPr>
          <a:xfrm>
            <a:off x="4184542" y="1946684"/>
            <a:ext cx="7363990" cy="4351338"/>
          </a:xfrm>
        </p:spPr>
        <p:txBody>
          <a:bodyPr>
            <a:normAutofit/>
          </a:bodyPr>
          <a:lstStyle/>
          <a:p>
            <a:r>
              <a:rPr lang="es-ES" sz="1800" dirty="0"/>
              <a:t>Inyección de dependencias</a:t>
            </a:r>
          </a:p>
          <a:p>
            <a:pPr lvl="1"/>
            <a:r>
              <a:rPr lang="es-ES" sz="1800" dirty="0"/>
              <a:t>@inject</a:t>
            </a:r>
          </a:p>
          <a:p>
            <a:pPr lvl="1"/>
            <a:r>
              <a:rPr lang="es-ES" sz="1800" dirty="0"/>
              <a:t>Servicios en </a:t>
            </a:r>
            <a:r>
              <a:rPr lang="es-ES" sz="1800" dirty="0" err="1"/>
              <a:t>Blazor</a:t>
            </a:r>
            <a:endParaRPr lang="es-ES" sz="1800" dirty="0"/>
          </a:p>
          <a:p>
            <a:pPr lvl="2"/>
            <a:r>
              <a:rPr lang="es-ES" sz="1800" dirty="0" err="1"/>
              <a:t>HttpClient</a:t>
            </a:r>
            <a:endParaRPr lang="es-ES" sz="1800" dirty="0"/>
          </a:p>
          <a:p>
            <a:pPr lvl="2"/>
            <a:r>
              <a:rPr lang="es-ES" sz="1800" dirty="0" err="1"/>
              <a:t>IJSRuntime</a:t>
            </a:r>
            <a:endParaRPr lang="es-ES" sz="1800" dirty="0"/>
          </a:p>
          <a:p>
            <a:pPr lvl="2"/>
            <a:r>
              <a:rPr lang="es-ES" sz="1800" dirty="0" err="1"/>
              <a:t>NavigationManager</a:t>
            </a:r>
            <a:endParaRPr lang="es-ES" sz="1800" dirty="0"/>
          </a:p>
          <a:p>
            <a:pPr lvl="1"/>
            <a:r>
              <a:rPr lang="es-ES" sz="1800" dirty="0"/>
              <a:t>Tiempos de vida servicios</a:t>
            </a:r>
          </a:p>
          <a:p>
            <a:pPr lvl="2"/>
            <a:r>
              <a:rPr lang="es-ES" sz="1800" dirty="0" err="1"/>
              <a:t>Scoped</a:t>
            </a:r>
            <a:endParaRPr lang="es-ES" sz="1800" dirty="0"/>
          </a:p>
          <a:p>
            <a:pPr lvl="2"/>
            <a:r>
              <a:rPr lang="es-ES" sz="1800" dirty="0" err="1"/>
              <a:t>Singleton</a:t>
            </a:r>
            <a:endParaRPr lang="es-ES" sz="1800" dirty="0"/>
          </a:p>
          <a:p>
            <a:pPr lvl="2"/>
            <a:r>
              <a:rPr lang="es-ES" sz="1800" dirty="0" err="1"/>
              <a:t>Transient</a:t>
            </a:r>
            <a:endParaRPr lang="es-ES" sz="1800" dirty="0"/>
          </a:p>
          <a:p>
            <a:pPr marL="0" indent="0">
              <a:buNone/>
            </a:pPr>
            <a:endParaRPr lang="es-ES" sz="1800" dirty="0"/>
          </a:p>
        </p:txBody>
      </p:sp>
    </p:spTree>
    <p:extLst>
      <p:ext uri="{BB962C8B-B14F-4D97-AF65-F5344CB8AC3E}">
        <p14:creationId xmlns:p14="http://schemas.microsoft.com/office/powerpoint/2010/main" val="784327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8ED49-FFEC-4A34-BF54-554EFDA6DAAE}"/>
              </a:ext>
            </a:extLst>
          </p:cNvPr>
          <p:cNvSpPr>
            <a:spLocks noGrp="1"/>
          </p:cNvSpPr>
          <p:nvPr>
            <p:ph type="title"/>
          </p:nvPr>
        </p:nvSpPr>
        <p:spPr>
          <a:xfrm>
            <a:off x="4184542" y="486184"/>
            <a:ext cx="7363990" cy="1325563"/>
          </a:xfrm>
        </p:spPr>
        <p:txBody>
          <a:bodyPr>
            <a:normAutofit/>
          </a:bodyPr>
          <a:lstStyle/>
          <a:p>
            <a:r>
              <a:rPr lang="es-ES" dirty="0"/>
              <a:t>Componentes </a:t>
            </a:r>
            <a:r>
              <a:rPr lang="es-ES" dirty="0" err="1"/>
              <a:t>Blazor</a:t>
            </a:r>
            <a:endParaRPr lang="es-ES" dirty="0"/>
          </a:p>
        </p:txBody>
      </p:sp>
      <p:pic>
        <p:nvPicPr>
          <p:cNvPr id="7" name="Imagen 6">
            <a:extLst>
              <a:ext uri="{FF2B5EF4-FFF2-40B4-BE49-F238E27FC236}">
                <a16:creationId xmlns:a16="http://schemas.microsoft.com/office/drawing/2014/main" id="{C4366204-D215-40E0-BEC6-40670B9DBE34}"/>
              </a:ext>
            </a:extLst>
          </p:cNvPr>
          <p:cNvPicPr>
            <a:picLocks noChangeAspect="1"/>
          </p:cNvPicPr>
          <p:nvPr/>
        </p:nvPicPr>
        <p:blipFill rotWithShape="1">
          <a:blip r:embed="rId3">
            <a:extLst>
              <a:ext uri="{28A0092B-C50C-407E-A947-70E740481C1C}">
                <a14:useLocalDpi xmlns:a14="http://schemas.microsoft.com/office/drawing/2010/main" val="0"/>
              </a:ext>
            </a:extLst>
          </a:blip>
          <a:srcRect l="5673" r="5828" b="1"/>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1" name="Picture 2" descr="Blazor – ¿Listo para producción? – Live Developer">
            <a:extLst>
              <a:ext uri="{FF2B5EF4-FFF2-40B4-BE49-F238E27FC236}">
                <a16:creationId xmlns:a16="http://schemas.microsoft.com/office/drawing/2014/main" id="{571B3D4D-DFA3-43CC-BBEA-61E7CFDD79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952A5D8-95B7-4E1A-BED9-E83685EBFA7D}"/>
              </a:ext>
            </a:extLst>
          </p:cNvPr>
          <p:cNvSpPr>
            <a:spLocks noGrp="1"/>
          </p:cNvSpPr>
          <p:nvPr>
            <p:ph idx="1"/>
          </p:nvPr>
        </p:nvSpPr>
        <p:spPr>
          <a:xfrm>
            <a:off x="4184542" y="1946684"/>
            <a:ext cx="7363990" cy="4351338"/>
          </a:xfrm>
        </p:spPr>
        <p:txBody>
          <a:bodyPr>
            <a:normAutofit/>
          </a:bodyPr>
          <a:lstStyle/>
          <a:p>
            <a:r>
              <a:rPr lang="es-ES" sz="1800" dirty="0"/>
              <a:t>Referencia a componentes</a:t>
            </a:r>
          </a:p>
          <a:p>
            <a:pPr lvl="1"/>
            <a:r>
              <a:rPr lang="es-ES" sz="1800" dirty="0"/>
              <a:t>@ref="nombreReferenciaComponente“</a:t>
            </a:r>
          </a:p>
          <a:p>
            <a:pPr lvl="1"/>
            <a:r>
              <a:rPr lang="es-ES" sz="1800" dirty="0" err="1"/>
              <a:t>NombreComponente</a:t>
            </a:r>
            <a:r>
              <a:rPr lang="es-ES" sz="1800" dirty="0"/>
              <a:t> </a:t>
            </a:r>
            <a:r>
              <a:rPr lang="es-ES" sz="1800" dirty="0" err="1"/>
              <a:t>nombreReferenciaComponente</a:t>
            </a:r>
            <a:endParaRPr lang="es-ES" sz="1800" dirty="0"/>
          </a:p>
          <a:p>
            <a:r>
              <a:rPr lang="es-ES" sz="2200" dirty="0"/>
              <a:t>Parámetros en cascada</a:t>
            </a:r>
          </a:p>
          <a:p>
            <a:pPr lvl="1"/>
            <a:r>
              <a:rPr lang="es-ES" sz="1800" dirty="0"/>
              <a:t>[</a:t>
            </a:r>
            <a:r>
              <a:rPr lang="es-ES" sz="1800" dirty="0" err="1"/>
              <a:t>CascadingParameter</a:t>
            </a:r>
            <a:r>
              <a:rPr lang="es-ES" sz="1800" dirty="0"/>
              <a:t>(</a:t>
            </a:r>
            <a:r>
              <a:rPr lang="es-ES" sz="1800" dirty="0" err="1"/>
              <a:t>Name</a:t>
            </a:r>
            <a:r>
              <a:rPr lang="es-ES" sz="1800" dirty="0"/>
              <a:t>="Nombre")] </a:t>
            </a:r>
            <a:r>
              <a:rPr lang="es-ES" sz="1800" dirty="0" err="1"/>
              <a:t>protected</a:t>
            </a:r>
            <a:r>
              <a:rPr lang="es-ES" sz="1800" dirty="0"/>
              <a:t> tipo </a:t>
            </a:r>
            <a:r>
              <a:rPr lang="es-ES" sz="1800" dirty="0" err="1"/>
              <a:t>nombrePropiedad</a:t>
            </a:r>
            <a:r>
              <a:rPr lang="es-ES" sz="1800" dirty="0"/>
              <a:t>{</a:t>
            </a:r>
            <a:r>
              <a:rPr lang="es-ES" sz="1800" dirty="0" err="1"/>
              <a:t>get;set</a:t>
            </a:r>
            <a:r>
              <a:rPr lang="es-ES" sz="1800" dirty="0"/>
              <a:t>;}</a:t>
            </a:r>
          </a:p>
          <a:p>
            <a:pPr lvl="1"/>
            <a:r>
              <a:rPr lang="es-ES" sz="1800" dirty="0">
                <a:effectLst/>
                <a:latin typeface="Calibri" panose="020F0502020204030204" pitchFamily="34" charset="0"/>
              </a:rPr>
              <a:t>&lt;</a:t>
            </a:r>
            <a:r>
              <a:rPr lang="es-ES" sz="1800" dirty="0" err="1">
                <a:effectLst/>
                <a:latin typeface="Calibri" panose="020F0502020204030204" pitchFamily="34" charset="0"/>
              </a:rPr>
              <a:t>CascadingValue</a:t>
            </a:r>
            <a:r>
              <a:rPr lang="es-ES" sz="1800" dirty="0">
                <a:effectLst/>
                <a:latin typeface="Calibri" panose="020F0502020204030204" pitchFamily="34" charset="0"/>
              </a:rPr>
              <a:t> </a:t>
            </a:r>
            <a:r>
              <a:rPr lang="es-ES" sz="1800" dirty="0" err="1">
                <a:effectLst/>
                <a:latin typeface="Calibri" panose="020F0502020204030204" pitchFamily="34" charset="0"/>
              </a:rPr>
              <a:t>Value</a:t>
            </a:r>
            <a:r>
              <a:rPr lang="es-ES" sz="1800" dirty="0">
                <a:effectLst/>
                <a:latin typeface="Calibri" panose="020F0502020204030204" pitchFamily="34" charset="0"/>
              </a:rPr>
              <a:t>="@</a:t>
            </a:r>
            <a:r>
              <a:rPr lang="es-ES" sz="1800" dirty="0" err="1">
                <a:effectLst/>
                <a:latin typeface="Calibri" panose="020F0502020204030204" pitchFamily="34" charset="0"/>
              </a:rPr>
              <a:t>NombreValor</a:t>
            </a:r>
            <a:r>
              <a:rPr lang="es-ES" sz="1800" dirty="0">
                <a:effectLst/>
                <a:latin typeface="Calibri" panose="020F0502020204030204" pitchFamily="34" charset="0"/>
              </a:rPr>
              <a:t> &gt;... &lt;/</a:t>
            </a:r>
            <a:r>
              <a:rPr lang="es-ES" sz="1800" dirty="0" err="1">
                <a:effectLst/>
                <a:latin typeface="Calibri" panose="020F0502020204030204" pitchFamily="34" charset="0"/>
              </a:rPr>
              <a:t>CascadingValue</a:t>
            </a:r>
            <a:r>
              <a:rPr lang="es-ES" sz="1800" dirty="0">
                <a:effectLst/>
                <a:latin typeface="Calibri" panose="020F0502020204030204" pitchFamily="34" charset="0"/>
              </a:rPr>
              <a:t>&gt;</a:t>
            </a:r>
          </a:p>
          <a:p>
            <a:r>
              <a:rPr lang="es-ES" sz="2200" dirty="0" err="1">
                <a:latin typeface="Calibri" panose="020F0502020204030204" pitchFamily="34" charset="0"/>
              </a:rPr>
              <a:t>Timers</a:t>
            </a:r>
            <a:r>
              <a:rPr lang="es-ES" sz="2200" dirty="0">
                <a:latin typeface="Calibri" panose="020F0502020204030204" pitchFamily="34" charset="0"/>
              </a:rPr>
              <a:t> e </a:t>
            </a:r>
            <a:r>
              <a:rPr lang="es-ES" sz="2200" dirty="0" err="1">
                <a:latin typeface="Calibri" panose="020F0502020204030204" pitchFamily="34" charset="0"/>
              </a:rPr>
              <a:t>IDisposable</a:t>
            </a:r>
            <a:endParaRPr lang="es-ES" sz="2200" dirty="0">
              <a:latin typeface="Calibri" panose="020F0502020204030204" pitchFamily="34" charset="0"/>
            </a:endParaRPr>
          </a:p>
          <a:p>
            <a:pPr lvl="1"/>
            <a:r>
              <a:rPr lang="es-ES" sz="1800" dirty="0">
                <a:effectLst/>
                <a:latin typeface="Calibri" panose="020F0502020204030204" pitchFamily="34" charset="0"/>
              </a:rPr>
              <a:t>@using </a:t>
            </a:r>
            <a:r>
              <a:rPr lang="es-ES" sz="1800" dirty="0" err="1">
                <a:effectLst/>
                <a:latin typeface="Calibri" panose="020F0502020204030204" pitchFamily="34" charset="0"/>
              </a:rPr>
              <a:t>System.Timers</a:t>
            </a:r>
            <a:endParaRPr lang="es-ES" sz="1800" dirty="0">
              <a:effectLst/>
              <a:latin typeface="Calibri" panose="020F0502020204030204" pitchFamily="34" charset="0"/>
            </a:endParaRPr>
          </a:p>
          <a:p>
            <a:pPr lvl="1"/>
            <a:r>
              <a:rPr lang="es-ES" sz="1800" dirty="0">
                <a:effectLst/>
                <a:latin typeface="Calibri" panose="020F0502020204030204" pitchFamily="34" charset="0"/>
              </a:rPr>
              <a:t>@implements </a:t>
            </a:r>
            <a:r>
              <a:rPr lang="es-ES" sz="1800" dirty="0" err="1">
                <a:effectLst/>
                <a:latin typeface="Calibri" panose="020F0502020204030204" pitchFamily="34" charset="0"/>
              </a:rPr>
              <a:t>IDisposable</a:t>
            </a:r>
            <a:endParaRPr lang="es-ES" sz="1800" dirty="0"/>
          </a:p>
          <a:p>
            <a:pPr marL="0" indent="0">
              <a:buNone/>
            </a:pPr>
            <a:endParaRPr lang="es-ES" sz="1800" dirty="0"/>
          </a:p>
        </p:txBody>
      </p:sp>
    </p:spTree>
    <p:extLst>
      <p:ext uri="{BB962C8B-B14F-4D97-AF65-F5344CB8AC3E}">
        <p14:creationId xmlns:p14="http://schemas.microsoft.com/office/powerpoint/2010/main" val="1763728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8ED49-FFEC-4A34-BF54-554EFDA6DAAE}"/>
              </a:ext>
            </a:extLst>
          </p:cNvPr>
          <p:cNvSpPr>
            <a:spLocks noGrp="1"/>
          </p:cNvSpPr>
          <p:nvPr>
            <p:ph type="title"/>
          </p:nvPr>
        </p:nvSpPr>
        <p:spPr>
          <a:xfrm>
            <a:off x="4184542" y="486184"/>
            <a:ext cx="7363990" cy="1325563"/>
          </a:xfrm>
        </p:spPr>
        <p:txBody>
          <a:bodyPr>
            <a:normAutofit/>
          </a:bodyPr>
          <a:lstStyle/>
          <a:p>
            <a:r>
              <a:rPr lang="es-ES" dirty="0"/>
              <a:t>Primer programa en </a:t>
            </a:r>
            <a:r>
              <a:rPr lang="es-ES" dirty="0" err="1"/>
              <a:t>Blazor</a:t>
            </a:r>
            <a:endParaRPr lang="es-ES" dirty="0"/>
          </a:p>
        </p:txBody>
      </p:sp>
      <p:pic>
        <p:nvPicPr>
          <p:cNvPr id="7" name="Imagen 6">
            <a:extLst>
              <a:ext uri="{FF2B5EF4-FFF2-40B4-BE49-F238E27FC236}">
                <a16:creationId xmlns:a16="http://schemas.microsoft.com/office/drawing/2014/main" id="{C4366204-D215-40E0-BEC6-40670B9DBE34}"/>
              </a:ext>
            </a:extLst>
          </p:cNvPr>
          <p:cNvPicPr>
            <a:picLocks noChangeAspect="1"/>
          </p:cNvPicPr>
          <p:nvPr/>
        </p:nvPicPr>
        <p:blipFill rotWithShape="1">
          <a:blip r:embed="rId3">
            <a:extLst>
              <a:ext uri="{28A0092B-C50C-407E-A947-70E740481C1C}">
                <a14:useLocalDpi xmlns:a14="http://schemas.microsoft.com/office/drawing/2010/main" val="0"/>
              </a:ext>
            </a:extLst>
          </a:blip>
          <a:srcRect l="5673" r="5828" b="1"/>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1" name="Picture 2" descr="Blazor – ¿Listo para producción? – Live Developer">
            <a:extLst>
              <a:ext uri="{FF2B5EF4-FFF2-40B4-BE49-F238E27FC236}">
                <a16:creationId xmlns:a16="http://schemas.microsoft.com/office/drawing/2014/main" id="{571B3D4D-DFA3-43CC-BBEA-61E7CFDD79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952A5D8-95B7-4E1A-BED9-E83685EBFA7D}"/>
              </a:ext>
            </a:extLst>
          </p:cNvPr>
          <p:cNvSpPr>
            <a:spLocks noGrp="1"/>
          </p:cNvSpPr>
          <p:nvPr>
            <p:ph idx="1"/>
          </p:nvPr>
        </p:nvSpPr>
        <p:spPr>
          <a:xfrm>
            <a:off x="4184542" y="1946684"/>
            <a:ext cx="7363990" cy="4351338"/>
          </a:xfrm>
        </p:spPr>
        <p:txBody>
          <a:bodyPr>
            <a:normAutofit/>
          </a:bodyPr>
          <a:lstStyle/>
          <a:p>
            <a:r>
              <a:rPr lang="es-ES" dirty="0"/>
              <a:t>Generación de un gestor de tareas pendientes en </a:t>
            </a:r>
            <a:r>
              <a:rPr lang="es-ES" dirty="0" err="1"/>
              <a:t>Blazor</a:t>
            </a:r>
            <a:r>
              <a:rPr lang="es-ES" dirty="0"/>
              <a:t> SPA</a:t>
            </a:r>
          </a:p>
          <a:p>
            <a:r>
              <a:rPr lang="es-ES" dirty="0"/>
              <a:t>Uso de </a:t>
            </a:r>
            <a:r>
              <a:rPr lang="es-ES" dirty="0" err="1"/>
              <a:t>dotnet</a:t>
            </a:r>
            <a:r>
              <a:rPr lang="es-ES" dirty="0"/>
              <a:t> </a:t>
            </a:r>
            <a:r>
              <a:rPr lang="es-ES" dirty="0" err="1"/>
              <a:t>watch</a:t>
            </a:r>
            <a:endParaRPr lang="es-ES" dirty="0"/>
          </a:p>
          <a:p>
            <a:endParaRPr lang="es-ES" dirty="0"/>
          </a:p>
        </p:txBody>
      </p:sp>
      <p:pic>
        <p:nvPicPr>
          <p:cNvPr id="4" name="Imagen 3">
            <a:extLst>
              <a:ext uri="{FF2B5EF4-FFF2-40B4-BE49-F238E27FC236}">
                <a16:creationId xmlns:a16="http://schemas.microsoft.com/office/drawing/2014/main" id="{F632FD45-4B3A-4E52-B15A-6AB4629A155C}"/>
              </a:ext>
            </a:extLst>
          </p:cNvPr>
          <p:cNvPicPr>
            <a:picLocks noChangeAspect="1"/>
          </p:cNvPicPr>
          <p:nvPr/>
        </p:nvPicPr>
        <p:blipFill>
          <a:blip r:embed="rId5"/>
          <a:stretch>
            <a:fillRect/>
          </a:stretch>
        </p:blipFill>
        <p:spPr>
          <a:xfrm>
            <a:off x="5605328" y="3429000"/>
            <a:ext cx="4522418" cy="3097997"/>
          </a:xfrm>
          <a:prstGeom prst="rect">
            <a:avLst/>
          </a:prstGeom>
        </p:spPr>
      </p:pic>
    </p:spTree>
    <p:extLst>
      <p:ext uri="{BB962C8B-B14F-4D97-AF65-F5344CB8AC3E}">
        <p14:creationId xmlns:p14="http://schemas.microsoft.com/office/powerpoint/2010/main" val="3233736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8ED49-FFEC-4A34-BF54-554EFDA6DAAE}"/>
              </a:ext>
            </a:extLst>
          </p:cNvPr>
          <p:cNvSpPr>
            <a:spLocks noGrp="1"/>
          </p:cNvSpPr>
          <p:nvPr>
            <p:ph type="title"/>
          </p:nvPr>
        </p:nvSpPr>
        <p:spPr>
          <a:xfrm>
            <a:off x="4184542" y="486184"/>
            <a:ext cx="7363990" cy="1325563"/>
          </a:xfrm>
        </p:spPr>
        <p:txBody>
          <a:bodyPr>
            <a:normAutofit/>
          </a:bodyPr>
          <a:lstStyle/>
          <a:p>
            <a:r>
              <a:rPr lang="es-ES" dirty="0"/>
              <a:t>POO - Programación Orientada a Objetos</a:t>
            </a:r>
          </a:p>
        </p:txBody>
      </p:sp>
      <p:pic>
        <p:nvPicPr>
          <p:cNvPr id="7" name="Imagen 6">
            <a:extLst>
              <a:ext uri="{FF2B5EF4-FFF2-40B4-BE49-F238E27FC236}">
                <a16:creationId xmlns:a16="http://schemas.microsoft.com/office/drawing/2014/main" id="{C4366204-D215-40E0-BEC6-40670B9DBE34}"/>
              </a:ext>
            </a:extLst>
          </p:cNvPr>
          <p:cNvPicPr>
            <a:picLocks noChangeAspect="1"/>
          </p:cNvPicPr>
          <p:nvPr/>
        </p:nvPicPr>
        <p:blipFill rotWithShape="1">
          <a:blip r:embed="rId3">
            <a:extLst>
              <a:ext uri="{28A0092B-C50C-407E-A947-70E740481C1C}">
                <a14:useLocalDpi xmlns:a14="http://schemas.microsoft.com/office/drawing/2010/main" val="0"/>
              </a:ext>
            </a:extLst>
          </a:blip>
          <a:srcRect l="5673" r="5828" b="1"/>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1" name="Picture 2" descr="Blazor – ¿Listo para producción? – Live Developer">
            <a:extLst>
              <a:ext uri="{FF2B5EF4-FFF2-40B4-BE49-F238E27FC236}">
                <a16:creationId xmlns:a16="http://schemas.microsoft.com/office/drawing/2014/main" id="{571B3D4D-DFA3-43CC-BBEA-61E7CFDD79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952A5D8-95B7-4E1A-BED9-E83685EBFA7D}"/>
              </a:ext>
            </a:extLst>
          </p:cNvPr>
          <p:cNvSpPr>
            <a:spLocks noGrp="1"/>
          </p:cNvSpPr>
          <p:nvPr>
            <p:ph idx="1"/>
          </p:nvPr>
        </p:nvSpPr>
        <p:spPr>
          <a:xfrm>
            <a:off x="4184542" y="1946684"/>
            <a:ext cx="7363990" cy="4351338"/>
          </a:xfrm>
        </p:spPr>
        <p:txBody>
          <a:bodyPr>
            <a:normAutofit/>
          </a:bodyPr>
          <a:lstStyle/>
          <a:p>
            <a:r>
              <a:rPr lang="es-ES" dirty="0"/>
              <a:t>Características de POO</a:t>
            </a:r>
          </a:p>
          <a:p>
            <a:pPr lvl="1"/>
            <a:r>
              <a:rPr lang="es-ES" dirty="0"/>
              <a:t>Abstracción: Interfaces/Clases Abstractas</a:t>
            </a:r>
          </a:p>
          <a:p>
            <a:pPr lvl="1"/>
            <a:r>
              <a:rPr lang="es-ES" dirty="0"/>
              <a:t>Encapsulamiento: Clases </a:t>
            </a:r>
          </a:p>
          <a:p>
            <a:pPr lvl="1"/>
            <a:r>
              <a:rPr lang="es-ES" dirty="0"/>
              <a:t>Polimorfismo: Sobrecarga Métodos /  Interfaces-Clases</a:t>
            </a:r>
          </a:p>
          <a:p>
            <a:pPr lvl="1"/>
            <a:r>
              <a:rPr lang="es-ES" dirty="0"/>
              <a:t>Herencia</a:t>
            </a:r>
          </a:p>
          <a:p>
            <a:pPr lvl="1"/>
            <a:r>
              <a:rPr lang="es-ES" dirty="0"/>
              <a:t>Modularidad</a:t>
            </a:r>
          </a:p>
          <a:p>
            <a:pPr lvl="1"/>
            <a:r>
              <a:rPr lang="es-ES" dirty="0"/>
              <a:t>Ocultación</a:t>
            </a:r>
          </a:p>
          <a:p>
            <a:pPr lvl="1"/>
            <a:endParaRPr lang="es-ES" dirty="0"/>
          </a:p>
          <a:p>
            <a:pPr lvl="1"/>
            <a:endParaRPr lang="es-ES" dirty="0"/>
          </a:p>
          <a:p>
            <a:endParaRPr lang="es-ES" dirty="0"/>
          </a:p>
          <a:p>
            <a:endParaRPr lang="es-ES" dirty="0"/>
          </a:p>
        </p:txBody>
      </p:sp>
      <p:sp>
        <p:nvSpPr>
          <p:cNvPr id="8" name="CuadroTexto 7">
            <a:extLst>
              <a:ext uri="{FF2B5EF4-FFF2-40B4-BE49-F238E27FC236}">
                <a16:creationId xmlns:a16="http://schemas.microsoft.com/office/drawing/2014/main" id="{0BB1CA4E-35D5-4742-9AA8-9A63D3C52AB0}"/>
              </a:ext>
            </a:extLst>
          </p:cNvPr>
          <p:cNvSpPr txBox="1"/>
          <p:nvPr/>
        </p:nvSpPr>
        <p:spPr>
          <a:xfrm>
            <a:off x="4184542" y="6235835"/>
            <a:ext cx="8019883" cy="369332"/>
          </a:xfrm>
          <a:prstGeom prst="rect">
            <a:avLst/>
          </a:prstGeom>
          <a:noFill/>
        </p:spPr>
        <p:txBody>
          <a:bodyPr wrap="square">
            <a:spAutoFit/>
          </a:bodyPr>
          <a:lstStyle/>
          <a:p>
            <a:r>
              <a:rPr lang="es-ES" dirty="0" err="1"/>
              <a:t>Ref</a:t>
            </a:r>
            <a:r>
              <a:rPr lang="es-ES" dirty="0"/>
              <a:t>: </a:t>
            </a:r>
            <a:r>
              <a:rPr lang="es-ES" dirty="0">
                <a:hlinkClick r:id="rId5"/>
              </a:rPr>
              <a:t>https://es.wikipedia.org/wiki/Programaci%C3%B3n_orientada_a_objetos</a:t>
            </a:r>
            <a:endParaRPr lang="es-ES" dirty="0"/>
          </a:p>
        </p:txBody>
      </p:sp>
    </p:spTree>
    <p:extLst>
      <p:ext uri="{BB962C8B-B14F-4D97-AF65-F5344CB8AC3E}">
        <p14:creationId xmlns:p14="http://schemas.microsoft.com/office/powerpoint/2010/main" val="1707715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8ED49-FFEC-4A34-BF54-554EFDA6DAAE}"/>
              </a:ext>
            </a:extLst>
          </p:cNvPr>
          <p:cNvSpPr>
            <a:spLocks noGrp="1"/>
          </p:cNvSpPr>
          <p:nvPr>
            <p:ph type="title"/>
          </p:nvPr>
        </p:nvSpPr>
        <p:spPr>
          <a:xfrm>
            <a:off x="4184542" y="486184"/>
            <a:ext cx="7363990" cy="1325563"/>
          </a:xfrm>
        </p:spPr>
        <p:txBody>
          <a:bodyPr>
            <a:normAutofit/>
          </a:bodyPr>
          <a:lstStyle/>
          <a:p>
            <a:r>
              <a:rPr lang="es-ES" dirty="0"/>
              <a:t>Ruteo</a:t>
            </a:r>
          </a:p>
        </p:txBody>
      </p:sp>
      <p:pic>
        <p:nvPicPr>
          <p:cNvPr id="7" name="Imagen 6">
            <a:extLst>
              <a:ext uri="{FF2B5EF4-FFF2-40B4-BE49-F238E27FC236}">
                <a16:creationId xmlns:a16="http://schemas.microsoft.com/office/drawing/2014/main" id="{C4366204-D215-40E0-BEC6-40670B9DBE34}"/>
              </a:ext>
            </a:extLst>
          </p:cNvPr>
          <p:cNvPicPr>
            <a:picLocks noChangeAspect="1"/>
          </p:cNvPicPr>
          <p:nvPr/>
        </p:nvPicPr>
        <p:blipFill rotWithShape="1">
          <a:blip r:embed="rId3">
            <a:extLst>
              <a:ext uri="{28A0092B-C50C-407E-A947-70E740481C1C}">
                <a14:useLocalDpi xmlns:a14="http://schemas.microsoft.com/office/drawing/2010/main" val="0"/>
              </a:ext>
            </a:extLst>
          </a:blip>
          <a:srcRect l="5673" r="5828" b="1"/>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1" name="Picture 2" descr="Blazor – ¿Listo para producción? – Live Developer">
            <a:extLst>
              <a:ext uri="{FF2B5EF4-FFF2-40B4-BE49-F238E27FC236}">
                <a16:creationId xmlns:a16="http://schemas.microsoft.com/office/drawing/2014/main" id="{571B3D4D-DFA3-43CC-BBEA-61E7CFDD79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952A5D8-95B7-4E1A-BED9-E83685EBFA7D}"/>
              </a:ext>
            </a:extLst>
          </p:cNvPr>
          <p:cNvSpPr>
            <a:spLocks noGrp="1"/>
          </p:cNvSpPr>
          <p:nvPr>
            <p:ph idx="1"/>
          </p:nvPr>
        </p:nvSpPr>
        <p:spPr>
          <a:xfrm>
            <a:off x="4184542" y="1946684"/>
            <a:ext cx="7363990" cy="4351338"/>
          </a:xfrm>
        </p:spPr>
        <p:txBody>
          <a:bodyPr>
            <a:normAutofit/>
          </a:bodyPr>
          <a:lstStyle/>
          <a:p>
            <a:r>
              <a:rPr lang="es-ES" sz="1800" dirty="0"/>
              <a:t>@Page</a:t>
            </a:r>
          </a:p>
          <a:p>
            <a:r>
              <a:rPr lang="es-ES" sz="1800" dirty="0" err="1"/>
              <a:t>App.razor</a:t>
            </a:r>
            <a:endParaRPr lang="es-ES" sz="1800" dirty="0"/>
          </a:p>
          <a:p>
            <a:r>
              <a:rPr lang="es-ES" sz="1800" dirty="0"/>
              <a:t>@inject </a:t>
            </a:r>
            <a:r>
              <a:rPr lang="es-ES" sz="1800" dirty="0" err="1"/>
              <a:t>NavigationManager</a:t>
            </a:r>
            <a:r>
              <a:rPr lang="es-ES" sz="1800" dirty="0"/>
              <a:t> </a:t>
            </a:r>
            <a:r>
              <a:rPr lang="es-ES" sz="1800" dirty="0" err="1"/>
              <a:t>nombreObjet</a:t>
            </a:r>
            <a:endParaRPr lang="es-ES" sz="1800" dirty="0"/>
          </a:p>
          <a:p>
            <a:pPr lvl="1"/>
            <a:r>
              <a:rPr lang="es-ES" sz="1800" dirty="0" err="1"/>
              <a:t>BaseUri</a:t>
            </a:r>
            <a:endParaRPr lang="es-ES" sz="1800" dirty="0"/>
          </a:p>
          <a:p>
            <a:pPr lvl="1"/>
            <a:r>
              <a:rPr lang="es-ES" sz="1800" dirty="0"/>
              <a:t>Uri</a:t>
            </a:r>
          </a:p>
          <a:p>
            <a:pPr lvl="1"/>
            <a:r>
              <a:rPr lang="es-ES" sz="1800" dirty="0" err="1"/>
              <a:t>NavigateTo</a:t>
            </a:r>
            <a:r>
              <a:rPr lang="es-ES" sz="1800" dirty="0"/>
              <a:t>(“pagina”)</a:t>
            </a:r>
          </a:p>
          <a:p>
            <a:r>
              <a:rPr lang="es-ES" sz="1800" dirty="0"/>
              <a:t>Parámetros</a:t>
            </a:r>
          </a:p>
          <a:p>
            <a:pPr lvl="1"/>
            <a:r>
              <a:rPr lang="es-ES" sz="1400" dirty="0"/>
              <a:t>@page "ruta/{</a:t>
            </a:r>
            <a:r>
              <a:rPr lang="es-ES" sz="1400" dirty="0" err="1"/>
              <a:t>nombreParámetro:tipoDeDato</a:t>
            </a:r>
            <a:r>
              <a:rPr lang="es-ES" sz="1400" dirty="0"/>
              <a:t>}“</a:t>
            </a:r>
          </a:p>
          <a:p>
            <a:pPr lvl="1"/>
            <a:r>
              <a:rPr lang="es-ES" sz="1400" dirty="0"/>
              <a:t>[</a:t>
            </a:r>
            <a:r>
              <a:rPr lang="es-ES" sz="1400" dirty="0" err="1"/>
              <a:t>Parameter</a:t>
            </a:r>
            <a:r>
              <a:rPr lang="es-ES" sz="1400" dirty="0"/>
              <a:t>]</a:t>
            </a:r>
            <a:r>
              <a:rPr lang="es-ES" sz="1400" dirty="0" err="1"/>
              <a:t>public</a:t>
            </a:r>
            <a:r>
              <a:rPr lang="es-ES" sz="1400" dirty="0"/>
              <a:t> </a:t>
            </a:r>
            <a:r>
              <a:rPr lang="es-ES" sz="1400" dirty="0" err="1"/>
              <a:t>tipoDeDato</a:t>
            </a:r>
            <a:r>
              <a:rPr lang="es-ES" sz="1400" dirty="0"/>
              <a:t> </a:t>
            </a:r>
            <a:r>
              <a:rPr lang="es-ES" sz="1400" dirty="0" err="1"/>
              <a:t>nombreParametro</a:t>
            </a:r>
            <a:r>
              <a:rPr lang="es-ES" sz="1400" dirty="0"/>
              <a:t>{</a:t>
            </a:r>
            <a:r>
              <a:rPr lang="es-ES" sz="1400" dirty="0" err="1"/>
              <a:t>get</a:t>
            </a:r>
            <a:r>
              <a:rPr lang="es-ES" sz="1400" dirty="0"/>
              <a:t>; set;}</a:t>
            </a:r>
          </a:p>
          <a:p>
            <a:pPr lvl="1"/>
            <a:r>
              <a:rPr lang="es-ES" sz="1400" dirty="0"/>
              <a:t>@page "ruta/{</a:t>
            </a:r>
            <a:r>
              <a:rPr lang="es-ES" sz="1400" dirty="0" err="1"/>
              <a:t>nombreParámetro:tipoDeDato</a:t>
            </a:r>
            <a:r>
              <a:rPr lang="es-ES" sz="1400" dirty="0"/>
              <a:t>}/{nombreParámetro2:tipoDeDato2}“</a:t>
            </a:r>
          </a:p>
          <a:p>
            <a:r>
              <a:rPr lang="es-ES" sz="1800" dirty="0" err="1"/>
              <a:t>NavLinks</a:t>
            </a:r>
            <a:endParaRPr lang="es-ES" sz="1800" dirty="0"/>
          </a:p>
          <a:p>
            <a:pPr lvl="1"/>
            <a:r>
              <a:rPr lang="es-ES" sz="1400" dirty="0"/>
              <a:t>Match="</a:t>
            </a:r>
            <a:r>
              <a:rPr lang="es-ES" sz="1400" dirty="0" err="1"/>
              <a:t>NavLinkMatch.All</a:t>
            </a:r>
            <a:r>
              <a:rPr lang="es-ES" sz="1400" dirty="0"/>
              <a:t> </a:t>
            </a:r>
          </a:p>
          <a:p>
            <a:pPr lvl="1"/>
            <a:r>
              <a:rPr lang="es-ES" sz="1400" dirty="0"/>
              <a:t>Match="</a:t>
            </a:r>
            <a:r>
              <a:rPr lang="es-ES" sz="1400" dirty="0" err="1"/>
              <a:t>NavLinkMatch.Prefix</a:t>
            </a:r>
            <a:endParaRPr lang="es-ES" sz="1400" dirty="0"/>
          </a:p>
          <a:p>
            <a:pPr lvl="1"/>
            <a:endParaRPr lang="es-ES" sz="1400" dirty="0"/>
          </a:p>
          <a:p>
            <a:endParaRPr lang="es-ES" sz="1800" dirty="0"/>
          </a:p>
        </p:txBody>
      </p:sp>
    </p:spTree>
    <p:extLst>
      <p:ext uri="{BB962C8B-B14F-4D97-AF65-F5344CB8AC3E}">
        <p14:creationId xmlns:p14="http://schemas.microsoft.com/office/powerpoint/2010/main" val="2226976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8ED49-FFEC-4A34-BF54-554EFDA6DAAE}"/>
              </a:ext>
            </a:extLst>
          </p:cNvPr>
          <p:cNvSpPr>
            <a:spLocks noGrp="1"/>
          </p:cNvSpPr>
          <p:nvPr>
            <p:ph type="title"/>
          </p:nvPr>
        </p:nvSpPr>
        <p:spPr>
          <a:xfrm>
            <a:off x="4184542" y="486184"/>
            <a:ext cx="7363990" cy="1325563"/>
          </a:xfrm>
        </p:spPr>
        <p:txBody>
          <a:bodyPr>
            <a:normAutofit/>
          </a:bodyPr>
          <a:lstStyle/>
          <a:p>
            <a:r>
              <a:rPr lang="es-ES" dirty="0"/>
              <a:t>Formularios</a:t>
            </a:r>
          </a:p>
        </p:txBody>
      </p:sp>
      <p:pic>
        <p:nvPicPr>
          <p:cNvPr id="7" name="Imagen 6">
            <a:extLst>
              <a:ext uri="{FF2B5EF4-FFF2-40B4-BE49-F238E27FC236}">
                <a16:creationId xmlns:a16="http://schemas.microsoft.com/office/drawing/2014/main" id="{C4366204-D215-40E0-BEC6-40670B9DBE34}"/>
              </a:ext>
            </a:extLst>
          </p:cNvPr>
          <p:cNvPicPr>
            <a:picLocks noChangeAspect="1"/>
          </p:cNvPicPr>
          <p:nvPr/>
        </p:nvPicPr>
        <p:blipFill rotWithShape="1">
          <a:blip r:embed="rId3">
            <a:extLst>
              <a:ext uri="{28A0092B-C50C-407E-A947-70E740481C1C}">
                <a14:useLocalDpi xmlns:a14="http://schemas.microsoft.com/office/drawing/2010/main" val="0"/>
              </a:ext>
            </a:extLst>
          </a:blip>
          <a:srcRect l="5673" r="5828" b="1"/>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1" name="Picture 2" descr="Blazor – ¿Listo para producción? – Live Developer">
            <a:extLst>
              <a:ext uri="{FF2B5EF4-FFF2-40B4-BE49-F238E27FC236}">
                <a16:creationId xmlns:a16="http://schemas.microsoft.com/office/drawing/2014/main" id="{571B3D4D-DFA3-43CC-BBEA-61E7CFDD79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952A5D8-95B7-4E1A-BED9-E83685EBFA7D}"/>
              </a:ext>
            </a:extLst>
          </p:cNvPr>
          <p:cNvSpPr>
            <a:spLocks noGrp="1"/>
          </p:cNvSpPr>
          <p:nvPr>
            <p:ph idx="1"/>
          </p:nvPr>
        </p:nvSpPr>
        <p:spPr>
          <a:xfrm>
            <a:off x="4184542" y="1946684"/>
            <a:ext cx="7363990" cy="4351338"/>
          </a:xfrm>
        </p:spPr>
        <p:txBody>
          <a:bodyPr>
            <a:normAutofit fontScale="55000" lnSpcReduction="20000"/>
          </a:bodyPr>
          <a:lstStyle/>
          <a:p>
            <a:r>
              <a:rPr lang="es-ES" dirty="0"/>
              <a:t>Un formulario nos permite capturar la </a:t>
            </a:r>
            <a:r>
              <a:rPr lang="es-ES" dirty="0" err="1"/>
              <a:t>info</a:t>
            </a:r>
            <a:r>
              <a:rPr lang="es-ES" dirty="0"/>
              <a:t> de un modelo para el tratamiento de sus datos</a:t>
            </a:r>
          </a:p>
          <a:p>
            <a:r>
              <a:rPr lang="es-ES" dirty="0"/>
              <a:t>&lt;</a:t>
            </a:r>
            <a:r>
              <a:rPr lang="es-ES" dirty="0" err="1"/>
              <a:t>EditForm</a:t>
            </a:r>
            <a:r>
              <a:rPr lang="es-ES" dirty="0"/>
              <a:t>&gt; --&gt; Nos ayuda para trabajar con componentes que están basados en un modelo (entidad/clase de datos)</a:t>
            </a:r>
          </a:p>
          <a:p>
            <a:pPr lvl="1"/>
            <a:r>
              <a:rPr lang="es-ES" dirty="0"/>
              <a:t>&lt;</a:t>
            </a:r>
            <a:r>
              <a:rPr lang="es-ES" dirty="0" err="1"/>
              <a:t>EditForm</a:t>
            </a:r>
            <a:r>
              <a:rPr lang="es-ES" dirty="0"/>
              <a:t> </a:t>
            </a:r>
            <a:r>
              <a:rPr lang="es-ES" dirty="0" err="1"/>
              <a:t>Model</a:t>
            </a:r>
            <a:r>
              <a:rPr lang="es-ES" dirty="0"/>
              <a:t>="</a:t>
            </a:r>
            <a:r>
              <a:rPr lang="es-ES" dirty="0" err="1"/>
              <a:t>NombreObjeto</a:t>
            </a:r>
            <a:r>
              <a:rPr lang="es-ES" dirty="0"/>
              <a:t>" Evento="</a:t>
            </a:r>
            <a:r>
              <a:rPr lang="es-ES" dirty="0" err="1"/>
              <a:t>NombreMetodoSubmit</a:t>
            </a:r>
            <a:r>
              <a:rPr lang="es-ES" dirty="0"/>
              <a:t>"&gt;  ... &lt;/</a:t>
            </a:r>
            <a:r>
              <a:rPr lang="es-ES" dirty="0" err="1"/>
              <a:t>EditForm</a:t>
            </a:r>
            <a:r>
              <a:rPr lang="es-ES" dirty="0"/>
              <a:t>&gt; --&gt; entre las etiquetas meto todo el contenido del formulario, incluido el botón de validación</a:t>
            </a:r>
          </a:p>
          <a:p>
            <a:pPr lvl="2"/>
            <a:r>
              <a:rPr lang="es-ES" dirty="0" err="1"/>
              <a:t>NombreObjeto</a:t>
            </a:r>
            <a:r>
              <a:rPr lang="es-ES" dirty="0"/>
              <a:t> --&gt; es un objeto que contendrá toda la </a:t>
            </a:r>
            <a:r>
              <a:rPr lang="es-ES" dirty="0" err="1"/>
              <a:t>info</a:t>
            </a:r>
            <a:r>
              <a:rPr lang="es-ES" dirty="0"/>
              <a:t> del formulario, y no se le puede pasar vacío, hay que inicializarlo en la declaración: </a:t>
            </a:r>
            <a:r>
              <a:rPr lang="es-ES" dirty="0" err="1"/>
              <a:t>private</a:t>
            </a:r>
            <a:r>
              <a:rPr lang="es-ES" dirty="0"/>
              <a:t> </a:t>
            </a:r>
            <a:r>
              <a:rPr lang="es-ES" dirty="0" err="1"/>
              <a:t>tipoObjeto</a:t>
            </a:r>
            <a:r>
              <a:rPr lang="es-ES" dirty="0"/>
              <a:t> </a:t>
            </a:r>
            <a:r>
              <a:rPr lang="es-ES" dirty="0" err="1"/>
              <a:t>NombreObjeto</a:t>
            </a:r>
            <a:r>
              <a:rPr lang="es-ES" dirty="0"/>
              <a:t> = new </a:t>
            </a:r>
            <a:r>
              <a:rPr lang="es-ES" dirty="0" err="1"/>
              <a:t>tipoObjeto</a:t>
            </a:r>
            <a:r>
              <a:rPr lang="es-ES" dirty="0"/>
              <a:t>();</a:t>
            </a:r>
          </a:p>
          <a:p>
            <a:pPr lvl="2"/>
            <a:r>
              <a:rPr lang="es-ES" dirty="0"/>
              <a:t>Eventos: --&gt; le pasamos como parámetro el nombre del método que se llama al postear el formulario</a:t>
            </a:r>
          </a:p>
          <a:p>
            <a:pPr lvl="3"/>
            <a:r>
              <a:rPr lang="es-ES" dirty="0" err="1"/>
              <a:t>OnInvalidSubmit</a:t>
            </a:r>
            <a:r>
              <a:rPr lang="es-ES" dirty="0"/>
              <a:t> -&gt; se ejecuta cuando el usuario postea un formulario que rompe con las reglas de validación</a:t>
            </a:r>
          </a:p>
          <a:p>
            <a:pPr lvl="3"/>
            <a:r>
              <a:rPr lang="es-ES" dirty="0" err="1"/>
              <a:t>OnSubmit</a:t>
            </a:r>
            <a:r>
              <a:rPr lang="es-ES" dirty="0"/>
              <a:t> --&gt; Se ejecuta cuando se postea el formulario, es decir, cuando se presiona </a:t>
            </a:r>
            <a:r>
              <a:rPr lang="es-ES" dirty="0" err="1"/>
              <a:t>enter</a:t>
            </a:r>
            <a:r>
              <a:rPr lang="es-ES" dirty="0"/>
              <a:t> o </a:t>
            </a:r>
            <a:r>
              <a:rPr lang="es-ES" dirty="0" err="1"/>
              <a:t>uin</a:t>
            </a:r>
            <a:r>
              <a:rPr lang="es-ES" dirty="0"/>
              <a:t> botón de enviar formulario</a:t>
            </a:r>
          </a:p>
          <a:p>
            <a:pPr lvl="3"/>
            <a:r>
              <a:rPr lang="es-ES" dirty="0" err="1"/>
              <a:t>OnValidSubmit</a:t>
            </a:r>
            <a:r>
              <a:rPr lang="es-ES" dirty="0"/>
              <a:t> --&gt; Se ejecuta cuando el usuario postea un formulario que no incumple ninguna de las reglas de validación</a:t>
            </a:r>
          </a:p>
          <a:p>
            <a:r>
              <a:rPr lang="es-ES" b="1" dirty="0"/>
              <a:t>Controles especiales </a:t>
            </a:r>
            <a:r>
              <a:rPr lang="es-ES" b="1" dirty="0" err="1"/>
              <a:t>Blazor</a:t>
            </a:r>
            <a:r>
              <a:rPr lang="es-ES" b="1" dirty="0"/>
              <a:t> para trabajar con formularios</a:t>
            </a:r>
            <a:r>
              <a:rPr lang="es-ES" dirty="0"/>
              <a:t>		</a:t>
            </a:r>
          </a:p>
          <a:p>
            <a:pPr lvl="1"/>
            <a:r>
              <a:rPr lang="es-ES" dirty="0"/>
              <a:t>&lt;</a:t>
            </a:r>
            <a:r>
              <a:rPr lang="es-ES" dirty="0" err="1"/>
              <a:t>label</a:t>
            </a:r>
            <a:r>
              <a:rPr lang="es-ES" dirty="0"/>
              <a:t>&gt; --&gt; para introducir una etiqueta</a:t>
            </a:r>
          </a:p>
          <a:p>
            <a:pPr lvl="1"/>
            <a:r>
              <a:rPr lang="es-ES" dirty="0"/>
              <a:t>&lt;</a:t>
            </a:r>
            <a:r>
              <a:rPr lang="es-ES" dirty="0" err="1"/>
              <a:t>InputCheckBox</a:t>
            </a:r>
            <a:r>
              <a:rPr lang="es-ES" dirty="0"/>
              <a:t>&gt; --&gt; para trabajar con </a:t>
            </a:r>
            <a:r>
              <a:rPr lang="es-ES" dirty="0" err="1"/>
              <a:t>checkbox</a:t>
            </a:r>
            <a:endParaRPr lang="es-ES" dirty="0"/>
          </a:p>
          <a:p>
            <a:pPr lvl="1"/>
            <a:r>
              <a:rPr lang="es-ES" dirty="0"/>
              <a:t>&lt;</a:t>
            </a:r>
            <a:r>
              <a:rPr lang="es-ES" dirty="0" err="1"/>
              <a:t>InputText</a:t>
            </a:r>
            <a:r>
              <a:rPr lang="es-ES" dirty="0"/>
              <a:t> </a:t>
            </a:r>
            <a:r>
              <a:rPr lang="es-ES" dirty="0" err="1"/>
              <a:t>class</a:t>
            </a:r>
            <a:r>
              <a:rPr lang="es-ES" dirty="0"/>
              <a:t>="</a:t>
            </a:r>
            <a:r>
              <a:rPr lang="es-ES" dirty="0" err="1"/>
              <a:t>form</a:t>
            </a:r>
            <a:r>
              <a:rPr lang="es-ES" dirty="0"/>
              <a:t>-control" @bind-value="@NombreObjeto.Propiedad"&gt; --&gt; Crea un cuadro de texto que estoy asociando su contenido a la variable @NombreObjeto.Propiedad</a:t>
            </a:r>
          </a:p>
          <a:p>
            <a:pPr lvl="1"/>
            <a:r>
              <a:rPr lang="es-ES" dirty="0"/>
              <a:t>&lt;</a:t>
            </a:r>
            <a:r>
              <a:rPr lang="es-ES" dirty="0" err="1"/>
              <a:t>button</a:t>
            </a:r>
            <a:r>
              <a:rPr lang="es-ES" dirty="0"/>
              <a:t> </a:t>
            </a:r>
            <a:r>
              <a:rPr lang="es-ES" dirty="0" err="1"/>
              <a:t>class</a:t>
            </a:r>
            <a:r>
              <a:rPr lang="es-ES" dirty="0"/>
              <a:t>="</a:t>
            </a:r>
            <a:r>
              <a:rPr lang="es-ES" dirty="0" err="1"/>
              <a:t>btn</a:t>
            </a:r>
            <a:r>
              <a:rPr lang="es-ES" dirty="0"/>
              <a:t> </a:t>
            </a:r>
            <a:r>
              <a:rPr lang="es-ES" dirty="0" err="1"/>
              <a:t>btn-success</a:t>
            </a:r>
            <a:r>
              <a:rPr lang="es-ES" dirty="0"/>
              <a:t>" </a:t>
            </a:r>
            <a:r>
              <a:rPr lang="es-ES" dirty="0" err="1"/>
              <a:t>type</a:t>
            </a:r>
            <a:r>
              <a:rPr lang="es-ES" dirty="0"/>
              <a:t>="</a:t>
            </a:r>
            <a:r>
              <a:rPr lang="es-ES" dirty="0" err="1"/>
              <a:t>submit</a:t>
            </a:r>
            <a:r>
              <a:rPr lang="es-ES" dirty="0"/>
              <a:t>"&gt;</a:t>
            </a:r>
            <a:r>
              <a:rPr lang="es-ES" dirty="0" err="1"/>
              <a:t>textoBotón</a:t>
            </a:r>
            <a:r>
              <a:rPr lang="es-ES" dirty="0"/>
              <a:t>&lt;/</a:t>
            </a:r>
            <a:r>
              <a:rPr lang="es-ES" dirty="0" err="1"/>
              <a:t>button</a:t>
            </a:r>
            <a:r>
              <a:rPr lang="es-ES" dirty="0"/>
              <a:t>&gt; --&gt; crea un botón de </a:t>
            </a:r>
            <a:r>
              <a:rPr lang="es-ES" dirty="0" err="1"/>
              <a:t>submit</a:t>
            </a:r>
            <a:r>
              <a:rPr lang="es-ES" dirty="0"/>
              <a:t>, para el posteo del formulario</a:t>
            </a:r>
            <a:endParaRPr lang="es-ES" sz="1800" dirty="0"/>
          </a:p>
        </p:txBody>
      </p:sp>
    </p:spTree>
    <p:extLst>
      <p:ext uri="{BB962C8B-B14F-4D97-AF65-F5344CB8AC3E}">
        <p14:creationId xmlns:p14="http://schemas.microsoft.com/office/powerpoint/2010/main" val="1603114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8ED49-FFEC-4A34-BF54-554EFDA6DAAE}"/>
              </a:ext>
            </a:extLst>
          </p:cNvPr>
          <p:cNvSpPr>
            <a:spLocks noGrp="1"/>
          </p:cNvSpPr>
          <p:nvPr>
            <p:ph type="title"/>
          </p:nvPr>
        </p:nvSpPr>
        <p:spPr>
          <a:xfrm>
            <a:off x="4184542" y="486184"/>
            <a:ext cx="7363990" cy="1325563"/>
          </a:xfrm>
        </p:spPr>
        <p:txBody>
          <a:bodyPr>
            <a:normAutofit/>
          </a:bodyPr>
          <a:lstStyle/>
          <a:p>
            <a:r>
              <a:rPr lang="es-ES" dirty="0"/>
              <a:t>Formularios</a:t>
            </a:r>
          </a:p>
        </p:txBody>
      </p:sp>
      <p:pic>
        <p:nvPicPr>
          <p:cNvPr id="7" name="Imagen 6">
            <a:extLst>
              <a:ext uri="{FF2B5EF4-FFF2-40B4-BE49-F238E27FC236}">
                <a16:creationId xmlns:a16="http://schemas.microsoft.com/office/drawing/2014/main" id="{C4366204-D215-40E0-BEC6-40670B9DBE34}"/>
              </a:ext>
            </a:extLst>
          </p:cNvPr>
          <p:cNvPicPr>
            <a:picLocks noChangeAspect="1"/>
          </p:cNvPicPr>
          <p:nvPr/>
        </p:nvPicPr>
        <p:blipFill rotWithShape="1">
          <a:blip r:embed="rId3">
            <a:extLst>
              <a:ext uri="{28A0092B-C50C-407E-A947-70E740481C1C}">
                <a14:useLocalDpi xmlns:a14="http://schemas.microsoft.com/office/drawing/2010/main" val="0"/>
              </a:ext>
            </a:extLst>
          </a:blip>
          <a:srcRect l="5673" r="5828" b="1"/>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1" name="Picture 2" descr="Blazor – ¿Listo para producción? – Live Developer">
            <a:extLst>
              <a:ext uri="{FF2B5EF4-FFF2-40B4-BE49-F238E27FC236}">
                <a16:creationId xmlns:a16="http://schemas.microsoft.com/office/drawing/2014/main" id="{571B3D4D-DFA3-43CC-BBEA-61E7CFDD79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graphicFrame>
        <p:nvGraphicFramePr>
          <p:cNvPr id="6" name="Marcador de contenido 5">
            <a:extLst>
              <a:ext uri="{FF2B5EF4-FFF2-40B4-BE49-F238E27FC236}">
                <a16:creationId xmlns:a16="http://schemas.microsoft.com/office/drawing/2014/main" id="{AC5D1A6B-432E-4839-83B6-758F8D194047}"/>
              </a:ext>
            </a:extLst>
          </p:cNvPr>
          <p:cNvGraphicFramePr>
            <a:graphicFrameLocks noGrp="1"/>
          </p:cNvGraphicFramePr>
          <p:nvPr>
            <p:ph idx="1"/>
            <p:extLst>
              <p:ext uri="{D42A27DB-BD31-4B8C-83A1-F6EECF244321}">
                <p14:modId xmlns:p14="http://schemas.microsoft.com/office/powerpoint/2010/main" val="3324409432"/>
              </p:ext>
            </p:extLst>
          </p:nvPr>
        </p:nvGraphicFramePr>
        <p:xfrm>
          <a:off x="4184650" y="1946275"/>
          <a:ext cx="7612380" cy="2560320"/>
        </p:xfrm>
        <a:graphic>
          <a:graphicData uri="http://schemas.openxmlformats.org/drawingml/2006/table">
            <a:tbl>
              <a:tblPr/>
              <a:tblGrid>
                <a:gridCol w="3806190">
                  <a:extLst>
                    <a:ext uri="{9D8B030D-6E8A-4147-A177-3AD203B41FA5}">
                      <a16:colId xmlns:a16="http://schemas.microsoft.com/office/drawing/2014/main" val="445509132"/>
                    </a:ext>
                  </a:extLst>
                </a:gridCol>
                <a:gridCol w="3806190">
                  <a:extLst>
                    <a:ext uri="{9D8B030D-6E8A-4147-A177-3AD203B41FA5}">
                      <a16:colId xmlns:a16="http://schemas.microsoft.com/office/drawing/2014/main" val="3771633904"/>
                    </a:ext>
                  </a:extLst>
                </a:gridCol>
              </a:tblGrid>
              <a:tr h="0">
                <a:tc>
                  <a:txBody>
                    <a:bodyPr/>
                    <a:lstStyle/>
                    <a:p>
                      <a:pPr algn="l" fontAlgn="t"/>
                      <a:r>
                        <a:rPr lang="es-ES" dirty="0">
                          <a:effectLst/>
                        </a:rPr>
                        <a:t>Componente de entrada</a:t>
                      </a:r>
                    </a:p>
                  </a:txBody>
                  <a:tcPr>
                    <a:lnL w="12700" cap="flat" cmpd="sng" algn="ctr">
                      <a:solidFill>
                        <a:srgbClr val="C0E31B"/>
                      </a:solidFill>
                      <a:prstDash val="solid"/>
                      <a:round/>
                      <a:headEnd type="none" w="med" len="med"/>
                      <a:tailEnd type="none" w="med" len="med"/>
                    </a:lnL>
                    <a:lnR w="12700" cap="flat" cmpd="sng" algn="ctr">
                      <a:solidFill>
                        <a:srgbClr val="10E51B"/>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t"/>
                      <a:r>
                        <a:rPr lang="es-ES">
                          <a:effectLst/>
                        </a:rPr>
                        <a:t>Se representa como…</a:t>
                      </a:r>
                    </a:p>
                  </a:txBody>
                  <a:tcPr>
                    <a:lnL w="12700" cap="flat" cmpd="sng" algn="ctr">
                      <a:solidFill>
                        <a:srgbClr val="10E51B"/>
                      </a:solidFill>
                      <a:prstDash val="solid"/>
                      <a:round/>
                      <a:headEnd type="none" w="med" len="med"/>
                      <a:tailEnd type="none" w="med" len="med"/>
                    </a:lnL>
                    <a:lnR w="12700" cap="flat" cmpd="sng" algn="ctr">
                      <a:solidFill>
                        <a:srgbClr val="10E51B"/>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350532142"/>
                  </a:ext>
                </a:extLst>
              </a:tr>
              <a:tr h="0">
                <a:tc>
                  <a:txBody>
                    <a:bodyPr/>
                    <a:lstStyle/>
                    <a:p>
                      <a:pPr algn="l" fontAlgn="t"/>
                      <a:r>
                        <a:rPr lang="es-ES">
                          <a:effectLst/>
                        </a:rPr>
                        <a:t>InputText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t"/>
                      <a:r>
                        <a:rPr lang="es-ES">
                          <a:effectLst/>
                        </a:rPr>
                        <a:t>&lt;input&gt;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574387491"/>
                  </a:ext>
                </a:extLst>
              </a:tr>
              <a:tr h="0">
                <a:tc>
                  <a:txBody>
                    <a:bodyPr/>
                    <a:lstStyle/>
                    <a:p>
                      <a:pPr algn="l" fontAlgn="t"/>
                      <a:r>
                        <a:rPr lang="es-ES">
                          <a:effectLst/>
                        </a:rPr>
                        <a:t>InputTextArea</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t"/>
                      <a:r>
                        <a:rPr lang="es-ES">
                          <a:effectLst/>
                        </a:rPr>
                        <a:t>&lt;textarea&gt;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048610662"/>
                  </a:ext>
                </a:extLst>
              </a:tr>
              <a:tr h="0">
                <a:tc>
                  <a:txBody>
                    <a:bodyPr/>
                    <a:lstStyle/>
                    <a:p>
                      <a:pPr algn="l" fontAlgn="t"/>
                      <a:r>
                        <a:rPr lang="es-ES" dirty="0" err="1">
                          <a:effectLst/>
                        </a:rPr>
                        <a:t>InputSelect</a:t>
                      </a:r>
                      <a:endParaRPr lang="es-E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t"/>
                      <a:r>
                        <a:rPr lang="es-ES">
                          <a:effectLst/>
                        </a:rPr>
                        <a:t>&lt;select&gt;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867359453"/>
                  </a:ext>
                </a:extLst>
              </a:tr>
              <a:tr h="0">
                <a:tc>
                  <a:txBody>
                    <a:bodyPr/>
                    <a:lstStyle/>
                    <a:p>
                      <a:pPr algn="l" fontAlgn="t"/>
                      <a:r>
                        <a:rPr lang="es-ES">
                          <a:effectLst/>
                        </a:rPr>
                        <a:t>InputNumber</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t"/>
                      <a:r>
                        <a:rPr lang="es-ES">
                          <a:effectLst/>
                        </a:rPr>
                        <a:t>&lt;input type="number"&gt;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497552963"/>
                  </a:ext>
                </a:extLst>
              </a:tr>
              <a:tr h="0">
                <a:tc>
                  <a:txBody>
                    <a:bodyPr/>
                    <a:lstStyle/>
                    <a:p>
                      <a:pPr algn="l" fontAlgn="t"/>
                      <a:r>
                        <a:rPr lang="es-ES" dirty="0" err="1">
                          <a:effectLst/>
                        </a:rPr>
                        <a:t>InputCheckbox</a:t>
                      </a:r>
                      <a:endParaRPr lang="es-E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t"/>
                      <a:r>
                        <a:rPr lang="es-ES">
                          <a:effectLst/>
                        </a:rPr>
                        <a:t>&lt;input type="checkbox"&gt;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124349455"/>
                  </a:ext>
                </a:extLst>
              </a:tr>
              <a:tr h="0">
                <a:tc>
                  <a:txBody>
                    <a:bodyPr/>
                    <a:lstStyle/>
                    <a:p>
                      <a:pPr algn="l" fontAlgn="t"/>
                      <a:r>
                        <a:rPr lang="es-ES" dirty="0" err="1">
                          <a:effectLst/>
                        </a:rPr>
                        <a:t>InputDate</a:t>
                      </a:r>
                      <a:endParaRPr lang="es-E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t"/>
                      <a:r>
                        <a:rPr lang="es-ES" dirty="0">
                          <a:effectLst/>
                        </a:rPr>
                        <a:t>&lt;input </a:t>
                      </a:r>
                      <a:r>
                        <a:rPr lang="es-ES" dirty="0" err="1">
                          <a:effectLst/>
                        </a:rPr>
                        <a:t>type</a:t>
                      </a:r>
                      <a:r>
                        <a:rPr lang="es-ES" dirty="0">
                          <a:effectLst/>
                        </a:rPr>
                        <a:t>="date"&gt;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895125055"/>
                  </a:ext>
                </a:extLst>
              </a:tr>
            </a:tbl>
          </a:graphicData>
        </a:graphic>
      </p:graphicFrame>
    </p:spTree>
    <p:extLst>
      <p:ext uri="{BB962C8B-B14F-4D97-AF65-F5344CB8AC3E}">
        <p14:creationId xmlns:p14="http://schemas.microsoft.com/office/powerpoint/2010/main" val="2914192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8ED49-FFEC-4A34-BF54-554EFDA6DAAE}"/>
              </a:ext>
            </a:extLst>
          </p:cNvPr>
          <p:cNvSpPr>
            <a:spLocks noGrp="1"/>
          </p:cNvSpPr>
          <p:nvPr>
            <p:ph type="title"/>
          </p:nvPr>
        </p:nvSpPr>
        <p:spPr>
          <a:xfrm>
            <a:off x="4184542" y="486184"/>
            <a:ext cx="7363990" cy="1325563"/>
          </a:xfrm>
        </p:spPr>
        <p:txBody>
          <a:bodyPr>
            <a:normAutofit/>
          </a:bodyPr>
          <a:lstStyle/>
          <a:p>
            <a:r>
              <a:rPr lang="es-ES" dirty="0"/>
              <a:t>Formularios</a:t>
            </a:r>
          </a:p>
        </p:txBody>
      </p:sp>
      <p:pic>
        <p:nvPicPr>
          <p:cNvPr id="7" name="Imagen 6">
            <a:extLst>
              <a:ext uri="{FF2B5EF4-FFF2-40B4-BE49-F238E27FC236}">
                <a16:creationId xmlns:a16="http://schemas.microsoft.com/office/drawing/2014/main" id="{C4366204-D215-40E0-BEC6-40670B9DBE34}"/>
              </a:ext>
            </a:extLst>
          </p:cNvPr>
          <p:cNvPicPr>
            <a:picLocks noChangeAspect="1"/>
          </p:cNvPicPr>
          <p:nvPr/>
        </p:nvPicPr>
        <p:blipFill rotWithShape="1">
          <a:blip r:embed="rId3">
            <a:extLst>
              <a:ext uri="{28A0092B-C50C-407E-A947-70E740481C1C}">
                <a14:useLocalDpi xmlns:a14="http://schemas.microsoft.com/office/drawing/2010/main" val="0"/>
              </a:ext>
            </a:extLst>
          </a:blip>
          <a:srcRect l="5673" r="5828" b="1"/>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1" name="Picture 2" descr="Blazor – ¿Listo para producción? – Live Developer">
            <a:extLst>
              <a:ext uri="{FF2B5EF4-FFF2-40B4-BE49-F238E27FC236}">
                <a16:creationId xmlns:a16="http://schemas.microsoft.com/office/drawing/2014/main" id="{571B3D4D-DFA3-43CC-BBEA-61E7CFDD79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952A5D8-95B7-4E1A-BED9-E83685EBFA7D}"/>
              </a:ext>
            </a:extLst>
          </p:cNvPr>
          <p:cNvSpPr>
            <a:spLocks noGrp="1"/>
          </p:cNvSpPr>
          <p:nvPr>
            <p:ph idx="1"/>
          </p:nvPr>
        </p:nvSpPr>
        <p:spPr>
          <a:xfrm>
            <a:off x="4184542" y="1946684"/>
            <a:ext cx="7363990" cy="4351338"/>
          </a:xfrm>
        </p:spPr>
        <p:txBody>
          <a:bodyPr>
            <a:normAutofit lnSpcReduction="10000"/>
          </a:bodyPr>
          <a:lstStyle/>
          <a:p>
            <a:r>
              <a:rPr lang="es-ES" dirty="0"/>
              <a:t>Validación mediante anotaciones</a:t>
            </a:r>
          </a:p>
          <a:p>
            <a:pPr lvl="1"/>
            <a:r>
              <a:rPr lang="es-ES" sz="1100" dirty="0" err="1">
                <a:solidFill>
                  <a:srgbClr val="0101FD"/>
                </a:solidFill>
                <a:latin typeface="SFMono-Regular"/>
              </a:rPr>
              <a:t>using</a:t>
            </a:r>
            <a:r>
              <a:rPr lang="es-ES" sz="1100" dirty="0">
                <a:solidFill>
                  <a:srgbClr val="171717"/>
                </a:solidFill>
                <a:latin typeface="SFMono-Regular"/>
              </a:rPr>
              <a:t> </a:t>
            </a:r>
            <a:r>
              <a:rPr lang="es-ES" sz="1100" dirty="0" err="1">
                <a:solidFill>
                  <a:srgbClr val="171717"/>
                </a:solidFill>
                <a:latin typeface="SFMono-Regular"/>
              </a:rPr>
              <a:t>System.ComponentModel.DataAnnotations</a:t>
            </a:r>
            <a:r>
              <a:rPr lang="es-ES" sz="1100" dirty="0">
                <a:solidFill>
                  <a:srgbClr val="171717"/>
                </a:solidFill>
                <a:latin typeface="SFMono-Regular"/>
              </a:rPr>
              <a:t>;</a:t>
            </a:r>
            <a:endParaRPr lang="es-ES" sz="1100" dirty="0"/>
          </a:p>
          <a:p>
            <a:r>
              <a:rPr lang="es-ES" sz="1800" dirty="0"/>
              <a:t>Atributos integrados: </a:t>
            </a:r>
            <a:r>
              <a:rPr lang="es-ES" sz="1400" dirty="0"/>
              <a:t>Estos son algunos de los atributos de validación integrados:</a:t>
            </a:r>
          </a:p>
          <a:p>
            <a:pPr lvl="1"/>
            <a:r>
              <a:rPr lang="es-ES" sz="1400" dirty="0"/>
              <a:t>[</a:t>
            </a:r>
            <a:r>
              <a:rPr lang="es-ES" sz="1400" dirty="0" err="1"/>
              <a:t>CreditCard</a:t>
            </a:r>
            <a:r>
              <a:rPr lang="es-ES" sz="1400" dirty="0"/>
              <a:t>]: valida que la propiedad tiene un formato de tarjeta de crédito.</a:t>
            </a:r>
          </a:p>
          <a:p>
            <a:pPr lvl="1"/>
            <a:r>
              <a:rPr lang="es-ES" sz="1400" dirty="0"/>
              <a:t>[Compare]: valida que coinciden dos propiedades en un modelo.</a:t>
            </a:r>
          </a:p>
          <a:p>
            <a:pPr lvl="1"/>
            <a:r>
              <a:rPr lang="es-ES" sz="1400" dirty="0"/>
              <a:t>[</a:t>
            </a:r>
            <a:r>
              <a:rPr lang="es-ES" sz="1400" dirty="0" err="1"/>
              <a:t>EmailAddress</a:t>
            </a:r>
            <a:r>
              <a:rPr lang="es-ES" sz="1400" dirty="0"/>
              <a:t>]: valida que la propiedad tiene un formato de correo electrónico.</a:t>
            </a:r>
          </a:p>
          <a:p>
            <a:pPr lvl="1"/>
            <a:r>
              <a:rPr lang="es-ES" sz="1400" dirty="0"/>
              <a:t>[</a:t>
            </a:r>
            <a:r>
              <a:rPr lang="es-ES" sz="1400" dirty="0" err="1"/>
              <a:t>Phone</a:t>
            </a:r>
            <a:r>
              <a:rPr lang="es-ES" sz="1400" dirty="0"/>
              <a:t>]: valida que la propiedad tiene un formato de número de teléfono.</a:t>
            </a:r>
          </a:p>
          <a:p>
            <a:pPr lvl="1"/>
            <a:r>
              <a:rPr lang="es-ES" sz="1400" dirty="0"/>
              <a:t>[</a:t>
            </a:r>
            <a:r>
              <a:rPr lang="es-ES" sz="1400" dirty="0" err="1"/>
              <a:t>Range</a:t>
            </a:r>
            <a:r>
              <a:rPr lang="es-ES" sz="1400" dirty="0"/>
              <a:t>]: valida que el valor de la propiedad se encuentra dentro de un intervalo especificado.</a:t>
            </a:r>
          </a:p>
          <a:p>
            <a:pPr lvl="1"/>
            <a:r>
              <a:rPr lang="es-ES" sz="1400" dirty="0"/>
              <a:t>[</a:t>
            </a:r>
            <a:r>
              <a:rPr lang="es-ES" sz="1400" dirty="0" err="1"/>
              <a:t>RegularExpression</a:t>
            </a:r>
            <a:r>
              <a:rPr lang="es-ES" sz="1400" dirty="0"/>
              <a:t>]: valida que el valor de propiedad coincide con una expresión regular especificada.</a:t>
            </a:r>
          </a:p>
          <a:p>
            <a:pPr lvl="1"/>
            <a:r>
              <a:rPr lang="es-ES" sz="1400" dirty="0"/>
              <a:t>[</a:t>
            </a:r>
            <a:r>
              <a:rPr lang="es-ES" sz="1400" dirty="0" err="1"/>
              <a:t>Required</a:t>
            </a:r>
            <a:r>
              <a:rPr lang="es-ES" sz="1400" dirty="0"/>
              <a:t>]: valida que el campo no sea NULL. Consulte el atributo [</a:t>
            </a:r>
            <a:r>
              <a:rPr lang="es-ES" sz="1400" dirty="0" err="1"/>
              <a:t>Required</a:t>
            </a:r>
            <a:r>
              <a:rPr lang="es-ES" sz="1400" dirty="0"/>
              <a:t>] para obtener más información sobre el comportamiento de este atributo.</a:t>
            </a:r>
          </a:p>
          <a:p>
            <a:pPr lvl="1"/>
            <a:r>
              <a:rPr lang="es-ES" sz="1400" dirty="0"/>
              <a:t>[</a:t>
            </a:r>
            <a:r>
              <a:rPr lang="es-ES" sz="1400" dirty="0" err="1"/>
              <a:t>StringLength</a:t>
            </a:r>
            <a:r>
              <a:rPr lang="es-ES" sz="1400" dirty="0"/>
              <a:t>]: valida que un valor de propiedad de cadena no supere un límite de longitud especificado.</a:t>
            </a:r>
          </a:p>
          <a:p>
            <a:pPr lvl="1"/>
            <a:r>
              <a:rPr lang="es-ES" sz="1400" dirty="0"/>
              <a:t>[</a:t>
            </a:r>
            <a:r>
              <a:rPr lang="es-ES" sz="1400" dirty="0" err="1"/>
              <a:t>Url</a:t>
            </a:r>
            <a:r>
              <a:rPr lang="es-ES" sz="1400" dirty="0"/>
              <a:t>]: valida que la propiedad tiene un formato de dirección URL.</a:t>
            </a:r>
          </a:p>
          <a:p>
            <a:pPr lvl="1"/>
            <a:r>
              <a:rPr lang="es-ES" sz="1400" dirty="0"/>
              <a:t>[</a:t>
            </a:r>
            <a:r>
              <a:rPr lang="es-ES" sz="1400" dirty="0" err="1"/>
              <a:t>Remote</a:t>
            </a:r>
            <a:r>
              <a:rPr lang="es-ES" sz="1400" dirty="0"/>
              <a:t>]: valida la entrada en el cliente mediante una llamada a un método de acción en el servidor.</a:t>
            </a:r>
          </a:p>
          <a:p>
            <a:pPr lvl="1"/>
            <a:endParaRPr lang="es-ES" sz="1400" dirty="0"/>
          </a:p>
        </p:txBody>
      </p:sp>
    </p:spTree>
    <p:extLst>
      <p:ext uri="{BB962C8B-B14F-4D97-AF65-F5344CB8AC3E}">
        <p14:creationId xmlns:p14="http://schemas.microsoft.com/office/powerpoint/2010/main" val="2459938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8ED49-FFEC-4A34-BF54-554EFDA6DAAE}"/>
              </a:ext>
            </a:extLst>
          </p:cNvPr>
          <p:cNvSpPr>
            <a:spLocks noGrp="1"/>
          </p:cNvSpPr>
          <p:nvPr>
            <p:ph type="title"/>
          </p:nvPr>
        </p:nvSpPr>
        <p:spPr>
          <a:xfrm>
            <a:off x="4184542" y="486184"/>
            <a:ext cx="7363990" cy="1325563"/>
          </a:xfrm>
        </p:spPr>
        <p:txBody>
          <a:bodyPr>
            <a:normAutofit/>
          </a:bodyPr>
          <a:lstStyle/>
          <a:p>
            <a:r>
              <a:rPr lang="es-ES" dirty="0"/>
              <a:t>Formularios</a:t>
            </a:r>
          </a:p>
        </p:txBody>
      </p:sp>
      <p:pic>
        <p:nvPicPr>
          <p:cNvPr id="7" name="Imagen 6">
            <a:extLst>
              <a:ext uri="{FF2B5EF4-FFF2-40B4-BE49-F238E27FC236}">
                <a16:creationId xmlns:a16="http://schemas.microsoft.com/office/drawing/2014/main" id="{C4366204-D215-40E0-BEC6-40670B9DBE34}"/>
              </a:ext>
            </a:extLst>
          </p:cNvPr>
          <p:cNvPicPr>
            <a:picLocks noChangeAspect="1"/>
          </p:cNvPicPr>
          <p:nvPr/>
        </p:nvPicPr>
        <p:blipFill rotWithShape="1">
          <a:blip r:embed="rId3">
            <a:extLst>
              <a:ext uri="{28A0092B-C50C-407E-A947-70E740481C1C}">
                <a14:useLocalDpi xmlns:a14="http://schemas.microsoft.com/office/drawing/2010/main" val="0"/>
              </a:ext>
            </a:extLst>
          </a:blip>
          <a:srcRect l="5673" r="5828" b="1"/>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1" name="Picture 2" descr="Blazor – ¿Listo para producción? – Live Developer">
            <a:extLst>
              <a:ext uri="{FF2B5EF4-FFF2-40B4-BE49-F238E27FC236}">
                <a16:creationId xmlns:a16="http://schemas.microsoft.com/office/drawing/2014/main" id="{571B3D4D-DFA3-43CC-BBEA-61E7CFDD79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952A5D8-95B7-4E1A-BED9-E83685EBFA7D}"/>
              </a:ext>
            </a:extLst>
          </p:cNvPr>
          <p:cNvSpPr>
            <a:spLocks noGrp="1"/>
          </p:cNvSpPr>
          <p:nvPr>
            <p:ph idx="1"/>
          </p:nvPr>
        </p:nvSpPr>
        <p:spPr>
          <a:xfrm>
            <a:off x="4184542" y="1946684"/>
            <a:ext cx="7363990" cy="4351338"/>
          </a:xfrm>
        </p:spPr>
        <p:txBody>
          <a:bodyPr>
            <a:normAutofit fontScale="62500" lnSpcReduction="20000"/>
          </a:bodyPr>
          <a:lstStyle/>
          <a:p>
            <a:pPr>
              <a:buFont typeface="Arial" panose="020B0604020202020204" pitchFamily="34" charset="0"/>
              <a:buChar char="•"/>
            </a:pPr>
            <a:r>
              <a:rPr lang="es-ES" dirty="0"/>
              <a:t>[</a:t>
            </a:r>
            <a:r>
              <a:rPr lang="es-ES" dirty="0" err="1"/>
              <a:t>Required</a:t>
            </a:r>
            <a:r>
              <a:rPr lang="es-ES" dirty="0"/>
              <a:t>] --&gt;</a:t>
            </a:r>
          </a:p>
          <a:p>
            <a:pPr marL="742950" lvl="1" indent="-285750">
              <a:buFont typeface="Arial" panose="020B0604020202020204" pitchFamily="34" charset="0"/>
              <a:buChar char="•"/>
            </a:pPr>
            <a:r>
              <a:rPr lang="es-ES" dirty="0"/>
              <a:t>Es el atributo que utilizamos al definir una propiedad como requerida dentro de una clase, y esto ya lo usa </a:t>
            </a:r>
            <a:r>
              <a:rPr lang="es-ES" dirty="0" err="1"/>
              <a:t>EditForm</a:t>
            </a:r>
            <a:r>
              <a:rPr lang="es-ES" dirty="0"/>
              <a:t> para comprobar las </a:t>
            </a:r>
            <a:r>
              <a:rPr lang="es-ES" dirty="0" err="1"/>
              <a:t>reclas</a:t>
            </a:r>
            <a:r>
              <a:rPr lang="es-ES" dirty="0"/>
              <a:t> de validación al declarar los objetos</a:t>
            </a:r>
          </a:p>
          <a:p>
            <a:pPr marL="742950" lvl="1" indent="-285750">
              <a:buFont typeface="Arial" panose="020B0604020202020204" pitchFamily="34" charset="0"/>
              <a:buChar char="•"/>
            </a:pPr>
            <a:r>
              <a:rPr lang="es-ES" dirty="0"/>
              <a:t>hay que instalar el paquete </a:t>
            </a:r>
            <a:r>
              <a:rPr lang="es-ES" dirty="0" err="1">
                <a:hlinkClick r:id="rId5"/>
              </a:rPr>
              <a:t>System.ComponentModel.Annotations</a:t>
            </a:r>
            <a:r>
              <a:rPr lang="es-ES" dirty="0"/>
              <a:t> para poder usarlo</a:t>
            </a:r>
          </a:p>
          <a:p>
            <a:pPr marL="742950" lvl="1" indent="-285750">
              <a:buFont typeface="Arial" panose="020B0604020202020204" pitchFamily="34" charset="0"/>
              <a:buChar char="•"/>
            </a:pPr>
            <a:r>
              <a:rPr lang="es-ES" dirty="0"/>
              <a:t>[</a:t>
            </a:r>
            <a:r>
              <a:rPr lang="es-ES" dirty="0" err="1"/>
              <a:t>Required</a:t>
            </a:r>
            <a:r>
              <a:rPr lang="es-ES" dirty="0"/>
              <a:t>(Propiedad)] --&gt; este atributo dispone de algunas propiedades que se pueden customizar, como por ejemplo</a:t>
            </a:r>
          </a:p>
          <a:p>
            <a:pPr marL="1143000" lvl="2" indent="-228600">
              <a:buFont typeface="Arial" panose="020B0604020202020204" pitchFamily="34" charset="0"/>
              <a:buChar char="•"/>
            </a:pPr>
            <a:r>
              <a:rPr lang="es-ES" dirty="0"/>
              <a:t>[</a:t>
            </a:r>
            <a:r>
              <a:rPr lang="es-ES" dirty="0" err="1"/>
              <a:t>Required</a:t>
            </a:r>
            <a:r>
              <a:rPr lang="es-ES" dirty="0"/>
              <a:t>(</a:t>
            </a:r>
            <a:r>
              <a:rPr lang="es-ES" dirty="0" err="1"/>
              <a:t>ErrorMessage</a:t>
            </a:r>
            <a:r>
              <a:rPr lang="es-ES" dirty="0"/>
              <a:t>="El campo {0} es requerido")] --&gt; configura un mensaje específico a mostrar si no se cumple la regla de validación y {0} representa el nombre de la propiedad asociada</a:t>
            </a:r>
          </a:p>
          <a:p>
            <a:pPr>
              <a:buFont typeface="Arial" panose="020B0604020202020204" pitchFamily="34" charset="0"/>
              <a:buChar char="•"/>
            </a:pPr>
            <a:r>
              <a:rPr lang="es-ES" dirty="0"/>
              <a:t>&lt;</a:t>
            </a:r>
            <a:r>
              <a:rPr lang="es-ES" dirty="0" err="1"/>
              <a:t>DataAnnotationsValidator</a:t>
            </a:r>
            <a:r>
              <a:rPr lang="es-ES" dirty="0"/>
              <a:t> /&gt; --&gt; hay que meter este componente dentro del bloque &lt;</a:t>
            </a:r>
            <a:r>
              <a:rPr lang="es-ES" dirty="0" err="1"/>
              <a:t>EditForm</a:t>
            </a:r>
            <a:r>
              <a:rPr lang="es-ES" dirty="0"/>
              <a:t>&gt; ... &lt;/</a:t>
            </a:r>
            <a:r>
              <a:rPr lang="es-ES" dirty="0" err="1"/>
              <a:t>EditForm</a:t>
            </a:r>
            <a:r>
              <a:rPr lang="es-ES" dirty="0"/>
              <a:t>&gt; para que tenga en cuenta las reglas de validación</a:t>
            </a:r>
          </a:p>
          <a:p>
            <a:pPr>
              <a:buFont typeface="Arial" panose="020B0604020202020204" pitchFamily="34" charset="0"/>
              <a:buChar char="•"/>
            </a:pPr>
            <a:r>
              <a:rPr lang="es-ES" dirty="0" err="1"/>
              <a:t>OnValidSubmit</a:t>
            </a:r>
            <a:r>
              <a:rPr lang="es-ES" dirty="0"/>
              <a:t>--&gt; Usamos este evento para lanzar el método de </a:t>
            </a:r>
            <a:r>
              <a:rPr lang="es-ES" dirty="0" err="1"/>
              <a:t>submit</a:t>
            </a:r>
            <a:r>
              <a:rPr lang="es-ES" dirty="0"/>
              <a:t> cuando se han cumplido las reglas de validación</a:t>
            </a:r>
          </a:p>
          <a:p>
            <a:pPr>
              <a:buFont typeface="Arial" panose="020B0604020202020204" pitchFamily="34" charset="0"/>
              <a:buChar char="•"/>
            </a:pPr>
            <a:r>
              <a:rPr lang="es-ES" dirty="0"/>
              <a:t>&lt;</a:t>
            </a:r>
            <a:r>
              <a:rPr lang="es-ES" dirty="0" err="1"/>
              <a:t>ValidationMessage</a:t>
            </a:r>
            <a:r>
              <a:rPr lang="es-ES" dirty="0"/>
              <a:t> </a:t>
            </a:r>
            <a:r>
              <a:rPr lang="es-ES" dirty="0" err="1"/>
              <a:t>For</a:t>
            </a:r>
            <a:r>
              <a:rPr lang="es-ES" dirty="0"/>
              <a:t>="@(()=&gt;</a:t>
            </a:r>
            <a:r>
              <a:rPr lang="es-ES" dirty="0" err="1"/>
              <a:t>Objeto.Campo</a:t>
            </a:r>
            <a:r>
              <a:rPr lang="es-ES" dirty="0"/>
              <a:t>)"/&gt; --&gt; Muestra el mensaje de error de validación definido para el campo indicado. Indica que mostramos el mensaje de error de validación definido para el campo indicado en la expresión Lambda</a:t>
            </a:r>
            <a:endParaRPr lang="es-ES" dirty="0">
              <a:effectLst/>
            </a:endParaRPr>
          </a:p>
          <a:p>
            <a:pPr lvl="1"/>
            <a:endParaRPr lang="es-ES" sz="1400" dirty="0"/>
          </a:p>
        </p:txBody>
      </p:sp>
    </p:spTree>
    <p:extLst>
      <p:ext uri="{BB962C8B-B14F-4D97-AF65-F5344CB8AC3E}">
        <p14:creationId xmlns:p14="http://schemas.microsoft.com/office/powerpoint/2010/main" val="3573943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4">
            <a:extLst>
              <a:ext uri="{FF2B5EF4-FFF2-40B4-BE49-F238E27FC236}">
                <a16:creationId xmlns:a16="http://schemas.microsoft.com/office/drawing/2014/main" id="{72D05657-94EE-4B2D-BC1B-A1D065063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5099" y="486184"/>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ítulo 1">
            <a:extLst>
              <a:ext uri="{FF2B5EF4-FFF2-40B4-BE49-F238E27FC236}">
                <a16:creationId xmlns:a16="http://schemas.microsoft.com/office/drawing/2014/main" id="{2728ED49-FFEC-4A34-BF54-554EFDA6DAAE}"/>
              </a:ext>
            </a:extLst>
          </p:cNvPr>
          <p:cNvSpPr>
            <a:spLocks noGrp="1"/>
          </p:cNvSpPr>
          <p:nvPr>
            <p:ph type="title"/>
          </p:nvPr>
        </p:nvSpPr>
        <p:spPr>
          <a:xfrm>
            <a:off x="4184542" y="486184"/>
            <a:ext cx="7363990" cy="1325563"/>
          </a:xfrm>
        </p:spPr>
        <p:txBody>
          <a:bodyPr>
            <a:normAutofit/>
          </a:bodyPr>
          <a:lstStyle/>
          <a:p>
            <a:r>
              <a:rPr lang="es-ES"/>
              <a:t>Contenido del curso</a:t>
            </a:r>
          </a:p>
        </p:txBody>
      </p:sp>
      <p:pic>
        <p:nvPicPr>
          <p:cNvPr id="7" name="Imagen 6">
            <a:extLst>
              <a:ext uri="{FF2B5EF4-FFF2-40B4-BE49-F238E27FC236}">
                <a16:creationId xmlns:a16="http://schemas.microsoft.com/office/drawing/2014/main" id="{C4366204-D215-40E0-BEC6-40670B9DBE34}"/>
              </a:ext>
            </a:extLst>
          </p:cNvPr>
          <p:cNvPicPr>
            <a:picLocks noChangeAspect="1"/>
          </p:cNvPicPr>
          <p:nvPr/>
        </p:nvPicPr>
        <p:blipFill rotWithShape="1">
          <a:blip r:embed="rId2">
            <a:extLst>
              <a:ext uri="{28A0092B-C50C-407E-A947-70E740481C1C}">
                <a14:useLocalDpi xmlns:a14="http://schemas.microsoft.com/office/drawing/2010/main" val="0"/>
              </a:ext>
            </a:extLst>
          </a:blip>
          <a:srcRect l="5673" r="5828" b="1"/>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1" name="Picture 2" descr="Blazor – ¿Listo para producción? – Live Developer">
            <a:extLst>
              <a:ext uri="{FF2B5EF4-FFF2-40B4-BE49-F238E27FC236}">
                <a16:creationId xmlns:a16="http://schemas.microsoft.com/office/drawing/2014/main" id="{571B3D4D-DFA3-43CC-BBEA-61E7CFDD79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952A5D8-95B7-4E1A-BED9-E83685EBFA7D}"/>
              </a:ext>
            </a:extLst>
          </p:cNvPr>
          <p:cNvSpPr>
            <a:spLocks noGrp="1"/>
          </p:cNvSpPr>
          <p:nvPr>
            <p:ph idx="1"/>
          </p:nvPr>
        </p:nvSpPr>
        <p:spPr>
          <a:xfrm>
            <a:off x="4184542" y="1946684"/>
            <a:ext cx="7363990" cy="4351338"/>
          </a:xfrm>
        </p:spPr>
        <p:txBody>
          <a:bodyPr>
            <a:normAutofit lnSpcReduction="10000"/>
          </a:bodyPr>
          <a:lstStyle/>
          <a:p>
            <a:r>
              <a:rPr lang="es-ES" dirty="0"/>
              <a:t>Configuración del entorno de trabajo</a:t>
            </a:r>
          </a:p>
          <a:p>
            <a:r>
              <a:rPr lang="es-ES" dirty="0"/>
              <a:t>Programación y conceptos básicos de C#</a:t>
            </a:r>
          </a:p>
          <a:p>
            <a:r>
              <a:rPr lang="es-ES" dirty="0"/>
              <a:t>Tipos de aplicaciones </a:t>
            </a:r>
            <a:r>
              <a:rPr lang="es-ES" dirty="0" err="1"/>
              <a:t>Blazor</a:t>
            </a:r>
            <a:r>
              <a:rPr lang="es-ES" dirty="0"/>
              <a:t> (SPA y </a:t>
            </a:r>
            <a:r>
              <a:rPr lang="es-ES" dirty="0" err="1"/>
              <a:t>Wasm</a:t>
            </a:r>
            <a:r>
              <a:rPr lang="es-ES" dirty="0"/>
              <a:t>)</a:t>
            </a:r>
          </a:p>
          <a:p>
            <a:r>
              <a:rPr lang="es-ES" dirty="0"/>
              <a:t>Revisión de plantillas </a:t>
            </a:r>
            <a:r>
              <a:rPr lang="es-ES" dirty="0" err="1"/>
              <a:t>Blazor</a:t>
            </a:r>
            <a:endParaRPr lang="es-ES" dirty="0"/>
          </a:p>
          <a:p>
            <a:r>
              <a:rPr lang="es-ES" dirty="0"/>
              <a:t>Componentes </a:t>
            </a:r>
            <a:r>
              <a:rPr lang="es-ES" dirty="0" err="1"/>
              <a:t>Blazor</a:t>
            </a:r>
            <a:r>
              <a:rPr lang="es-ES" dirty="0"/>
              <a:t> y enlace de datos</a:t>
            </a:r>
          </a:p>
          <a:p>
            <a:r>
              <a:rPr lang="es-ES" dirty="0"/>
              <a:t>Primer programa en </a:t>
            </a:r>
            <a:r>
              <a:rPr lang="es-ES" dirty="0" err="1"/>
              <a:t>Blazor</a:t>
            </a:r>
            <a:endParaRPr lang="es-ES" dirty="0"/>
          </a:p>
          <a:p>
            <a:r>
              <a:rPr lang="es-ES" dirty="0"/>
              <a:t>POO – Programación Orientada a Objetos</a:t>
            </a:r>
          </a:p>
          <a:p>
            <a:r>
              <a:rPr lang="es-ES" dirty="0"/>
              <a:t>Introducción Arquitectura y diseño de software</a:t>
            </a:r>
          </a:p>
          <a:p>
            <a:r>
              <a:rPr lang="es-ES" dirty="0"/>
              <a:t>Proyecto: gestor de tareas</a:t>
            </a:r>
          </a:p>
        </p:txBody>
      </p:sp>
    </p:spTree>
    <p:extLst>
      <p:ext uri="{BB962C8B-B14F-4D97-AF65-F5344CB8AC3E}">
        <p14:creationId xmlns:p14="http://schemas.microsoft.com/office/powerpoint/2010/main" val="365444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8ED49-FFEC-4A34-BF54-554EFDA6DAAE}"/>
              </a:ext>
            </a:extLst>
          </p:cNvPr>
          <p:cNvSpPr>
            <a:spLocks noGrp="1"/>
          </p:cNvSpPr>
          <p:nvPr>
            <p:ph type="title"/>
          </p:nvPr>
        </p:nvSpPr>
        <p:spPr>
          <a:xfrm>
            <a:off x="4184542" y="486184"/>
            <a:ext cx="7363990" cy="1325563"/>
          </a:xfrm>
        </p:spPr>
        <p:txBody>
          <a:bodyPr>
            <a:normAutofit/>
          </a:bodyPr>
          <a:lstStyle/>
          <a:p>
            <a:r>
              <a:rPr lang="es-ES" dirty="0"/>
              <a:t>Infraestructura</a:t>
            </a:r>
          </a:p>
        </p:txBody>
      </p:sp>
      <p:pic>
        <p:nvPicPr>
          <p:cNvPr id="7" name="Imagen 6">
            <a:extLst>
              <a:ext uri="{FF2B5EF4-FFF2-40B4-BE49-F238E27FC236}">
                <a16:creationId xmlns:a16="http://schemas.microsoft.com/office/drawing/2014/main" id="{C4366204-D215-40E0-BEC6-40670B9DBE34}"/>
              </a:ext>
            </a:extLst>
          </p:cNvPr>
          <p:cNvPicPr>
            <a:picLocks noChangeAspect="1"/>
          </p:cNvPicPr>
          <p:nvPr/>
        </p:nvPicPr>
        <p:blipFill rotWithShape="1">
          <a:blip r:embed="rId3">
            <a:extLst>
              <a:ext uri="{28A0092B-C50C-407E-A947-70E740481C1C}">
                <a14:useLocalDpi xmlns:a14="http://schemas.microsoft.com/office/drawing/2010/main" val="0"/>
              </a:ext>
            </a:extLst>
          </a:blip>
          <a:srcRect l="5673" r="5828" b="1"/>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1" name="Picture 2" descr="Blazor – ¿Listo para producción? – Live Developer">
            <a:extLst>
              <a:ext uri="{FF2B5EF4-FFF2-40B4-BE49-F238E27FC236}">
                <a16:creationId xmlns:a16="http://schemas.microsoft.com/office/drawing/2014/main" id="{571B3D4D-DFA3-43CC-BBEA-61E7CFDD79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952A5D8-95B7-4E1A-BED9-E83685EBFA7D}"/>
              </a:ext>
            </a:extLst>
          </p:cNvPr>
          <p:cNvSpPr>
            <a:spLocks noGrp="1"/>
          </p:cNvSpPr>
          <p:nvPr>
            <p:ph idx="1"/>
          </p:nvPr>
        </p:nvSpPr>
        <p:spPr>
          <a:xfrm>
            <a:off x="4184542" y="1946684"/>
            <a:ext cx="7363990" cy="4351338"/>
          </a:xfrm>
        </p:spPr>
        <p:txBody>
          <a:bodyPr>
            <a:normAutofit/>
          </a:bodyPr>
          <a:lstStyle/>
          <a:p>
            <a:pPr>
              <a:buFont typeface="Arial" panose="020B0604020202020204" pitchFamily="34" charset="0"/>
              <a:buChar char="•"/>
            </a:pPr>
            <a:r>
              <a:rPr lang="es-ES" dirty="0"/>
              <a:t>JSON</a:t>
            </a:r>
          </a:p>
          <a:p>
            <a:pPr>
              <a:buFont typeface="Arial" panose="020B0604020202020204" pitchFamily="34" charset="0"/>
              <a:buChar char="•"/>
            </a:pPr>
            <a:r>
              <a:rPr lang="es-ES" dirty="0">
                <a:effectLst/>
              </a:rPr>
              <a:t>EF Core</a:t>
            </a:r>
          </a:p>
          <a:p>
            <a:pPr>
              <a:buFont typeface="Arial" panose="020B0604020202020204" pitchFamily="34" charset="0"/>
              <a:buChar char="•"/>
            </a:pPr>
            <a:r>
              <a:rPr lang="es-ES" dirty="0" err="1"/>
              <a:t>HttpClient</a:t>
            </a:r>
            <a:endParaRPr lang="es-ES" dirty="0">
              <a:effectLst/>
            </a:endParaRPr>
          </a:p>
          <a:p>
            <a:pPr lvl="1"/>
            <a:endParaRPr lang="es-ES" sz="1400" dirty="0"/>
          </a:p>
        </p:txBody>
      </p:sp>
    </p:spTree>
    <p:extLst>
      <p:ext uri="{BB962C8B-B14F-4D97-AF65-F5344CB8AC3E}">
        <p14:creationId xmlns:p14="http://schemas.microsoft.com/office/powerpoint/2010/main" val="4206760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8ED49-FFEC-4A34-BF54-554EFDA6DAAE}"/>
              </a:ext>
            </a:extLst>
          </p:cNvPr>
          <p:cNvSpPr>
            <a:spLocks noGrp="1"/>
          </p:cNvSpPr>
          <p:nvPr>
            <p:ph type="title"/>
          </p:nvPr>
        </p:nvSpPr>
        <p:spPr>
          <a:xfrm>
            <a:off x="4184542" y="486184"/>
            <a:ext cx="7363990" cy="1325563"/>
          </a:xfrm>
        </p:spPr>
        <p:txBody>
          <a:bodyPr>
            <a:normAutofit/>
          </a:bodyPr>
          <a:lstStyle/>
          <a:p>
            <a:r>
              <a:rPr lang="es-ES" dirty="0"/>
              <a:t>Proyecto de grupo 1</a:t>
            </a:r>
          </a:p>
        </p:txBody>
      </p:sp>
      <p:pic>
        <p:nvPicPr>
          <p:cNvPr id="7" name="Imagen 6">
            <a:extLst>
              <a:ext uri="{FF2B5EF4-FFF2-40B4-BE49-F238E27FC236}">
                <a16:creationId xmlns:a16="http://schemas.microsoft.com/office/drawing/2014/main" id="{C4366204-D215-40E0-BEC6-40670B9DBE34}"/>
              </a:ext>
            </a:extLst>
          </p:cNvPr>
          <p:cNvPicPr>
            <a:picLocks noChangeAspect="1"/>
          </p:cNvPicPr>
          <p:nvPr/>
        </p:nvPicPr>
        <p:blipFill rotWithShape="1">
          <a:blip r:embed="rId3">
            <a:extLst>
              <a:ext uri="{28A0092B-C50C-407E-A947-70E740481C1C}">
                <a14:useLocalDpi xmlns:a14="http://schemas.microsoft.com/office/drawing/2010/main" val="0"/>
              </a:ext>
            </a:extLst>
          </a:blip>
          <a:srcRect l="5673" r="5828" b="1"/>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1" name="Picture 2" descr="Blazor – ¿Listo para producción? – Live Developer">
            <a:extLst>
              <a:ext uri="{FF2B5EF4-FFF2-40B4-BE49-F238E27FC236}">
                <a16:creationId xmlns:a16="http://schemas.microsoft.com/office/drawing/2014/main" id="{571B3D4D-DFA3-43CC-BBEA-61E7CFDD79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952A5D8-95B7-4E1A-BED9-E83685EBFA7D}"/>
              </a:ext>
            </a:extLst>
          </p:cNvPr>
          <p:cNvSpPr>
            <a:spLocks noGrp="1"/>
          </p:cNvSpPr>
          <p:nvPr>
            <p:ph idx="1"/>
          </p:nvPr>
        </p:nvSpPr>
        <p:spPr>
          <a:xfrm>
            <a:off x="4184542" y="1946684"/>
            <a:ext cx="7363990" cy="4351338"/>
          </a:xfrm>
        </p:spPr>
        <p:txBody>
          <a:bodyPr>
            <a:normAutofit/>
          </a:bodyPr>
          <a:lstStyle/>
          <a:p>
            <a:pPr>
              <a:buFont typeface="Arial" panose="020B0604020202020204" pitchFamily="34" charset="0"/>
              <a:buChar char="•"/>
            </a:pPr>
            <a:r>
              <a:rPr lang="es-ES" dirty="0"/>
              <a:t>Realizar una aplicación </a:t>
            </a:r>
            <a:r>
              <a:rPr lang="es-ES" dirty="0" err="1"/>
              <a:t>Blazor</a:t>
            </a:r>
            <a:r>
              <a:rPr lang="es-ES" dirty="0"/>
              <a:t> </a:t>
            </a:r>
            <a:r>
              <a:rPr lang="es-ES" dirty="0" err="1"/>
              <a:t>Wasm</a:t>
            </a:r>
            <a:r>
              <a:rPr lang="es-ES" dirty="0"/>
              <a:t>, para la gestión de tareas personales con una infraestructura </a:t>
            </a:r>
            <a:r>
              <a:rPr lang="es-ES" dirty="0" err="1"/>
              <a:t>SQLServer</a:t>
            </a:r>
            <a:endParaRPr lang="es-ES" dirty="0"/>
          </a:p>
          <a:p>
            <a:pPr lvl="1"/>
            <a:r>
              <a:rPr lang="es-ES" dirty="0"/>
              <a:t>Equipos: 2/3 personas</a:t>
            </a:r>
          </a:p>
          <a:p>
            <a:pPr lvl="2"/>
            <a:r>
              <a:rPr lang="es-ES" dirty="0">
                <a:effectLst/>
              </a:rPr>
              <a:t>DEI</a:t>
            </a:r>
          </a:p>
          <a:p>
            <a:pPr lvl="2"/>
            <a:r>
              <a:rPr lang="es-ES" dirty="0" err="1"/>
              <a:t>MockUp</a:t>
            </a:r>
            <a:endParaRPr lang="es-ES" dirty="0">
              <a:effectLst/>
            </a:endParaRPr>
          </a:p>
          <a:p>
            <a:pPr lvl="2"/>
            <a:r>
              <a:rPr lang="es-ES" dirty="0" err="1">
                <a:effectLst/>
              </a:rPr>
              <a:t>BackEnd</a:t>
            </a:r>
            <a:endParaRPr lang="es-ES" dirty="0">
              <a:effectLst/>
            </a:endParaRPr>
          </a:p>
          <a:p>
            <a:pPr lvl="2"/>
            <a:r>
              <a:rPr lang="es-ES" dirty="0" err="1"/>
              <a:t>FrontEnd</a:t>
            </a:r>
            <a:endParaRPr lang="es-ES" dirty="0"/>
          </a:p>
          <a:p>
            <a:pPr lvl="1"/>
            <a:endParaRPr lang="es-ES" dirty="0">
              <a:effectLst/>
            </a:endParaRPr>
          </a:p>
          <a:p>
            <a:pPr lvl="1"/>
            <a:endParaRPr lang="es-ES" sz="1400" dirty="0"/>
          </a:p>
        </p:txBody>
      </p:sp>
    </p:spTree>
    <p:extLst>
      <p:ext uri="{BB962C8B-B14F-4D97-AF65-F5344CB8AC3E}">
        <p14:creationId xmlns:p14="http://schemas.microsoft.com/office/powerpoint/2010/main" val="775342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8ED49-FFEC-4A34-BF54-554EFDA6DAAE}"/>
              </a:ext>
            </a:extLst>
          </p:cNvPr>
          <p:cNvSpPr>
            <a:spLocks noGrp="1"/>
          </p:cNvSpPr>
          <p:nvPr>
            <p:ph type="title"/>
          </p:nvPr>
        </p:nvSpPr>
        <p:spPr>
          <a:xfrm>
            <a:off x="4184542" y="486184"/>
            <a:ext cx="7363990" cy="1325563"/>
          </a:xfrm>
        </p:spPr>
        <p:txBody>
          <a:bodyPr>
            <a:normAutofit/>
          </a:bodyPr>
          <a:lstStyle/>
          <a:p>
            <a:r>
              <a:rPr lang="es-ES" dirty="0"/>
              <a:t>Proyecto de grupo 2</a:t>
            </a:r>
          </a:p>
        </p:txBody>
      </p:sp>
      <p:pic>
        <p:nvPicPr>
          <p:cNvPr id="7" name="Imagen 6">
            <a:extLst>
              <a:ext uri="{FF2B5EF4-FFF2-40B4-BE49-F238E27FC236}">
                <a16:creationId xmlns:a16="http://schemas.microsoft.com/office/drawing/2014/main" id="{C4366204-D215-40E0-BEC6-40670B9DBE34}"/>
              </a:ext>
            </a:extLst>
          </p:cNvPr>
          <p:cNvPicPr>
            <a:picLocks noChangeAspect="1"/>
          </p:cNvPicPr>
          <p:nvPr/>
        </p:nvPicPr>
        <p:blipFill rotWithShape="1">
          <a:blip r:embed="rId3">
            <a:extLst>
              <a:ext uri="{28A0092B-C50C-407E-A947-70E740481C1C}">
                <a14:useLocalDpi xmlns:a14="http://schemas.microsoft.com/office/drawing/2010/main" val="0"/>
              </a:ext>
            </a:extLst>
          </a:blip>
          <a:srcRect l="5673" r="5828" b="1"/>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1" name="Picture 2" descr="Blazor – ¿Listo para producción? – Live Developer">
            <a:extLst>
              <a:ext uri="{FF2B5EF4-FFF2-40B4-BE49-F238E27FC236}">
                <a16:creationId xmlns:a16="http://schemas.microsoft.com/office/drawing/2014/main" id="{571B3D4D-DFA3-43CC-BBEA-61E7CFDD79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952A5D8-95B7-4E1A-BED9-E83685EBFA7D}"/>
              </a:ext>
            </a:extLst>
          </p:cNvPr>
          <p:cNvSpPr>
            <a:spLocks noGrp="1"/>
          </p:cNvSpPr>
          <p:nvPr>
            <p:ph idx="1"/>
          </p:nvPr>
        </p:nvSpPr>
        <p:spPr>
          <a:xfrm>
            <a:off x="4184542" y="1946684"/>
            <a:ext cx="7363990" cy="4351338"/>
          </a:xfrm>
        </p:spPr>
        <p:txBody>
          <a:bodyPr>
            <a:normAutofit/>
          </a:bodyPr>
          <a:lstStyle/>
          <a:p>
            <a:pPr>
              <a:buFont typeface="Arial" panose="020B0604020202020204" pitchFamily="34" charset="0"/>
              <a:buChar char="•"/>
            </a:pPr>
            <a:r>
              <a:rPr lang="es-ES" dirty="0"/>
              <a:t>Integración y uso de paquetes de terceros. Creación de una aplicación SPA de Dashboards en base a componentes de la librería </a:t>
            </a:r>
            <a:r>
              <a:rPr lang="es-ES" dirty="0" err="1"/>
              <a:t>Syncfusion</a:t>
            </a:r>
            <a:endParaRPr lang="es-ES" dirty="0"/>
          </a:p>
          <a:p>
            <a:pPr lvl="1"/>
            <a:r>
              <a:rPr lang="es-ES" dirty="0"/>
              <a:t>Generar componentes gráficos tipo BI</a:t>
            </a:r>
          </a:p>
          <a:p>
            <a:pPr lvl="1"/>
            <a:r>
              <a:rPr lang="es-ES" dirty="0"/>
              <a:t>Generar configurador de carrusel de paneles configurables para mostrar a pantalla completa</a:t>
            </a:r>
          </a:p>
          <a:p>
            <a:pPr lvl="1"/>
            <a:r>
              <a:rPr lang="es-ES" dirty="0"/>
              <a:t>Equipos: 2/3 personas</a:t>
            </a:r>
          </a:p>
          <a:p>
            <a:pPr lvl="2"/>
            <a:r>
              <a:rPr lang="es-ES" dirty="0">
                <a:effectLst/>
              </a:rPr>
              <a:t>DEI</a:t>
            </a:r>
          </a:p>
          <a:p>
            <a:pPr lvl="2"/>
            <a:r>
              <a:rPr lang="es-ES" dirty="0" err="1"/>
              <a:t>MockUp</a:t>
            </a:r>
            <a:endParaRPr lang="es-ES" dirty="0">
              <a:effectLst/>
            </a:endParaRPr>
          </a:p>
          <a:p>
            <a:pPr lvl="2"/>
            <a:r>
              <a:rPr lang="es-ES" dirty="0">
                <a:effectLst/>
              </a:rPr>
              <a:t>Componentes</a:t>
            </a:r>
          </a:p>
          <a:p>
            <a:pPr lvl="2"/>
            <a:r>
              <a:rPr lang="es-ES" dirty="0"/>
              <a:t>Aplicación</a:t>
            </a:r>
          </a:p>
          <a:p>
            <a:pPr lvl="1"/>
            <a:endParaRPr lang="es-ES" dirty="0">
              <a:effectLst/>
            </a:endParaRPr>
          </a:p>
          <a:p>
            <a:pPr lvl="1"/>
            <a:endParaRPr lang="es-ES" sz="1400" dirty="0"/>
          </a:p>
        </p:txBody>
      </p:sp>
    </p:spTree>
    <p:extLst>
      <p:ext uri="{BB962C8B-B14F-4D97-AF65-F5344CB8AC3E}">
        <p14:creationId xmlns:p14="http://schemas.microsoft.com/office/powerpoint/2010/main" val="3051520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8ED49-FFEC-4A34-BF54-554EFDA6DAAE}"/>
              </a:ext>
            </a:extLst>
          </p:cNvPr>
          <p:cNvSpPr>
            <a:spLocks noGrp="1"/>
          </p:cNvSpPr>
          <p:nvPr>
            <p:ph type="title"/>
          </p:nvPr>
        </p:nvSpPr>
        <p:spPr>
          <a:xfrm>
            <a:off x="4184542" y="486184"/>
            <a:ext cx="7363990" cy="1325563"/>
          </a:xfrm>
        </p:spPr>
        <p:txBody>
          <a:bodyPr>
            <a:normAutofit/>
          </a:bodyPr>
          <a:lstStyle/>
          <a:p>
            <a:r>
              <a:rPr lang="es-ES" dirty="0"/>
              <a:t>Configuración entorno trabajo</a:t>
            </a:r>
          </a:p>
        </p:txBody>
      </p:sp>
      <p:pic>
        <p:nvPicPr>
          <p:cNvPr id="7" name="Imagen 6">
            <a:extLst>
              <a:ext uri="{FF2B5EF4-FFF2-40B4-BE49-F238E27FC236}">
                <a16:creationId xmlns:a16="http://schemas.microsoft.com/office/drawing/2014/main" id="{C4366204-D215-40E0-BEC6-40670B9DBE34}"/>
              </a:ext>
            </a:extLst>
          </p:cNvPr>
          <p:cNvPicPr>
            <a:picLocks noChangeAspect="1"/>
          </p:cNvPicPr>
          <p:nvPr/>
        </p:nvPicPr>
        <p:blipFill rotWithShape="1">
          <a:blip r:embed="rId2">
            <a:extLst>
              <a:ext uri="{28A0092B-C50C-407E-A947-70E740481C1C}">
                <a14:useLocalDpi xmlns:a14="http://schemas.microsoft.com/office/drawing/2010/main" val="0"/>
              </a:ext>
            </a:extLst>
          </a:blip>
          <a:srcRect l="5673" r="5828" b="1"/>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1" name="Picture 2" descr="Blazor – ¿Listo para producción? – Live Developer">
            <a:extLst>
              <a:ext uri="{FF2B5EF4-FFF2-40B4-BE49-F238E27FC236}">
                <a16:creationId xmlns:a16="http://schemas.microsoft.com/office/drawing/2014/main" id="{571B3D4D-DFA3-43CC-BBEA-61E7CFDD79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952A5D8-95B7-4E1A-BED9-E83685EBFA7D}"/>
              </a:ext>
            </a:extLst>
          </p:cNvPr>
          <p:cNvSpPr>
            <a:spLocks noGrp="1"/>
          </p:cNvSpPr>
          <p:nvPr>
            <p:ph idx="1"/>
          </p:nvPr>
        </p:nvSpPr>
        <p:spPr>
          <a:xfrm>
            <a:off x="4184542" y="1946684"/>
            <a:ext cx="7363990" cy="4351338"/>
          </a:xfrm>
        </p:spPr>
        <p:txBody>
          <a:bodyPr>
            <a:normAutofit/>
          </a:bodyPr>
          <a:lstStyle/>
          <a:p>
            <a:r>
              <a:rPr lang="es-ES" dirty="0"/>
              <a:t>Descarga e instalación de Visual Studio 2019</a:t>
            </a:r>
          </a:p>
          <a:p>
            <a:r>
              <a:rPr lang="es-ES" dirty="0"/>
              <a:t>Instalación de GitHub</a:t>
            </a:r>
          </a:p>
          <a:p>
            <a:r>
              <a:rPr lang="es-ES" dirty="0"/>
              <a:t>Clonación del repositorio del curso</a:t>
            </a:r>
          </a:p>
          <a:p>
            <a:r>
              <a:rPr lang="es-ES" dirty="0"/>
              <a:t>Generación de ramas de trabajo</a:t>
            </a:r>
          </a:p>
          <a:p>
            <a:r>
              <a:rPr lang="es-ES" dirty="0"/>
              <a:t>Documentación</a:t>
            </a:r>
          </a:p>
          <a:p>
            <a:endParaRPr lang="es-ES" dirty="0"/>
          </a:p>
        </p:txBody>
      </p:sp>
    </p:spTree>
    <p:extLst>
      <p:ext uri="{BB962C8B-B14F-4D97-AF65-F5344CB8AC3E}">
        <p14:creationId xmlns:p14="http://schemas.microsoft.com/office/powerpoint/2010/main" val="3829926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8ED49-FFEC-4A34-BF54-554EFDA6DAAE}"/>
              </a:ext>
            </a:extLst>
          </p:cNvPr>
          <p:cNvSpPr>
            <a:spLocks noGrp="1"/>
          </p:cNvSpPr>
          <p:nvPr>
            <p:ph type="title"/>
          </p:nvPr>
        </p:nvSpPr>
        <p:spPr>
          <a:xfrm>
            <a:off x="4184542" y="486184"/>
            <a:ext cx="7363990" cy="1325563"/>
          </a:xfrm>
        </p:spPr>
        <p:txBody>
          <a:bodyPr>
            <a:normAutofit/>
          </a:bodyPr>
          <a:lstStyle/>
          <a:p>
            <a:r>
              <a:rPr lang="es-ES" dirty="0"/>
              <a:t>Programación y conceptos C#</a:t>
            </a:r>
          </a:p>
        </p:txBody>
      </p:sp>
      <p:pic>
        <p:nvPicPr>
          <p:cNvPr id="7" name="Imagen 6">
            <a:extLst>
              <a:ext uri="{FF2B5EF4-FFF2-40B4-BE49-F238E27FC236}">
                <a16:creationId xmlns:a16="http://schemas.microsoft.com/office/drawing/2014/main" id="{C4366204-D215-40E0-BEC6-40670B9DBE34}"/>
              </a:ext>
            </a:extLst>
          </p:cNvPr>
          <p:cNvPicPr>
            <a:picLocks noChangeAspect="1"/>
          </p:cNvPicPr>
          <p:nvPr/>
        </p:nvPicPr>
        <p:blipFill rotWithShape="1">
          <a:blip r:embed="rId2">
            <a:extLst>
              <a:ext uri="{28A0092B-C50C-407E-A947-70E740481C1C}">
                <a14:useLocalDpi xmlns:a14="http://schemas.microsoft.com/office/drawing/2010/main" val="0"/>
              </a:ext>
            </a:extLst>
          </a:blip>
          <a:srcRect l="5673" r="5828" b="1"/>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1" name="Picture 2" descr="Blazor – ¿Listo para producción? – Live Developer">
            <a:extLst>
              <a:ext uri="{FF2B5EF4-FFF2-40B4-BE49-F238E27FC236}">
                <a16:creationId xmlns:a16="http://schemas.microsoft.com/office/drawing/2014/main" id="{571B3D4D-DFA3-43CC-BBEA-61E7CFDD79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952A5D8-95B7-4E1A-BED9-E83685EBFA7D}"/>
              </a:ext>
            </a:extLst>
          </p:cNvPr>
          <p:cNvSpPr>
            <a:spLocks noGrp="1"/>
          </p:cNvSpPr>
          <p:nvPr>
            <p:ph idx="1"/>
          </p:nvPr>
        </p:nvSpPr>
        <p:spPr>
          <a:xfrm>
            <a:off x="4184542" y="1946684"/>
            <a:ext cx="7363990" cy="4351338"/>
          </a:xfrm>
        </p:spPr>
        <p:txBody>
          <a:bodyPr>
            <a:normAutofit/>
          </a:bodyPr>
          <a:lstStyle/>
          <a:p>
            <a:r>
              <a:rPr lang="es-ES" dirty="0"/>
              <a:t>Elementos de programación</a:t>
            </a:r>
          </a:p>
          <a:p>
            <a:pPr lvl="1"/>
            <a:r>
              <a:rPr lang="es-ES" dirty="0"/>
              <a:t>Variables y vectores</a:t>
            </a:r>
          </a:p>
          <a:p>
            <a:pPr lvl="1"/>
            <a:r>
              <a:rPr lang="es-ES" dirty="0"/>
              <a:t>Condicionales</a:t>
            </a:r>
          </a:p>
          <a:p>
            <a:pPr lvl="1"/>
            <a:r>
              <a:rPr lang="es-ES" dirty="0"/>
              <a:t>Bucles</a:t>
            </a:r>
          </a:p>
          <a:p>
            <a:pPr lvl="1"/>
            <a:r>
              <a:rPr lang="es-ES" dirty="0"/>
              <a:t>Métodos y Funciones</a:t>
            </a:r>
          </a:p>
          <a:p>
            <a:pPr lvl="1"/>
            <a:r>
              <a:rPr lang="es-ES" dirty="0"/>
              <a:t>Tipos y Clases</a:t>
            </a:r>
          </a:p>
          <a:p>
            <a:pPr lvl="1"/>
            <a:r>
              <a:rPr lang="es-ES" dirty="0"/>
              <a:t>Ámbitos de las variables</a:t>
            </a:r>
          </a:p>
          <a:p>
            <a:r>
              <a:rPr lang="es-ES" dirty="0"/>
              <a:t>Particularización en C#</a:t>
            </a:r>
          </a:p>
          <a:p>
            <a:pPr lvl="1"/>
            <a:endParaRPr lang="es-ES" dirty="0"/>
          </a:p>
          <a:p>
            <a:endParaRPr lang="es-ES" dirty="0"/>
          </a:p>
          <a:p>
            <a:endParaRPr lang="es-ES" dirty="0"/>
          </a:p>
        </p:txBody>
      </p:sp>
    </p:spTree>
    <p:extLst>
      <p:ext uri="{BB962C8B-B14F-4D97-AF65-F5344CB8AC3E}">
        <p14:creationId xmlns:p14="http://schemas.microsoft.com/office/powerpoint/2010/main" val="1645673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8ED49-FFEC-4A34-BF54-554EFDA6DAAE}"/>
              </a:ext>
            </a:extLst>
          </p:cNvPr>
          <p:cNvSpPr>
            <a:spLocks noGrp="1"/>
          </p:cNvSpPr>
          <p:nvPr>
            <p:ph type="title"/>
          </p:nvPr>
        </p:nvSpPr>
        <p:spPr>
          <a:xfrm>
            <a:off x="4184542" y="486184"/>
            <a:ext cx="7363990" cy="1325563"/>
          </a:xfrm>
        </p:spPr>
        <p:txBody>
          <a:bodyPr>
            <a:normAutofit/>
          </a:bodyPr>
          <a:lstStyle/>
          <a:p>
            <a:r>
              <a:rPr lang="es-ES" dirty="0"/>
              <a:t>Tipos </a:t>
            </a:r>
            <a:r>
              <a:rPr lang="es-ES" dirty="0" err="1"/>
              <a:t>Blazor</a:t>
            </a:r>
            <a:r>
              <a:rPr lang="es-ES" dirty="0"/>
              <a:t> (SPA y </a:t>
            </a:r>
            <a:r>
              <a:rPr lang="es-ES" dirty="0" err="1"/>
              <a:t>Wasm</a:t>
            </a:r>
            <a:r>
              <a:rPr lang="es-ES" dirty="0"/>
              <a:t>)</a:t>
            </a:r>
          </a:p>
        </p:txBody>
      </p:sp>
      <p:pic>
        <p:nvPicPr>
          <p:cNvPr id="7" name="Imagen 6">
            <a:extLst>
              <a:ext uri="{FF2B5EF4-FFF2-40B4-BE49-F238E27FC236}">
                <a16:creationId xmlns:a16="http://schemas.microsoft.com/office/drawing/2014/main" id="{C4366204-D215-40E0-BEC6-40670B9DBE34}"/>
              </a:ext>
            </a:extLst>
          </p:cNvPr>
          <p:cNvPicPr>
            <a:picLocks noChangeAspect="1"/>
          </p:cNvPicPr>
          <p:nvPr/>
        </p:nvPicPr>
        <p:blipFill rotWithShape="1">
          <a:blip r:embed="rId2">
            <a:extLst>
              <a:ext uri="{28A0092B-C50C-407E-A947-70E740481C1C}">
                <a14:useLocalDpi xmlns:a14="http://schemas.microsoft.com/office/drawing/2010/main" val="0"/>
              </a:ext>
            </a:extLst>
          </a:blip>
          <a:srcRect l="5673" r="5828" b="1"/>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1" name="Picture 2" descr="Blazor – ¿Listo para producción? – Live Developer">
            <a:extLst>
              <a:ext uri="{FF2B5EF4-FFF2-40B4-BE49-F238E27FC236}">
                <a16:creationId xmlns:a16="http://schemas.microsoft.com/office/drawing/2014/main" id="{571B3D4D-DFA3-43CC-BBEA-61E7CFDD79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952A5D8-95B7-4E1A-BED9-E83685EBFA7D}"/>
              </a:ext>
            </a:extLst>
          </p:cNvPr>
          <p:cNvSpPr>
            <a:spLocks noGrp="1"/>
          </p:cNvSpPr>
          <p:nvPr>
            <p:ph idx="1"/>
          </p:nvPr>
        </p:nvSpPr>
        <p:spPr>
          <a:xfrm>
            <a:off x="4184542" y="1946684"/>
            <a:ext cx="7363990" cy="4351338"/>
          </a:xfrm>
        </p:spPr>
        <p:txBody>
          <a:bodyPr>
            <a:normAutofit/>
          </a:bodyPr>
          <a:lstStyle/>
          <a:p>
            <a:r>
              <a:rPr lang="es-ES" dirty="0"/>
              <a:t>Diferencias entre SPA y </a:t>
            </a:r>
            <a:r>
              <a:rPr lang="es-ES" dirty="0" err="1"/>
              <a:t>Wasm</a:t>
            </a:r>
            <a:endParaRPr lang="es-ES" dirty="0"/>
          </a:p>
          <a:p>
            <a:r>
              <a:rPr lang="es-ES" dirty="0"/>
              <a:t>Casos de uso y particularidades</a:t>
            </a:r>
          </a:p>
          <a:p>
            <a:endParaRPr lang="es-ES" dirty="0"/>
          </a:p>
        </p:txBody>
      </p:sp>
      <p:pic>
        <p:nvPicPr>
          <p:cNvPr id="6" name="Picture 2" descr="Qué es Blazor, eso de lo que todo el mundo habla? | Variable not found">
            <a:extLst>
              <a:ext uri="{FF2B5EF4-FFF2-40B4-BE49-F238E27FC236}">
                <a16:creationId xmlns:a16="http://schemas.microsoft.com/office/drawing/2014/main" id="{20FDF899-6258-4102-95B8-D47A7F6A348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82" t="615" r="-579"/>
          <a:stretch/>
        </p:blipFill>
        <p:spPr bwMode="auto">
          <a:xfrm>
            <a:off x="4916079" y="3098981"/>
            <a:ext cx="6443220" cy="350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242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8ED49-FFEC-4A34-BF54-554EFDA6DAAE}"/>
              </a:ext>
            </a:extLst>
          </p:cNvPr>
          <p:cNvSpPr>
            <a:spLocks noGrp="1"/>
          </p:cNvSpPr>
          <p:nvPr>
            <p:ph type="title"/>
          </p:nvPr>
        </p:nvSpPr>
        <p:spPr>
          <a:xfrm>
            <a:off x="4184542" y="486184"/>
            <a:ext cx="7363990" cy="1325563"/>
          </a:xfrm>
        </p:spPr>
        <p:txBody>
          <a:bodyPr>
            <a:normAutofit/>
          </a:bodyPr>
          <a:lstStyle/>
          <a:p>
            <a:r>
              <a:rPr lang="es-ES" dirty="0"/>
              <a:t>Revisión plantillas </a:t>
            </a:r>
            <a:r>
              <a:rPr lang="es-ES" dirty="0" err="1"/>
              <a:t>Blazor</a:t>
            </a:r>
            <a:endParaRPr lang="es-ES" dirty="0"/>
          </a:p>
        </p:txBody>
      </p:sp>
      <p:pic>
        <p:nvPicPr>
          <p:cNvPr id="7" name="Imagen 6">
            <a:extLst>
              <a:ext uri="{FF2B5EF4-FFF2-40B4-BE49-F238E27FC236}">
                <a16:creationId xmlns:a16="http://schemas.microsoft.com/office/drawing/2014/main" id="{C4366204-D215-40E0-BEC6-40670B9DBE34}"/>
              </a:ext>
            </a:extLst>
          </p:cNvPr>
          <p:cNvPicPr>
            <a:picLocks noChangeAspect="1"/>
          </p:cNvPicPr>
          <p:nvPr/>
        </p:nvPicPr>
        <p:blipFill rotWithShape="1">
          <a:blip r:embed="rId2">
            <a:extLst>
              <a:ext uri="{28A0092B-C50C-407E-A947-70E740481C1C}">
                <a14:useLocalDpi xmlns:a14="http://schemas.microsoft.com/office/drawing/2010/main" val="0"/>
              </a:ext>
            </a:extLst>
          </a:blip>
          <a:srcRect l="5673" r="5828" b="1"/>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1" name="Picture 2" descr="Blazor – ¿Listo para producción? – Live Developer">
            <a:extLst>
              <a:ext uri="{FF2B5EF4-FFF2-40B4-BE49-F238E27FC236}">
                <a16:creationId xmlns:a16="http://schemas.microsoft.com/office/drawing/2014/main" id="{571B3D4D-DFA3-43CC-BBEA-61E7CFDD79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952A5D8-95B7-4E1A-BED9-E83685EBFA7D}"/>
              </a:ext>
            </a:extLst>
          </p:cNvPr>
          <p:cNvSpPr>
            <a:spLocks noGrp="1"/>
          </p:cNvSpPr>
          <p:nvPr>
            <p:ph idx="1"/>
          </p:nvPr>
        </p:nvSpPr>
        <p:spPr>
          <a:xfrm>
            <a:off x="4184542" y="1946684"/>
            <a:ext cx="7363990" cy="4351338"/>
          </a:xfrm>
        </p:spPr>
        <p:txBody>
          <a:bodyPr>
            <a:normAutofit/>
          </a:bodyPr>
          <a:lstStyle/>
          <a:p>
            <a:r>
              <a:rPr lang="es-ES" dirty="0"/>
              <a:t>Revisión proyecto </a:t>
            </a:r>
            <a:r>
              <a:rPr lang="es-ES" dirty="0" err="1"/>
              <a:t>Blazor</a:t>
            </a:r>
            <a:r>
              <a:rPr lang="es-ES" dirty="0"/>
              <a:t> Servidor</a:t>
            </a:r>
          </a:p>
          <a:p>
            <a:r>
              <a:rPr lang="es-ES" dirty="0"/>
              <a:t>Revisión proyecto </a:t>
            </a:r>
            <a:r>
              <a:rPr lang="es-ES" dirty="0" err="1"/>
              <a:t>Blazor</a:t>
            </a:r>
            <a:r>
              <a:rPr lang="es-ES" dirty="0"/>
              <a:t> </a:t>
            </a:r>
            <a:r>
              <a:rPr lang="es-ES" dirty="0" err="1"/>
              <a:t>WebAssembly</a:t>
            </a:r>
            <a:endParaRPr lang="es-ES" dirty="0"/>
          </a:p>
          <a:p>
            <a:endParaRPr lang="es-ES" dirty="0"/>
          </a:p>
          <a:p>
            <a:endParaRPr lang="es-ES" dirty="0"/>
          </a:p>
        </p:txBody>
      </p:sp>
    </p:spTree>
    <p:extLst>
      <p:ext uri="{BB962C8B-B14F-4D97-AF65-F5344CB8AC3E}">
        <p14:creationId xmlns:p14="http://schemas.microsoft.com/office/powerpoint/2010/main" val="305150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8ED49-FFEC-4A34-BF54-554EFDA6DAAE}"/>
              </a:ext>
            </a:extLst>
          </p:cNvPr>
          <p:cNvSpPr>
            <a:spLocks noGrp="1"/>
          </p:cNvSpPr>
          <p:nvPr>
            <p:ph type="title"/>
          </p:nvPr>
        </p:nvSpPr>
        <p:spPr>
          <a:xfrm>
            <a:off x="4184542" y="486184"/>
            <a:ext cx="7363990" cy="1325563"/>
          </a:xfrm>
        </p:spPr>
        <p:txBody>
          <a:bodyPr>
            <a:normAutofit/>
          </a:bodyPr>
          <a:lstStyle/>
          <a:p>
            <a:r>
              <a:rPr lang="es-ES" dirty="0"/>
              <a:t>Introducción a </a:t>
            </a:r>
            <a:r>
              <a:rPr lang="es-ES" dirty="0" err="1"/>
              <a:t>Razor</a:t>
            </a:r>
            <a:endParaRPr lang="es-ES" dirty="0"/>
          </a:p>
        </p:txBody>
      </p:sp>
      <p:pic>
        <p:nvPicPr>
          <p:cNvPr id="7" name="Imagen 6">
            <a:extLst>
              <a:ext uri="{FF2B5EF4-FFF2-40B4-BE49-F238E27FC236}">
                <a16:creationId xmlns:a16="http://schemas.microsoft.com/office/drawing/2014/main" id="{C4366204-D215-40E0-BEC6-40670B9DBE34}"/>
              </a:ext>
            </a:extLst>
          </p:cNvPr>
          <p:cNvPicPr>
            <a:picLocks noChangeAspect="1"/>
          </p:cNvPicPr>
          <p:nvPr/>
        </p:nvPicPr>
        <p:blipFill rotWithShape="1">
          <a:blip r:embed="rId3">
            <a:extLst>
              <a:ext uri="{28A0092B-C50C-407E-A947-70E740481C1C}">
                <a14:useLocalDpi xmlns:a14="http://schemas.microsoft.com/office/drawing/2010/main" val="0"/>
              </a:ext>
            </a:extLst>
          </a:blip>
          <a:srcRect l="5673" r="5828" b="1"/>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1" name="Picture 2" descr="Blazor – ¿Listo para producción? – Live Developer">
            <a:extLst>
              <a:ext uri="{FF2B5EF4-FFF2-40B4-BE49-F238E27FC236}">
                <a16:creationId xmlns:a16="http://schemas.microsoft.com/office/drawing/2014/main" id="{571B3D4D-DFA3-43CC-BBEA-61E7CFDD79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952A5D8-95B7-4E1A-BED9-E83685EBFA7D}"/>
              </a:ext>
            </a:extLst>
          </p:cNvPr>
          <p:cNvSpPr>
            <a:spLocks noGrp="1"/>
          </p:cNvSpPr>
          <p:nvPr>
            <p:ph idx="1"/>
          </p:nvPr>
        </p:nvSpPr>
        <p:spPr>
          <a:xfrm>
            <a:off x="4184542" y="1946684"/>
            <a:ext cx="7363990" cy="4351338"/>
          </a:xfrm>
        </p:spPr>
        <p:txBody>
          <a:bodyPr>
            <a:normAutofit fontScale="92500" lnSpcReduction="20000"/>
          </a:bodyPr>
          <a:lstStyle/>
          <a:p>
            <a:r>
              <a:rPr lang="es-ES" dirty="0"/>
              <a:t>Qué es un componente en </a:t>
            </a:r>
            <a:r>
              <a:rPr lang="es-ES" dirty="0" err="1"/>
              <a:t>Blazor</a:t>
            </a:r>
            <a:endParaRPr lang="es-ES" dirty="0"/>
          </a:p>
          <a:p>
            <a:r>
              <a:rPr lang="es-ES" dirty="0"/>
              <a:t>@page</a:t>
            </a:r>
          </a:p>
          <a:p>
            <a:r>
              <a:rPr lang="es-ES" dirty="0"/>
              <a:t>@using</a:t>
            </a:r>
          </a:p>
          <a:p>
            <a:r>
              <a:rPr lang="es-ES" dirty="0"/>
              <a:t>Código HTML</a:t>
            </a:r>
          </a:p>
          <a:p>
            <a:r>
              <a:rPr lang="es-ES" dirty="0"/>
              <a:t>@Code</a:t>
            </a:r>
          </a:p>
          <a:p>
            <a:r>
              <a:rPr lang="es-ES" dirty="0"/>
              <a:t>@ </a:t>
            </a:r>
            <a:r>
              <a:rPr lang="es-ES" dirty="0" err="1"/>
              <a:t>databinding</a:t>
            </a:r>
            <a:r>
              <a:rPr lang="es-ES" dirty="0"/>
              <a:t> entre código y HTML</a:t>
            </a:r>
          </a:p>
          <a:p>
            <a:r>
              <a:rPr lang="es-ES" dirty="0"/>
              <a:t>Ciclo de vida componente</a:t>
            </a:r>
          </a:p>
          <a:p>
            <a:r>
              <a:rPr lang="es-ES" dirty="0"/>
              <a:t>Comentarios: @*… *@</a:t>
            </a:r>
          </a:p>
          <a:p>
            <a:r>
              <a:rPr lang="es-ES" dirty="0"/>
              <a:t>Condicionales: @if</a:t>
            </a:r>
          </a:p>
          <a:p>
            <a:r>
              <a:rPr lang="es-ES" dirty="0"/>
              <a:t>Bucles: @for, @foreach, &lt;</a:t>
            </a:r>
            <a:r>
              <a:rPr lang="es-ES" dirty="0" err="1"/>
              <a:t>Virtualize</a:t>
            </a:r>
            <a:r>
              <a:rPr lang="es-ES" dirty="0"/>
              <a:t>&gt;</a:t>
            </a:r>
          </a:p>
          <a:p>
            <a:pPr lvl="1"/>
            <a:endParaRPr lang="es-ES" dirty="0"/>
          </a:p>
          <a:p>
            <a:endParaRPr lang="es-ES" dirty="0"/>
          </a:p>
        </p:txBody>
      </p:sp>
    </p:spTree>
    <p:extLst>
      <p:ext uri="{BB962C8B-B14F-4D97-AF65-F5344CB8AC3E}">
        <p14:creationId xmlns:p14="http://schemas.microsoft.com/office/powerpoint/2010/main" val="1804797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8ED49-FFEC-4A34-BF54-554EFDA6DAAE}"/>
              </a:ext>
            </a:extLst>
          </p:cNvPr>
          <p:cNvSpPr>
            <a:spLocks noGrp="1"/>
          </p:cNvSpPr>
          <p:nvPr>
            <p:ph type="title"/>
          </p:nvPr>
        </p:nvSpPr>
        <p:spPr>
          <a:xfrm>
            <a:off x="4184542" y="486184"/>
            <a:ext cx="7363990" cy="1325563"/>
          </a:xfrm>
        </p:spPr>
        <p:txBody>
          <a:bodyPr>
            <a:normAutofit/>
          </a:bodyPr>
          <a:lstStyle/>
          <a:p>
            <a:r>
              <a:rPr lang="es-ES" dirty="0"/>
              <a:t>Componentes </a:t>
            </a:r>
            <a:r>
              <a:rPr lang="es-ES" dirty="0" err="1"/>
              <a:t>Blazor</a:t>
            </a:r>
            <a:endParaRPr lang="es-ES" dirty="0"/>
          </a:p>
        </p:txBody>
      </p:sp>
      <p:pic>
        <p:nvPicPr>
          <p:cNvPr id="7" name="Imagen 6">
            <a:extLst>
              <a:ext uri="{FF2B5EF4-FFF2-40B4-BE49-F238E27FC236}">
                <a16:creationId xmlns:a16="http://schemas.microsoft.com/office/drawing/2014/main" id="{C4366204-D215-40E0-BEC6-40670B9DBE34}"/>
              </a:ext>
            </a:extLst>
          </p:cNvPr>
          <p:cNvPicPr>
            <a:picLocks noChangeAspect="1"/>
          </p:cNvPicPr>
          <p:nvPr/>
        </p:nvPicPr>
        <p:blipFill rotWithShape="1">
          <a:blip r:embed="rId3">
            <a:extLst>
              <a:ext uri="{28A0092B-C50C-407E-A947-70E740481C1C}">
                <a14:useLocalDpi xmlns:a14="http://schemas.microsoft.com/office/drawing/2010/main" val="0"/>
              </a:ext>
            </a:extLst>
          </a:blip>
          <a:srcRect l="5673" r="5828" b="1"/>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1" name="Picture 2" descr="Blazor – ¿Listo para producción? – Live Developer">
            <a:extLst>
              <a:ext uri="{FF2B5EF4-FFF2-40B4-BE49-F238E27FC236}">
                <a16:creationId xmlns:a16="http://schemas.microsoft.com/office/drawing/2014/main" id="{571B3D4D-DFA3-43CC-BBEA-61E7CFDD79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952A5D8-95B7-4E1A-BED9-E83685EBFA7D}"/>
              </a:ext>
            </a:extLst>
          </p:cNvPr>
          <p:cNvSpPr>
            <a:spLocks noGrp="1"/>
          </p:cNvSpPr>
          <p:nvPr>
            <p:ph idx="1"/>
          </p:nvPr>
        </p:nvSpPr>
        <p:spPr>
          <a:xfrm>
            <a:off x="4184542" y="1946684"/>
            <a:ext cx="7363990" cy="4351338"/>
          </a:xfrm>
        </p:spPr>
        <p:txBody>
          <a:bodyPr>
            <a:normAutofit/>
          </a:bodyPr>
          <a:lstStyle/>
          <a:p>
            <a:r>
              <a:rPr lang="es-ES" dirty="0"/>
              <a:t>Componentes:</a:t>
            </a:r>
          </a:p>
          <a:p>
            <a:pPr lvl="1"/>
            <a:r>
              <a:rPr lang="es-ES" dirty="0"/>
              <a:t>Parámetros</a:t>
            </a:r>
          </a:p>
          <a:p>
            <a:pPr lvl="1"/>
            <a:r>
              <a:rPr lang="es-ES" dirty="0"/>
              <a:t>Eventos @On…</a:t>
            </a:r>
          </a:p>
          <a:p>
            <a:pPr lvl="1"/>
            <a:r>
              <a:rPr lang="es-ES" dirty="0" err="1"/>
              <a:t>Databinding</a:t>
            </a:r>
            <a:r>
              <a:rPr lang="es-ES" dirty="0"/>
              <a:t>: @Variable</a:t>
            </a:r>
          </a:p>
          <a:p>
            <a:pPr lvl="1"/>
            <a:r>
              <a:rPr lang="es-ES" dirty="0" err="1"/>
              <a:t>EventCallback</a:t>
            </a:r>
            <a:r>
              <a:rPr lang="es-ES" dirty="0"/>
              <a:t>: </a:t>
            </a:r>
          </a:p>
          <a:p>
            <a:pPr lvl="2"/>
            <a:r>
              <a:rPr lang="es-ES" sz="1600" dirty="0">
                <a:effectLst/>
                <a:latin typeface="Calibri" panose="020F0502020204030204" pitchFamily="34" charset="0"/>
              </a:rPr>
              <a:t>[</a:t>
            </a:r>
            <a:r>
              <a:rPr lang="es-ES" sz="1600" dirty="0" err="1">
                <a:effectLst/>
                <a:latin typeface="Calibri" panose="020F0502020204030204" pitchFamily="34" charset="0"/>
              </a:rPr>
              <a:t>Parameter</a:t>
            </a:r>
            <a:r>
              <a:rPr lang="es-ES" sz="1600" dirty="0">
                <a:effectLst/>
                <a:latin typeface="Calibri" panose="020F0502020204030204" pitchFamily="34" charset="0"/>
              </a:rPr>
              <a:t>] </a:t>
            </a:r>
            <a:r>
              <a:rPr lang="es-ES" sz="1600" dirty="0" err="1">
                <a:effectLst/>
                <a:latin typeface="Calibri" panose="020F0502020204030204" pitchFamily="34" charset="0"/>
              </a:rPr>
              <a:t>public</a:t>
            </a:r>
            <a:r>
              <a:rPr lang="es-ES" sz="1600" dirty="0">
                <a:effectLst/>
                <a:latin typeface="Calibri" panose="020F0502020204030204" pitchFamily="34" charset="0"/>
              </a:rPr>
              <a:t> </a:t>
            </a:r>
            <a:r>
              <a:rPr lang="es-ES" sz="1600" dirty="0" err="1">
                <a:effectLst/>
                <a:latin typeface="Calibri" panose="020F0502020204030204" pitchFamily="34" charset="0"/>
              </a:rPr>
              <a:t>EventCallback</a:t>
            </a:r>
            <a:r>
              <a:rPr lang="es-ES" sz="1600" dirty="0">
                <a:effectLst/>
                <a:latin typeface="Calibri" panose="020F0502020204030204" pitchFamily="34" charset="0"/>
              </a:rPr>
              <a:t> </a:t>
            </a:r>
            <a:r>
              <a:rPr lang="es-ES" sz="1600" dirty="0" err="1">
                <a:effectLst/>
                <a:latin typeface="Calibri" panose="020F0502020204030204" pitchFamily="34" charset="0"/>
              </a:rPr>
              <a:t>NombrePropiedad</a:t>
            </a:r>
            <a:r>
              <a:rPr lang="es-ES" sz="1600" dirty="0">
                <a:effectLst/>
                <a:latin typeface="Calibri" panose="020F0502020204030204" pitchFamily="34" charset="0"/>
              </a:rPr>
              <a:t>{</a:t>
            </a:r>
            <a:r>
              <a:rPr lang="es-ES" sz="1600" dirty="0" err="1">
                <a:effectLst/>
                <a:latin typeface="Calibri" panose="020F0502020204030204" pitchFamily="34" charset="0"/>
              </a:rPr>
              <a:t>get;set</a:t>
            </a:r>
            <a:r>
              <a:rPr lang="es-ES" sz="1600" dirty="0">
                <a:effectLst/>
                <a:latin typeface="Calibri" panose="020F0502020204030204" pitchFamily="34" charset="0"/>
              </a:rPr>
              <a:t>;}</a:t>
            </a:r>
          </a:p>
          <a:p>
            <a:pPr lvl="2"/>
            <a:r>
              <a:rPr lang="es-ES" sz="1600" dirty="0">
                <a:effectLst/>
                <a:latin typeface="Calibri" panose="020F0502020204030204" pitchFamily="34" charset="0"/>
              </a:rPr>
              <a:t>@onclick="@(() =&gt; </a:t>
            </a:r>
            <a:r>
              <a:rPr lang="es-ES" sz="1600" dirty="0" err="1">
                <a:effectLst/>
                <a:latin typeface="Calibri" panose="020F0502020204030204" pitchFamily="34" charset="0"/>
              </a:rPr>
              <a:t>NombrePropiedad.InvokeAsync</a:t>
            </a:r>
            <a:r>
              <a:rPr lang="es-ES" sz="1600" dirty="0">
                <a:effectLst/>
                <a:latin typeface="Calibri" panose="020F0502020204030204" pitchFamily="34" charset="0"/>
              </a:rPr>
              <a:t>(</a:t>
            </a:r>
            <a:r>
              <a:rPr lang="es-ES" sz="1600" dirty="0" err="1">
                <a:effectLst/>
                <a:latin typeface="Calibri" panose="020F0502020204030204" pitchFamily="34" charset="0"/>
              </a:rPr>
              <a:t>ObjetoDevuelto</a:t>
            </a:r>
            <a:r>
              <a:rPr lang="es-ES" sz="1600" dirty="0">
                <a:effectLst/>
                <a:latin typeface="Calibri" panose="020F0502020204030204" pitchFamily="34" charset="0"/>
              </a:rPr>
              <a:t>))</a:t>
            </a:r>
          </a:p>
          <a:p>
            <a:pPr lvl="1"/>
            <a:r>
              <a:rPr lang="es-ES" sz="2200" dirty="0" err="1">
                <a:latin typeface="Calibri" panose="020F0502020204030204" pitchFamily="34" charset="0"/>
              </a:rPr>
              <a:t>RenderFragment</a:t>
            </a:r>
            <a:endParaRPr lang="es-ES" sz="2200" dirty="0">
              <a:latin typeface="Calibri" panose="020F0502020204030204" pitchFamily="34" charset="0"/>
            </a:endParaRPr>
          </a:p>
          <a:p>
            <a:pPr lvl="1"/>
            <a:r>
              <a:rPr lang="es-ES" sz="2200" dirty="0" err="1">
                <a:latin typeface="Calibri" panose="020F0502020204030204" pitchFamily="34" charset="0"/>
              </a:rPr>
              <a:t>RenderFragment</a:t>
            </a:r>
            <a:r>
              <a:rPr lang="es-ES" sz="2200" dirty="0">
                <a:latin typeface="Calibri" panose="020F0502020204030204" pitchFamily="34" charset="0"/>
              </a:rPr>
              <a:t> genéricos</a:t>
            </a:r>
            <a:endParaRPr lang="es-ES" sz="2200" dirty="0"/>
          </a:p>
          <a:p>
            <a:pPr lvl="2"/>
            <a:endParaRPr lang="es-ES" dirty="0"/>
          </a:p>
          <a:p>
            <a:pPr lvl="1"/>
            <a:endParaRPr lang="es-ES" dirty="0"/>
          </a:p>
          <a:p>
            <a:endParaRPr lang="es-ES" dirty="0"/>
          </a:p>
        </p:txBody>
      </p:sp>
    </p:spTree>
    <p:extLst>
      <p:ext uri="{BB962C8B-B14F-4D97-AF65-F5344CB8AC3E}">
        <p14:creationId xmlns:p14="http://schemas.microsoft.com/office/powerpoint/2010/main" val="241184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8ED49-FFEC-4A34-BF54-554EFDA6DAAE}"/>
              </a:ext>
            </a:extLst>
          </p:cNvPr>
          <p:cNvSpPr>
            <a:spLocks noGrp="1"/>
          </p:cNvSpPr>
          <p:nvPr>
            <p:ph type="title"/>
          </p:nvPr>
        </p:nvSpPr>
        <p:spPr>
          <a:xfrm>
            <a:off x="4184542" y="486184"/>
            <a:ext cx="7363990" cy="1325563"/>
          </a:xfrm>
        </p:spPr>
        <p:txBody>
          <a:bodyPr>
            <a:normAutofit/>
          </a:bodyPr>
          <a:lstStyle/>
          <a:p>
            <a:r>
              <a:rPr lang="es-ES" dirty="0"/>
              <a:t>Componentes </a:t>
            </a:r>
            <a:r>
              <a:rPr lang="es-ES" dirty="0" err="1"/>
              <a:t>Blazor</a:t>
            </a:r>
            <a:endParaRPr lang="es-ES" dirty="0"/>
          </a:p>
        </p:txBody>
      </p:sp>
      <p:pic>
        <p:nvPicPr>
          <p:cNvPr id="7" name="Imagen 6">
            <a:extLst>
              <a:ext uri="{FF2B5EF4-FFF2-40B4-BE49-F238E27FC236}">
                <a16:creationId xmlns:a16="http://schemas.microsoft.com/office/drawing/2014/main" id="{C4366204-D215-40E0-BEC6-40670B9DBE34}"/>
              </a:ext>
            </a:extLst>
          </p:cNvPr>
          <p:cNvPicPr>
            <a:picLocks noChangeAspect="1"/>
          </p:cNvPicPr>
          <p:nvPr/>
        </p:nvPicPr>
        <p:blipFill rotWithShape="1">
          <a:blip r:embed="rId3">
            <a:extLst>
              <a:ext uri="{28A0092B-C50C-407E-A947-70E740481C1C}">
                <a14:useLocalDpi xmlns:a14="http://schemas.microsoft.com/office/drawing/2010/main" val="0"/>
              </a:ext>
            </a:extLst>
          </a:blip>
          <a:srcRect l="5673" r="5828" b="1"/>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1" name="Picture 2" descr="Blazor – ¿Listo para producción? – Live Developer">
            <a:extLst>
              <a:ext uri="{FF2B5EF4-FFF2-40B4-BE49-F238E27FC236}">
                <a16:creationId xmlns:a16="http://schemas.microsoft.com/office/drawing/2014/main" id="{571B3D4D-DFA3-43CC-BBEA-61E7CFDD79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952A5D8-95B7-4E1A-BED9-E83685EBFA7D}"/>
              </a:ext>
            </a:extLst>
          </p:cNvPr>
          <p:cNvSpPr>
            <a:spLocks noGrp="1"/>
          </p:cNvSpPr>
          <p:nvPr>
            <p:ph idx="1"/>
          </p:nvPr>
        </p:nvSpPr>
        <p:spPr>
          <a:xfrm>
            <a:off x="4184542" y="1946684"/>
            <a:ext cx="7363990" cy="4351338"/>
          </a:xfrm>
        </p:spPr>
        <p:txBody>
          <a:bodyPr>
            <a:normAutofit/>
          </a:bodyPr>
          <a:lstStyle/>
          <a:p>
            <a:r>
              <a:rPr lang="es-ES" dirty="0"/>
              <a:t>Ciclo de vida de un componente:</a:t>
            </a:r>
          </a:p>
          <a:p>
            <a:pPr lvl="1"/>
            <a:r>
              <a:rPr lang="es-ES" dirty="0" err="1"/>
              <a:t>OnInitializedAsync</a:t>
            </a:r>
            <a:r>
              <a:rPr lang="es-ES" dirty="0"/>
              <a:t> y </a:t>
            </a:r>
            <a:r>
              <a:rPr lang="es-ES" dirty="0" err="1"/>
              <a:t>OnInitialized</a:t>
            </a:r>
            <a:endParaRPr lang="es-ES" dirty="0"/>
          </a:p>
          <a:p>
            <a:pPr lvl="1"/>
            <a:r>
              <a:rPr lang="es-ES" dirty="0" err="1"/>
              <a:t>OnParametersSetAsync</a:t>
            </a:r>
            <a:r>
              <a:rPr lang="es-ES" dirty="0"/>
              <a:t> y </a:t>
            </a:r>
            <a:r>
              <a:rPr lang="es-ES" dirty="0" err="1"/>
              <a:t>OnParametersSet</a:t>
            </a:r>
            <a:endParaRPr lang="es-ES" dirty="0"/>
          </a:p>
          <a:p>
            <a:pPr lvl="1"/>
            <a:r>
              <a:rPr lang="es-ES" dirty="0" err="1"/>
              <a:t>OnAfterRenderAsync</a:t>
            </a:r>
            <a:r>
              <a:rPr lang="es-ES" dirty="0"/>
              <a:t> y </a:t>
            </a:r>
            <a:r>
              <a:rPr lang="es-ES" dirty="0" err="1"/>
              <a:t>OnAfterRenderuna</a:t>
            </a:r>
            <a:endParaRPr lang="es-ES" dirty="0"/>
          </a:p>
          <a:p>
            <a:pPr lvl="1"/>
            <a:r>
              <a:rPr lang="es-ES" dirty="0" err="1"/>
              <a:t>ShouldRender</a:t>
            </a:r>
            <a:endParaRPr lang="es-ES" dirty="0"/>
          </a:p>
          <a:p>
            <a:pPr lvl="1"/>
            <a:r>
              <a:rPr lang="es-ES" dirty="0" err="1"/>
              <a:t>StateHasChanged</a:t>
            </a:r>
            <a:endParaRPr lang="es-ES" dirty="0"/>
          </a:p>
          <a:p>
            <a:pPr marL="0" indent="0">
              <a:buNone/>
            </a:pPr>
            <a:endParaRPr lang="es-ES" dirty="0"/>
          </a:p>
        </p:txBody>
      </p:sp>
    </p:spTree>
    <p:extLst>
      <p:ext uri="{BB962C8B-B14F-4D97-AF65-F5344CB8AC3E}">
        <p14:creationId xmlns:p14="http://schemas.microsoft.com/office/powerpoint/2010/main" val="22962374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1966</Words>
  <Application>Microsoft Office PowerPoint</Application>
  <PresentationFormat>Panorámica</PresentationFormat>
  <Paragraphs>208</Paragraphs>
  <Slides>22</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Calibri</vt:lpstr>
      <vt:lpstr>Calibri Light</vt:lpstr>
      <vt:lpstr>Lato</vt:lpstr>
      <vt:lpstr>SFMono-Regular</vt:lpstr>
      <vt:lpstr>Tema de Office</vt:lpstr>
      <vt:lpstr>Seminario Blazor</vt:lpstr>
      <vt:lpstr>Contenido del curso</vt:lpstr>
      <vt:lpstr>Configuración entorno trabajo</vt:lpstr>
      <vt:lpstr>Programación y conceptos C#</vt:lpstr>
      <vt:lpstr>Tipos Blazor (SPA y Wasm)</vt:lpstr>
      <vt:lpstr>Revisión plantillas Blazor</vt:lpstr>
      <vt:lpstr>Introducción a Razor</vt:lpstr>
      <vt:lpstr>Componentes Blazor</vt:lpstr>
      <vt:lpstr>Componentes Blazor</vt:lpstr>
      <vt:lpstr>Componentes Blazor – Ciclo de Vida</vt:lpstr>
      <vt:lpstr>Componentes Blazor</vt:lpstr>
      <vt:lpstr>Componentes Blazor</vt:lpstr>
      <vt:lpstr>Primer programa en Blazor</vt:lpstr>
      <vt:lpstr>POO - Programación Orientada a Objetos</vt:lpstr>
      <vt:lpstr>Ruteo</vt:lpstr>
      <vt:lpstr>Formularios</vt:lpstr>
      <vt:lpstr>Formularios</vt:lpstr>
      <vt:lpstr>Formularios</vt:lpstr>
      <vt:lpstr>Formularios</vt:lpstr>
      <vt:lpstr>Infraestructura</vt:lpstr>
      <vt:lpstr>Proyecto de grupo 1</vt:lpstr>
      <vt:lpstr>Proyecto de grupo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pgonzalez</dc:creator>
  <cp:lastModifiedBy>pgonzalez</cp:lastModifiedBy>
  <cp:revision>16</cp:revision>
  <dcterms:created xsi:type="dcterms:W3CDTF">2021-05-03T10:16:46Z</dcterms:created>
  <dcterms:modified xsi:type="dcterms:W3CDTF">2021-05-03T15:51:28Z</dcterms:modified>
</cp:coreProperties>
</file>