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ECD46-49C8-9B83-C588-01F1446D33BC}" v="410" dt="2025-03-31T21:14:09.351"/>
    <p1510:client id="{E9CBA9E1-39CF-DB76-720C-65686CC2B493}" v="48" dt="2025-03-31T21:35:05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0F9525-EC48-4831-A3FA-36A9C4E30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CsigaVersenyJáték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144C74-25E2-45B1-9A14-2092AB202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Piti Ambrus és Nagy Eszter</a:t>
            </a:r>
          </a:p>
        </p:txBody>
      </p:sp>
    </p:spTree>
    <p:extLst>
      <p:ext uri="{BB962C8B-B14F-4D97-AF65-F5344CB8AC3E}">
        <p14:creationId xmlns:p14="http://schemas.microsoft.com/office/powerpoint/2010/main" val="69430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10B898-D6E8-48E8-B195-BBA7F9A5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6560"/>
            <a:ext cx="3223547" cy="797269"/>
          </a:xfrm>
        </p:spPr>
        <p:txBody>
          <a:bodyPr>
            <a:normAutofit/>
          </a:bodyPr>
          <a:lstStyle/>
          <a:p>
            <a:r>
              <a:rPr lang="hu-HU" sz="2800" dirty="0"/>
              <a:t>Képernyőterv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E0374A4D-6125-4C25-853F-B95879D6D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299" y="2195153"/>
            <a:ext cx="4278623" cy="1933928"/>
          </a:xfr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F1850B33-E3B1-459B-A080-F5569FBF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71058"/>
            <a:ext cx="3854528" cy="25844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Bekérjük a </a:t>
            </a:r>
            <a:r>
              <a:rPr lang="hu-HU" sz="1800" dirty="0">
                <a:solidFill>
                  <a:schemeClr val="tx1"/>
                </a:solidFill>
              </a:rPr>
              <a:t>fogadást</a:t>
            </a:r>
            <a:r>
              <a:rPr lang="hu-HU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Kiírjuk a nyertes csigát, amelyik a legtöbbet 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Karakterek jelentése: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@//</a:t>
            </a:r>
            <a:r>
              <a:rPr lang="hu-HU" sz="1800" dirty="0"/>
              <a:t> a csiga karakter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</a:t>
            </a:r>
            <a:r>
              <a:rPr lang="hu-HU" sz="1800" dirty="0"/>
              <a:t> egy kör jelölése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&gt;</a:t>
            </a:r>
            <a:r>
              <a:rPr lang="hu-HU" sz="1800" dirty="0"/>
              <a:t> egységnyi haladás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-&gt;</a:t>
            </a:r>
            <a:r>
              <a:rPr lang="hu-HU" sz="1800" dirty="0"/>
              <a:t> gyorsítóval megtett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Kiírjuk a fogadás eredményét.</a:t>
            </a:r>
          </a:p>
        </p:txBody>
      </p:sp>
    </p:spTree>
    <p:extLst>
      <p:ext uri="{BB962C8B-B14F-4D97-AF65-F5344CB8AC3E}">
        <p14:creationId xmlns:p14="http://schemas.microsoft.com/office/powerpoint/2010/main" val="11472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képernyőkép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7EC604D-0CDB-B887-3426-3FED359E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14" t="7216" r="11680" b="22062"/>
          <a:stretch/>
        </p:blipFill>
        <p:spPr>
          <a:xfrm>
            <a:off x="522691" y="1979633"/>
            <a:ext cx="6907435" cy="3842524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8853B1A6-5206-4EA5-7B9C-6D1FB457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003"/>
          </a:xfrm>
        </p:spPr>
        <p:txBody>
          <a:bodyPr>
            <a:normAutofit/>
          </a:bodyPr>
          <a:lstStyle/>
          <a:p>
            <a:r>
              <a:rPr lang="hu-HU" sz="2800" dirty="0"/>
              <a:t>UML ábra</a:t>
            </a:r>
          </a:p>
        </p:txBody>
      </p:sp>
    </p:spTree>
    <p:extLst>
      <p:ext uri="{BB962C8B-B14F-4D97-AF65-F5344CB8AC3E}">
        <p14:creationId xmlns:p14="http://schemas.microsoft.com/office/powerpoint/2010/main" val="113179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B12D5A09-74BB-4D68-980D-0187D3F6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Csiga Osztály:</a:t>
            </a:r>
            <a:br>
              <a:rPr lang="hu-HU" sz="2800" dirty="0"/>
            </a:br>
            <a:r>
              <a:rPr lang="hu-HU" sz="2800" dirty="0" err="1"/>
              <a:t>setColor</a:t>
            </a:r>
            <a:r>
              <a:rPr lang="hu-HU" sz="2800" dirty="0"/>
              <a:t>()</a:t>
            </a:r>
            <a:br>
              <a:rPr lang="hu-HU" dirty="0">
                <a:solidFill>
                  <a:schemeClr val="tx1"/>
                </a:solidFill>
              </a:rPr>
            </a:b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97C91E16-5B3B-403A-9FCE-D9753960A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1124" b="53358"/>
          <a:stretch/>
        </p:blipFill>
        <p:spPr>
          <a:xfrm>
            <a:off x="4542451" y="1494435"/>
            <a:ext cx="4752677" cy="1870978"/>
          </a:xfrm>
        </p:spPr>
      </p:pic>
      <p:sp>
        <p:nvSpPr>
          <p:cNvPr id="12" name="Szöveg helye 11">
            <a:extLst>
              <a:ext uri="{FF2B5EF4-FFF2-40B4-BE49-F238E27FC236}">
                <a16:creationId xmlns:a16="http://schemas.microsoft.com/office/drawing/2014/main" id="{674DBBE9-DC17-401A-A01F-040CF788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1800" dirty="0" err="1">
                <a:solidFill>
                  <a:schemeClr val="tx1"/>
                </a:solidFill>
              </a:rPr>
              <a:t>setterben</a:t>
            </a:r>
            <a:r>
              <a:rPr lang="hu-HU" sz="1800" dirty="0">
                <a:solidFill>
                  <a:schemeClr val="tx1"/>
                </a:solidFill>
              </a:rPr>
              <a:t> megnézzük, majd beállítjuk, hogy a konstruktorban megadott színek, helyesek-e.</a:t>
            </a:r>
          </a:p>
        </p:txBody>
      </p:sp>
      <p:pic>
        <p:nvPicPr>
          <p:cNvPr id="3" name="Tartalom helye 10" descr="A képen szöveg, képernyőkép, szoftver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114951D-E14C-ED86-5617-49B2830F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507" r="2694"/>
          <a:stretch/>
        </p:blipFill>
        <p:spPr>
          <a:xfrm>
            <a:off x="769103" y="4424760"/>
            <a:ext cx="8820855" cy="18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424F03-986F-4E11-8A67-FFA053D7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14" y="454367"/>
            <a:ext cx="7681055" cy="1538719"/>
          </a:xfrm>
        </p:spPr>
        <p:txBody>
          <a:bodyPr>
            <a:normAutofit/>
          </a:bodyPr>
          <a:lstStyle/>
          <a:p>
            <a:r>
              <a:rPr lang="hu-HU" sz="2800" b="1" dirty="0"/>
              <a:t>Csiga osztály:</a:t>
            </a:r>
            <a:br>
              <a:rPr lang="hu-HU" sz="2800" b="1" dirty="0"/>
            </a:br>
            <a:r>
              <a:rPr lang="hu-HU" sz="2800" b="1" dirty="0" err="1"/>
              <a:t>csigaGO</a:t>
            </a:r>
            <a:r>
              <a:rPr lang="hu-HU" sz="2800" b="1" dirty="0"/>
              <a:t>()</a:t>
            </a:r>
            <a:endParaRPr lang="hu-HU" sz="2800" dirty="0">
              <a:solidFill>
                <a:schemeClr val="tx1"/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C3785A1-C2ED-46C2-8F12-F48C715B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232" y="2348318"/>
            <a:ext cx="4318646" cy="4251842"/>
          </a:xfr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39566D93-D866-436E-8203-CEC15D2C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825" y="2349230"/>
            <a:ext cx="3284346" cy="41642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hu-HU" sz="1800" dirty="0">
                <a:solidFill>
                  <a:schemeClr val="tx1"/>
                </a:solidFill>
              </a:rPr>
              <a:t>metódusban adjuk meg a </a:t>
            </a:r>
            <a:r>
              <a:rPr lang="hu-HU" sz="1800" dirty="0" err="1">
                <a:solidFill>
                  <a:schemeClr val="tx1"/>
                </a:solidFill>
              </a:rPr>
              <a:t>nitro</a:t>
            </a:r>
            <a:r>
              <a:rPr lang="hu-HU" sz="1800" dirty="0">
                <a:solidFill>
                  <a:schemeClr val="tx1"/>
                </a:solidFill>
              </a:rPr>
              <a:t> alapján(</a:t>
            </a:r>
            <a:r>
              <a:rPr lang="hu-HU" sz="1800" dirty="0" err="1">
                <a:solidFill>
                  <a:schemeClr val="tx1"/>
                </a:solidFill>
              </a:rPr>
              <a:t>true</a:t>
            </a:r>
            <a:r>
              <a:rPr lang="hu-HU" sz="1800" dirty="0">
                <a:solidFill>
                  <a:schemeClr val="tx1"/>
                </a:solidFill>
              </a:rPr>
              <a:t>/</a:t>
            </a:r>
            <a:r>
              <a:rPr lang="hu-HU" sz="1800" dirty="0" err="1">
                <a:solidFill>
                  <a:schemeClr val="tx1"/>
                </a:solidFill>
              </a:rPr>
              <a:t>false</a:t>
            </a:r>
            <a:r>
              <a:rPr lang="hu-HU" sz="1800" dirty="0">
                <a:solidFill>
                  <a:schemeClr val="tx1"/>
                </a:solidFill>
              </a:rPr>
              <a:t>), hogy az adott körben a csiga hány egységnyi utat tesz meg, és azt gyorsítóval teszi-e meg. Ezt a </a:t>
            </a:r>
            <a:r>
              <a:rPr lang="hu-HU" sz="1800" dirty="0" err="1">
                <a:solidFill>
                  <a:schemeClr val="tx1"/>
                </a:solidFill>
              </a:rPr>
              <a:t>Stringet</a:t>
            </a:r>
            <a:r>
              <a:rPr lang="hu-HU" sz="1800" dirty="0">
                <a:solidFill>
                  <a:schemeClr val="tx1"/>
                </a:solidFill>
              </a:rPr>
              <a:t> eltároljuk a </a:t>
            </a:r>
            <a:r>
              <a:rPr lang="hu-HU" sz="1800" dirty="0" err="1">
                <a:solidFill>
                  <a:schemeClr val="tx1"/>
                </a:solidFill>
              </a:rPr>
              <a:t>traveledRoad</a:t>
            </a:r>
            <a:r>
              <a:rPr lang="hu-HU" sz="1800" dirty="0">
                <a:solidFill>
                  <a:schemeClr val="tx1"/>
                </a:solidFill>
              </a:rPr>
              <a:t> változóban.</a:t>
            </a:r>
          </a:p>
        </p:txBody>
      </p:sp>
    </p:spTree>
    <p:extLst>
      <p:ext uri="{BB962C8B-B14F-4D97-AF65-F5344CB8AC3E}">
        <p14:creationId xmlns:p14="http://schemas.microsoft.com/office/powerpoint/2010/main" val="141454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4D9EED-E392-4DF9-A105-41F6CE0B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77" y="703825"/>
            <a:ext cx="8295080" cy="1194435"/>
          </a:xfrm>
        </p:spPr>
        <p:txBody>
          <a:bodyPr>
            <a:normAutofit/>
          </a:bodyPr>
          <a:lstStyle/>
          <a:p>
            <a:r>
              <a:rPr lang="hu-HU" sz="2800" dirty="0" err="1"/>
              <a:t>CsigasJatek</a:t>
            </a:r>
            <a:r>
              <a:rPr lang="hu-HU" sz="2800" dirty="0"/>
              <a:t> Osztály:</a:t>
            </a:r>
            <a:br>
              <a:rPr lang="hu-HU" sz="2800" dirty="0"/>
            </a:br>
            <a:r>
              <a:rPr lang="hu-HU" sz="2800" dirty="0"/>
              <a:t>A konstruktorban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7E114CF-31CA-4356-ABDB-57FFAFA34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57" r="18759" b="-249"/>
          <a:stretch/>
        </p:blipFill>
        <p:spPr>
          <a:xfrm>
            <a:off x="4019968" y="2059037"/>
            <a:ext cx="5438088" cy="3882345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1B6CBE1C-C42F-4848-AB17-400E0799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250" y="2055616"/>
            <a:ext cx="3343314" cy="4359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 err="1"/>
              <a:t>példányosítjuk</a:t>
            </a:r>
            <a:r>
              <a:rPr lang="hu-HU" sz="1800" dirty="0"/>
              <a:t> a csiga objektumokat, és az itt megadott színeket ellenőrizzük a Csiga osztályban lévő </a:t>
            </a:r>
            <a:r>
              <a:rPr lang="hu-HU" sz="1800" dirty="0">
                <a:hlinkClick r:id="rId3" action="ppaction://hlinksldjump"/>
              </a:rPr>
              <a:t>setColorral</a:t>
            </a:r>
            <a:r>
              <a:rPr lang="hu-HU" sz="1800" dirty="0">
                <a:hlinkClick r:id="" action="ppaction://noaction"/>
              </a:rPr>
              <a:t>()</a:t>
            </a:r>
            <a:endParaRPr lang="hu-HU" sz="1800" dirty="0"/>
          </a:p>
          <a:p>
            <a:pPr>
              <a:lnSpc>
                <a:spcPct val="90000"/>
              </a:lnSpc>
            </a:pPr>
            <a:r>
              <a:rPr lang="hu-HU" sz="1800" dirty="0">
                <a:ea typeface="+mn-lt"/>
                <a:cs typeface="+mn-lt"/>
              </a:rPr>
              <a:t>Meghívjuk a</a:t>
            </a:r>
            <a:r>
              <a:rPr lang="hu-HU" sz="1800" dirty="0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hu-HU" sz="1800" dirty="0" err="1">
                <a:solidFill>
                  <a:schemeClr val="accent1"/>
                </a:solidFill>
              </a:rPr>
              <a:t>fogadasBeker</a:t>
            </a:r>
            <a:r>
              <a:rPr lang="hu-HU" sz="1800" dirty="0">
                <a:solidFill>
                  <a:schemeClr val="accent1"/>
                </a:solidFill>
              </a:rPr>
              <a:t>()</a:t>
            </a:r>
            <a:r>
              <a:rPr lang="hu-HU" sz="1800" dirty="0"/>
              <a:t>,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>
                <a:solidFill>
                  <a:schemeClr val="accent1"/>
                </a:solidFill>
                <a:latin typeface="Trebuchet MS"/>
              </a:rPr>
              <a:t>verseny()</a:t>
            </a:r>
            <a:r>
              <a:rPr lang="hu-HU" sz="1800" dirty="0">
                <a:ea typeface="+mn-lt"/>
                <a:cs typeface="+mn-lt"/>
              </a:rPr>
              <a:t>, és </a:t>
            </a:r>
            <a:r>
              <a:rPr lang="hu-HU" sz="1800" dirty="0" err="1">
                <a:solidFill>
                  <a:schemeClr val="accent1"/>
                </a:solidFill>
                <a:latin typeface="Trebuchet MS"/>
              </a:rPr>
              <a:t>kiir</a:t>
            </a:r>
            <a:r>
              <a:rPr lang="hu-HU" sz="1800" dirty="0">
                <a:solidFill>
                  <a:schemeClr val="accent1"/>
                </a:solidFill>
                <a:latin typeface="Trebuchet MS"/>
              </a:rPr>
              <a:t>()</a:t>
            </a:r>
            <a:r>
              <a:rPr lang="hu-HU" sz="1800" dirty="0">
                <a:ea typeface="+mn-lt"/>
                <a:cs typeface="+mn-lt"/>
              </a:rPr>
              <a:t> metódusokat.</a:t>
            </a:r>
            <a:endParaRPr lang="hu-HU" dirty="0"/>
          </a:p>
          <a:p>
            <a:br>
              <a:rPr lang="hu-HU" sz="1800" dirty="0"/>
            </a:b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25874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5CD6A-BAE0-7431-0854-6324FB09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13" y="427946"/>
            <a:ext cx="7124376" cy="12784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2800" err="1"/>
              <a:t>CsigasJatek</a:t>
            </a:r>
            <a:r>
              <a:rPr lang="hu-HU" sz="2800" dirty="0"/>
              <a:t> Osztály:</a:t>
            </a:r>
            <a:br>
              <a:rPr lang="hu-HU" sz="2800" dirty="0"/>
            </a:br>
            <a:r>
              <a:rPr lang="hu-HU" sz="2800" err="1"/>
              <a:t>fogadasbeker</a:t>
            </a:r>
            <a:r>
              <a:rPr lang="hu-HU" sz="2800" dirty="0"/>
              <a:t>() és verseny()</a:t>
            </a:r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FF895F-9BB2-0F8E-812D-F667998B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79" t="13" r="40251" b="1072"/>
          <a:stretch/>
        </p:blipFill>
        <p:spPr>
          <a:xfrm>
            <a:off x="5069119" y="2395850"/>
            <a:ext cx="6288568" cy="2302264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304BA502-1B9B-EDB6-05B9-32C1B8CD3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612" y="2285145"/>
            <a:ext cx="4057085" cy="4243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hu-HU" sz="1800" dirty="0" err="1">
                <a:solidFill>
                  <a:schemeClr val="accent1"/>
                </a:solidFill>
                <a:latin typeface="Trebuchet MS"/>
              </a:rPr>
              <a:t>fogadasBeker</a:t>
            </a:r>
            <a:r>
              <a:rPr lang="hu-HU" sz="1800" dirty="0">
                <a:solidFill>
                  <a:schemeClr val="accent1"/>
                </a:solidFill>
                <a:latin typeface="Trebuchet MS"/>
              </a:rPr>
              <a:t>()</a:t>
            </a:r>
            <a:r>
              <a:rPr lang="hu-HU" sz="1800" dirty="0">
                <a:ea typeface="+mn-lt"/>
                <a:cs typeface="+mn-lt"/>
              </a:rPr>
              <a:t>: Bekérjük a játékos tippjét.</a:t>
            </a:r>
            <a:endParaRPr lang="hu-HU" sz="1800"/>
          </a:p>
          <a:p>
            <a:pPr marL="285750" indent="-285750">
              <a:buFont typeface="Arial" charset="2"/>
              <a:buChar char="•"/>
            </a:pPr>
            <a:r>
              <a:rPr lang="hu-HU" sz="1800" dirty="0">
                <a:solidFill>
                  <a:schemeClr val="accent1"/>
                </a:solidFill>
                <a:latin typeface="Trebuchet MS"/>
              </a:rPr>
              <a:t>verseny()</a:t>
            </a:r>
            <a:r>
              <a:rPr lang="hu-HU" sz="1800" dirty="0">
                <a:ea typeface="+mn-lt"/>
                <a:cs typeface="+mn-lt"/>
              </a:rPr>
              <a:t>: A verseny 5 körös.</a:t>
            </a:r>
            <a:endParaRPr lang="hu-HU" sz="1800"/>
          </a:p>
          <a:p>
            <a:pPr marL="742315" lvl="1" indent="-285750">
              <a:buFont typeface="Courier New"/>
              <a:buChar char="o"/>
            </a:pPr>
            <a:r>
              <a:rPr lang="hu-HU" sz="1800" dirty="0">
                <a:ea typeface="+mn-lt"/>
                <a:cs typeface="+mn-lt"/>
              </a:rPr>
              <a:t>Minden körben egy 0 és 4 közötti véletlen számot generálunk (</a:t>
            </a:r>
            <a:r>
              <a:rPr lang="hu-HU" sz="1800" dirty="0" err="1">
                <a:latin typeface="Trebuchet MS"/>
              </a:rPr>
              <a:t>nitroNum</a:t>
            </a:r>
            <a:r>
              <a:rPr lang="hu-HU" sz="1800" dirty="0">
                <a:ea typeface="+mn-lt"/>
                <a:cs typeface="+mn-lt"/>
              </a:rPr>
              <a:t>).</a:t>
            </a:r>
            <a:endParaRPr lang="hu-HU" sz="1800"/>
          </a:p>
          <a:p>
            <a:pPr marL="742315" lvl="1" indent="-285750">
              <a:buFont typeface="Courier New"/>
              <a:buChar char="o"/>
            </a:pPr>
            <a:r>
              <a:rPr lang="hu-HU" sz="1800" dirty="0">
                <a:ea typeface="+mn-lt"/>
                <a:cs typeface="+mn-lt"/>
              </a:rPr>
              <a:t>Ha a szám egy adott csiga indexével megegyezik, akkor annak a csigának </a:t>
            </a:r>
            <a:r>
              <a:rPr lang="hu-HU" sz="1800" err="1">
                <a:latin typeface="Trebuchet MS"/>
              </a:rPr>
              <a:t>nitro</a:t>
            </a:r>
            <a:r>
              <a:rPr lang="hu-HU" sz="1800" dirty="0">
                <a:ea typeface="+mn-lt"/>
                <a:cs typeface="+mn-lt"/>
              </a:rPr>
              <a:t> gyorsítást ad.</a:t>
            </a:r>
            <a:endParaRPr lang="hu-HU" sz="1800"/>
          </a:p>
          <a:p>
            <a:pPr marL="285750" indent="-285750">
              <a:buFont typeface="Arial"/>
              <a:buChar char="•"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705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C76B5E-898A-242C-C4FC-D6D49CD9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24" y="659439"/>
            <a:ext cx="5031286" cy="12784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2800" err="1"/>
              <a:t>CsigasJatek</a:t>
            </a:r>
            <a:r>
              <a:rPr lang="hu-HU" sz="2800" dirty="0"/>
              <a:t> Osztály:</a:t>
            </a:r>
            <a:br>
              <a:rPr lang="hu-HU" sz="2800" dirty="0"/>
            </a:br>
            <a:r>
              <a:rPr lang="hu-HU" sz="2800" err="1"/>
              <a:t>winnerIndex</a:t>
            </a:r>
            <a:r>
              <a:rPr lang="hu-HU" sz="2800" dirty="0"/>
              <a:t>() és </a:t>
            </a:r>
            <a:r>
              <a:rPr lang="hu-HU" sz="2800" err="1"/>
              <a:t>kiir</a:t>
            </a:r>
            <a:r>
              <a:rPr lang="hu-HU" sz="2800" dirty="0"/>
              <a:t>() metódusok</a:t>
            </a:r>
          </a:p>
        </p:txBody>
      </p:sp>
      <p:pic>
        <p:nvPicPr>
          <p:cNvPr id="5" name="Tartalom helye 4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26EA2EA-5FA7-A845-E389-5C8316824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1379" b="65169"/>
          <a:stretch/>
        </p:blipFill>
        <p:spPr>
          <a:xfrm>
            <a:off x="4702588" y="1501860"/>
            <a:ext cx="7246313" cy="157023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F1C505F9-A822-4CA9-5D77-682B84349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0093" y="2015069"/>
            <a:ext cx="4365742" cy="43110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hu-HU" sz="1800" dirty="0" err="1">
                <a:solidFill>
                  <a:schemeClr val="accent1"/>
                </a:solidFill>
                <a:latin typeface="Trebuchet MS"/>
              </a:rPr>
              <a:t>winnerIndex</a:t>
            </a:r>
            <a:r>
              <a:rPr lang="hu-HU" sz="1800" dirty="0">
                <a:solidFill>
                  <a:schemeClr val="accent1"/>
                </a:solidFill>
                <a:latin typeface="Trebuchet MS"/>
              </a:rPr>
              <a:t>()</a:t>
            </a:r>
            <a:r>
              <a:rPr lang="hu-HU" sz="1800" dirty="0">
                <a:ea typeface="+mn-lt"/>
                <a:cs typeface="+mn-lt"/>
              </a:rPr>
              <a:t>: Megállapítjuk a győztes csigát az alapján, hogy melyik csiga </a:t>
            </a:r>
            <a:r>
              <a:rPr lang="hu-HU" sz="1800" dirty="0" err="1">
                <a:latin typeface="Trebuchet MS"/>
              </a:rPr>
              <a:t>traveledRoad</a:t>
            </a:r>
            <a:r>
              <a:rPr lang="hu-HU" sz="1800" dirty="0">
                <a:ea typeface="+mn-lt"/>
                <a:cs typeface="+mn-lt"/>
              </a:rPr>
              <a:t> szövege a leghosszabb.</a:t>
            </a:r>
            <a:endParaRPr lang="hu-HU" sz="1800"/>
          </a:p>
          <a:p>
            <a:pPr marL="285750" indent="-285750">
              <a:buFont typeface="Arial" charset="2"/>
              <a:buChar char="•"/>
            </a:pPr>
            <a:r>
              <a:rPr lang="hu-HU" sz="1800" dirty="0" err="1">
                <a:solidFill>
                  <a:schemeClr val="accent1"/>
                </a:solidFill>
                <a:latin typeface="Trebuchet MS"/>
              </a:rPr>
              <a:t>kiir</a:t>
            </a:r>
            <a:r>
              <a:rPr lang="hu-HU" sz="1800" dirty="0">
                <a:solidFill>
                  <a:schemeClr val="accent1"/>
                </a:solidFill>
                <a:latin typeface="Trebuchet MS"/>
              </a:rPr>
              <a:t>()</a:t>
            </a:r>
            <a:r>
              <a:rPr lang="hu-HU" sz="1800" dirty="0">
                <a:ea typeface="+mn-lt"/>
                <a:cs typeface="+mn-lt"/>
              </a:rPr>
              <a:t>: Kiírjuk az eredményeket</a:t>
            </a:r>
            <a:endParaRPr lang="hu-HU" sz="1800" dirty="0"/>
          </a:p>
          <a:p>
            <a:pPr marL="742315" lvl="1" indent="-285750">
              <a:buFont typeface="Courier New"/>
              <a:buChar char="o"/>
            </a:pPr>
            <a:r>
              <a:rPr lang="hu-HU" sz="1800" dirty="0">
                <a:ea typeface="+mn-lt"/>
                <a:cs typeface="+mn-lt"/>
              </a:rPr>
              <a:t>Megjeleníti a csigák mozgását színekkel (</a:t>
            </a:r>
            <a:r>
              <a:rPr lang="hu-HU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rebuchet MS"/>
              </a:rPr>
              <a:t>\u001B[31m</a:t>
            </a:r>
            <a:r>
              <a:rPr lang="hu-HU" sz="1800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- piros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>
                <a:solidFill>
                  <a:srgbClr val="00B0F0"/>
                </a:solidFill>
                <a:latin typeface="Trebuchet MS"/>
              </a:rPr>
              <a:t>\u001B[34m</a:t>
            </a:r>
            <a:r>
              <a:rPr lang="hu-HU" sz="1800" dirty="0">
                <a:solidFill>
                  <a:srgbClr val="00B0F0"/>
                </a:solidFill>
                <a:ea typeface="+mn-lt"/>
                <a:cs typeface="+mn-lt"/>
              </a:rPr>
              <a:t> - kék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>
                <a:solidFill>
                  <a:srgbClr val="00B050"/>
                </a:solidFill>
                <a:latin typeface="Trebuchet MS"/>
              </a:rPr>
              <a:t>\u001B[32m</a:t>
            </a:r>
            <a:r>
              <a:rPr lang="hu-HU" sz="1800" dirty="0">
                <a:solidFill>
                  <a:srgbClr val="00B050"/>
                </a:solidFill>
                <a:ea typeface="+mn-lt"/>
                <a:cs typeface="+mn-lt"/>
              </a:rPr>
              <a:t> - zöld</a:t>
            </a:r>
            <a:r>
              <a:rPr lang="hu-HU" sz="1800" dirty="0">
                <a:ea typeface="+mn-lt"/>
                <a:cs typeface="+mn-lt"/>
              </a:rPr>
              <a:t>).</a:t>
            </a:r>
            <a:endParaRPr lang="hu-HU" sz="1800"/>
          </a:p>
          <a:p>
            <a:pPr marL="742315" lvl="1" indent="-285750">
              <a:buFont typeface="Courier New"/>
              <a:buChar char="o"/>
            </a:pPr>
            <a:r>
              <a:rPr lang="hu-HU" sz="1800" dirty="0">
                <a:ea typeface="+mn-lt"/>
                <a:cs typeface="+mn-lt"/>
              </a:rPr>
              <a:t>Kijelenti a győztes csigát.</a:t>
            </a:r>
            <a:endParaRPr lang="hu-HU" sz="1800" dirty="0"/>
          </a:p>
          <a:p>
            <a:pPr marL="742315" lvl="1" indent="-285750">
              <a:buFont typeface="Courier New"/>
              <a:buChar char="o"/>
            </a:pPr>
            <a:r>
              <a:rPr lang="hu-HU" sz="1800" dirty="0">
                <a:ea typeface="+mn-lt"/>
                <a:cs typeface="+mn-lt"/>
              </a:rPr>
              <a:t>Kiírja, hogy a játékos nyert-e vagy sem a fogadás alapján.</a:t>
            </a:r>
            <a:endParaRPr lang="hu-HU" sz="1800" dirty="0"/>
          </a:p>
          <a:p>
            <a:pPr marL="285750" indent="-285750">
              <a:buFont typeface="Arial"/>
              <a:buChar char="•"/>
            </a:pPr>
            <a:endParaRPr lang="hu-HU" dirty="0"/>
          </a:p>
          <a:p>
            <a:endParaRPr lang="hu-HU" dirty="0"/>
          </a:p>
        </p:txBody>
      </p:sp>
      <p:pic>
        <p:nvPicPr>
          <p:cNvPr id="6" name="Kép 5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8659D01E-8A30-977D-3A37-A54AB3C6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01" t="34177" r="2156"/>
          <a:stretch/>
        </p:blipFill>
        <p:spPr>
          <a:xfrm>
            <a:off x="4703073" y="3211973"/>
            <a:ext cx="7247168" cy="24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1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766783-620B-4554-87A3-66D1B418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62" y="1950334"/>
            <a:ext cx="8596668" cy="340360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EA174E-B018-6A59-9C60-4DE8182F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1133" y="6524906"/>
            <a:ext cx="3416998" cy="336330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     </a:t>
            </a:r>
            <a:r>
              <a:rPr lang="hu-HU" dirty="0">
                <a:solidFill>
                  <a:srgbClr val="00B0F0"/>
                </a:solidFill>
              </a:rPr>
              <a:t>@//</a:t>
            </a:r>
            <a:r>
              <a:rPr lang="hu-H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>
                <a:solidFill>
                  <a:srgbClr val="00B050"/>
                </a:solidFill>
              </a:rPr>
              <a:t>@//</a:t>
            </a:r>
            <a:r>
              <a:rPr lang="hu-H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@//</a:t>
            </a:r>
          </a:p>
        </p:txBody>
      </p:sp>
    </p:spTree>
    <p:extLst>
      <p:ext uri="{BB962C8B-B14F-4D97-AF65-F5344CB8AC3E}">
        <p14:creationId xmlns:p14="http://schemas.microsoft.com/office/powerpoint/2010/main" val="159342228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118</Words>
  <Application>Microsoft Office PowerPoint</Application>
  <PresentationFormat>Szélesvásznú</PresentationFormat>
  <Paragraphs>17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Dimenzió</vt:lpstr>
      <vt:lpstr>CsigaVersenyJáték</vt:lpstr>
      <vt:lpstr>Képernyőterv</vt:lpstr>
      <vt:lpstr>UML ábra</vt:lpstr>
      <vt:lpstr>Csiga Osztály: setColor() </vt:lpstr>
      <vt:lpstr>Csiga osztály: csigaGO()</vt:lpstr>
      <vt:lpstr>CsigasJatek Osztály: A konstruktorban</vt:lpstr>
      <vt:lpstr>CsigasJatek Osztály: fogadasbeker() és verseny()</vt:lpstr>
      <vt:lpstr>CsigasJatek Osztály: winnerIndex() és kiir() metódusok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CsigaVersenyJáték</dc:title>
  <dc:creator>Nagy Eszter Erzsébet (Szf_N_2024_2026)</dc:creator>
  <cp:lastModifiedBy>Nagy Eszter Erzsébet (Szf_N_2024_2026)</cp:lastModifiedBy>
  <cp:revision>214</cp:revision>
  <dcterms:created xsi:type="dcterms:W3CDTF">2025-03-26T09:30:50Z</dcterms:created>
  <dcterms:modified xsi:type="dcterms:W3CDTF">2025-03-31T21:35:10Z</dcterms:modified>
</cp:coreProperties>
</file>