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33C3-408D-42FA-A026-026693F1A42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16AC-BD3B-4A33-9EE6-66852B49F5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7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33C3-408D-42FA-A026-026693F1A42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16AC-BD3B-4A33-9EE6-66852B49F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2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33C3-408D-42FA-A026-026693F1A42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16AC-BD3B-4A33-9EE6-66852B49F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3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33C3-408D-42FA-A026-026693F1A42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16AC-BD3B-4A33-9EE6-66852B49F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3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33C3-408D-42FA-A026-026693F1A42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16AC-BD3B-4A33-9EE6-66852B49F59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65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33C3-408D-42FA-A026-026693F1A42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16AC-BD3B-4A33-9EE6-66852B49F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5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33C3-408D-42FA-A026-026693F1A42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16AC-BD3B-4A33-9EE6-66852B49F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0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33C3-408D-42FA-A026-026693F1A42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16AC-BD3B-4A33-9EE6-66852B49F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33C3-408D-42FA-A026-026693F1A42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16AC-BD3B-4A33-9EE6-66852B49F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1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7C33C3-408D-42FA-A026-026693F1A42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F016AC-BD3B-4A33-9EE6-66852B49F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9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33C3-408D-42FA-A026-026693F1A42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016AC-BD3B-4A33-9EE6-66852B49F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3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7C33C3-408D-42FA-A026-026693F1A42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F016AC-BD3B-4A33-9EE6-66852B49F59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41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8872" y="618995"/>
            <a:ext cx="9144000" cy="3863063"/>
          </a:xfrm>
        </p:spPr>
        <p:txBody>
          <a:bodyPr>
            <a:noAutofit/>
          </a:bodyPr>
          <a:lstStyle/>
          <a:p>
            <a:endParaRPr lang="en-US" sz="2800" dirty="0" smtClean="0"/>
          </a:p>
          <a:p>
            <a:pPr algn="ctr"/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Data Visualization</a:t>
            </a:r>
          </a:p>
          <a:p>
            <a:pPr algn="ctr"/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Happy Planet index Presentation</a:t>
            </a:r>
          </a:p>
          <a:p>
            <a:pPr algn="ctr"/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John </a:t>
            </a:r>
            <a:r>
              <a:rPr lang="en-US" sz="2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Taden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85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Happy Planet 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1665" y="2180034"/>
            <a:ext cx="56639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Objective1:</a:t>
            </a:r>
          </a:p>
          <a:p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To plot Happy Planet Index against Happy Life Years.</a:t>
            </a:r>
          </a:p>
          <a:p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Research Question: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Does number of Happy Life Years correlate with the Happy Planet Index?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2. If so, which regions demonstrate a higher correlation?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0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Happy Planet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8" y="169817"/>
            <a:ext cx="10689772" cy="608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5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Happy Planet index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17" y="117567"/>
            <a:ext cx="11899548" cy="619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1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Happy Planet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Objective2: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visualize regional rankings.</a:t>
            </a: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Research Question: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Which regions of the world rank the highest in the HPI?</a:t>
            </a: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7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Happy Planet index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50" y="0"/>
            <a:ext cx="12151949" cy="62463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37944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7280" y="17373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shorter the bar the higher the 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5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Happy Planet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903410"/>
          </a:xfrm>
        </p:spPr>
        <p:txBody>
          <a:bodyPr>
            <a:normAutofit/>
          </a:bodyPr>
          <a:lstStyle/>
          <a:p>
            <a:r>
              <a:rPr lang="en-US" dirty="0" err="1"/>
              <a:t>Rcode</a:t>
            </a:r>
            <a:r>
              <a:rPr lang="en-US" dirty="0" smtClean="0"/>
              <a:t>:</a:t>
            </a:r>
          </a:p>
          <a:p>
            <a:r>
              <a:rPr lang="en-US" sz="1200" dirty="0" smtClean="0">
                <a:latin typeface="Tw Cen MT" panose="020B0602020104020603" pitchFamily="34" charset="0"/>
              </a:rPr>
              <a:t>happy=</a:t>
            </a:r>
            <a:r>
              <a:rPr lang="en-US" sz="1200" dirty="0" err="1" smtClean="0">
                <a:latin typeface="Tw Cen MT" panose="020B0602020104020603" pitchFamily="34" charset="0"/>
              </a:rPr>
              <a:t>read_excel</a:t>
            </a:r>
            <a:r>
              <a:rPr lang="en-US" sz="1200" dirty="0">
                <a:latin typeface="Tw Cen MT" panose="020B0602020104020603" pitchFamily="34" charset="0"/>
              </a:rPr>
              <a:t>("C:/Users/Nika/Dropbox/Data Visualization/R works/hpi-data-2016-update.xlsx")</a:t>
            </a:r>
          </a:p>
          <a:p>
            <a:r>
              <a:rPr lang="en-US" sz="1200" dirty="0">
                <a:latin typeface="Tw Cen MT" panose="020B0602020104020603" pitchFamily="34" charset="0"/>
              </a:rPr>
              <a:t>#Make Region a factor variable)</a:t>
            </a:r>
          </a:p>
          <a:p>
            <a:r>
              <a:rPr lang="en-US" sz="1200" dirty="0" err="1">
                <a:latin typeface="Tw Cen MT" panose="020B0602020104020603" pitchFamily="34" charset="0"/>
              </a:rPr>
              <a:t>happy$Region</a:t>
            </a:r>
            <a:r>
              <a:rPr lang="en-US" sz="1200" dirty="0">
                <a:latin typeface="Tw Cen MT" panose="020B0602020104020603" pitchFamily="34" charset="0"/>
              </a:rPr>
              <a:t> = factor(</a:t>
            </a:r>
            <a:r>
              <a:rPr lang="en-US" sz="1200" dirty="0" err="1">
                <a:latin typeface="Tw Cen MT" panose="020B0602020104020603" pitchFamily="34" charset="0"/>
              </a:rPr>
              <a:t>happy$Region</a:t>
            </a:r>
            <a:r>
              <a:rPr lang="en-US" sz="1200" dirty="0">
                <a:latin typeface="Tw Cen MT" panose="020B0602020104020603" pitchFamily="34" charset="0"/>
              </a:rPr>
              <a:t>)</a:t>
            </a:r>
          </a:p>
          <a:p>
            <a:r>
              <a:rPr lang="en-US" sz="1200" dirty="0" smtClean="0">
                <a:latin typeface="Tw Cen MT" panose="020B0602020104020603" pitchFamily="34" charset="0"/>
              </a:rPr>
              <a:t>scatter2 </a:t>
            </a:r>
            <a:r>
              <a:rPr lang="en-US" sz="1200" dirty="0">
                <a:latin typeface="Tw Cen MT" panose="020B0602020104020603" pitchFamily="34" charset="0"/>
              </a:rPr>
              <a:t>= </a:t>
            </a:r>
            <a:r>
              <a:rPr lang="en-US" sz="1200" dirty="0" err="1">
                <a:latin typeface="Tw Cen MT" panose="020B0602020104020603" pitchFamily="34" charset="0"/>
              </a:rPr>
              <a:t>ggplot</a:t>
            </a:r>
            <a:r>
              <a:rPr lang="en-US" sz="1200" dirty="0">
                <a:latin typeface="Tw Cen MT" panose="020B0602020104020603" pitchFamily="34" charset="0"/>
              </a:rPr>
              <a:t>(happy, </a:t>
            </a:r>
            <a:r>
              <a:rPr lang="en-US" sz="1200" dirty="0" err="1">
                <a:latin typeface="Tw Cen MT" panose="020B0602020104020603" pitchFamily="34" charset="0"/>
              </a:rPr>
              <a:t>aes</a:t>
            </a:r>
            <a:r>
              <a:rPr lang="en-US" sz="1200" dirty="0">
                <a:latin typeface="Tw Cen MT" panose="020B0602020104020603" pitchFamily="34" charset="0"/>
              </a:rPr>
              <a:t>(</a:t>
            </a:r>
            <a:r>
              <a:rPr lang="en-US" sz="1200" dirty="0" err="1">
                <a:latin typeface="Tw Cen MT" panose="020B0602020104020603" pitchFamily="34" charset="0"/>
              </a:rPr>
              <a:t>happy$`Happy</a:t>
            </a:r>
            <a:r>
              <a:rPr lang="en-US" sz="1200" dirty="0">
                <a:latin typeface="Tw Cen MT" panose="020B0602020104020603" pitchFamily="34" charset="0"/>
              </a:rPr>
              <a:t> Life Years`, </a:t>
            </a:r>
            <a:r>
              <a:rPr lang="en-US" sz="1200" dirty="0" err="1">
                <a:latin typeface="Tw Cen MT" panose="020B0602020104020603" pitchFamily="34" charset="0"/>
              </a:rPr>
              <a:t>happy$`Happy</a:t>
            </a:r>
            <a:r>
              <a:rPr lang="en-US" sz="1200" dirty="0">
                <a:latin typeface="Tw Cen MT" panose="020B0602020104020603" pitchFamily="34" charset="0"/>
              </a:rPr>
              <a:t> Planet Index`, color = Region))</a:t>
            </a:r>
          </a:p>
          <a:p>
            <a:r>
              <a:rPr lang="en-US" sz="1200" dirty="0">
                <a:latin typeface="Tw Cen MT" panose="020B0602020104020603" pitchFamily="34" charset="0"/>
              </a:rPr>
              <a:t>scatter2 +</a:t>
            </a:r>
          </a:p>
          <a:p>
            <a:r>
              <a:rPr lang="en-US" sz="1200" dirty="0">
                <a:latin typeface="Tw Cen MT" panose="020B0602020104020603" pitchFamily="34" charset="0"/>
              </a:rPr>
              <a:t>  </a:t>
            </a:r>
            <a:r>
              <a:rPr lang="en-US" sz="1200" dirty="0" err="1">
                <a:latin typeface="Tw Cen MT" panose="020B0602020104020603" pitchFamily="34" charset="0"/>
              </a:rPr>
              <a:t>geom_point</a:t>
            </a:r>
            <a:r>
              <a:rPr lang="en-US" sz="1200" dirty="0">
                <a:latin typeface="Tw Cen MT" panose="020B0602020104020603" pitchFamily="34" charset="0"/>
              </a:rPr>
              <a:t>(</a:t>
            </a:r>
            <a:r>
              <a:rPr lang="en-US" sz="1200" dirty="0" err="1">
                <a:latin typeface="Tw Cen MT" panose="020B0602020104020603" pitchFamily="34" charset="0"/>
              </a:rPr>
              <a:t>aes</a:t>
            </a:r>
            <a:r>
              <a:rPr lang="en-US" sz="1200" dirty="0">
                <a:latin typeface="Tw Cen MT" panose="020B0602020104020603" pitchFamily="34" charset="0"/>
              </a:rPr>
              <a:t>(shape=Region, size = .0)) +</a:t>
            </a:r>
          </a:p>
          <a:p>
            <a:r>
              <a:rPr lang="en-US" sz="1200" dirty="0">
                <a:latin typeface="Tw Cen MT" panose="020B0602020104020603" pitchFamily="34" charset="0"/>
              </a:rPr>
              <a:t>  </a:t>
            </a:r>
            <a:r>
              <a:rPr lang="en-US" sz="1200" dirty="0" err="1">
                <a:latin typeface="Tw Cen MT" panose="020B0602020104020603" pitchFamily="34" charset="0"/>
              </a:rPr>
              <a:t>geom_smooth</a:t>
            </a:r>
            <a:r>
              <a:rPr lang="en-US" sz="1200" dirty="0">
                <a:latin typeface="Tw Cen MT" panose="020B0602020104020603" pitchFamily="34" charset="0"/>
              </a:rPr>
              <a:t>(method = "lm", </a:t>
            </a:r>
            <a:r>
              <a:rPr lang="en-US" sz="1200" dirty="0" err="1">
                <a:latin typeface="Tw Cen MT" panose="020B0602020104020603" pitchFamily="34" charset="0"/>
              </a:rPr>
              <a:t>aes</a:t>
            </a:r>
            <a:r>
              <a:rPr lang="en-US" sz="1200" dirty="0">
                <a:latin typeface="Tw Cen MT" panose="020B0602020104020603" pitchFamily="34" charset="0"/>
              </a:rPr>
              <a:t>(fill = Region), alpha = .0) +</a:t>
            </a:r>
          </a:p>
          <a:p>
            <a:r>
              <a:rPr lang="en-US" sz="1200" dirty="0">
                <a:latin typeface="Tw Cen MT" panose="020B0602020104020603" pitchFamily="34" charset="0"/>
              </a:rPr>
              <a:t>  </a:t>
            </a:r>
            <a:r>
              <a:rPr lang="en-US" sz="1200" dirty="0" err="1">
                <a:latin typeface="Tw Cen MT" panose="020B0602020104020603" pitchFamily="34" charset="0"/>
              </a:rPr>
              <a:t>xlab</a:t>
            </a:r>
            <a:r>
              <a:rPr lang="en-US" sz="1200" dirty="0">
                <a:latin typeface="Tw Cen MT" panose="020B0602020104020603" pitchFamily="34" charset="0"/>
              </a:rPr>
              <a:t>("Happy Life Years") +</a:t>
            </a:r>
          </a:p>
          <a:p>
            <a:r>
              <a:rPr lang="en-US" sz="1200" dirty="0">
                <a:latin typeface="Tw Cen MT" panose="020B0602020104020603" pitchFamily="34" charset="0"/>
              </a:rPr>
              <a:t>  </a:t>
            </a:r>
            <a:r>
              <a:rPr lang="en-US" sz="1200" dirty="0" err="1">
                <a:latin typeface="Tw Cen MT" panose="020B0602020104020603" pitchFamily="34" charset="0"/>
              </a:rPr>
              <a:t>ylab</a:t>
            </a:r>
            <a:r>
              <a:rPr lang="en-US" sz="1200" dirty="0">
                <a:latin typeface="Tw Cen MT" panose="020B0602020104020603" pitchFamily="34" charset="0"/>
              </a:rPr>
              <a:t>("Happy Planet Index") +</a:t>
            </a:r>
          </a:p>
          <a:p>
            <a:r>
              <a:rPr lang="en-US" sz="1200" dirty="0">
                <a:latin typeface="Tw Cen MT" panose="020B0602020104020603" pitchFamily="34" charset="0"/>
              </a:rPr>
              <a:t>  </a:t>
            </a:r>
            <a:r>
              <a:rPr lang="en-US" sz="1200" dirty="0" err="1">
                <a:latin typeface="Tw Cen MT" panose="020B0602020104020603" pitchFamily="34" charset="0"/>
              </a:rPr>
              <a:t>theme_bw</a:t>
            </a:r>
            <a:r>
              <a:rPr lang="en-US" sz="1200" dirty="0">
                <a:latin typeface="Tw Cen MT" panose="020B0602020104020603" pitchFamily="34" charset="0"/>
              </a:rPr>
              <a:t>() +</a:t>
            </a:r>
          </a:p>
          <a:p>
            <a:r>
              <a:rPr lang="en-US" sz="1200" dirty="0">
                <a:latin typeface="Tw Cen MT" panose="020B0602020104020603" pitchFamily="34" charset="0"/>
              </a:rPr>
              <a:t>  </a:t>
            </a:r>
            <a:r>
              <a:rPr lang="en-US" sz="1200" dirty="0" err="1">
                <a:latin typeface="Tw Cen MT" panose="020B0602020104020603" pitchFamily="34" charset="0"/>
              </a:rPr>
              <a:t>scale_fill_manual</a:t>
            </a:r>
            <a:r>
              <a:rPr lang="en-US" sz="1200" dirty="0">
                <a:latin typeface="Tw Cen MT" panose="020B0602020104020603" pitchFamily="34" charset="0"/>
              </a:rPr>
              <a:t>(values = c("red", "blue", "orange", "purple", "black", "green")) +</a:t>
            </a:r>
          </a:p>
          <a:p>
            <a:r>
              <a:rPr lang="en-US" sz="1200" dirty="0">
                <a:latin typeface="Tw Cen MT" panose="020B0602020104020603" pitchFamily="34" charset="0"/>
              </a:rPr>
              <a:t>  </a:t>
            </a:r>
            <a:r>
              <a:rPr lang="en-US" sz="1200" dirty="0" err="1">
                <a:latin typeface="Tw Cen MT" panose="020B0602020104020603" pitchFamily="34" charset="0"/>
              </a:rPr>
              <a:t>scale_color_manual</a:t>
            </a:r>
            <a:r>
              <a:rPr lang="en-US" sz="1200" dirty="0">
                <a:latin typeface="Tw Cen MT" panose="020B0602020104020603" pitchFamily="34" charset="0"/>
              </a:rPr>
              <a:t>(values = c("red", "blue", "orange", "purple", "black", "green"))</a:t>
            </a:r>
            <a:endParaRPr lang="en-US" sz="1200" dirty="0" smtClean="0">
              <a:latin typeface="Tw Cen MT" panose="020B0602020104020603" pitchFamily="34" charset="0"/>
            </a:endParaRPr>
          </a:p>
          <a:p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90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Happy Planet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Rcode</a:t>
            </a:r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: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bar1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&lt;-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ggplot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(happy,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aes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(x=Region, y=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happy$`HPI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Rank`)) +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bar1 +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geom_bar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(color="blue", fill="red", width=0.8, stat="identity") +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xlab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("Region") +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ylab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("Rank") +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ggtitle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("Regional Ranking")</a:t>
            </a:r>
          </a:p>
        </p:txBody>
      </p:sp>
    </p:spTree>
    <p:extLst>
      <p:ext uri="{BB962C8B-B14F-4D97-AF65-F5344CB8AC3E}">
        <p14:creationId xmlns:p14="http://schemas.microsoft.com/office/powerpoint/2010/main" val="22435969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283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Adobe Devanagari</vt:lpstr>
      <vt:lpstr>Calibri</vt:lpstr>
      <vt:lpstr>Calibri Light</vt:lpstr>
      <vt:lpstr>Cambria Math</vt:lpstr>
      <vt:lpstr>Times New Roman</vt:lpstr>
      <vt:lpstr>Tw Cen MT</vt:lpstr>
      <vt:lpstr>Retrospect</vt:lpstr>
      <vt:lpstr>PowerPoint Presentation</vt:lpstr>
      <vt:lpstr>Happy Planet index</vt:lpstr>
      <vt:lpstr>Happy Planet index</vt:lpstr>
      <vt:lpstr>Happy Planet index</vt:lpstr>
      <vt:lpstr>Happy Planet index</vt:lpstr>
      <vt:lpstr>Happy Planet index</vt:lpstr>
      <vt:lpstr>Happy Planet index</vt:lpstr>
      <vt:lpstr>Happy Planet index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Nika</dc:creator>
  <cp:lastModifiedBy>Nika</cp:lastModifiedBy>
  <cp:revision>11</cp:revision>
  <dcterms:created xsi:type="dcterms:W3CDTF">2018-02-06T00:11:01Z</dcterms:created>
  <dcterms:modified xsi:type="dcterms:W3CDTF">2018-05-01T16:01:29Z</dcterms:modified>
</cp:coreProperties>
</file>