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10" r:id="rId4"/>
    <p:sldId id="282" r:id="rId5"/>
    <p:sldId id="309" r:id="rId6"/>
    <p:sldId id="311" r:id="rId7"/>
    <p:sldId id="279" r:id="rId8"/>
    <p:sldId id="284" r:id="rId9"/>
    <p:sldId id="312" r:id="rId10"/>
    <p:sldId id="283" r:id="rId11"/>
    <p:sldId id="278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9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Jacey" initials="HJ" lastIdx="1" clrIdx="0">
    <p:extLst>
      <p:ext uri="{19B8F6BF-5375-455C-9EA6-DF929625EA0E}">
        <p15:presenceInfo xmlns:p15="http://schemas.microsoft.com/office/powerpoint/2012/main" userId="4c027eb9afc87c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72"/>
      </p:cViewPr>
      <p:guideLst>
        <p:guide orient="horz" pos="2143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CD7F4A-47CB-4C22-8008-1C73C610FC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173379-B140-438E-94E2-49E9236E24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接下来介绍我们的项目。我们</a:t>
            </a:r>
            <a:r>
              <a:rPr lang="en-US" altLang="zh-CN" dirty="0"/>
              <a:t>DIY</a:t>
            </a:r>
            <a:r>
              <a:rPr lang="zh-CN" altLang="en-US" dirty="0"/>
              <a:t>的项目是戴口罩的人脸识别。在疫情施虐的今天，在一些人脸识别的 场合，我们常常需要摘下口罩，如车站检票处，还有我们宿舍楼下的门禁，这样既麻烦又不安全。因此，我们提出了戴口罩人脸识别的项目，即可以识别带着口罩的人脸，当然也可以识别不戴口罩的人脸。 </a:t>
            </a: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最后是我们测试时的一些效果展示图。蓝翔同学预设的标签是</a:t>
            </a:r>
            <a:r>
              <a:rPr lang="en-US" altLang="zh-CN" dirty="0"/>
              <a:t>2</a:t>
            </a:r>
            <a:r>
              <a:rPr lang="zh-CN" altLang="en-US" dirty="0"/>
              <a:t>，我预设的标签是</a:t>
            </a:r>
            <a:r>
              <a:rPr lang="en-US" altLang="zh-CN" dirty="0"/>
              <a:t>3</a:t>
            </a:r>
            <a:r>
              <a:rPr lang="zh-CN" altLang="en-US" dirty="0"/>
              <a:t>，可以看到这里识 别出来他的</a:t>
            </a:r>
            <a:r>
              <a:rPr lang="en-US" altLang="zh-CN" dirty="0"/>
              <a:t>identity</a:t>
            </a:r>
            <a:r>
              <a:rPr lang="zh-CN" altLang="en-US" dirty="0"/>
              <a:t>都是</a:t>
            </a:r>
            <a:r>
              <a:rPr lang="en-US" altLang="zh-CN" dirty="0"/>
              <a:t>2</a:t>
            </a:r>
            <a:r>
              <a:rPr lang="zh-CN" altLang="en-US" dirty="0"/>
              <a:t>，然后是否戴口罩都检测正确。（点击）这下面两张图片是我测试时的输出， 这里的</a:t>
            </a:r>
            <a:r>
              <a:rPr lang="en-US" altLang="zh-CN" dirty="0"/>
              <a:t>identity</a:t>
            </a:r>
            <a:r>
              <a:rPr lang="zh-CN" altLang="en-US" dirty="0"/>
              <a:t>都是</a:t>
            </a:r>
            <a:r>
              <a:rPr lang="en-US" altLang="zh-CN" dirty="0"/>
              <a:t>3</a:t>
            </a:r>
            <a:r>
              <a:rPr lang="zh-CN" altLang="en-US" dirty="0"/>
              <a:t>。最后，我们现场演示一下我们的项目。</a:t>
            </a:r>
          </a:p>
        </p:txBody>
      </p:sp>
    </p:spTree>
    <p:extLst>
      <p:ext uri="{BB962C8B-B14F-4D97-AF65-F5344CB8AC3E}">
        <p14:creationId xmlns:p14="http://schemas.microsoft.com/office/powerpoint/2010/main" val="392687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接下来我们将从环境准备、硬件、软件、软硬交互等几个方面讲述我们的项目。</a:t>
            </a:r>
          </a:p>
        </p:txBody>
      </p:sp>
    </p:spTree>
    <p:extLst>
      <p:ext uri="{BB962C8B-B14F-4D97-AF65-F5344CB8AC3E}">
        <p14:creationId xmlns:p14="http://schemas.microsoft.com/office/powerpoint/2010/main" val="16653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为了充分利用</a:t>
            </a:r>
            <a:r>
              <a:rPr lang="en-US" altLang="zh-CN" dirty="0" err="1"/>
              <a:t>zynq</a:t>
            </a:r>
            <a:r>
              <a:rPr lang="zh-CN" altLang="en-US" dirty="0"/>
              <a:t>芯片的特性及其</a:t>
            </a:r>
            <a:r>
              <a:rPr lang="en-US" altLang="zh-CN" dirty="0"/>
              <a:t>FPGA</a:t>
            </a:r>
            <a:r>
              <a:rPr lang="zh-CN" altLang="en-US" dirty="0"/>
              <a:t>资源、</a:t>
            </a:r>
            <a:r>
              <a:rPr lang="en-US" altLang="zh-CN" dirty="0"/>
              <a:t>ARM</a:t>
            </a:r>
            <a:r>
              <a:rPr lang="zh-CN" altLang="en-US" dirty="0"/>
              <a:t>核资源，提高程序的可扩展性，以及利用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库函数，我们在开发板上移植了</a:t>
            </a:r>
            <a:r>
              <a:rPr lang="en-US" altLang="zh-CN" dirty="0"/>
              <a:t>Linux</a:t>
            </a:r>
            <a:r>
              <a:rPr lang="zh-CN" altLang="en-US" dirty="0"/>
              <a:t>系统，其主要需要</a:t>
            </a:r>
            <a:r>
              <a:rPr lang="en-US" altLang="zh-CN" dirty="0"/>
              <a:t>BOOT.BIN</a:t>
            </a:r>
            <a:r>
              <a:rPr lang="zh-CN" altLang="en-US" dirty="0"/>
              <a:t>、</a:t>
            </a:r>
            <a:r>
              <a:rPr lang="en-US" altLang="zh-CN" dirty="0" err="1"/>
              <a:t>image.ub</a:t>
            </a:r>
            <a:r>
              <a:rPr lang="zh-CN" altLang="en-US" dirty="0"/>
              <a:t>两个启动文件以及根文 件系统。为了成功移植，我们使用</a:t>
            </a:r>
            <a:r>
              <a:rPr lang="en-US" altLang="zh-CN" dirty="0" err="1"/>
              <a:t>PetaLinux</a:t>
            </a:r>
            <a:r>
              <a:rPr lang="zh-CN" altLang="en-US" dirty="0"/>
              <a:t>对</a:t>
            </a:r>
            <a:r>
              <a:rPr lang="en-US" altLang="zh-CN" dirty="0"/>
              <a:t>Xilinx</a:t>
            </a:r>
            <a:r>
              <a:rPr lang="zh-CN" altLang="en-US" dirty="0"/>
              <a:t>官方提供的</a:t>
            </a:r>
            <a:r>
              <a:rPr lang="en-US" altLang="zh-CN" dirty="0" err="1"/>
              <a:t>uboot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内核进行了交叉编译，同 时根据我们的硬件生成了设备树，最后打包成了启动文件。根文件系统是我们在</a:t>
            </a:r>
            <a:r>
              <a:rPr lang="en-US" altLang="zh-CN" dirty="0"/>
              <a:t>ubuntu</a:t>
            </a:r>
            <a:r>
              <a:rPr lang="zh-CN" altLang="en-US" dirty="0"/>
              <a:t>最小文件系统 的基础上制作而成。</a:t>
            </a:r>
          </a:p>
        </p:txBody>
      </p:sp>
    </p:spTree>
    <p:extLst>
      <p:ext uri="{BB962C8B-B14F-4D97-AF65-F5344CB8AC3E}">
        <p14:creationId xmlns:p14="http://schemas.microsoft.com/office/powerpoint/2010/main" val="293211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在硬件上，除了</a:t>
            </a:r>
            <a:r>
              <a:rPr lang="en-US" altLang="zh-CN" dirty="0"/>
              <a:t>lab10</a:t>
            </a:r>
            <a:r>
              <a:rPr lang="zh-CN" altLang="en-US" dirty="0"/>
              <a:t>中视频显示所必须的软核外，我们利用</a:t>
            </a:r>
            <a:r>
              <a:rPr lang="en-US" altLang="zh-CN" dirty="0"/>
              <a:t>HLS</a:t>
            </a:r>
            <a:r>
              <a:rPr lang="zh-CN" altLang="en-US" dirty="0"/>
              <a:t>生成了一个</a:t>
            </a:r>
            <a:r>
              <a:rPr lang="en-US" altLang="zh-CN" dirty="0"/>
              <a:t>IP</a:t>
            </a:r>
            <a:r>
              <a:rPr lang="zh-CN" altLang="en-US" dirty="0"/>
              <a:t>，用于对摄像头的输入 进行直方图均衡与高斯滤波。在设备树文件中，可以查询到</a:t>
            </a:r>
            <a:r>
              <a:rPr lang="en-US" altLang="zh-CN" dirty="0" err="1"/>
              <a:t>vdma</a:t>
            </a:r>
            <a:r>
              <a:rPr lang="zh-CN" altLang="en-US" dirty="0"/>
              <a:t>的物理地址为</a:t>
            </a:r>
            <a:r>
              <a:rPr lang="en-US" altLang="zh-CN" dirty="0"/>
              <a:t>43000000</a:t>
            </a:r>
            <a:r>
              <a:rPr lang="zh-CN" altLang="en-US" dirty="0"/>
              <a:t>，在后续 </a:t>
            </a:r>
            <a:r>
              <a:rPr lang="en-US" altLang="zh-CN" dirty="0" err="1"/>
              <a:t>vdma</a:t>
            </a:r>
            <a:r>
              <a:rPr lang="zh-CN" altLang="en-US" dirty="0"/>
              <a:t>启动时，我们需要将这个物理地址映射到进程虚拟地址空间，从而像</a:t>
            </a:r>
            <a:r>
              <a:rPr lang="en-US" altLang="zh-CN" dirty="0" err="1"/>
              <a:t>vdma</a:t>
            </a:r>
            <a:r>
              <a:rPr lang="zh-CN" altLang="en-US" dirty="0"/>
              <a:t>的寄存器写值。除此 之外，我们还添加了按键、</a:t>
            </a:r>
            <a:r>
              <a:rPr lang="en-US" altLang="zh-CN" dirty="0"/>
              <a:t>LED</a:t>
            </a:r>
            <a:r>
              <a:rPr lang="zh-CN" altLang="en-US" dirty="0"/>
              <a:t>灯以及摄像头数据位、时钟位的</a:t>
            </a:r>
            <a:r>
              <a:rPr lang="en-US" altLang="zh-CN" dirty="0" err="1"/>
              <a:t>gpio</a:t>
            </a:r>
            <a:r>
              <a:rPr lang="zh-CN" altLang="en-US" dirty="0"/>
              <a:t>接口，用于软件中的用户交互以 及摄像头的驱动。 </a:t>
            </a:r>
          </a:p>
        </p:txBody>
      </p:sp>
    </p:spTree>
    <p:extLst>
      <p:ext uri="{BB962C8B-B14F-4D97-AF65-F5344CB8AC3E}">
        <p14:creationId xmlns:p14="http://schemas.microsoft.com/office/powerpoint/2010/main" val="166786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在软件上，我们采用了两款开源的神经网络，用于人脸检测和计算人脸的特征向量，相比而言，它们 都比较轻量化，运行速度更快。为了更好的提高识别算法的性能，我们首先在</a:t>
            </a:r>
            <a:r>
              <a:rPr lang="en-US" altLang="zh-CN" dirty="0"/>
              <a:t>PC</a:t>
            </a:r>
            <a:r>
              <a:rPr lang="zh-CN" altLang="en-US" dirty="0"/>
              <a:t>上利用</a:t>
            </a:r>
            <a:r>
              <a:rPr lang="en-US" altLang="zh-CN" dirty="0"/>
              <a:t>python</a:t>
            </a:r>
            <a:r>
              <a:rPr lang="zh-CN" altLang="en-US" dirty="0"/>
              <a:t>实现了 整体算法，完成了神经网络的验证以及算法的改进。与此同时，我们也利用</a:t>
            </a:r>
            <a:r>
              <a:rPr lang="en-US" altLang="zh-CN" dirty="0"/>
              <a:t>python</a:t>
            </a:r>
            <a:r>
              <a:rPr lang="zh-CN" altLang="en-US" dirty="0"/>
              <a:t>对普通图像进行了 预处理，以满足神经网络输入的要求，包括直方图均衡，高斯滤波，中值滤波，人脸检测与切割等。 只需将包含人脸的照片输入此程序，即可得到预处理后的</a:t>
            </a:r>
            <a:r>
              <a:rPr lang="en-US" altLang="zh-CN" dirty="0"/>
              <a:t>3</a:t>
            </a:r>
            <a:r>
              <a:rPr lang="zh-CN" altLang="en-US" dirty="0"/>
              <a:t>乘</a:t>
            </a:r>
            <a:r>
              <a:rPr lang="en-US" altLang="zh-CN" dirty="0"/>
              <a:t>160</a:t>
            </a:r>
            <a:r>
              <a:rPr lang="zh-CN" altLang="en-US" dirty="0"/>
              <a:t>乘</a:t>
            </a:r>
            <a:r>
              <a:rPr lang="en-US" altLang="zh-CN" dirty="0"/>
              <a:t>160</a:t>
            </a:r>
            <a:r>
              <a:rPr lang="zh-CN" altLang="en-US" dirty="0"/>
              <a:t>的</a:t>
            </a:r>
            <a:r>
              <a:rPr lang="en-US" altLang="zh-CN" dirty="0"/>
              <a:t>.bmp</a:t>
            </a:r>
            <a:r>
              <a:rPr lang="zh-CN" altLang="en-US" dirty="0"/>
              <a:t>图片，同时也可以直接 计算预处理后的图片的特征向量。 </a:t>
            </a:r>
          </a:p>
        </p:txBody>
      </p:sp>
    </p:spTree>
    <p:extLst>
      <p:ext uri="{BB962C8B-B14F-4D97-AF65-F5344CB8AC3E}">
        <p14:creationId xmlns:p14="http://schemas.microsoft.com/office/powerpoint/2010/main" val="4367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接下来这部分由黄嘉欣同学为大家讲述。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各位老师好，我是黄嘉欣，接下来由我为大家讲述剩下的内容。 整个项目的人脸识别程序，可以大致分为人脸检测、口罩检测、训练、人脸识别四个部分。其中人脸 检测采用了</a:t>
            </a:r>
            <a:r>
              <a:rPr lang="en-US" altLang="zh-CN" dirty="0" err="1"/>
              <a:t>libfacedetection</a:t>
            </a:r>
            <a:r>
              <a:rPr lang="zh-CN" altLang="en-US" dirty="0"/>
              <a:t>网络，可以在图像中找到戴口罩或不戴口罩人脸的位置。口罩检测对裁剪 出的人脸图像进行二值化。由于一般的口罩是黑色、白色、蓝色三种，我们将人脸图片中处于这 三种颜色范围内的部分统一为白色，剩余部分为黑色，通过计算最大块白色的面积占整张人脸的比 例，判断其是否戴有口罩。如果在程序启动时已经加载了训练好的模型，我们可以跳过训练部分直接 进行人脸识别。训练实际上是利用</a:t>
            </a:r>
            <a:r>
              <a:rPr lang="en-US" altLang="zh-CN" dirty="0"/>
              <a:t>Mobile </a:t>
            </a:r>
            <a:r>
              <a:rPr lang="en-US" altLang="zh-CN" dirty="0" err="1"/>
              <a:t>FaceNet</a:t>
            </a:r>
            <a:r>
              <a:rPr lang="zh-CN" altLang="en-US" dirty="0"/>
              <a:t>网络计算前两步保存的人脸的特征向量，并将其与 人脸的标签作为键值对保存起来，作为模型。当检测到模型存在并切换到识别模式后，算法会计算当 前检测到人脸的特征向量与已保存的特征向量之间的欧式距离，取其中距离最小且小于阈值的特征向 量对应的标签作为识别结果。</a:t>
            </a:r>
          </a:p>
        </p:txBody>
      </p:sp>
    </p:spTree>
    <p:extLst>
      <p:ext uri="{BB962C8B-B14F-4D97-AF65-F5344CB8AC3E}">
        <p14:creationId xmlns:p14="http://schemas.microsoft.com/office/powerpoint/2010/main" val="350592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项目的软硬件交互主要涉及到</a:t>
            </a:r>
            <a:r>
              <a:rPr lang="en-US" altLang="zh-CN" dirty="0"/>
              <a:t>GPIO</a:t>
            </a:r>
            <a:r>
              <a:rPr lang="zh-CN" altLang="en-US" dirty="0"/>
              <a:t>和</a:t>
            </a:r>
            <a:r>
              <a:rPr lang="en-US" altLang="zh-CN" dirty="0"/>
              <a:t>VDMA</a:t>
            </a:r>
            <a:r>
              <a:rPr lang="zh-CN" altLang="en-US" dirty="0"/>
              <a:t>两个部分。这里先讲一下</a:t>
            </a:r>
            <a:r>
              <a:rPr lang="en-US" altLang="zh-CN" dirty="0"/>
              <a:t>GPIO</a:t>
            </a:r>
            <a:r>
              <a:rPr lang="zh-CN" altLang="en-US" dirty="0"/>
              <a:t>。当设备树中生成</a:t>
            </a:r>
            <a:r>
              <a:rPr lang="en-US" altLang="zh-CN" dirty="0"/>
              <a:t>GPIO</a:t>
            </a:r>
            <a:r>
              <a:rPr lang="zh-CN" altLang="en-US" dirty="0"/>
              <a:t>节 点以后，</a:t>
            </a:r>
            <a:r>
              <a:rPr lang="en-US" altLang="zh-CN" dirty="0" err="1"/>
              <a:t>linux</a:t>
            </a:r>
            <a:r>
              <a:rPr lang="zh-CN" altLang="en-US" dirty="0"/>
              <a:t>系统下会对应的生成目录，如图中所示，其中</a:t>
            </a:r>
            <a:r>
              <a:rPr lang="en-US" altLang="zh-CN" dirty="0"/>
              <a:t>gpio1014 - gpio1021</a:t>
            </a:r>
            <a:r>
              <a:rPr lang="zh-CN" altLang="en-US" dirty="0"/>
              <a:t>对应的是</a:t>
            </a:r>
            <a:r>
              <a:rPr lang="en-US" altLang="zh-CN" dirty="0"/>
              <a:t>LED</a:t>
            </a:r>
            <a:r>
              <a:rPr lang="zh-CN" altLang="en-US" dirty="0"/>
              <a:t>指示灯 及按键，主要用于算法模式的检测，</a:t>
            </a:r>
            <a:r>
              <a:rPr lang="en-US" altLang="zh-CN" dirty="0"/>
              <a:t>gpio1022</a:t>
            </a:r>
            <a:r>
              <a:rPr lang="zh-CN" altLang="en-US" dirty="0"/>
              <a:t>和</a:t>
            </a:r>
            <a:r>
              <a:rPr lang="en-US" altLang="zh-CN" dirty="0"/>
              <a:t>gpio1023</a:t>
            </a:r>
            <a:r>
              <a:rPr lang="zh-CN" altLang="en-US" dirty="0"/>
              <a:t>对应摄像头的时钟位和数据位，用于摄像头 的驱动。在目录下的</a:t>
            </a:r>
            <a:r>
              <a:rPr lang="en-US" altLang="zh-CN" dirty="0"/>
              <a:t>value</a:t>
            </a:r>
            <a:r>
              <a:rPr lang="zh-CN" altLang="en-US" dirty="0"/>
              <a:t>文件中保存有</a:t>
            </a:r>
            <a:r>
              <a:rPr lang="en-US" altLang="zh-CN" dirty="0" err="1"/>
              <a:t>gpio</a:t>
            </a:r>
            <a:r>
              <a:rPr lang="zh-CN" altLang="en-US" dirty="0"/>
              <a:t>对应管脚的电平值，利用这个特点我们就可以在程序中读 取或者更改该管脚的状态。根据</a:t>
            </a:r>
            <a:r>
              <a:rPr lang="en-US" altLang="zh-CN" dirty="0"/>
              <a:t>ov7725</a:t>
            </a:r>
            <a:r>
              <a:rPr lang="zh-CN" altLang="en-US" dirty="0"/>
              <a:t>摄像头的官方文档，其启动实际上是往摄像头的寄存器中写 值，每次写值开始和结束时都有固定的时钟、数据电平变化，（点击）这里的</a:t>
            </a:r>
            <a:r>
              <a:rPr lang="en-US" altLang="zh-CN" dirty="0"/>
              <a:t>DATA_HIGH</a:t>
            </a:r>
            <a:r>
              <a:rPr lang="zh-CN" altLang="en-US" dirty="0"/>
              <a:t>就是往数据 位写入高电平的意思，如右边这一部分所示。（点击）在具体写传输数据时，我们需要将并行的值 转换成串行输出，从高位到低位写入到</a:t>
            </a:r>
            <a:r>
              <a:rPr lang="en-US" altLang="zh-CN" dirty="0"/>
              <a:t>value</a:t>
            </a:r>
            <a:r>
              <a:rPr lang="zh-CN" altLang="en-US" dirty="0"/>
              <a:t>文件中。 </a:t>
            </a:r>
          </a:p>
        </p:txBody>
      </p:sp>
    </p:spTree>
    <p:extLst>
      <p:ext uri="{BB962C8B-B14F-4D97-AF65-F5344CB8AC3E}">
        <p14:creationId xmlns:p14="http://schemas.microsoft.com/office/powerpoint/2010/main" val="145414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VDMA</a:t>
            </a:r>
            <a:r>
              <a:rPr lang="zh-CN" altLang="en-US" dirty="0"/>
              <a:t>这一部分，需要讲一下我们程序读取到摄像头输入图像的方法。由于</a:t>
            </a:r>
            <a:r>
              <a:rPr lang="en-US" altLang="zh-CN" dirty="0"/>
              <a:t>VDMA</a:t>
            </a:r>
            <a:r>
              <a:rPr lang="zh-CN" altLang="en-US" dirty="0"/>
              <a:t>指定了视频流保存 和读取的物理地址，在三帧缓存的模式下，</a:t>
            </a:r>
            <a:r>
              <a:rPr lang="en-US" altLang="zh-CN" dirty="0"/>
              <a:t>VDMA</a:t>
            </a:r>
            <a:r>
              <a:rPr lang="zh-CN" altLang="en-US" dirty="0"/>
              <a:t>会将摄像头输入的视频流写到写通道所指向的某一 帧缓存，这里假设是帧缓存</a:t>
            </a:r>
            <a:r>
              <a:rPr lang="en-US" altLang="zh-CN" dirty="0"/>
              <a:t>1</a:t>
            </a:r>
            <a:r>
              <a:rPr lang="zh-CN" altLang="en-US" dirty="0"/>
              <a:t>，与此同时，</a:t>
            </a:r>
            <a:r>
              <a:rPr lang="en-US" altLang="zh-CN" dirty="0"/>
              <a:t>VDMA</a:t>
            </a:r>
            <a:r>
              <a:rPr lang="zh-CN" altLang="en-US" dirty="0"/>
              <a:t>会将读通道所指向的帧缓存中的数据传输给</a:t>
            </a:r>
            <a:r>
              <a:rPr lang="en-US" altLang="zh-CN" dirty="0"/>
              <a:t>VGA</a:t>
            </a:r>
            <a:r>
              <a:rPr lang="zh-CN" altLang="en-US" dirty="0"/>
              <a:t>显 示，这里假设为帧缓存</a:t>
            </a:r>
            <a:r>
              <a:rPr lang="en-US" altLang="zh-CN" dirty="0"/>
              <a:t>2</a:t>
            </a:r>
            <a:r>
              <a:rPr lang="zh-CN" altLang="en-US" dirty="0"/>
              <a:t>。我们的程序会从</a:t>
            </a:r>
            <a:r>
              <a:rPr lang="en-US" altLang="zh-CN" dirty="0"/>
              <a:t>VDMA</a:t>
            </a:r>
            <a:r>
              <a:rPr lang="zh-CN" altLang="en-US" dirty="0"/>
              <a:t>的寄存器中获取到读通道指向的帧缓存，并从中读取 图像数据。经过大约</a:t>
            </a:r>
            <a:r>
              <a:rPr lang="en-US" altLang="zh-CN" dirty="0"/>
              <a:t>1-2</a:t>
            </a:r>
            <a:r>
              <a:rPr lang="zh-CN" altLang="en-US" dirty="0"/>
              <a:t>秒的处理后，再将指示有人脸位置的图像写到写通道指向的帧缓存。（点击） 假设这里写通道指向了帧缓存</a:t>
            </a:r>
            <a:r>
              <a:rPr lang="en-US" altLang="zh-CN" dirty="0"/>
              <a:t>3</a:t>
            </a:r>
            <a:r>
              <a:rPr lang="zh-CN" altLang="en-US" dirty="0"/>
              <a:t>。当读通道移到这一帧时，就会显示我们写进去的图像。这样看起来可行，但由于图像处理的速度太慢、而视频刷新的速度很 快，往往我们刚写回一帧，它就会被视频流冲掉，</a:t>
            </a:r>
            <a:r>
              <a:rPr lang="en-US" altLang="zh-CN" dirty="0"/>
              <a:t>VGA</a:t>
            </a:r>
            <a:r>
              <a:rPr lang="zh-CN" altLang="en-US" dirty="0"/>
              <a:t>显示上就会出现闪烁、不连贯的问题。（点 击）因此这种方法是不可行的。 </a:t>
            </a:r>
          </a:p>
        </p:txBody>
      </p:sp>
    </p:spTree>
    <p:extLst>
      <p:ext uri="{BB962C8B-B14F-4D97-AF65-F5344CB8AC3E}">
        <p14:creationId xmlns:p14="http://schemas.microsoft.com/office/powerpoint/2010/main" val="1844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为了解决这个问题，我们将</a:t>
            </a:r>
            <a:r>
              <a:rPr lang="en-US" altLang="zh-CN" dirty="0"/>
              <a:t>VDMA</a:t>
            </a:r>
            <a:r>
              <a:rPr lang="zh-CN" altLang="en-US" dirty="0"/>
              <a:t>改为了两帧缓存，并将它的读写地址进行了分离，这里 </a:t>
            </a:r>
            <a:r>
              <a:rPr lang="en-US" altLang="zh-CN" dirty="0"/>
              <a:t>VIDEO_BASEADDR0</a:t>
            </a:r>
            <a:r>
              <a:rPr lang="zh-CN" altLang="en-US" dirty="0"/>
              <a:t>和</a:t>
            </a:r>
            <a:r>
              <a:rPr lang="en-US" altLang="zh-CN" dirty="0"/>
              <a:t>VIDEO_BASEADDR2</a:t>
            </a:r>
            <a:r>
              <a:rPr lang="zh-CN" altLang="en-US" dirty="0"/>
              <a:t>都对应帧缓存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VIDEO_BASEADDR1</a:t>
            </a:r>
            <a:r>
              <a:rPr lang="zh-CN" altLang="en-US" dirty="0"/>
              <a:t>和 </a:t>
            </a:r>
            <a:r>
              <a:rPr lang="en-US" altLang="zh-CN" dirty="0"/>
              <a:t>VIDEO_BASEADDR3</a:t>
            </a:r>
            <a:r>
              <a:rPr lang="zh-CN" altLang="en-US" dirty="0"/>
              <a:t>都对应帧缓存</a:t>
            </a:r>
            <a:r>
              <a:rPr lang="en-US" altLang="zh-CN" dirty="0"/>
              <a:t>2</a:t>
            </a:r>
            <a:r>
              <a:rPr lang="zh-CN" altLang="en-US" dirty="0"/>
              <a:t>。（点击）与此同时，我们还将人脸识别的程序和图像显示的程 序分离了开来。当检测到读通道指向帧缓存</a:t>
            </a:r>
            <a:r>
              <a:rPr lang="en-US" altLang="zh-CN" dirty="0"/>
              <a:t>1</a:t>
            </a:r>
            <a:r>
              <a:rPr lang="zh-CN" altLang="en-US" dirty="0"/>
              <a:t>时，我们的两个程序都会从帧缓存</a:t>
            </a:r>
            <a:r>
              <a:rPr lang="en-US" altLang="zh-CN" dirty="0"/>
              <a:t>1</a:t>
            </a:r>
            <a:r>
              <a:rPr lang="zh-CN" altLang="en-US" dirty="0"/>
              <a:t>对应的写地址中读取 图像，这里需要注意的是，</a:t>
            </a:r>
            <a:r>
              <a:rPr lang="en-US" altLang="zh-CN" dirty="0"/>
              <a:t>Application</a:t>
            </a:r>
            <a:r>
              <a:rPr lang="zh-CN" altLang="en-US" dirty="0"/>
              <a:t>即人脸识别的程序仍然需要</a:t>
            </a:r>
            <a:r>
              <a:rPr lang="en-US" altLang="zh-CN" dirty="0"/>
              <a:t>1-2s</a:t>
            </a:r>
            <a:r>
              <a:rPr lang="zh-CN" altLang="en-US" dirty="0"/>
              <a:t>的时间进行图像的处理，而 </a:t>
            </a:r>
            <a:r>
              <a:rPr lang="en-US" altLang="zh-CN" dirty="0" err="1"/>
              <a:t>showFrame</a:t>
            </a:r>
            <a:r>
              <a:rPr lang="zh-CN" altLang="en-US" dirty="0"/>
              <a:t>只对图形进行人脸的标识，因此</a:t>
            </a:r>
            <a:r>
              <a:rPr lang="en-US" altLang="zh-CN" dirty="0" err="1"/>
              <a:t>showFrame</a:t>
            </a:r>
            <a:r>
              <a:rPr lang="zh-CN" altLang="en-US" dirty="0"/>
              <a:t>的刷新速度很快，基本上都是实时的。（点 击）</a:t>
            </a:r>
            <a:r>
              <a:rPr lang="en-US" altLang="zh-CN" dirty="0"/>
              <a:t>Application</a:t>
            </a:r>
            <a:r>
              <a:rPr lang="zh-CN" altLang="en-US" dirty="0"/>
              <a:t>找到人脸位置后，会将其写入一个</a:t>
            </a:r>
            <a:r>
              <a:rPr lang="en-US" altLang="zh-CN" dirty="0"/>
              <a:t>txt</a:t>
            </a:r>
            <a:r>
              <a:rPr lang="zh-CN" altLang="en-US" dirty="0"/>
              <a:t>文件，</a:t>
            </a:r>
            <a:r>
              <a:rPr lang="en-US" altLang="zh-CN" dirty="0" err="1"/>
              <a:t>showFrame</a:t>
            </a:r>
            <a:r>
              <a:rPr lang="zh-CN" altLang="en-US" dirty="0"/>
              <a:t>会读取</a:t>
            </a:r>
            <a:r>
              <a:rPr lang="en-US" altLang="zh-CN" dirty="0"/>
              <a:t>txt</a:t>
            </a:r>
            <a:r>
              <a:rPr lang="zh-CN" altLang="en-US" dirty="0"/>
              <a:t>文件并在它现在处理 的这一帧的对应位置画框，再将它写回视频流。正如我们前面所说，</a:t>
            </a:r>
            <a:r>
              <a:rPr lang="en-US" altLang="zh-CN" dirty="0" err="1"/>
              <a:t>showFrame</a:t>
            </a:r>
            <a:r>
              <a:rPr lang="zh-CN" altLang="en-US" dirty="0"/>
              <a:t>的运行速度是很快的，因此这样的处理使得</a:t>
            </a:r>
            <a:r>
              <a:rPr lang="en-US" altLang="zh-CN" dirty="0"/>
              <a:t>VGA</a:t>
            </a:r>
            <a:r>
              <a:rPr lang="zh-CN" altLang="en-US" dirty="0"/>
              <a:t>的显示连贯，且不会出现残影、闪烁等问题，但会因 此而引入人脸框的一定延迟。</a:t>
            </a:r>
          </a:p>
        </p:txBody>
      </p:sp>
    </p:spTree>
    <p:extLst>
      <p:ext uri="{BB962C8B-B14F-4D97-AF65-F5344CB8AC3E}">
        <p14:creationId xmlns:p14="http://schemas.microsoft.com/office/powerpoint/2010/main" val="122780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D4D077-2966-42D6-96CD-BF31CF8538A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1750" y="6308725"/>
            <a:ext cx="9110663" cy="57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7" descr="C:\Documents and Settings\sqz\桌面\图片1.jpg"/>
          <p:cNvPicPr>
            <a:picLocks noChangeAspect="1"/>
          </p:cNvPicPr>
          <p:nvPr userDrawn="1"/>
        </p:nvPicPr>
        <p:blipFill>
          <a:blip r:embed="rId14"/>
          <a:srcRect l="397" t="671" r="217" b="51665"/>
          <a:stretch>
            <a:fillRect/>
          </a:stretch>
        </p:blipFill>
        <p:spPr>
          <a:xfrm>
            <a:off x="0" y="0"/>
            <a:ext cx="9142413" cy="32893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/>
          <p:nvPr/>
        </p:nvSpPr>
        <p:spPr>
          <a:xfrm>
            <a:off x="1187624" y="2528899"/>
            <a:ext cx="6949454" cy="504056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6000" b="1" i="0" kern="120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all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kumimoji="0" lang="en-US" altLang="zh-CN" sz="3000" b="1" i="0" u="none" strike="noStrike" kern="1200" cap="all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ZYNQ</a:t>
            </a:r>
            <a:r>
              <a:rPr kumimoji="0" lang="zh-CN" altLang="en-US" sz="3000" b="1" i="0" u="none" strike="noStrike" kern="1200" cap="all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的戴口罩人脸识别</a:t>
            </a:r>
            <a:endParaRPr kumimoji="0" lang="en-US" sz="3000" b="1" i="0" u="none" strike="noStrike" kern="1200" cap="all" spc="0" normalizeH="0" baseline="0" noProof="0" dirty="0">
              <a:ln>
                <a:noFill/>
              </a:ln>
              <a:solidFill>
                <a:srgbClr val="005BB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3" name="Text Placeholder 1"/>
          <p:cNvSpPr txBox="1"/>
          <p:nvPr/>
        </p:nvSpPr>
        <p:spPr>
          <a:xfrm>
            <a:off x="3653898" y="3825045"/>
            <a:ext cx="1836204" cy="50405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效果展示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E842BE-88E2-4DE9-86EA-7F2F340D04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" r="13457"/>
          <a:stretch/>
        </p:blipFill>
        <p:spPr>
          <a:xfrm>
            <a:off x="395536" y="1124744"/>
            <a:ext cx="3816424" cy="3056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B6492D-60A8-4C4D-85FC-32F645CA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12639" r="7476"/>
          <a:stretch/>
        </p:blipFill>
        <p:spPr>
          <a:xfrm>
            <a:off x="4464050" y="1124744"/>
            <a:ext cx="4176464" cy="30216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147542-7B8E-4397-A170-04DB4ADD58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27631" r="10625"/>
          <a:stretch/>
        </p:blipFill>
        <p:spPr>
          <a:xfrm>
            <a:off x="395536" y="2778044"/>
            <a:ext cx="4071998" cy="32634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4CB36B-C721-49AC-8A56-8FE33F79C9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10772" r="18772" b="19005"/>
          <a:stretch/>
        </p:blipFill>
        <p:spPr>
          <a:xfrm>
            <a:off x="4528173" y="2765469"/>
            <a:ext cx="4113109" cy="326347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/>
          <p:nvPr/>
        </p:nvSpPr>
        <p:spPr>
          <a:xfrm>
            <a:off x="755650" y="1052513"/>
            <a:ext cx="7750175" cy="465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800" dirty="0">
              <a:latin typeface="Palatino Linotype" panose="02040502050505030304" pitchFamily="18" charset="0"/>
            </a:endParaRPr>
          </a:p>
        </p:txBody>
      </p:sp>
      <p:sp>
        <p:nvSpPr>
          <p:cNvPr id="26627" name="文本框 34"/>
          <p:cNvSpPr txBox="1"/>
          <p:nvPr/>
        </p:nvSpPr>
        <p:spPr>
          <a:xfrm>
            <a:off x="1763713" y="2349500"/>
            <a:ext cx="583247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0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44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！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文本框 34"/>
          <p:cNvSpPr txBox="1"/>
          <p:nvPr/>
        </p:nvSpPr>
        <p:spPr>
          <a:xfrm>
            <a:off x="3059113" y="3429000"/>
            <a:ext cx="27368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40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Thanks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34"/>
          <p:cNvSpPr txBox="1"/>
          <p:nvPr/>
        </p:nvSpPr>
        <p:spPr>
          <a:xfrm>
            <a:off x="3759200" y="549275"/>
            <a:ext cx="9366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700" b="1" dirty="0">
                <a:solidFill>
                  <a:srgbClr val="005BBB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7" name="直接连接符 7"/>
          <p:cNvCxnSpPr/>
          <p:nvPr/>
        </p:nvCxnSpPr>
        <p:spPr>
          <a:xfrm>
            <a:off x="2051050" y="1484313"/>
            <a:ext cx="0" cy="4032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18"/>
          <p:cNvSpPr txBox="1"/>
          <p:nvPr/>
        </p:nvSpPr>
        <p:spPr>
          <a:xfrm>
            <a:off x="2643336" y="1591894"/>
            <a:ext cx="3168352" cy="36742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环境准备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软件设计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软硬件交互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效果展示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环境准备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43">
            <a:extLst>
              <a:ext uri="{FF2B5EF4-FFF2-40B4-BE49-F238E27FC236}">
                <a16:creationId xmlns:a16="http://schemas.microsoft.com/office/drawing/2014/main" id="{1D1A92EA-5457-4038-A443-3EA7F9DC7D68}"/>
              </a:ext>
            </a:extLst>
          </p:cNvPr>
          <p:cNvSpPr/>
          <p:nvPr/>
        </p:nvSpPr>
        <p:spPr>
          <a:xfrm>
            <a:off x="938213" y="1137206"/>
            <a:ext cx="2049612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系统的移植</a:t>
            </a:r>
            <a:endParaRPr lang="en-US" altLang="zh-CN" sz="1800" b="1" dirty="0">
              <a:solidFill>
                <a:srgbClr val="005D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D5D619F3-4157-4280-8E99-50D9D0C6E24F}"/>
              </a:ext>
            </a:extLst>
          </p:cNvPr>
          <p:cNvCxnSpPr/>
          <p:nvPr/>
        </p:nvCxnSpPr>
        <p:spPr>
          <a:xfrm flipH="1">
            <a:off x="873125" y="1506538"/>
            <a:ext cx="7200900" cy="19050"/>
          </a:xfrm>
          <a:prstGeom prst="line">
            <a:avLst/>
          </a:prstGeom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FF16245-D5B5-47C1-96C0-1B28ADAC13D6}"/>
              </a:ext>
            </a:extLst>
          </p:cNvPr>
          <p:cNvSpPr txBox="1"/>
          <p:nvPr/>
        </p:nvSpPr>
        <p:spPr>
          <a:xfrm>
            <a:off x="1297759" y="3401286"/>
            <a:ext cx="1296144" cy="3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PetaLinux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9361CC-508B-4B98-AA34-C1758F82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77" y="3160298"/>
            <a:ext cx="843150" cy="831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61ECA5-43F8-43DD-BB1C-D8B9902F9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334" y="3160298"/>
            <a:ext cx="843150" cy="83160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AE09D56-EC1B-471F-812D-CD374E8F7427}"/>
              </a:ext>
            </a:extLst>
          </p:cNvPr>
          <p:cNvSpPr/>
          <p:nvPr/>
        </p:nvSpPr>
        <p:spPr>
          <a:xfrm>
            <a:off x="2593902" y="3494239"/>
            <a:ext cx="3141267" cy="185907"/>
          </a:xfrm>
          <a:prstGeom prst="right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直角上 15">
            <a:extLst>
              <a:ext uri="{FF2B5EF4-FFF2-40B4-BE49-F238E27FC236}">
                <a16:creationId xmlns:a16="http://schemas.microsoft.com/office/drawing/2014/main" id="{EF1758E6-0DCB-4256-AE50-3B876A201ED9}"/>
              </a:ext>
            </a:extLst>
          </p:cNvPr>
          <p:cNvSpPr/>
          <p:nvPr/>
        </p:nvSpPr>
        <p:spPr>
          <a:xfrm flipV="1">
            <a:off x="4750188" y="2475853"/>
            <a:ext cx="397876" cy="925432"/>
          </a:xfrm>
          <a:prstGeom prst="bent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1B615C-8C0A-4B74-ABC5-83AE5DF39C9A}"/>
              </a:ext>
            </a:extLst>
          </p:cNvPr>
          <p:cNvSpPr txBox="1"/>
          <p:nvPr/>
        </p:nvSpPr>
        <p:spPr>
          <a:xfrm>
            <a:off x="3796236" y="2348880"/>
            <a:ext cx="891466" cy="3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设备树</a:t>
            </a: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28212FFF-E929-409A-B516-9749FF100B69}"/>
              </a:ext>
            </a:extLst>
          </p:cNvPr>
          <p:cNvSpPr/>
          <p:nvPr/>
        </p:nvSpPr>
        <p:spPr>
          <a:xfrm>
            <a:off x="2855562" y="3773100"/>
            <a:ext cx="216024" cy="1067487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E01672-CB1F-41CD-A41B-9749A54E958A}"/>
              </a:ext>
            </a:extLst>
          </p:cNvPr>
          <p:cNvSpPr txBox="1"/>
          <p:nvPr/>
        </p:nvSpPr>
        <p:spPr>
          <a:xfrm>
            <a:off x="2496176" y="4907678"/>
            <a:ext cx="891467" cy="3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uboot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7C4A62-09F6-41AD-B7B8-E191E1540101}"/>
              </a:ext>
            </a:extLst>
          </p:cNvPr>
          <p:cNvSpPr txBox="1"/>
          <p:nvPr/>
        </p:nvSpPr>
        <p:spPr>
          <a:xfrm>
            <a:off x="3379752" y="4919395"/>
            <a:ext cx="13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276F985A-D0E8-43DD-8D70-48253A6458CE}"/>
              </a:ext>
            </a:extLst>
          </p:cNvPr>
          <p:cNvSpPr/>
          <p:nvPr/>
        </p:nvSpPr>
        <p:spPr>
          <a:xfrm>
            <a:off x="3920254" y="3773100"/>
            <a:ext cx="216024" cy="1067487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939A8AC-7B48-44E5-938A-07D40119D38B}"/>
              </a:ext>
            </a:extLst>
          </p:cNvPr>
          <p:cNvSpPr/>
          <p:nvPr/>
        </p:nvSpPr>
        <p:spPr>
          <a:xfrm>
            <a:off x="2976377" y="2435357"/>
            <a:ext cx="757373" cy="205759"/>
          </a:xfrm>
          <a:prstGeom prst="right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CDA7B-0109-4139-93F1-1AD47380E007}"/>
              </a:ext>
            </a:extLst>
          </p:cNvPr>
          <p:cNvSpPr txBox="1"/>
          <p:nvPr/>
        </p:nvSpPr>
        <p:spPr>
          <a:xfrm>
            <a:off x="1276500" y="2348880"/>
            <a:ext cx="17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导出硬件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hdf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F68E60E-69DE-4D94-A903-A12B6506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57" y="4641917"/>
            <a:ext cx="1027951" cy="831601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EA12B88-62F6-49E3-8849-A0F1FE80AF6E}"/>
              </a:ext>
            </a:extLst>
          </p:cNvPr>
          <p:cNvSpPr txBox="1"/>
          <p:nvPr/>
        </p:nvSpPr>
        <p:spPr>
          <a:xfrm>
            <a:off x="6380081" y="2701827"/>
            <a:ext cx="1011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C6A9E6-1AF6-4C92-B349-1392EF8FB1B9}"/>
              </a:ext>
            </a:extLst>
          </p:cNvPr>
          <p:cNvSpPr txBox="1"/>
          <p:nvPr/>
        </p:nvSpPr>
        <p:spPr>
          <a:xfrm>
            <a:off x="2941909" y="3154607"/>
            <a:ext cx="117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交叉编译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355A1-0E62-435A-AB9E-BF8E3EFB5B5A}"/>
              </a:ext>
            </a:extLst>
          </p:cNvPr>
          <p:cNvSpPr txBox="1"/>
          <p:nvPr/>
        </p:nvSpPr>
        <p:spPr>
          <a:xfrm>
            <a:off x="6641362" y="3967684"/>
            <a:ext cx="48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+</a:t>
            </a:r>
            <a:endParaRPr lang="zh-CN" altLang="en-US" sz="3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9985AF-9AF5-4EF9-AD80-6A80B17B316B}"/>
              </a:ext>
            </a:extLst>
          </p:cNvPr>
          <p:cNvSpPr txBox="1"/>
          <p:nvPr/>
        </p:nvSpPr>
        <p:spPr>
          <a:xfrm>
            <a:off x="6308445" y="5571301"/>
            <a:ext cx="124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根文件系统</a:t>
            </a:r>
          </a:p>
        </p:txBody>
      </p:sp>
    </p:spTree>
    <p:extLst>
      <p:ext uri="{BB962C8B-B14F-4D97-AF65-F5344CB8AC3E}">
        <p14:creationId xmlns:p14="http://schemas.microsoft.com/office/powerpoint/2010/main" val="34946812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硬件设计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4CD38-075E-499C-A143-1913A4D9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343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DC5177-1FEF-42ED-9EE9-9FB5E96852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4889" y="4157223"/>
            <a:ext cx="4047794" cy="12961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8739BEE-C242-4948-B210-019099573816}"/>
              </a:ext>
            </a:extLst>
          </p:cNvPr>
          <p:cNvSpPr/>
          <p:nvPr/>
        </p:nvSpPr>
        <p:spPr>
          <a:xfrm>
            <a:off x="3347864" y="2924944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DEC5090-F292-4738-B04D-5ED232F267BE}"/>
              </a:ext>
            </a:extLst>
          </p:cNvPr>
          <p:cNvCxnSpPr>
            <a:cxnSpLocks/>
          </p:cNvCxnSpPr>
          <p:nvPr/>
        </p:nvCxnSpPr>
        <p:spPr>
          <a:xfrm flipH="1">
            <a:off x="395536" y="3573016"/>
            <a:ext cx="2952328" cy="583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C7AF14-19BC-446D-9ADE-A4B9FE7633FB}"/>
              </a:ext>
            </a:extLst>
          </p:cNvPr>
          <p:cNvCxnSpPr>
            <a:cxnSpLocks/>
          </p:cNvCxnSpPr>
          <p:nvPr/>
        </p:nvCxnSpPr>
        <p:spPr>
          <a:xfrm flipH="1">
            <a:off x="4242683" y="3573555"/>
            <a:ext cx="688960" cy="583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16A7DF3-1A1C-4217-95F2-17BBBEA8B883}"/>
              </a:ext>
            </a:extLst>
          </p:cNvPr>
          <p:cNvSpPr txBox="1"/>
          <p:nvPr/>
        </p:nvSpPr>
        <p:spPr>
          <a:xfrm>
            <a:off x="1259632" y="553555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阿里巴巴普惠体 M" panose="00020600040101010101"/>
              </a:rPr>
              <a:t>高斯滤波、直方图均衡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DCC5ED-93B6-4BE4-9165-F687BBE936FD}"/>
              </a:ext>
            </a:extLst>
          </p:cNvPr>
          <p:cNvSpPr/>
          <p:nvPr/>
        </p:nvSpPr>
        <p:spPr>
          <a:xfrm>
            <a:off x="8604448" y="1916832"/>
            <a:ext cx="539552" cy="2572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306EBA9-5969-4E33-8095-25B6DBD8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354" y="5061532"/>
            <a:ext cx="1928027" cy="22099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50E8624-CCB0-4DF9-B454-F6DB12549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975" y="5297771"/>
            <a:ext cx="1920406" cy="19813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A81664D-D5EC-4313-B543-40353C985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5595" y="5511148"/>
            <a:ext cx="1912786" cy="205758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B7AA7D5-E135-459D-AD96-6FFFD8C20CEF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884368" y="4504226"/>
            <a:ext cx="1019450" cy="557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A253DD-5D0E-4CCC-A358-DC01A32886FD}"/>
              </a:ext>
            </a:extLst>
          </p:cNvPr>
          <p:cNvSpPr txBox="1"/>
          <p:nvPr/>
        </p:nvSpPr>
        <p:spPr>
          <a:xfrm>
            <a:off x="5868145" y="5251261"/>
            <a:ext cx="103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阿里巴巴普惠体 M" panose="00020600040101010101"/>
              </a:rPr>
              <a:t>GPIO</a:t>
            </a:r>
            <a:r>
              <a:rPr lang="zh-CN" altLang="en-US" sz="1400" dirty="0">
                <a:latin typeface="微软雅黑" panose="020B0503020204020204" pitchFamily="34" charset="-122"/>
                <a:ea typeface="阿里巴巴普惠体 M" panose="00020600040101010101"/>
              </a:rPr>
              <a:t>节点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6EDD09-5C92-4C7A-AE9B-80D7BC6ED35A}"/>
              </a:ext>
            </a:extLst>
          </p:cNvPr>
          <p:cNvSpPr/>
          <p:nvPr/>
        </p:nvSpPr>
        <p:spPr>
          <a:xfrm>
            <a:off x="5076056" y="1484784"/>
            <a:ext cx="108012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7FAE9E-9DE3-4002-92AF-9102DDFC9D7D}"/>
              </a:ext>
            </a:extLst>
          </p:cNvPr>
          <p:cNvCxnSpPr>
            <a:cxnSpLocks/>
          </p:cNvCxnSpPr>
          <p:nvPr/>
        </p:nvCxnSpPr>
        <p:spPr>
          <a:xfrm flipH="1">
            <a:off x="5292079" y="2348880"/>
            <a:ext cx="380284" cy="201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78E9FD6-46D3-4C2F-91EE-A95F502B3B20}"/>
              </a:ext>
            </a:extLst>
          </p:cNvPr>
          <p:cNvSpPr txBox="1"/>
          <p:nvPr/>
        </p:nvSpPr>
        <p:spPr>
          <a:xfrm>
            <a:off x="4958204" y="4782879"/>
            <a:ext cx="84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阿里巴巴普惠体 M" panose="00020600040101010101"/>
              </a:rPr>
              <a:t>VDMA</a:t>
            </a:r>
            <a:endParaRPr lang="zh-CN" altLang="en-US" sz="1400" dirty="0">
              <a:latin typeface="微软雅黑" panose="020B0503020204020204" pitchFamily="34" charset="-122"/>
              <a:ea typeface="阿里巴巴普惠体 M" panose="00020600040101010101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B01E0F1-1B33-4131-9595-8F20751FE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1709" y="4499269"/>
            <a:ext cx="2014104" cy="19974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43"/>
          <p:cNvSpPr/>
          <p:nvPr/>
        </p:nvSpPr>
        <p:spPr>
          <a:xfrm>
            <a:off x="938212" y="1137206"/>
            <a:ext cx="111350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1800" b="1" dirty="0">
              <a:solidFill>
                <a:srgbClr val="005D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7"/>
          <p:cNvCxnSpPr/>
          <p:nvPr/>
        </p:nvCxnSpPr>
        <p:spPr>
          <a:xfrm flipH="1">
            <a:off x="873125" y="1506538"/>
            <a:ext cx="7200900" cy="19050"/>
          </a:xfrm>
          <a:prstGeom prst="line">
            <a:avLst/>
          </a:prstGeom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FAF935C4-DE60-45BE-AC86-FAB858BF9275}"/>
              </a:ext>
            </a:extLst>
          </p:cNvPr>
          <p:cNvSpPr txBox="1">
            <a:spLocks/>
          </p:cNvSpPr>
          <p:nvPr/>
        </p:nvSpPr>
        <p:spPr>
          <a:xfrm>
            <a:off x="839210" y="1806964"/>
            <a:ext cx="7477206" cy="45023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libfacedetection</a:t>
            </a:r>
            <a:r>
              <a:rPr lang="en-US" altLang="zh-CN" sz="2000" dirty="0"/>
              <a:t> ——  CNN</a:t>
            </a:r>
            <a:r>
              <a:rPr lang="zh-CN" altLang="en-US" sz="2000" dirty="0"/>
              <a:t>网络</a:t>
            </a:r>
            <a:endParaRPr lang="en-US" altLang="zh-CN" sz="2000" dirty="0"/>
          </a:p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/>
              <a:t>轻量级网络，速度更快</a:t>
            </a:r>
            <a:endParaRPr lang="en-US" altLang="zh-CN" sz="1800" dirty="0"/>
          </a:p>
          <a:p>
            <a:pPr marL="0" indent="0" algn="just">
              <a:lnSpc>
                <a:spcPct val="100000"/>
              </a:lnSpc>
              <a:buClr>
                <a:schemeClr val="accent5">
                  <a:lumMod val="50000"/>
                </a:schemeClr>
              </a:buClr>
              <a:buNone/>
            </a:pPr>
            <a:endParaRPr lang="en-US" altLang="zh-CN" sz="1100" dirty="0"/>
          </a:p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/>
              <a:t>Mobile </a:t>
            </a:r>
            <a:r>
              <a:rPr lang="en-US" altLang="zh-CN" sz="2000" dirty="0" err="1"/>
              <a:t>FaceNet</a:t>
            </a:r>
            <a:r>
              <a:rPr lang="en-US" altLang="zh-CN" sz="2000" dirty="0"/>
              <a:t>  </a:t>
            </a:r>
            <a:r>
              <a:rPr lang="en-US" altLang="zh-CN" sz="1000" dirty="0"/>
              <a:t> </a:t>
            </a:r>
            <a:r>
              <a:rPr lang="en-US" altLang="zh-CN" sz="2000" dirty="0"/>
              <a:t>——  DNN</a:t>
            </a:r>
            <a:r>
              <a:rPr lang="zh-CN" altLang="en-US" sz="2000" dirty="0"/>
              <a:t>网络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5E550-2373-45CD-B256-21FF7CB77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3"/>
          <a:stretch/>
        </p:blipFill>
        <p:spPr>
          <a:xfrm>
            <a:off x="523906" y="3717032"/>
            <a:ext cx="8096187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989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43"/>
          <p:cNvSpPr/>
          <p:nvPr/>
        </p:nvSpPr>
        <p:spPr>
          <a:xfrm>
            <a:off x="938212" y="1137206"/>
            <a:ext cx="111350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  <a:endParaRPr lang="en-US" altLang="zh-CN" sz="1800" b="1" dirty="0">
              <a:solidFill>
                <a:srgbClr val="005D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7"/>
          <p:cNvCxnSpPr/>
          <p:nvPr/>
        </p:nvCxnSpPr>
        <p:spPr>
          <a:xfrm flipH="1">
            <a:off x="873125" y="1506538"/>
            <a:ext cx="7200900" cy="19050"/>
          </a:xfrm>
          <a:prstGeom prst="line">
            <a:avLst/>
          </a:prstGeom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96BD124-D6CD-4781-88CE-18A92C865419}"/>
              </a:ext>
            </a:extLst>
          </p:cNvPr>
          <p:cNvSpPr/>
          <p:nvPr/>
        </p:nvSpPr>
        <p:spPr>
          <a:xfrm rot="16200000">
            <a:off x="2714005" y="1754250"/>
            <a:ext cx="216542" cy="4978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978645-EE8F-4D27-90DF-BA204014BA11}"/>
              </a:ext>
            </a:extLst>
          </p:cNvPr>
          <p:cNvSpPr txBox="1"/>
          <p:nvPr/>
        </p:nvSpPr>
        <p:spPr>
          <a:xfrm>
            <a:off x="3188760" y="1816724"/>
            <a:ext cx="1320682" cy="36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阿里巴巴普惠体 M" panose="00020600040101010101" pitchFamily="18" charset="-122"/>
              </a:rPr>
              <a:t>人脸检测</a:t>
            </a:r>
            <a:endParaRPr lang="zh-CN" altLang="en-US" dirty="0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9B28E98A-5B11-4994-B9DD-F10C53EF3F91}"/>
              </a:ext>
            </a:extLst>
          </p:cNvPr>
          <p:cNvSpPr/>
          <p:nvPr/>
        </p:nvSpPr>
        <p:spPr>
          <a:xfrm flipV="1">
            <a:off x="3661965" y="2276871"/>
            <a:ext cx="174869" cy="714951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5B660-58B8-4448-993A-5C970704185F}"/>
              </a:ext>
            </a:extLst>
          </p:cNvPr>
          <p:cNvSpPr txBox="1"/>
          <p:nvPr/>
        </p:nvSpPr>
        <p:spPr>
          <a:xfrm>
            <a:off x="771879" y="1816724"/>
            <a:ext cx="179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libfacedetection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D3C02-828C-4464-AF5D-1E79BDF75B28}"/>
              </a:ext>
            </a:extLst>
          </p:cNvPr>
          <p:cNvSpPr txBox="1"/>
          <p:nvPr/>
        </p:nvSpPr>
        <p:spPr>
          <a:xfrm>
            <a:off x="3188760" y="3084294"/>
            <a:ext cx="1194909" cy="36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阿里巴巴普惠体 M" panose="00020600040101010101" pitchFamily="18" charset="-122"/>
              </a:rPr>
              <a:t>口罩检测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19C8564-5A8E-4573-8817-BAD040BDD403}"/>
              </a:ext>
            </a:extLst>
          </p:cNvPr>
          <p:cNvSpPr/>
          <p:nvPr/>
        </p:nvSpPr>
        <p:spPr>
          <a:xfrm rot="16200000" flipV="1">
            <a:off x="4464723" y="3015278"/>
            <a:ext cx="215910" cy="50405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475252-09B1-439F-9F02-9147DA0FF2E6}"/>
              </a:ext>
            </a:extLst>
          </p:cNvPr>
          <p:cNvSpPr txBox="1"/>
          <p:nvPr/>
        </p:nvSpPr>
        <p:spPr>
          <a:xfrm>
            <a:off x="4849437" y="3082639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HSV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，图像二值化</a:t>
            </a:r>
            <a:endParaRPr lang="zh-CN" altLang="en-US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AD98353D-63AB-4FB1-A048-C12275C904A9}"/>
              </a:ext>
            </a:extLst>
          </p:cNvPr>
          <p:cNvSpPr/>
          <p:nvPr/>
        </p:nvSpPr>
        <p:spPr>
          <a:xfrm flipV="1">
            <a:off x="3661965" y="3544442"/>
            <a:ext cx="174869" cy="728122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79FC63-AC9D-4717-9306-0721B981E089}"/>
              </a:ext>
            </a:extLst>
          </p:cNvPr>
          <p:cNvSpPr txBox="1"/>
          <p:nvPr/>
        </p:nvSpPr>
        <p:spPr>
          <a:xfrm>
            <a:off x="3411696" y="4365034"/>
            <a:ext cx="684891" cy="36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阿里巴巴普惠体 M" panose="00020600040101010101" pitchFamily="18" charset="-122"/>
              </a:rPr>
              <a:t>训练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BDC93D6-1E62-411A-898B-E55DE5441E47}"/>
              </a:ext>
            </a:extLst>
          </p:cNvPr>
          <p:cNvSpPr/>
          <p:nvPr/>
        </p:nvSpPr>
        <p:spPr>
          <a:xfrm rot="16200000">
            <a:off x="2917705" y="4307343"/>
            <a:ext cx="216542" cy="4978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B4A945-71C5-4F46-982E-B15DC9376376}"/>
              </a:ext>
            </a:extLst>
          </p:cNvPr>
          <p:cNvSpPr txBox="1"/>
          <p:nvPr/>
        </p:nvSpPr>
        <p:spPr>
          <a:xfrm>
            <a:off x="882987" y="4373493"/>
            <a:ext cx="179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Mobile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FaceNet</a:t>
            </a:r>
            <a:endParaRPr lang="zh-CN" altLang="en-US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68ECDD5-6D9A-4225-8B77-DF57FEBD72BD}"/>
              </a:ext>
            </a:extLst>
          </p:cNvPr>
          <p:cNvSpPr/>
          <p:nvPr/>
        </p:nvSpPr>
        <p:spPr>
          <a:xfrm rot="16200000">
            <a:off x="4274531" y="4299932"/>
            <a:ext cx="216542" cy="4978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BFC9DA-F63B-4B23-8C58-37789099B60A}"/>
              </a:ext>
            </a:extLst>
          </p:cNvPr>
          <p:cNvSpPr txBox="1"/>
          <p:nvPr/>
        </p:nvSpPr>
        <p:spPr>
          <a:xfrm>
            <a:off x="4706291" y="4373493"/>
            <a:ext cx="292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Label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与特征向量的键值对</a:t>
            </a:r>
            <a:endParaRPr lang="zh-CN" altLang="en-US" dirty="0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A1CE1C5C-38F9-497A-A1B8-C855CC27027C}"/>
              </a:ext>
            </a:extLst>
          </p:cNvPr>
          <p:cNvSpPr/>
          <p:nvPr/>
        </p:nvSpPr>
        <p:spPr>
          <a:xfrm flipV="1">
            <a:off x="3657329" y="4825180"/>
            <a:ext cx="179505" cy="692051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3F076-263B-4E9F-A36A-B4F0EF2AC9AF}"/>
              </a:ext>
            </a:extLst>
          </p:cNvPr>
          <p:cNvSpPr txBox="1"/>
          <p:nvPr/>
        </p:nvSpPr>
        <p:spPr>
          <a:xfrm>
            <a:off x="3132371" y="5604101"/>
            <a:ext cx="1320682" cy="36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阿里巴巴普惠体 M" panose="00020600040101010101" pitchFamily="18" charset="-122"/>
              </a:rPr>
              <a:t>人脸识别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C18D447-0FD4-402A-9EDA-49407BB91E39}"/>
              </a:ext>
            </a:extLst>
          </p:cNvPr>
          <p:cNvCxnSpPr>
            <a:stCxn id="13" idx="1"/>
            <a:endCxn id="25" idx="1"/>
          </p:cNvCxnSpPr>
          <p:nvPr/>
        </p:nvCxnSpPr>
        <p:spPr>
          <a:xfrm rot="10800000" flipV="1">
            <a:off x="3132372" y="3268132"/>
            <a:ext cx="56389" cy="2519807"/>
          </a:xfrm>
          <a:prstGeom prst="curvedConnector3">
            <a:avLst>
              <a:gd name="adj1" fmla="val 4315354"/>
            </a:avLst>
          </a:prstGeom>
          <a:ln>
            <a:solidFill>
              <a:srgbClr val="005BB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52FA5C5-71F3-418E-A4D6-426F1D97A91A}"/>
              </a:ext>
            </a:extLst>
          </p:cNvPr>
          <p:cNvSpPr/>
          <p:nvPr/>
        </p:nvSpPr>
        <p:spPr>
          <a:xfrm rot="16200000" flipV="1">
            <a:off x="4489454" y="5545709"/>
            <a:ext cx="215910" cy="50405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84D149-B093-4016-90C3-19132B383124}"/>
              </a:ext>
            </a:extLst>
          </p:cNvPr>
          <p:cNvSpPr txBox="1"/>
          <p:nvPr/>
        </p:nvSpPr>
        <p:spPr>
          <a:xfrm>
            <a:off x="4887674" y="5622673"/>
            <a:ext cx="2748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a typeface="阿里巴巴普惠体 M" panose="00020600040101010101" pitchFamily="18" charset="-122"/>
              </a:rPr>
              <a:t>特征向量之间的欧式距离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AC7AF3-0792-46D0-B50A-56C736407893}"/>
              </a:ext>
            </a:extLst>
          </p:cNvPr>
          <p:cNvSpPr txBox="1"/>
          <p:nvPr/>
        </p:nvSpPr>
        <p:spPr>
          <a:xfrm>
            <a:off x="2074145" y="2789300"/>
            <a:ext cx="921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加载本地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已有模型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9D4D62E7-1C9D-4EF7-8628-0D91E08DC026}"/>
              </a:ext>
            </a:extLst>
          </p:cNvPr>
          <p:cNvSpPr/>
          <p:nvPr/>
        </p:nvSpPr>
        <p:spPr>
          <a:xfrm>
            <a:off x="6948264" y="1988840"/>
            <a:ext cx="360040" cy="132368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B41ACE-E668-4EE2-A3EC-4FA91C58E3CF}"/>
              </a:ext>
            </a:extLst>
          </p:cNvPr>
          <p:cNvSpPr txBox="1"/>
          <p:nvPr/>
        </p:nvSpPr>
        <p:spPr>
          <a:xfrm>
            <a:off x="7354820" y="2450850"/>
            <a:ext cx="1320682" cy="36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阿里巴巴普惠体 M" panose="00020600040101010101" pitchFamily="18" charset="-122"/>
              </a:rPr>
              <a:t>人脸收集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0068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43"/>
          <p:cNvSpPr/>
          <p:nvPr/>
        </p:nvSpPr>
        <p:spPr>
          <a:xfrm>
            <a:off x="938212" y="1137206"/>
            <a:ext cx="82547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</a:p>
        </p:txBody>
      </p:sp>
      <p:cxnSp>
        <p:nvCxnSpPr>
          <p:cNvPr id="45" name="直接连接符 7"/>
          <p:cNvCxnSpPr/>
          <p:nvPr/>
        </p:nvCxnSpPr>
        <p:spPr>
          <a:xfrm flipH="1">
            <a:off x="873125" y="1506538"/>
            <a:ext cx="7200900" cy="19050"/>
          </a:xfrm>
          <a:prstGeom prst="line">
            <a:avLst/>
          </a:prstGeom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软硬件交互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CB57C1-D904-4810-A370-E83157FB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05" y="1678915"/>
            <a:ext cx="4018589" cy="9981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AD81EA3-DCC6-4724-86F3-F81E966F1D79}"/>
              </a:ext>
            </a:extLst>
          </p:cNvPr>
          <p:cNvSpPr txBox="1"/>
          <p:nvPr/>
        </p:nvSpPr>
        <p:spPr>
          <a:xfrm>
            <a:off x="788212" y="2832636"/>
            <a:ext cx="2913708" cy="775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阿里巴巴普惠体 M" panose="00020600040101010101"/>
              </a:rPr>
              <a:t> </a:t>
            </a:r>
            <a:r>
              <a:rPr lang="en-US" altLang="zh-CN" dirty="0">
                <a:ea typeface="阿里巴巴普惠体 M" panose="00020600040101010101"/>
              </a:rPr>
              <a:t>LED</a:t>
            </a:r>
            <a:r>
              <a:rPr lang="zh-CN" altLang="en-US" dirty="0">
                <a:ea typeface="阿里巴巴普惠体 M" panose="00020600040101010101"/>
              </a:rPr>
              <a:t>指示灯与按键：</a:t>
            </a:r>
            <a:endParaRPr lang="en-US" altLang="zh-CN" dirty="0">
              <a:ea typeface="阿里巴巴普惠体 M" panose="00020600040101010101"/>
            </a:endParaRPr>
          </a:p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阿里巴巴普惠体 M" panose="00020600040101010101"/>
              </a:rPr>
              <a:t> gpio1014 —— gpio1021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C38E47-FDC7-446C-83B1-8D9A45D1F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6" y="3636577"/>
            <a:ext cx="3613139" cy="1411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A03E8D-6B95-44CD-983F-315F98E8A8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92"/>
          <a:stretch/>
        </p:blipFill>
        <p:spPr>
          <a:xfrm>
            <a:off x="510504" y="5612967"/>
            <a:ext cx="3452159" cy="734133"/>
          </a:xfrm>
          <a:prstGeom prst="rect">
            <a:avLst/>
          </a:prstGeom>
        </p:spPr>
      </p:pic>
      <p:sp>
        <p:nvSpPr>
          <p:cNvPr id="16" name="箭头: 上 15">
            <a:extLst>
              <a:ext uri="{FF2B5EF4-FFF2-40B4-BE49-F238E27FC236}">
                <a16:creationId xmlns:a16="http://schemas.microsoft.com/office/drawing/2014/main" id="{56BB6398-9B71-48F7-BE20-BCD4653DD2FB}"/>
              </a:ext>
            </a:extLst>
          </p:cNvPr>
          <p:cNvSpPr/>
          <p:nvPr/>
        </p:nvSpPr>
        <p:spPr>
          <a:xfrm flipV="1">
            <a:off x="2097541" y="5145898"/>
            <a:ext cx="174869" cy="354911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3AA0DA-9194-48F0-87A3-142EB8392D2B}"/>
              </a:ext>
            </a:extLst>
          </p:cNvPr>
          <p:cNvSpPr txBox="1"/>
          <p:nvPr/>
        </p:nvSpPr>
        <p:spPr>
          <a:xfrm>
            <a:off x="2338974" y="5176676"/>
            <a:ext cx="228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阿里巴巴普惠体 M" panose="00020600040101010101" pitchFamily="18" charset="-122"/>
              </a:rPr>
              <a:t>LED</a:t>
            </a:r>
            <a:r>
              <a:rPr lang="zh-CN" altLang="en-US" sz="1400" dirty="0">
                <a:ea typeface="阿里巴巴普惠体 M" panose="00020600040101010101" pitchFamily="18" charset="-122"/>
              </a:rPr>
              <a:t>写入、按键读取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6D89E6-4841-4AE1-AA72-95DD5D15FFB9}"/>
              </a:ext>
            </a:extLst>
          </p:cNvPr>
          <p:cNvSpPr txBox="1"/>
          <p:nvPr/>
        </p:nvSpPr>
        <p:spPr>
          <a:xfrm>
            <a:off x="5039033" y="2833869"/>
            <a:ext cx="2913708" cy="775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阿里巴巴普惠体 M" panose="00020600040101010101"/>
              </a:rPr>
              <a:t> </a:t>
            </a:r>
            <a:r>
              <a:rPr lang="zh-CN" altLang="en-US" dirty="0">
                <a:ea typeface="阿里巴巴普惠体 M" panose="00020600040101010101"/>
              </a:rPr>
              <a:t>摄像头时钟位与数据位：</a:t>
            </a:r>
            <a:endParaRPr lang="en-US" altLang="zh-CN" dirty="0">
              <a:ea typeface="阿里巴巴普惠体 M" panose="00020600040101010101"/>
            </a:endParaRPr>
          </a:p>
          <a:p>
            <a:pPr algn="just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阿里巴巴普惠体 M" panose="00020600040101010101"/>
              </a:rPr>
              <a:t> gpio1022 —— gpio1023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20B675-FC28-415A-89BD-B7D7EDD1A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439" y="3636577"/>
            <a:ext cx="4130873" cy="37099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E9D4440-84D3-41B2-8BE4-B18AB3E41E5F}"/>
              </a:ext>
            </a:extLst>
          </p:cNvPr>
          <p:cNvSpPr txBox="1"/>
          <p:nvPr/>
        </p:nvSpPr>
        <p:spPr>
          <a:xfrm>
            <a:off x="865075" y="5145898"/>
            <a:ext cx="1165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模式检测</a:t>
            </a:r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92F0DAEA-E7A8-41CF-B25B-E787AE44FE27}"/>
              </a:ext>
            </a:extLst>
          </p:cNvPr>
          <p:cNvSpPr/>
          <p:nvPr/>
        </p:nvSpPr>
        <p:spPr>
          <a:xfrm flipV="1">
            <a:off x="6493859" y="4068902"/>
            <a:ext cx="174869" cy="354911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8D8D9C-7306-4E8C-AE18-69DFDF33EF72}"/>
              </a:ext>
            </a:extLst>
          </p:cNvPr>
          <p:cNvSpPr txBox="1"/>
          <p:nvPr/>
        </p:nvSpPr>
        <p:spPr>
          <a:xfrm>
            <a:off x="6732241" y="4099680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a typeface="阿里巴巴普惠体 M" panose="00020600040101010101" pitchFamily="18" charset="-122"/>
              </a:rPr>
              <a:t>串行写入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A45CC7-43D4-4676-A537-F98382440BED}"/>
              </a:ext>
            </a:extLst>
          </p:cNvPr>
          <p:cNvSpPr txBox="1"/>
          <p:nvPr/>
        </p:nvSpPr>
        <p:spPr>
          <a:xfrm>
            <a:off x="5092367" y="4068902"/>
            <a:ext cx="1331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启动摄像头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C0F7C4-EB68-4E72-9518-AE0ABB264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050" y="4506183"/>
            <a:ext cx="4274363" cy="17237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87AA20D-4E40-4836-A761-1179D2FCD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497" y="4499566"/>
            <a:ext cx="2993953" cy="184753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F6E8A8-D13E-4A1C-A3A7-C3FD22C165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013" y="4499566"/>
            <a:ext cx="1615580" cy="18442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EEF8E40-82AC-41A3-83AC-7D98082EC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9002" y="1692090"/>
            <a:ext cx="3777820" cy="46716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软硬件交互</a:t>
            </a:r>
          </a:p>
        </p:txBody>
      </p:sp>
      <p:sp>
        <p:nvSpPr>
          <p:cNvPr id="10" name="矩形 43">
            <a:extLst>
              <a:ext uri="{FF2B5EF4-FFF2-40B4-BE49-F238E27FC236}">
                <a16:creationId xmlns:a16="http://schemas.microsoft.com/office/drawing/2014/main" id="{603B95FD-00D0-4488-8B3E-9C2B45440CF5}"/>
              </a:ext>
            </a:extLst>
          </p:cNvPr>
          <p:cNvSpPr/>
          <p:nvPr/>
        </p:nvSpPr>
        <p:spPr>
          <a:xfrm>
            <a:off x="938212" y="1137206"/>
            <a:ext cx="9694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VDMA</a:t>
            </a:r>
          </a:p>
        </p:txBody>
      </p:sp>
      <p:cxnSp>
        <p:nvCxnSpPr>
          <p:cNvPr id="11" name="直接连接符 7">
            <a:extLst>
              <a:ext uri="{FF2B5EF4-FFF2-40B4-BE49-F238E27FC236}">
                <a16:creationId xmlns:a16="http://schemas.microsoft.com/office/drawing/2014/main" id="{E64201AF-97FA-42BC-9D0E-250853B4F263}"/>
              </a:ext>
            </a:extLst>
          </p:cNvPr>
          <p:cNvCxnSpPr/>
          <p:nvPr/>
        </p:nvCxnSpPr>
        <p:spPr>
          <a:xfrm flipH="1">
            <a:off x="873125" y="1506538"/>
            <a:ext cx="7200900" cy="19050"/>
          </a:xfrm>
          <a:prstGeom prst="line">
            <a:avLst/>
          </a:prstGeom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D91F92C-10F8-4983-8A1E-4F2DE980A4F5}"/>
              </a:ext>
            </a:extLst>
          </p:cNvPr>
          <p:cNvSpPr/>
          <p:nvPr/>
        </p:nvSpPr>
        <p:spPr>
          <a:xfrm>
            <a:off x="254338" y="3240775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632B41-460B-4350-B0B9-7E836E0530CD}"/>
              </a:ext>
            </a:extLst>
          </p:cNvPr>
          <p:cNvSpPr/>
          <p:nvPr/>
        </p:nvSpPr>
        <p:spPr>
          <a:xfrm>
            <a:off x="3126702" y="3224408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5EE90E-6A5C-4239-8AD2-B443F3649F81}"/>
              </a:ext>
            </a:extLst>
          </p:cNvPr>
          <p:cNvSpPr/>
          <p:nvPr/>
        </p:nvSpPr>
        <p:spPr>
          <a:xfrm>
            <a:off x="4826807" y="3224408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63ADEF-B930-4725-9409-86688B9DCBD5}"/>
              </a:ext>
            </a:extLst>
          </p:cNvPr>
          <p:cNvSpPr/>
          <p:nvPr/>
        </p:nvSpPr>
        <p:spPr>
          <a:xfrm>
            <a:off x="3126702" y="4203248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274E99F5-1A15-4FED-BD8A-793DB30F9095}"/>
              </a:ext>
            </a:extLst>
          </p:cNvPr>
          <p:cNvSpPr/>
          <p:nvPr/>
        </p:nvSpPr>
        <p:spPr>
          <a:xfrm rot="16200000" flipV="1">
            <a:off x="2195070" y="2994929"/>
            <a:ext cx="248423" cy="1076712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E003E0-9CC2-4109-B882-0818A72C4D75}"/>
              </a:ext>
            </a:extLst>
          </p:cNvPr>
          <p:cNvSpPr txBox="1"/>
          <p:nvPr/>
        </p:nvSpPr>
        <p:spPr>
          <a:xfrm>
            <a:off x="1627666" y="3023214"/>
            <a:ext cx="13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写入视频流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BC579F2C-7C40-4D3A-B063-03F5FB91CBC5}"/>
              </a:ext>
            </a:extLst>
          </p:cNvPr>
          <p:cNvSpPr/>
          <p:nvPr/>
        </p:nvSpPr>
        <p:spPr>
          <a:xfrm flipV="1">
            <a:off x="3661743" y="2416844"/>
            <a:ext cx="187442" cy="641605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CFAC5D-DABD-48D6-8279-4E6C6443B0DD}"/>
              </a:ext>
            </a:extLst>
          </p:cNvPr>
          <p:cNvSpPr txBox="1"/>
          <p:nvPr/>
        </p:nvSpPr>
        <p:spPr>
          <a:xfrm>
            <a:off x="3320076" y="2035765"/>
            <a:ext cx="87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写通道</a:t>
            </a:r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2B1B869F-42E6-488C-BD20-A23056368EDE}"/>
              </a:ext>
            </a:extLst>
          </p:cNvPr>
          <p:cNvSpPr/>
          <p:nvPr/>
        </p:nvSpPr>
        <p:spPr>
          <a:xfrm rot="10800000" flipV="1">
            <a:off x="5405721" y="3973808"/>
            <a:ext cx="200350" cy="689607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6C6068-5CB6-4682-9BA8-BD2654E938E8}"/>
              </a:ext>
            </a:extLst>
          </p:cNvPr>
          <p:cNvSpPr txBox="1"/>
          <p:nvPr/>
        </p:nvSpPr>
        <p:spPr>
          <a:xfrm>
            <a:off x="5070507" y="4698570"/>
            <a:ext cx="87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读通道</a:t>
            </a: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3228D79D-5A8B-4ECC-B51C-41EC30C2B7F0}"/>
              </a:ext>
            </a:extLst>
          </p:cNvPr>
          <p:cNvSpPr/>
          <p:nvPr/>
        </p:nvSpPr>
        <p:spPr>
          <a:xfrm rot="16200000" flipV="1">
            <a:off x="6795588" y="3031383"/>
            <a:ext cx="248423" cy="1076712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38BDE3-A4ED-4ED5-A5EA-A6ED88A24325}"/>
              </a:ext>
            </a:extLst>
          </p:cNvPr>
          <p:cNvSpPr txBox="1"/>
          <p:nvPr/>
        </p:nvSpPr>
        <p:spPr>
          <a:xfrm>
            <a:off x="6228184" y="3059668"/>
            <a:ext cx="13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读取视频流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A96869-E4DB-40EC-8F18-BA28185D4135}"/>
              </a:ext>
            </a:extLst>
          </p:cNvPr>
          <p:cNvSpPr/>
          <p:nvPr/>
        </p:nvSpPr>
        <p:spPr>
          <a:xfrm>
            <a:off x="7601512" y="3207880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A9F33740-C8DC-4FEB-9AD4-47C346631996}"/>
              </a:ext>
            </a:extLst>
          </p:cNvPr>
          <p:cNvSpPr/>
          <p:nvPr/>
        </p:nvSpPr>
        <p:spPr>
          <a:xfrm rot="10800000" flipV="1">
            <a:off x="5405721" y="2405097"/>
            <a:ext cx="200350" cy="689607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7A2718-753E-4750-B67D-8760E8C26773}"/>
              </a:ext>
            </a:extLst>
          </p:cNvPr>
          <p:cNvSpPr txBox="1"/>
          <p:nvPr/>
        </p:nvSpPr>
        <p:spPr>
          <a:xfrm>
            <a:off x="4826807" y="2020939"/>
            <a:ext cx="14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0F9E620-2163-467E-A186-A584D0C401FF}"/>
              </a:ext>
            </a:extLst>
          </p:cNvPr>
          <p:cNvCxnSpPr/>
          <p:nvPr/>
        </p:nvCxnSpPr>
        <p:spPr>
          <a:xfrm>
            <a:off x="2195736" y="4468038"/>
            <a:ext cx="815162" cy="0"/>
          </a:xfrm>
          <a:prstGeom prst="straightConnector1">
            <a:avLst/>
          </a:prstGeom>
          <a:ln>
            <a:solidFill>
              <a:srgbClr val="005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77AD06F-3CDC-4D1C-821D-577BDAA25F65}"/>
              </a:ext>
            </a:extLst>
          </p:cNvPr>
          <p:cNvSpPr txBox="1"/>
          <p:nvPr/>
        </p:nvSpPr>
        <p:spPr>
          <a:xfrm>
            <a:off x="1309791" y="4283372"/>
            <a:ext cx="87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写通道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E4CC07-AD00-4179-A582-AFE20F98D9AA}"/>
              </a:ext>
            </a:extLst>
          </p:cNvPr>
          <p:cNvCxnSpPr/>
          <p:nvPr/>
        </p:nvCxnSpPr>
        <p:spPr>
          <a:xfrm flipH="1">
            <a:off x="4473575" y="2390271"/>
            <a:ext cx="353232" cy="1812977"/>
          </a:xfrm>
          <a:prstGeom prst="straightConnector1">
            <a:avLst/>
          </a:prstGeom>
          <a:ln>
            <a:solidFill>
              <a:srgbClr val="005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B463727-B5D6-45F9-ABB0-0B0AEA8FE2C2}"/>
              </a:ext>
            </a:extLst>
          </p:cNvPr>
          <p:cNvSpPr txBox="1"/>
          <p:nvPr/>
        </p:nvSpPr>
        <p:spPr>
          <a:xfrm>
            <a:off x="4455526" y="2705333"/>
            <a:ext cx="4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34"/>
          <p:cNvSpPr txBox="1"/>
          <p:nvPr/>
        </p:nvSpPr>
        <p:spPr>
          <a:xfrm>
            <a:off x="3419475" y="404813"/>
            <a:ext cx="2089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软硬件交互</a:t>
            </a:r>
          </a:p>
        </p:txBody>
      </p:sp>
      <p:sp>
        <p:nvSpPr>
          <p:cNvPr id="10" name="矩形 43">
            <a:extLst>
              <a:ext uri="{FF2B5EF4-FFF2-40B4-BE49-F238E27FC236}">
                <a16:creationId xmlns:a16="http://schemas.microsoft.com/office/drawing/2014/main" id="{603B95FD-00D0-4488-8B3E-9C2B45440CF5}"/>
              </a:ext>
            </a:extLst>
          </p:cNvPr>
          <p:cNvSpPr/>
          <p:nvPr/>
        </p:nvSpPr>
        <p:spPr>
          <a:xfrm>
            <a:off x="938212" y="1137206"/>
            <a:ext cx="9694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5D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VDMA</a:t>
            </a:r>
          </a:p>
        </p:txBody>
      </p:sp>
      <p:cxnSp>
        <p:nvCxnSpPr>
          <p:cNvPr id="11" name="直接连接符 7">
            <a:extLst>
              <a:ext uri="{FF2B5EF4-FFF2-40B4-BE49-F238E27FC236}">
                <a16:creationId xmlns:a16="http://schemas.microsoft.com/office/drawing/2014/main" id="{E64201AF-97FA-42BC-9D0E-250853B4F263}"/>
              </a:ext>
            </a:extLst>
          </p:cNvPr>
          <p:cNvCxnSpPr/>
          <p:nvPr/>
        </p:nvCxnSpPr>
        <p:spPr>
          <a:xfrm flipH="1">
            <a:off x="873125" y="1506538"/>
            <a:ext cx="7200900" cy="19050"/>
          </a:xfrm>
          <a:prstGeom prst="line">
            <a:avLst/>
          </a:prstGeom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D91F92C-10F8-4983-8A1E-4F2DE980A4F5}"/>
              </a:ext>
            </a:extLst>
          </p:cNvPr>
          <p:cNvSpPr/>
          <p:nvPr/>
        </p:nvSpPr>
        <p:spPr>
          <a:xfrm>
            <a:off x="254338" y="3240775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632B41-460B-4350-B0B9-7E836E0530CD}"/>
              </a:ext>
            </a:extLst>
          </p:cNvPr>
          <p:cNvSpPr/>
          <p:nvPr/>
        </p:nvSpPr>
        <p:spPr>
          <a:xfrm>
            <a:off x="3126702" y="3224408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5EE90E-6A5C-4239-8AD2-B443F3649F81}"/>
              </a:ext>
            </a:extLst>
          </p:cNvPr>
          <p:cNvSpPr/>
          <p:nvPr/>
        </p:nvSpPr>
        <p:spPr>
          <a:xfrm>
            <a:off x="4826807" y="3224408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274E99F5-1A15-4FED-BD8A-793DB30F9095}"/>
              </a:ext>
            </a:extLst>
          </p:cNvPr>
          <p:cNvSpPr/>
          <p:nvPr/>
        </p:nvSpPr>
        <p:spPr>
          <a:xfrm rot="16200000" flipV="1">
            <a:off x="2195070" y="2994929"/>
            <a:ext cx="248423" cy="1076712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E003E0-9CC2-4109-B882-0818A72C4D75}"/>
              </a:ext>
            </a:extLst>
          </p:cNvPr>
          <p:cNvSpPr txBox="1"/>
          <p:nvPr/>
        </p:nvSpPr>
        <p:spPr>
          <a:xfrm>
            <a:off x="1627666" y="3023214"/>
            <a:ext cx="13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写入视频流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BC579F2C-7C40-4D3A-B063-03F5FB91CBC5}"/>
              </a:ext>
            </a:extLst>
          </p:cNvPr>
          <p:cNvSpPr/>
          <p:nvPr/>
        </p:nvSpPr>
        <p:spPr>
          <a:xfrm rot="3487385" flipV="1">
            <a:off x="5775419" y="2566471"/>
            <a:ext cx="187442" cy="641605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CFAC5D-DABD-48D6-8279-4E6C6443B0DD}"/>
              </a:ext>
            </a:extLst>
          </p:cNvPr>
          <p:cNvSpPr txBox="1"/>
          <p:nvPr/>
        </p:nvSpPr>
        <p:spPr>
          <a:xfrm>
            <a:off x="5869140" y="2253840"/>
            <a:ext cx="87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写通道</a:t>
            </a: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3228D79D-5A8B-4ECC-B51C-41EC30C2B7F0}"/>
              </a:ext>
            </a:extLst>
          </p:cNvPr>
          <p:cNvSpPr/>
          <p:nvPr/>
        </p:nvSpPr>
        <p:spPr>
          <a:xfrm rot="16200000" flipV="1">
            <a:off x="6797500" y="3839495"/>
            <a:ext cx="248423" cy="1076712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38BDE3-A4ED-4ED5-A5EA-A6ED88A24325}"/>
              </a:ext>
            </a:extLst>
          </p:cNvPr>
          <p:cNvSpPr txBox="1"/>
          <p:nvPr/>
        </p:nvSpPr>
        <p:spPr>
          <a:xfrm>
            <a:off x="6230096" y="3867780"/>
            <a:ext cx="13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读取视频流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A96869-E4DB-40EC-8F18-BA28185D4135}"/>
              </a:ext>
            </a:extLst>
          </p:cNvPr>
          <p:cNvSpPr/>
          <p:nvPr/>
        </p:nvSpPr>
        <p:spPr>
          <a:xfrm>
            <a:off x="7603424" y="4015992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7A2718-753E-4750-B67D-8760E8C26773}"/>
              </a:ext>
            </a:extLst>
          </p:cNvPr>
          <p:cNvSpPr txBox="1"/>
          <p:nvPr/>
        </p:nvSpPr>
        <p:spPr>
          <a:xfrm>
            <a:off x="3897604" y="2080198"/>
            <a:ext cx="14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A1D496-2E3D-4ECA-BD94-0DCF0C3DBEFD}"/>
              </a:ext>
            </a:extLst>
          </p:cNvPr>
          <p:cNvSpPr/>
          <p:nvPr/>
        </p:nvSpPr>
        <p:spPr>
          <a:xfrm>
            <a:off x="3135584" y="4016020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C022B9-2D6E-4D30-BFA8-A36856F731BD}"/>
              </a:ext>
            </a:extLst>
          </p:cNvPr>
          <p:cNvSpPr/>
          <p:nvPr/>
        </p:nvSpPr>
        <p:spPr>
          <a:xfrm>
            <a:off x="4835689" y="4016020"/>
            <a:ext cx="1257524" cy="52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0FAC3-46F3-4E90-9F6B-D15864D52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38" y="1124914"/>
            <a:ext cx="6811466" cy="801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A7B144-3D4A-4B75-80AC-7FA1A9C0B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280" y="5860586"/>
            <a:ext cx="7125723" cy="817933"/>
          </a:xfrm>
          <a:prstGeom prst="rect">
            <a:avLst/>
          </a:prstGeom>
        </p:spPr>
      </p:pic>
      <p:sp>
        <p:nvSpPr>
          <p:cNvPr id="33" name="箭头: 上 32">
            <a:extLst>
              <a:ext uri="{FF2B5EF4-FFF2-40B4-BE49-F238E27FC236}">
                <a16:creationId xmlns:a16="http://schemas.microsoft.com/office/drawing/2014/main" id="{63721630-8265-4688-8FAB-095C905EF1B8}"/>
              </a:ext>
            </a:extLst>
          </p:cNvPr>
          <p:cNvSpPr/>
          <p:nvPr/>
        </p:nvSpPr>
        <p:spPr>
          <a:xfrm rot="8465915" flipV="1">
            <a:off x="3989562" y="4663864"/>
            <a:ext cx="200350" cy="689607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3E21C6-0E25-4930-9675-9FADD496EC67}"/>
              </a:ext>
            </a:extLst>
          </p:cNvPr>
          <p:cNvSpPr txBox="1"/>
          <p:nvPr/>
        </p:nvSpPr>
        <p:spPr>
          <a:xfrm>
            <a:off x="4038187" y="5386281"/>
            <a:ext cx="87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读通道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B81C3A-CB68-441A-BB58-1B61A7AF1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0" y="2175376"/>
            <a:ext cx="3238781" cy="7315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AAA426-3256-4AE1-BFB2-5FB9E6199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0" y="4686342"/>
            <a:ext cx="3238781" cy="73158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9F2464A-840D-4A5E-A99D-2E7DFC3863A9}"/>
              </a:ext>
            </a:extLst>
          </p:cNvPr>
          <p:cNvSpPr txBox="1"/>
          <p:nvPr/>
        </p:nvSpPr>
        <p:spPr>
          <a:xfrm>
            <a:off x="323528" y="5469978"/>
            <a:ext cx="87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读地址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5249C7-82CE-4E6D-AEE8-CEA6D0FF5804}"/>
              </a:ext>
            </a:extLst>
          </p:cNvPr>
          <p:cNvSpPr txBox="1"/>
          <p:nvPr/>
        </p:nvSpPr>
        <p:spPr>
          <a:xfrm>
            <a:off x="323528" y="1766451"/>
            <a:ext cx="87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3A736D-3397-47E0-88FC-9306B236591E}"/>
              </a:ext>
            </a:extLst>
          </p:cNvPr>
          <p:cNvSpPr txBox="1"/>
          <p:nvPr/>
        </p:nvSpPr>
        <p:spPr>
          <a:xfrm>
            <a:off x="3897603" y="2436675"/>
            <a:ext cx="14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showFrame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6CC2673C-1C3D-48DF-A7B7-FA4F9D8BFB11}"/>
              </a:ext>
            </a:extLst>
          </p:cNvPr>
          <p:cNvSpPr/>
          <p:nvPr/>
        </p:nvSpPr>
        <p:spPr>
          <a:xfrm rot="13863277" flipV="1">
            <a:off x="3985810" y="2791168"/>
            <a:ext cx="151492" cy="397122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3433AD-4731-43FD-870C-E9B367EB424E}"/>
              </a:ext>
            </a:extLst>
          </p:cNvPr>
          <p:cNvSpPr txBox="1"/>
          <p:nvPr/>
        </p:nvSpPr>
        <p:spPr>
          <a:xfrm>
            <a:off x="5303091" y="5332669"/>
            <a:ext cx="14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showFrame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596F40-8D88-4525-BA98-CE2B8494A977}"/>
              </a:ext>
            </a:extLst>
          </p:cNvPr>
          <p:cNvSpPr txBox="1"/>
          <p:nvPr/>
        </p:nvSpPr>
        <p:spPr>
          <a:xfrm>
            <a:off x="7374763" y="5337257"/>
            <a:ext cx="14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7897BE-F59E-4DB4-B0F9-FC711591B2B3}"/>
              </a:ext>
            </a:extLst>
          </p:cNvPr>
          <p:cNvSpPr txBox="1"/>
          <p:nvPr/>
        </p:nvSpPr>
        <p:spPr>
          <a:xfrm>
            <a:off x="6857124" y="5160310"/>
            <a:ext cx="87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9A715763-99D6-4F85-83F1-1AE9E87BBA34}"/>
              </a:ext>
            </a:extLst>
          </p:cNvPr>
          <p:cNvSpPr/>
          <p:nvPr/>
        </p:nvSpPr>
        <p:spPr>
          <a:xfrm rot="5400000" flipV="1">
            <a:off x="6994997" y="5190658"/>
            <a:ext cx="114806" cy="624968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6252F087-D6B1-42E2-BF12-836A653A7C91}"/>
              </a:ext>
            </a:extLst>
          </p:cNvPr>
          <p:cNvSpPr/>
          <p:nvPr/>
        </p:nvSpPr>
        <p:spPr>
          <a:xfrm rot="8465915" flipV="1">
            <a:off x="5742503" y="4653540"/>
            <a:ext cx="200350" cy="689607"/>
          </a:xfrm>
          <a:prstGeom prst="upArrow">
            <a:avLst/>
          </a:prstGeom>
          <a:solidFill>
            <a:srgbClr val="005BBB"/>
          </a:solidFill>
          <a:ln>
            <a:solidFill>
              <a:srgbClr val="005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7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7" grpId="0"/>
      <p:bldP spid="33" grpId="0" animBg="1"/>
      <p:bldP spid="34" grpId="0"/>
      <p:bldP spid="38" grpId="0"/>
      <p:bldP spid="39" grpId="0" animBg="1"/>
      <p:bldP spid="40" grpId="0"/>
      <p:bldP spid="41" grpId="0"/>
      <p:bldP spid="42" grpId="0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1734</Words>
  <Application>Microsoft Office PowerPoint</Application>
  <PresentationFormat>全屏显示(4:3)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阿里巴巴普惠体 M</vt:lpstr>
      <vt:lpstr>等线</vt:lpstr>
      <vt:lpstr>微软雅黑</vt:lpstr>
      <vt:lpstr>Arial</vt:lpstr>
      <vt:lpstr>Palatino Linotype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gh</dc:creator>
  <cp:lastModifiedBy>Huang Jacey</cp:lastModifiedBy>
  <cp:revision>168</cp:revision>
  <dcterms:created xsi:type="dcterms:W3CDTF">2009-10-13T03:30:32Z</dcterms:created>
  <dcterms:modified xsi:type="dcterms:W3CDTF">2022-03-26T10:26:07Z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1F1B550503F6424AAC501155E208B58A</vt:lpwstr>
  </property>
  <property fmtid="{D5CDD505-2E9C-101B-9397-08002B2CF9AE}" pid="3" name="KSOProductBuildVer">
    <vt:lpwstr>2052-11.1.0.10356</vt:lpwstr>
  </property>
</Properties>
</file>