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7" r:id="rId2"/>
    <p:sldId id="258" r:id="rId3"/>
    <p:sldId id="279" r:id="rId4"/>
    <p:sldId id="280" r:id="rId5"/>
    <p:sldId id="281" r:id="rId6"/>
    <p:sldId id="282" r:id="rId7"/>
    <p:sldId id="285" r:id="rId8"/>
    <p:sldId id="286" r:id="rId9"/>
    <p:sldId id="287" r:id="rId10"/>
    <p:sldId id="288" r:id="rId11"/>
    <p:sldId id="289" r:id="rId12"/>
    <p:sldId id="290" r:id="rId13"/>
    <p:sldId id="284" r:id="rId14"/>
    <p:sldId id="291" r:id="rId15"/>
    <p:sldId id="278" r:id="rId16"/>
  </p:sldIdLst>
  <p:sldSz cx="9144000" cy="6858000" type="screen4x3"/>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43">
          <p15:clr>
            <a:srgbClr val="A4A3A4"/>
          </p15:clr>
        </p15:guide>
        <p15:guide id="2" pos="291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BBB"/>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53" autoAdjust="0"/>
    <p:restoredTop sz="94660"/>
  </p:normalViewPr>
  <p:slideViewPr>
    <p:cSldViewPr showGuides="1">
      <p:cViewPr varScale="1">
        <p:scale>
          <a:sx n="84" d="100"/>
          <a:sy n="84" d="100"/>
        </p:scale>
        <p:origin x="1392" y="72"/>
      </p:cViewPr>
      <p:guideLst>
        <p:guide orient="horz" pos="2143"/>
        <p:guide pos="2917"/>
      </p:guideLst>
    </p:cSldViewPr>
  </p:slideViewPr>
  <p:notesTextViewPr>
    <p:cViewPr>
      <p:scale>
        <a:sx n="100" d="100"/>
        <a:sy n="100" d="100"/>
      </p:scale>
      <p:origin x="0" y="0"/>
    </p:cViewPr>
  </p:notesTextViewPr>
  <p:sorterViewPr>
    <p:cViewPr>
      <p:scale>
        <a:sx n="100" d="100"/>
        <a:sy n="100" d="100"/>
      </p:scale>
      <p:origin x="0" y="-120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marL="0" marR="0" lvl="0" indent="0" algn="r" defTabSz="914400" rtl="0" eaLnBrk="0" fontAlgn="base" latinLnBrk="0" hangingPunct="0">
              <a:lnSpc>
                <a:spcPct val="100000"/>
              </a:lnSpc>
              <a:spcBef>
                <a:spcPct val="0"/>
              </a:spcBef>
              <a:spcAft>
                <a:spcPct val="0"/>
              </a:spcAft>
              <a:buClrTx/>
              <a:buSzTx/>
              <a:buFontTx/>
              <a:buNone/>
              <a:defRPr/>
            </a:pPr>
            <a:fld id="{20CD7F4A-47CB-4C22-8008-1C73C610FCC3}" type="datetimeFigureOut">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2021/7/16</a:t>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wrap="square" lIns="91440" tIns="45720" rIns="91440" bIns="45720" numCol="1" anchor="b" anchorCtr="0" compatLnSpc="1"/>
          <a:lstStyle>
            <a:lvl1pPr algn="r">
              <a:defRPr sz="1200"/>
            </a:lvl1pPr>
          </a:lstStyle>
          <a:p>
            <a:pPr marL="0" marR="0" lvl="0" indent="0" algn="r" defTabSz="914400" rtl="0" eaLnBrk="0" fontAlgn="base" latinLnBrk="0" hangingPunct="0">
              <a:lnSpc>
                <a:spcPct val="100000"/>
              </a:lnSpc>
              <a:spcBef>
                <a:spcPct val="0"/>
              </a:spcBef>
              <a:spcAft>
                <a:spcPct val="0"/>
              </a:spcAft>
              <a:buClrTx/>
              <a:buSzTx/>
              <a:buFontTx/>
              <a:buNone/>
              <a:defRPr/>
            </a:pPr>
            <a:fld id="{8B173379-B140-438E-94E2-49E9236E24A3}" type="slidenum">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728826004"/>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ln>
            <a:solidFill>
              <a:srgbClr val="000000">
                <a:alpha val="100000"/>
              </a:srgbClr>
            </a:solidFill>
            <a:miter lim="800000"/>
          </a:ln>
        </p:spPr>
      </p:sp>
      <p:sp>
        <p:nvSpPr>
          <p:cNvPr id="6147" name="备注占位符 2"/>
          <p:cNvSpPr>
            <a:spLocks noGrp="1"/>
          </p:cNvSpPr>
          <p:nvPr>
            <p:ph type="body" idx="1"/>
          </p:nvPr>
        </p:nvSpPr>
        <p:spPr>
          <a:noFill/>
          <a:ln>
            <a:noFill/>
          </a:ln>
        </p:spPr>
        <p:txBody>
          <a:bodyPr wrap="square" lIns="91440" tIns="45720" rIns="91440" bIns="45720" anchor="t" anchorCtr="0"/>
          <a:lstStyle/>
          <a:p>
            <a:pPr lvl="0"/>
            <a:endParaRPr lang="zh-CN" altLang="en-US" dirty="0"/>
          </a:p>
        </p:txBody>
      </p:sp>
      <p:sp>
        <p:nvSpPr>
          <p:cNvPr id="6148"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a:fld id="{9A0DB2DC-4C9A-4742-B13C-FB6460FD3503}" type="slidenum">
              <a:rPr lang="zh-CN" altLang="en-US" sz="1200" dirty="0"/>
              <a:t>1</a:t>
            </a:fld>
            <a:endParaRPr lang="zh-CN" altLang="en-US" sz="1200" dirty="0"/>
          </a:p>
        </p:txBody>
      </p:sp>
    </p:spTree>
    <p:extLst>
      <p:ext uri="{BB962C8B-B14F-4D97-AF65-F5344CB8AC3E}">
        <p14:creationId xmlns:p14="http://schemas.microsoft.com/office/powerpoint/2010/main" val="37847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a:ln>
            <a:solidFill>
              <a:srgbClr val="000000">
                <a:alpha val="100000"/>
              </a:srgbClr>
            </a:solidFill>
            <a:miter lim="800000"/>
          </a:ln>
        </p:spPr>
      </p:sp>
      <p:sp>
        <p:nvSpPr>
          <p:cNvPr id="27651"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p>
        </p:txBody>
      </p:sp>
      <p:sp>
        <p:nvSpPr>
          <p:cNvPr id="27652"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a:fld id="{9A0DB2DC-4C9A-4742-B13C-FB6460FD3503}" type="slidenum">
              <a:rPr lang="zh-CN" altLang="en-US" sz="1200" dirty="0"/>
              <a:t>15</a:t>
            </a:fld>
            <a:endParaRPr lang="zh-CN" altLang="en-US" sz="1200" dirty="0"/>
          </a:p>
        </p:txBody>
      </p:sp>
    </p:spTree>
    <p:extLst>
      <p:ext uri="{BB962C8B-B14F-4D97-AF65-F5344CB8AC3E}">
        <p14:creationId xmlns:p14="http://schemas.microsoft.com/office/powerpoint/2010/main" val="935383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6D4D077-2966-42D6-96CD-BF31CF8538A4}"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6D4D077-2966-42D6-96CD-BF31CF8538A4}"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6D4D077-2966-42D6-96CD-BF31CF8538A4}"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6D4D077-2966-42D6-96CD-BF31CF8538A4}"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6D4D077-2966-42D6-96CD-BF31CF8538A4}"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6D4D077-2966-42D6-96CD-BF31CF8538A4}"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6D4D077-2966-42D6-96CD-BF31CF8538A4}"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6D4D077-2966-42D6-96CD-BF31CF8538A4}"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6D4D077-2966-42D6-96CD-BF31CF8538A4}"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6D4D077-2966-42D6-96CD-BF31CF8538A4}"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6D4D077-2966-42D6-96CD-BF31CF8538A4}"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457200" y="274638"/>
            <a:ext cx="8229600" cy="1143000"/>
          </a:xfrm>
          <a:prstGeom prst="rect">
            <a:avLst/>
          </a:prstGeom>
          <a:noFill/>
          <a:ln w="9525">
            <a:noFill/>
          </a:ln>
        </p:spPr>
        <p:txBody>
          <a:bodyPr anchor="ctr" anchorCtr="0"/>
          <a:lstStyle/>
          <a:p>
            <a:pPr lvl="0"/>
            <a:r>
              <a:rPr lang="zh-CN" altLang="en-US" dirty="0"/>
              <a:t>单击此处编辑母版标题样式</a:t>
            </a:r>
          </a:p>
        </p:txBody>
      </p:sp>
      <p:sp>
        <p:nvSpPr>
          <p:cNvPr id="1027" name="Rectangle 3"/>
          <p:cNvSpPr>
            <a:spLocks noGrp="1"/>
          </p:cNvSpPr>
          <p:nvPr>
            <p:ph type="body" idx="1"/>
          </p:nvPr>
        </p:nvSpPr>
        <p:spPr>
          <a:xfrm>
            <a:off x="457200" y="1600200"/>
            <a:ext cx="8229600" cy="4525963"/>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4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400">
                <a:latin typeface="Arial" panose="020B0604020202020204" pitchFamily="34" charset="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400"/>
            </a:lvl1pPr>
          </a:lstStyle>
          <a:p>
            <a:pPr marL="0" marR="0" lvl="0" indent="0" algn="r" defTabSz="914400" rtl="0" eaLnBrk="1" fontAlgn="base" latinLnBrk="0" hangingPunct="1">
              <a:lnSpc>
                <a:spcPct val="100000"/>
              </a:lnSpc>
              <a:spcBef>
                <a:spcPct val="0"/>
              </a:spcBef>
              <a:spcAft>
                <a:spcPct val="0"/>
              </a:spcAft>
              <a:buClrTx/>
              <a:buSzTx/>
              <a:buFontTx/>
              <a:buNone/>
              <a:defRPr/>
            </a:pPr>
            <a:fld id="{06D4D077-2966-42D6-96CD-BF31CF8538A4}"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pic>
        <p:nvPicPr>
          <p:cNvPr id="1031" name="图片 2"/>
          <p:cNvPicPr>
            <a:picLocks noChangeAspect="1"/>
          </p:cNvPicPr>
          <p:nvPr userDrawn="1"/>
        </p:nvPicPr>
        <p:blipFill>
          <a:blip r:embed="rId13"/>
          <a:stretch>
            <a:fillRect/>
          </a:stretch>
        </p:blipFill>
        <p:spPr>
          <a:xfrm>
            <a:off x="31750" y="6308725"/>
            <a:ext cx="9110663" cy="577850"/>
          </a:xfrm>
          <a:prstGeom prst="rect">
            <a:avLst/>
          </a:prstGeom>
          <a:noFill/>
          <a:ln w="9525">
            <a:noFill/>
          </a:ln>
        </p:spPr>
      </p:pic>
      <p:pic>
        <p:nvPicPr>
          <p:cNvPr id="1032" name="Picture 7" descr="C:\Documents and Settings\sqz\桌面\图片1.jpg"/>
          <p:cNvPicPr>
            <a:picLocks noChangeAspect="1"/>
          </p:cNvPicPr>
          <p:nvPr userDrawn="1"/>
        </p:nvPicPr>
        <p:blipFill>
          <a:blip r:embed="rId14"/>
          <a:srcRect l="397" t="671" r="217" b="51665"/>
          <a:stretch>
            <a:fillRect/>
          </a:stretch>
        </p:blipFill>
        <p:spPr>
          <a:xfrm>
            <a:off x="0" y="0"/>
            <a:ext cx="9142413" cy="328930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txBox="1"/>
          <p:nvPr/>
        </p:nvSpPr>
        <p:spPr>
          <a:xfrm>
            <a:off x="1818034" y="1556792"/>
            <a:ext cx="5688632" cy="791791"/>
          </a:xfrm>
          <a:prstGeom prst="rect">
            <a:avLst/>
          </a:prstGeom>
          <a:ln>
            <a:noFill/>
          </a:ln>
        </p:spPr>
        <p:txBody>
          <a:bodyPr lIns="0" anchor="b"/>
          <a:lstStyle>
            <a:lvl1pPr algn="l" defTabSz="914400" rtl="0" eaLnBrk="1" latinLnBrk="0" hangingPunct="1">
              <a:lnSpc>
                <a:spcPts val="5800"/>
              </a:lnSpc>
              <a:spcBef>
                <a:spcPct val="0"/>
              </a:spcBef>
              <a:buNone/>
              <a:defRPr sz="6000" b="1" i="0" kern="1200" cap="all" baseline="0">
                <a:solidFill>
                  <a:srgbClr val="005BBB"/>
                </a:solidFill>
                <a:latin typeface="Arial" panose="020B0604020202020204" pitchFamily="34" charset="0"/>
                <a:ea typeface="Arial" panose="020B0604020202020204" pitchFamily="34" charset="0"/>
                <a:cs typeface="Arial" panose="020B0604020202020204" pitchFamily="34" charset="0"/>
              </a:defRPr>
            </a:lvl1pPr>
          </a:lstStyle>
          <a:p>
            <a:pPr marL="0" marR="0" lvl="0" indent="0" algn="ctr" defTabSz="914400" rtl="0" eaLnBrk="1" fontAlgn="base" latinLnBrk="0" hangingPunct="1">
              <a:lnSpc>
                <a:spcPts val="5800"/>
              </a:lnSpc>
              <a:spcBef>
                <a:spcPct val="0"/>
              </a:spcBef>
              <a:spcAft>
                <a:spcPct val="0"/>
              </a:spcAft>
              <a:buClrTx/>
              <a:buSzTx/>
              <a:buFontTx/>
              <a:buNone/>
              <a:defRPr/>
            </a:pPr>
            <a:r>
              <a:rPr kumimoji="0" lang="zh-CN" altLang="en-US" sz="3000" b="1" i="0" u="none" strike="noStrike" kern="1200" cap="all" spc="0" normalizeH="0" baseline="0" noProof="0" dirty="0" smtClean="0">
                <a:ln>
                  <a:noFill/>
                </a:ln>
                <a:solidFill>
                  <a:srgbClr val="005BBB"/>
                </a:solidFill>
                <a:effectLst/>
                <a:uLnTx/>
                <a:uFillTx/>
                <a:latin typeface="微软雅黑" panose="020B0503020204020204" pitchFamily="34" charset="-122"/>
                <a:ea typeface="微软雅黑" panose="020B0503020204020204" pitchFamily="34" charset="-122"/>
                <a:cs typeface="Arial" panose="020B0604020202020204" pitchFamily="34" charset="0"/>
              </a:rPr>
              <a:t>基于单片机和蓝牙的心率计设计</a:t>
            </a:r>
            <a:endParaRPr kumimoji="0" lang="en-US" sz="3000" b="1" i="0" u="none" strike="noStrike" kern="1200" cap="all" spc="0" normalizeH="0" baseline="0" noProof="0" dirty="0">
              <a:ln>
                <a:noFill/>
              </a:ln>
              <a:solidFill>
                <a:srgbClr val="005BBB"/>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5123" name="Text Placeholder 1"/>
          <p:cNvSpPr txBox="1"/>
          <p:nvPr/>
        </p:nvSpPr>
        <p:spPr>
          <a:xfrm>
            <a:off x="2951962" y="4365104"/>
            <a:ext cx="3636262" cy="576064"/>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lnSpc>
                <a:spcPct val="150000"/>
              </a:lnSpc>
              <a:spcBef>
                <a:spcPct val="0"/>
              </a:spcBef>
              <a:buNone/>
            </a:pPr>
            <a:r>
              <a:rPr lang="zh-CN" altLang="en-US" sz="1800" b="1" dirty="0" smtClean="0">
                <a:latin typeface="微软雅黑" panose="020B0503020204020204" pitchFamily="34" charset="-122"/>
                <a:ea typeface="微软雅黑" panose="020B0503020204020204" pitchFamily="34" charset="-122"/>
              </a:rPr>
              <a:t>指导</a:t>
            </a:r>
            <a:r>
              <a:rPr lang="zh-CN" altLang="en-US" sz="1800" b="1" dirty="0">
                <a:latin typeface="微软雅黑" panose="020B0503020204020204" pitchFamily="34" charset="-122"/>
                <a:ea typeface="微软雅黑" panose="020B0503020204020204" pitchFamily="34" charset="-122"/>
              </a:rPr>
              <a:t>教师</a:t>
            </a:r>
            <a:r>
              <a:rPr lang="zh-CN" altLang="en-US" sz="1800" b="1" dirty="0" smtClean="0">
                <a:latin typeface="微软雅黑" panose="020B0503020204020204" pitchFamily="34" charset="-122"/>
                <a:ea typeface="微软雅黑" panose="020B0503020204020204" pitchFamily="34" charset="-122"/>
              </a:rPr>
              <a:t>：楼东武、陈鹏飞、崔宁</a:t>
            </a:r>
            <a:endParaRPr lang="en-US" altLang="zh-CN" sz="1800" b="1" dirty="0">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 xmlns:a16="http://schemas.microsoft.com/office/drawing/2014/main" id="{355E9D4E-8B0B-4A56-80F2-F099651021C0}"/>
              </a:ext>
            </a:extLst>
          </p:cNvPr>
          <p:cNvSpPr/>
          <p:nvPr/>
        </p:nvSpPr>
        <p:spPr>
          <a:xfrm>
            <a:off x="2916099" y="3068960"/>
            <a:ext cx="3492501" cy="369332"/>
          </a:xfrm>
          <a:prstGeom prst="rect">
            <a:avLst/>
          </a:prstGeom>
        </p:spPr>
        <p:txBody>
          <a:bodyPr wrap="square">
            <a:spAutoFit/>
          </a:bodyPr>
          <a:lstStyle/>
          <a:p>
            <a:pPr algn="ctr"/>
            <a:r>
              <a:rPr lang="zh-CN" altLang="en-US" b="1" dirty="0" smtClean="0">
                <a:latin typeface="微软雅黑" panose="020B0503020204020204" pitchFamily="34" charset="-122"/>
                <a:ea typeface="微软雅黑" panose="020B0503020204020204" pitchFamily="34" charset="-122"/>
              </a:rPr>
              <a:t>第</a:t>
            </a:r>
            <a:r>
              <a:rPr lang="en-US" altLang="zh-CN" b="1" dirty="0" smtClean="0">
                <a:latin typeface="微软雅黑" panose="020B0503020204020204" pitchFamily="34" charset="-122"/>
                <a:ea typeface="微软雅黑" panose="020B0503020204020204" pitchFamily="34" charset="-122"/>
              </a:rPr>
              <a:t>23</a:t>
            </a:r>
            <a:r>
              <a:rPr lang="zh-CN" altLang="en-US" b="1" dirty="0" smtClean="0">
                <a:latin typeface="微软雅黑" panose="020B0503020204020204" pitchFamily="34" charset="-122"/>
                <a:ea typeface="微软雅黑" panose="020B0503020204020204" pitchFamily="34" charset="-122"/>
              </a:rPr>
              <a:t>组 黄嘉欣 刘懿萱</a:t>
            </a:r>
            <a:endParaRPr lang="zh-CN" altLang="en-US" b="1" dirty="0">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7"/>
          <p:cNvCxnSpPr/>
          <p:nvPr/>
        </p:nvCxnSpPr>
        <p:spPr>
          <a:xfrm flipH="1">
            <a:off x="971550" y="1396622"/>
            <a:ext cx="7200900" cy="19050"/>
          </a:xfrm>
          <a:prstGeom prst="line">
            <a:avLst/>
          </a:prstGeom>
          <a:ln>
            <a:solidFill>
              <a:schemeClr val="bg1">
                <a:lumMod val="50000"/>
                <a:alpha val="60000"/>
              </a:schemeClr>
            </a:solidFill>
          </a:ln>
        </p:spPr>
        <p:style>
          <a:lnRef idx="1">
            <a:schemeClr val="accent1"/>
          </a:lnRef>
          <a:fillRef idx="0">
            <a:schemeClr val="accent1"/>
          </a:fillRef>
          <a:effectRef idx="0">
            <a:schemeClr val="accent1"/>
          </a:effectRef>
          <a:fontRef idx="minor">
            <a:schemeClr val="tx1"/>
          </a:fontRef>
        </p:style>
      </p:cxnSp>
      <p:sp>
        <p:nvSpPr>
          <p:cNvPr id="8198" name="文本框 34"/>
          <p:cNvSpPr txBox="1"/>
          <p:nvPr/>
        </p:nvSpPr>
        <p:spPr>
          <a:xfrm>
            <a:off x="3419872" y="759632"/>
            <a:ext cx="2089150" cy="46196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a:spcBef>
                <a:spcPct val="0"/>
              </a:spcBef>
              <a:buNone/>
            </a:pPr>
            <a:r>
              <a:rPr lang="zh-CN" altLang="en-US" sz="2400" b="1" dirty="0" smtClean="0">
                <a:latin typeface="Palatino Linotype" panose="02040502050505030304" pitchFamily="18" charset="0"/>
                <a:ea typeface="微软雅黑" panose="020B0503020204020204" pitchFamily="34" charset="-122"/>
              </a:rPr>
              <a:t>元器件选择</a:t>
            </a:r>
            <a:endParaRPr lang="zh-CN" altLang="en-US" sz="2400" b="1" dirty="0">
              <a:latin typeface="微软雅黑" panose="020B0503020204020204" pitchFamily="34" charset="-122"/>
              <a:ea typeface="微软雅黑" panose="020B0503020204020204" pitchFamily="34" charset="-122"/>
            </a:endParaRPr>
          </a:p>
        </p:txBody>
      </p:sp>
      <p:sp>
        <p:nvSpPr>
          <p:cNvPr id="6" name="文本框 5"/>
          <p:cNvSpPr txBox="1"/>
          <p:nvPr/>
        </p:nvSpPr>
        <p:spPr>
          <a:xfrm>
            <a:off x="5076056" y="2223886"/>
            <a:ext cx="3456384" cy="3000821"/>
          </a:xfrm>
          <a:prstGeom prst="rect">
            <a:avLst/>
          </a:prstGeom>
          <a:noFill/>
        </p:spPr>
        <p:txBody>
          <a:bodyPr wrap="square" rtlCol="0">
            <a:spAutoFit/>
          </a:bodyPr>
          <a:lstStyle/>
          <a:p>
            <a:pPr>
              <a:lnSpc>
                <a:spcPct val="150000"/>
              </a:lnSpc>
            </a:pPr>
            <a:r>
              <a:rPr lang="zh-CN" altLang="en-US" dirty="0" smtClean="0">
                <a:latin typeface="微软雅黑" panose="020B0503020204020204" pitchFamily="34" charset="-122"/>
                <a:ea typeface="微软雅黑" panose="020B0503020204020204" pitchFamily="34" charset="-122"/>
              </a:rPr>
              <a:t>整形电路：</a:t>
            </a:r>
            <a:endParaRPr lang="en-US" altLang="zh-CN" dirty="0" smtClean="0">
              <a:latin typeface="微软雅黑" panose="020B0503020204020204" pitchFamily="34" charset="-122"/>
              <a:ea typeface="微软雅黑" panose="020B0503020204020204" pitchFamily="34" charset="-122"/>
            </a:endParaRPr>
          </a:p>
          <a:p>
            <a:pPr algn="just" eaLnBrk="1">
              <a:lnSpc>
                <a:spcPct val="150000"/>
              </a:lnSpc>
            </a:pPr>
            <a:r>
              <a:rPr lang="zh-CN" altLang="en-US" dirty="0" smtClean="0">
                <a:latin typeface="微软雅黑" panose="020B0503020204020204" pitchFamily="34" charset="-122"/>
                <a:ea typeface="微软雅黑" panose="020B0503020204020204" pitchFamily="34" charset="-122"/>
              </a:rPr>
              <a:t>将放大后的信号通过一迟滞比较器，其一端电压可受滑动变阻器阻值变化而调节，输出为脉冲信号。</a:t>
            </a:r>
            <a:r>
              <a:rPr lang="en-US" altLang="zh-CN" dirty="0" smtClean="0">
                <a:latin typeface="微软雅黑" panose="020B0503020204020204" pitchFamily="34" charset="-122"/>
                <a:ea typeface="微软雅黑" panose="020B0503020204020204" pitchFamily="34" charset="-122"/>
              </a:rPr>
              <a:t>LED</a:t>
            </a:r>
            <a:r>
              <a:rPr lang="zh-CN" altLang="en-US" dirty="0" smtClean="0">
                <a:latin typeface="微软雅黑" panose="020B0503020204020204" pitchFamily="34" charset="-122"/>
                <a:ea typeface="微软雅黑" panose="020B0503020204020204" pitchFamily="34" charset="-122"/>
              </a:rPr>
              <a:t>灯可随用户心跳进行闪烁。所用元件为电阻、</a:t>
            </a:r>
            <a:r>
              <a:rPr lang="en-US" altLang="zh-CN" dirty="0" smtClean="0">
                <a:latin typeface="微软雅黑" panose="020B0503020204020204" pitchFamily="34" charset="-122"/>
                <a:ea typeface="微软雅黑" panose="020B0503020204020204" pitchFamily="34" charset="-122"/>
              </a:rPr>
              <a:t>LED</a:t>
            </a:r>
            <a:r>
              <a:rPr lang="zh-CN" altLang="en-US" dirty="0" smtClean="0">
                <a:latin typeface="微软雅黑" panose="020B0503020204020204" pitchFamily="34" charset="-122"/>
                <a:ea typeface="微软雅黑" panose="020B0503020204020204" pitchFamily="34" charset="-122"/>
              </a:rPr>
              <a:t>灯以及比较器</a:t>
            </a:r>
            <a:r>
              <a:rPr lang="en-US" altLang="zh-CN" dirty="0" smtClean="0">
                <a:latin typeface="微软雅黑" panose="020B0503020204020204" pitchFamily="34" charset="-122"/>
                <a:ea typeface="微软雅黑" panose="020B0503020204020204" pitchFamily="34" charset="-122"/>
              </a:rPr>
              <a:t>LM393</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467544" y="1975354"/>
            <a:ext cx="4549534" cy="3497883"/>
          </a:xfrm>
          <a:prstGeom prst="rect">
            <a:avLst/>
          </a:prstGeom>
        </p:spPr>
      </p:pic>
    </p:spTree>
    <p:extLst>
      <p:ext uri="{BB962C8B-B14F-4D97-AF65-F5344CB8AC3E}">
        <p14:creationId xmlns:p14="http://schemas.microsoft.com/office/powerpoint/2010/main" val="1448484114"/>
      </p:ext>
    </p:extLst>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7"/>
          <p:cNvCxnSpPr/>
          <p:nvPr/>
        </p:nvCxnSpPr>
        <p:spPr>
          <a:xfrm flipH="1">
            <a:off x="971550" y="1396622"/>
            <a:ext cx="7200900" cy="19050"/>
          </a:xfrm>
          <a:prstGeom prst="line">
            <a:avLst/>
          </a:prstGeom>
          <a:ln>
            <a:solidFill>
              <a:schemeClr val="bg1">
                <a:lumMod val="50000"/>
                <a:alpha val="60000"/>
              </a:schemeClr>
            </a:solidFill>
          </a:ln>
        </p:spPr>
        <p:style>
          <a:lnRef idx="1">
            <a:schemeClr val="accent1"/>
          </a:lnRef>
          <a:fillRef idx="0">
            <a:schemeClr val="accent1"/>
          </a:fillRef>
          <a:effectRef idx="0">
            <a:schemeClr val="accent1"/>
          </a:effectRef>
          <a:fontRef idx="minor">
            <a:schemeClr val="tx1"/>
          </a:fontRef>
        </p:style>
      </p:cxnSp>
      <p:sp>
        <p:nvSpPr>
          <p:cNvPr id="8198" name="文本框 34"/>
          <p:cNvSpPr txBox="1"/>
          <p:nvPr/>
        </p:nvSpPr>
        <p:spPr>
          <a:xfrm>
            <a:off x="3419872" y="759632"/>
            <a:ext cx="2089150" cy="46196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a:spcBef>
                <a:spcPct val="0"/>
              </a:spcBef>
              <a:buNone/>
            </a:pPr>
            <a:r>
              <a:rPr lang="zh-CN" altLang="en-US" sz="2400" b="1" dirty="0" smtClean="0">
                <a:latin typeface="Palatino Linotype" panose="02040502050505030304" pitchFamily="18" charset="0"/>
                <a:ea typeface="微软雅黑" panose="020B0503020204020204" pitchFamily="34" charset="-122"/>
              </a:rPr>
              <a:t>元器件选择</a:t>
            </a:r>
            <a:endParaRPr lang="zh-CN" altLang="en-US" sz="2400" b="1" dirty="0">
              <a:latin typeface="微软雅黑" panose="020B0503020204020204" pitchFamily="34" charset="-122"/>
              <a:ea typeface="微软雅黑" panose="020B0503020204020204" pitchFamily="34" charset="-122"/>
            </a:endParaRPr>
          </a:p>
        </p:txBody>
      </p:sp>
      <p:sp>
        <p:nvSpPr>
          <p:cNvPr id="6" name="文本框 5"/>
          <p:cNvSpPr txBox="1"/>
          <p:nvPr/>
        </p:nvSpPr>
        <p:spPr>
          <a:xfrm>
            <a:off x="5545566" y="1380646"/>
            <a:ext cx="3202898" cy="5078313"/>
          </a:xfrm>
          <a:prstGeom prst="rect">
            <a:avLst/>
          </a:prstGeom>
          <a:noFill/>
        </p:spPr>
        <p:txBody>
          <a:bodyPr wrap="square" rtlCol="0">
            <a:spAutoFit/>
          </a:bodyPr>
          <a:lstStyle/>
          <a:p>
            <a:pPr>
              <a:lnSpc>
                <a:spcPct val="150000"/>
              </a:lnSpc>
            </a:pPr>
            <a:r>
              <a:rPr lang="zh-CN" altLang="en-US" dirty="0" smtClean="0">
                <a:latin typeface="微软雅黑" panose="020B0503020204020204" pitchFamily="34" charset="-122"/>
                <a:ea typeface="微软雅黑" panose="020B0503020204020204" pitchFamily="34" charset="-122"/>
              </a:rPr>
              <a:t>单片机控制电路：</a:t>
            </a:r>
            <a:endParaRPr lang="en-US" altLang="zh-CN" dirty="0" smtClean="0">
              <a:latin typeface="微软雅黑" panose="020B0503020204020204" pitchFamily="34" charset="-122"/>
              <a:ea typeface="微软雅黑" panose="020B0503020204020204" pitchFamily="34" charset="-122"/>
            </a:endParaRPr>
          </a:p>
          <a:p>
            <a:pPr algn="just" eaLnBrk="1">
              <a:lnSpc>
                <a:spcPct val="150000"/>
              </a:lnSpc>
            </a:pPr>
            <a:r>
              <a:rPr lang="zh-CN" altLang="en-US" dirty="0" smtClean="0">
                <a:latin typeface="微软雅黑" panose="020B0503020204020204" pitchFamily="34" charset="-122"/>
                <a:ea typeface="微软雅黑" panose="020B0503020204020204" pitchFamily="34" charset="-122"/>
              </a:rPr>
              <a:t>将脉冲信号输入单片机，经分析、处理后，单片机能根据程序在</a:t>
            </a:r>
            <a:r>
              <a:rPr lang="en-US" altLang="zh-CN" dirty="0" smtClean="0">
                <a:latin typeface="微软雅黑" panose="020B0503020204020204" pitchFamily="34" charset="-122"/>
                <a:ea typeface="微软雅黑" panose="020B0503020204020204" pitchFamily="34" charset="-122"/>
              </a:rPr>
              <a:t>LCD</a:t>
            </a:r>
            <a:r>
              <a:rPr lang="zh-CN" altLang="en-US" dirty="0" smtClean="0">
                <a:latin typeface="微软雅黑" panose="020B0503020204020204" pitchFamily="34" charset="-122"/>
                <a:ea typeface="微软雅黑" panose="020B0503020204020204" pitchFamily="34" charset="-122"/>
              </a:rPr>
              <a:t>显示屏上输出指定的</a:t>
            </a:r>
            <a:r>
              <a:rPr lang="zh-CN" altLang="en-US" dirty="0" smtClean="0">
                <a:latin typeface="微软雅黑" panose="020B0503020204020204" pitchFamily="34" charset="-122"/>
                <a:ea typeface="微软雅黑" panose="020B0503020204020204" pitchFamily="34" charset="-122"/>
              </a:rPr>
              <a:t>信息，并将数据传递给蓝牙模块。</a:t>
            </a:r>
            <a:r>
              <a:rPr lang="zh-CN" altLang="en-US" dirty="0" smtClean="0">
                <a:latin typeface="微软雅黑" panose="020B0503020204020204" pitchFamily="34" charset="-122"/>
                <a:ea typeface="微软雅黑" panose="020B0503020204020204" pitchFamily="34" charset="-122"/>
              </a:rPr>
              <a:t>单片机具有上电复位与报警功能，且可以根据用户需要进行重置。所用元器件为</a:t>
            </a:r>
            <a:r>
              <a:rPr lang="en-US" altLang="zh-CN" dirty="0" smtClean="0">
                <a:latin typeface="微软雅黑" panose="020B0503020204020204" pitchFamily="34" charset="-122"/>
                <a:ea typeface="微软雅黑" panose="020B0503020204020204" pitchFamily="34" charset="-122"/>
              </a:rPr>
              <a:t>STC12C5616AD</a:t>
            </a:r>
            <a:r>
              <a:rPr lang="zh-CN" altLang="en-US" dirty="0" smtClean="0">
                <a:latin typeface="微软雅黑" panose="020B0503020204020204" pitchFamily="34" charset="-122"/>
                <a:ea typeface="微软雅黑" panose="020B0503020204020204" pitchFamily="34" charset="-122"/>
              </a:rPr>
              <a:t>单片机、</a:t>
            </a:r>
            <a:r>
              <a:rPr lang="en-US" altLang="zh-CN" dirty="0" smtClean="0">
                <a:latin typeface="微软雅黑" panose="020B0503020204020204" pitchFamily="34" charset="-122"/>
                <a:ea typeface="微软雅黑" panose="020B0503020204020204" pitchFamily="34" charset="-122"/>
              </a:rPr>
              <a:t>LCD1602</a:t>
            </a:r>
            <a:r>
              <a:rPr lang="zh-CN" altLang="en-US" dirty="0" smtClean="0">
                <a:latin typeface="微软雅黑" panose="020B0503020204020204" pitchFamily="34" charset="-122"/>
                <a:ea typeface="微软雅黑" panose="020B0503020204020204" pitchFamily="34" charset="-122"/>
              </a:rPr>
              <a:t>液晶显示屏以及晶振、电容、蜂鸣器、开关和四脚排针（用于烧录程序）。</a:t>
            </a:r>
            <a:endParaRPr lang="en-US" altLang="zh-CN" dirty="0" smtClean="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215368" y="2420888"/>
            <a:ext cx="5302414" cy="3174085"/>
          </a:xfrm>
          <a:prstGeom prst="rect">
            <a:avLst/>
          </a:prstGeom>
        </p:spPr>
      </p:pic>
    </p:spTree>
    <p:extLst>
      <p:ext uri="{BB962C8B-B14F-4D97-AF65-F5344CB8AC3E}">
        <p14:creationId xmlns:p14="http://schemas.microsoft.com/office/powerpoint/2010/main" val="740154314"/>
      </p:ext>
    </p:extLst>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7"/>
          <p:cNvCxnSpPr/>
          <p:nvPr/>
        </p:nvCxnSpPr>
        <p:spPr>
          <a:xfrm flipH="1">
            <a:off x="971600" y="1254054"/>
            <a:ext cx="7200900" cy="19050"/>
          </a:xfrm>
          <a:prstGeom prst="line">
            <a:avLst/>
          </a:prstGeom>
          <a:ln>
            <a:solidFill>
              <a:schemeClr val="bg1">
                <a:lumMod val="50000"/>
                <a:alpha val="60000"/>
              </a:schemeClr>
            </a:solidFill>
          </a:ln>
        </p:spPr>
        <p:style>
          <a:lnRef idx="1">
            <a:schemeClr val="accent1"/>
          </a:lnRef>
          <a:fillRef idx="0">
            <a:schemeClr val="accent1"/>
          </a:fillRef>
          <a:effectRef idx="0">
            <a:schemeClr val="accent1"/>
          </a:effectRef>
          <a:fontRef idx="minor">
            <a:schemeClr val="tx1"/>
          </a:fontRef>
        </p:style>
      </p:cxnSp>
      <p:sp>
        <p:nvSpPr>
          <p:cNvPr id="8198" name="文本框 34"/>
          <p:cNvSpPr txBox="1"/>
          <p:nvPr/>
        </p:nvSpPr>
        <p:spPr>
          <a:xfrm>
            <a:off x="3059832" y="792389"/>
            <a:ext cx="3024336" cy="46166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a:spcBef>
                <a:spcPct val="0"/>
              </a:spcBef>
              <a:buNone/>
            </a:pPr>
            <a:r>
              <a:rPr lang="en-US" altLang="zh-CN" sz="2400" b="1" dirty="0" smtClean="0">
                <a:latin typeface="Palatino Linotype" panose="02040502050505030304" pitchFamily="18" charset="0"/>
                <a:ea typeface="微软雅黑" panose="020B0503020204020204" pitchFamily="34" charset="-122"/>
              </a:rPr>
              <a:t>OrCAD</a:t>
            </a:r>
            <a:r>
              <a:rPr lang="zh-CN" altLang="en-US" sz="2400" b="1" dirty="0" smtClean="0">
                <a:latin typeface="Palatino Linotype" panose="02040502050505030304" pitchFamily="18" charset="0"/>
                <a:ea typeface="微软雅黑" panose="020B0503020204020204" pitchFamily="34" charset="-122"/>
              </a:rPr>
              <a:t>仿真电路图</a:t>
            </a:r>
            <a:endParaRPr lang="zh-CN" altLang="en-US" sz="2400" b="1"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83416"/>
            <a:ext cx="9144000" cy="3895859"/>
          </a:xfrm>
          <a:prstGeom prst="rect">
            <a:avLst/>
          </a:prstGeom>
        </p:spPr>
      </p:pic>
      <p:pic>
        <p:nvPicPr>
          <p:cNvPr id="6" name="图片 5" descr="C:\Users\HP\Desktop\_0GH7IEKLB4F6]2147EI9O1.png"/>
          <p:cNvPicPr/>
          <p:nvPr/>
        </p:nvPicPr>
        <p:blipFill>
          <a:blip r:embed="rId3">
            <a:extLst>
              <a:ext uri="{28A0092B-C50C-407E-A947-70E740481C1C}">
                <a14:useLocalDpi xmlns:a14="http://schemas.microsoft.com/office/drawing/2010/main" val="0"/>
              </a:ext>
            </a:extLst>
          </a:blip>
          <a:srcRect/>
          <a:stretch>
            <a:fillRect/>
          </a:stretch>
        </p:blipFill>
        <p:spPr bwMode="auto">
          <a:xfrm>
            <a:off x="215516" y="3573016"/>
            <a:ext cx="8712968" cy="2736304"/>
          </a:xfrm>
          <a:prstGeom prst="rect">
            <a:avLst/>
          </a:prstGeom>
          <a:noFill/>
          <a:ln>
            <a:noFill/>
          </a:ln>
        </p:spPr>
      </p:pic>
    </p:spTree>
    <p:extLst>
      <p:ext uri="{BB962C8B-B14F-4D97-AF65-F5344CB8AC3E}">
        <p14:creationId xmlns:p14="http://schemas.microsoft.com/office/powerpoint/2010/main" val="146466314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7"/>
          <p:cNvCxnSpPr/>
          <p:nvPr/>
        </p:nvCxnSpPr>
        <p:spPr>
          <a:xfrm flipH="1">
            <a:off x="971550" y="1396622"/>
            <a:ext cx="7200900" cy="19050"/>
          </a:xfrm>
          <a:prstGeom prst="line">
            <a:avLst/>
          </a:prstGeom>
          <a:ln>
            <a:solidFill>
              <a:schemeClr val="bg1">
                <a:lumMod val="50000"/>
                <a:alpha val="60000"/>
              </a:schemeClr>
            </a:solidFill>
          </a:ln>
        </p:spPr>
        <p:style>
          <a:lnRef idx="1">
            <a:schemeClr val="accent1"/>
          </a:lnRef>
          <a:fillRef idx="0">
            <a:schemeClr val="accent1"/>
          </a:fillRef>
          <a:effectRef idx="0">
            <a:schemeClr val="accent1"/>
          </a:effectRef>
          <a:fontRef idx="minor">
            <a:schemeClr val="tx1"/>
          </a:fontRef>
        </p:style>
      </p:cxnSp>
      <p:sp>
        <p:nvSpPr>
          <p:cNvPr id="8198" name="文本框 34"/>
          <p:cNvSpPr txBox="1"/>
          <p:nvPr/>
        </p:nvSpPr>
        <p:spPr>
          <a:xfrm>
            <a:off x="2951820" y="754360"/>
            <a:ext cx="3240360" cy="46166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a:spcBef>
                <a:spcPct val="0"/>
              </a:spcBef>
              <a:buNone/>
            </a:pPr>
            <a:r>
              <a:rPr lang="zh-CN" altLang="en-US" sz="2400" b="1" dirty="0" smtClean="0">
                <a:latin typeface="Palatino Linotype" panose="02040502050505030304" pitchFamily="18" charset="0"/>
                <a:ea typeface="微软雅黑" panose="020B0503020204020204" pitchFamily="34" charset="-122"/>
              </a:rPr>
              <a:t>输入输出接口信号规范</a:t>
            </a:r>
            <a:endParaRPr lang="zh-CN" altLang="en-US" sz="2400" b="1" dirty="0">
              <a:latin typeface="微软雅黑" panose="020B0503020204020204" pitchFamily="34" charset="-122"/>
              <a:ea typeface="微软雅黑" panose="020B0503020204020204" pitchFamily="34" charset="-122"/>
            </a:endParaRPr>
          </a:p>
        </p:txBody>
      </p:sp>
      <p:sp>
        <p:nvSpPr>
          <p:cNvPr id="2" name="文本框 1"/>
          <p:cNvSpPr txBox="1"/>
          <p:nvPr/>
        </p:nvSpPr>
        <p:spPr>
          <a:xfrm>
            <a:off x="971550" y="1503186"/>
            <a:ext cx="7200900" cy="3139321"/>
          </a:xfrm>
          <a:prstGeom prst="rect">
            <a:avLst/>
          </a:prstGeom>
          <a:noFill/>
        </p:spPr>
        <p:txBody>
          <a:bodyPr wrap="square" rtlCol="0">
            <a:spAutoFit/>
          </a:bodyPr>
          <a:lstStyle/>
          <a:p>
            <a:pPr algn="just">
              <a:lnSpc>
                <a:spcPct val="150000"/>
              </a:lnSpc>
            </a:pPr>
            <a:r>
              <a:rPr lang="zh-CN" altLang="en-US" dirty="0" smtClean="0">
                <a:latin typeface="微软雅黑" panose="020B0503020204020204" pitchFamily="34" charset="-122"/>
                <a:ea typeface="微软雅黑" panose="020B0503020204020204" pitchFamily="34" charset="-122"/>
              </a:rPr>
              <a:t>① 电源：</a:t>
            </a:r>
            <a:r>
              <a:rPr lang="en-US" altLang="zh-CN" dirty="0" smtClean="0">
                <a:latin typeface="微软雅黑" panose="020B0503020204020204" pitchFamily="34" charset="-122"/>
                <a:ea typeface="微软雅黑" panose="020B0503020204020204" pitchFamily="34" charset="-122"/>
              </a:rPr>
              <a:t>5V</a:t>
            </a:r>
            <a:r>
              <a:rPr lang="zh-CN" altLang="en-US" dirty="0" smtClean="0">
                <a:latin typeface="微软雅黑" panose="020B0503020204020204" pitchFamily="34" charset="-122"/>
                <a:ea typeface="微软雅黑" panose="020B0503020204020204" pitchFamily="34" charset="-122"/>
              </a:rPr>
              <a:t>输入</a:t>
            </a:r>
            <a:endParaRPr lang="en-US" altLang="zh-CN" dirty="0" smtClean="0">
              <a:latin typeface="微软雅黑" panose="020B0503020204020204" pitchFamily="34" charset="-122"/>
              <a:ea typeface="微软雅黑" panose="020B0503020204020204" pitchFamily="34" charset="-122"/>
            </a:endParaRPr>
          </a:p>
          <a:p>
            <a:pPr algn="just">
              <a:lnSpc>
                <a:spcPct val="150000"/>
              </a:lnSpc>
            </a:pPr>
            <a:r>
              <a:rPr lang="zh-CN" altLang="en-US" dirty="0" smtClean="0">
                <a:latin typeface="微软雅黑" panose="020B0503020204020204" pitchFamily="34" charset="-122"/>
                <a:ea typeface="微软雅黑" panose="020B0503020204020204" pitchFamily="34" charset="-122"/>
              </a:rPr>
              <a:t>② </a:t>
            </a:r>
            <a:r>
              <a:rPr lang="en-US" altLang="zh-CN" dirty="0" smtClean="0">
                <a:latin typeface="微软雅黑" panose="020B0503020204020204" pitchFamily="34" charset="-122"/>
                <a:ea typeface="微软雅黑" panose="020B0503020204020204" pitchFamily="34" charset="-122"/>
              </a:rPr>
              <a:t>STC12C1516AD</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I/O</a:t>
            </a:r>
            <a:r>
              <a:rPr lang="zh-CN" altLang="en-US" dirty="0" smtClean="0">
                <a:latin typeface="微软雅黑" panose="020B0503020204020204" pitchFamily="34" charset="-122"/>
                <a:ea typeface="微软雅黑" panose="020B0503020204020204" pitchFamily="34" charset="-122"/>
              </a:rPr>
              <a:t>口为准双向口，</a:t>
            </a:r>
            <a:r>
              <a:rPr lang="en-US" altLang="zh-CN" dirty="0" smtClean="0">
                <a:latin typeface="微软雅黑" panose="020B0503020204020204" pitchFamily="34" charset="-122"/>
                <a:ea typeface="微软雅黑" panose="020B0503020204020204" pitchFamily="34" charset="-122"/>
              </a:rPr>
              <a:t>2V</a:t>
            </a:r>
            <a:r>
              <a:rPr lang="zh-CN" altLang="en-US" dirty="0" smtClean="0">
                <a:latin typeface="微软雅黑" panose="020B0503020204020204" pitchFamily="34" charset="-122"/>
                <a:ea typeface="微软雅黑" panose="020B0503020204020204" pitchFamily="34" charset="-122"/>
              </a:rPr>
              <a:t>以上为高电平，</a:t>
            </a:r>
            <a:r>
              <a:rPr lang="en-US" altLang="zh-CN" dirty="0" smtClean="0">
                <a:latin typeface="微软雅黑" panose="020B0503020204020204" pitchFamily="34" charset="-122"/>
                <a:ea typeface="微软雅黑" panose="020B0503020204020204" pitchFamily="34" charset="-122"/>
              </a:rPr>
              <a:t>0.8V</a:t>
            </a:r>
            <a:r>
              <a:rPr lang="zh-CN" altLang="en-US" dirty="0" smtClean="0">
                <a:latin typeface="微软雅黑" panose="020B0503020204020204" pitchFamily="34" charset="-122"/>
                <a:ea typeface="微软雅黑" panose="020B0503020204020204" pitchFamily="34" charset="-122"/>
              </a:rPr>
              <a:t>以下为低电平，</a:t>
            </a:r>
            <a:r>
              <a:rPr lang="en-US" altLang="zh-CN" dirty="0" smtClean="0">
                <a:latin typeface="微软雅黑" panose="020B0503020204020204" pitchFamily="34" charset="-122"/>
                <a:ea typeface="微软雅黑" panose="020B0503020204020204" pitchFamily="34" charset="-122"/>
              </a:rPr>
              <a:t>P3</a:t>
            </a:r>
            <a:r>
              <a:rPr lang="zh-CN" altLang="en-US" dirty="0" smtClean="0">
                <a:latin typeface="微软雅黑" panose="020B0503020204020204" pitchFamily="34" charset="-122"/>
                <a:ea typeface="微软雅黑" panose="020B0503020204020204" pitchFamily="34" charset="-122"/>
              </a:rPr>
              <a:t>口设定为如下（</a:t>
            </a:r>
            <a:r>
              <a:rPr lang="en-US" altLang="zh-CN" dirty="0" smtClean="0">
                <a:latin typeface="微软雅黑" panose="020B0503020204020204" pitchFamily="34" charset="-122"/>
                <a:ea typeface="微软雅黑" panose="020B0503020204020204" pitchFamily="34" charset="-122"/>
              </a:rPr>
              <a:t>P2</a:t>
            </a:r>
            <a:r>
              <a:rPr lang="zh-CN" altLang="en-US" dirty="0" smtClean="0">
                <a:latin typeface="微软雅黑" panose="020B0503020204020204" pitchFamily="34" charset="-122"/>
                <a:ea typeface="微软雅黑" panose="020B0503020204020204" pitchFamily="34" charset="-122"/>
              </a:rPr>
              <a:t>口类似）：</a:t>
            </a:r>
            <a:endParaRPr lang="en-US" altLang="zh-CN" dirty="0" smtClean="0">
              <a:latin typeface="微软雅黑" panose="020B0503020204020204" pitchFamily="34" charset="-122"/>
              <a:ea typeface="微软雅黑" panose="020B0503020204020204" pitchFamily="34" charset="-122"/>
            </a:endParaRPr>
          </a:p>
          <a:p>
            <a:pPr algn="just"/>
            <a:endParaRPr lang="en-US" altLang="zh-CN" dirty="0">
              <a:latin typeface="微软雅黑" panose="020B0503020204020204" pitchFamily="34" charset="-122"/>
              <a:ea typeface="微软雅黑" panose="020B0503020204020204" pitchFamily="34" charset="-122"/>
            </a:endParaRPr>
          </a:p>
          <a:p>
            <a:pPr algn="just"/>
            <a:endParaRPr lang="en-US" altLang="zh-CN" dirty="0" smtClean="0">
              <a:latin typeface="微软雅黑" panose="020B0503020204020204" pitchFamily="34" charset="-122"/>
              <a:ea typeface="微软雅黑" panose="020B0503020204020204" pitchFamily="34" charset="-122"/>
            </a:endParaRPr>
          </a:p>
          <a:p>
            <a:pPr algn="just"/>
            <a:endParaRPr lang="en-US" altLang="zh-CN" dirty="0" smtClean="0">
              <a:latin typeface="微软雅黑" panose="020B0503020204020204" pitchFamily="34" charset="-122"/>
              <a:ea typeface="微软雅黑" panose="020B0503020204020204" pitchFamily="34" charset="-122"/>
            </a:endParaRPr>
          </a:p>
          <a:p>
            <a:pPr algn="just"/>
            <a:endParaRPr lang="en-US" altLang="zh-CN" dirty="0" smtClean="0">
              <a:latin typeface="微软雅黑" panose="020B0503020204020204" pitchFamily="34" charset="-122"/>
              <a:ea typeface="微软雅黑" panose="020B0503020204020204" pitchFamily="34" charset="-122"/>
            </a:endParaRPr>
          </a:p>
          <a:p>
            <a:pPr algn="just"/>
            <a:endParaRPr lang="en-US" altLang="zh-CN" dirty="0" smtClean="0">
              <a:latin typeface="微软雅黑" panose="020B0503020204020204" pitchFamily="34" charset="-122"/>
              <a:ea typeface="微软雅黑" panose="020B0503020204020204" pitchFamily="34" charset="-122"/>
            </a:endParaRPr>
          </a:p>
          <a:p>
            <a:pPr algn="just">
              <a:lnSpc>
                <a:spcPct val="150000"/>
              </a:lnSpc>
            </a:pPr>
            <a:r>
              <a:rPr lang="en-US" altLang="zh-CN" dirty="0" smtClean="0">
                <a:latin typeface="微软雅黑" panose="020B0503020204020204" pitchFamily="34" charset="-122"/>
                <a:ea typeface="微软雅黑" panose="020B0503020204020204" pitchFamily="34" charset="-122"/>
              </a:rPr>
              <a:t>P1</a:t>
            </a:r>
            <a:r>
              <a:rPr lang="zh-CN" altLang="en-US" dirty="0" smtClean="0">
                <a:latin typeface="微软雅黑" panose="020B0503020204020204" pitchFamily="34" charset="-122"/>
                <a:ea typeface="微软雅黑" panose="020B0503020204020204" pitchFamily="34" charset="-122"/>
              </a:rPr>
              <a:t>口设定如下：</a:t>
            </a:r>
            <a:endParaRPr lang="zh-CN" altLang="en-US"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stretch>
            <a:fillRect/>
          </a:stretch>
        </p:blipFill>
        <p:spPr>
          <a:xfrm>
            <a:off x="1531356" y="2780928"/>
            <a:ext cx="6081287" cy="1394581"/>
          </a:xfrm>
          <a:prstGeom prst="rect">
            <a:avLst/>
          </a:prstGeom>
        </p:spPr>
      </p:pic>
      <p:pic>
        <p:nvPicPr>
          <p:cNvPr id="6" name="图片 5"/>
          <p:cNvPicPr>
            <a:picLocks noChangeAspect="1"/>
          </p:cNvPicPr>
          <p:nvPr/>
        </p:nvPicPr>
        <p:blipFill>
          <a:blip r:embed="rId3"/>
          <a:stretch>
            <a:fillRect/>
          </a:stretch>
        </p:blipFill>
        <p:spPr>
          <a:xfrm>
            <a:off x="1516115" y="4581128"/>
            <a:ext cx="6096528" cy="1432684"/>
          </a:xfrm>
          <a:prstGeom prst="rect">
            <a:avLst/>
          </a:prstGeom>
        </p:spPr>
      </p:pic>
    </p:spTree>
    <p:extLst>
      <p:ext uri="{BB962C8B-B14F-4D97-AF65-F5344CB8AC3E}">
        <p14:creationId xmlns:p14="http://schemas.microsoft.com/office/powerpoint/2010/main" val="3340466052"/>
      </p:ext>
    </p:extLst>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7"/>
          <p:cNvCxnSpPr/>
          <p:nvPr/>
        </p:nvCxnSpPr>
        <p:spPr>
          <a:xfrm flipH="1">
            <a:off x="971550" y="1396622"/>
            <a:ext cx="7200900" cy="19050"/>
          </a:xfrm>
          <a:prstGeom prst="line">
            <a:avLst/>
          </a:prstGeom>
          <a:ln>
            <a:solidFill>
              <a:schemeClr val="bg1">
                <a:lumMod val="50000"/>
                <a:alpha val="60000"/>
              </a:schemeClr>
            </a:solidFill>
          </a:ln>
        </p:spPr>
        <p:style>
          <a:lnRef idx="1">
            <a:schemeClr val="accent1"/>
          </a:lnRef>
          <a:fillRef idx="0">
            <a:schemeClr val="accent1"/>
          </a:fillRef>
          <a:effectRef idx="0">
            <a:schemeClr val="accent1"/>
          </a:effectRef>
          <a:fontRef idx="minor">
            <a:schemeClr val="tx1"/>
          </a:fontRef>
        </p:style>
      </p:cxnSp>
      <p:sp>
        <p:nvSpPr>
          <p:cNvPr id="8198" name="文本框 34"/>
          <p:cNvSpPr txBox="1"/>
          <p:nvPr/>
        </p:nvSpPr>
        <p:spPr>
          <a:xfrm>
            <a:off x="2951820" y="754360"/>
            <a:ext cx="3240360" cy="46166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a:spcBef>
                <a:spcPct val="0"/>
              </a:spcBef>
              <a:buNone/>
            </a:pPr>
            <a:r>
              <a:rPr lang="zh-CN" altLang="en-US" sz="2400" b="1" dirty="0" smtClean="0">
                <a:latin typeface="Palatino Linotype" panose="02040502050505030304" pitchFamily="18" charset="0"/>
                <a:ea typeface="微软雅黑" panose="020B0503020204020204" pitchFamily="34" charset="-122"/>
              </a:rPr>
              <a:t>相关问题解决思路</a:t>
            </a:r>
            <a:endParaRPr lang="zh-CN" altLang="en-US" sz="2400" b="1" dirty="0">
              <a:latin typeface="微软雅黑" panose="020B0503020204020204" pitchFamily="34" charset="-122"/>
              <a:ea typeface="微软雅黑" panose="020B0503020204020204" pitchFamily="34" charset="-122"/>
            </a:endParaRPr>
          </a:p>
        </p:txBody>
      </p:sp>
      <p:sp>
        <p:nvSpPr>
          <p:cNvPr id="2" name="文本框 1"/>
          <p:cNvSpPr txBox="1"/>
          <p:nvPr/>
        </p:nvSpPr>
        <p:spPr>
          <a:xfrm>
            <a:off x="971550" y="1503186"/>
            <a:ext cx="7200900" cy="3416320"/>
          </a:xfrm>
          <a:prstGeom prst="rect">
            <a:avLst/>
          </a:prstGeom>
          <a:noFill/>
        </p:spPr>
        <p:txBody>
          <a:bodyPr wrap="square" rtlCol="0">
            <a:spAutoFit/>
          </a:bodyPr>
          <a:lstStyle/>
          <a:p>
            <a:pPr algn="just">
              <a:lnSpc>
                <a:spcPct val="150000"/>
              </a:lnSpc>
            </a:pPr>
            <a:r>
              <a:rPr lang="zh-CN" altLang="en-US" dirty="0" smtClean="0">
                <a:latin typeface="微软雅黑" panose="020B0503020204020204" pitchFamily="34" charset="-122"/>
                <a:ea typeface="微软雅黑" panose="020B0503020204020204" pitchFamily="34" charset="-122"/>
              </a:rPr>
              <a:t>① 按键与蜂鸣功能的实现：</a:t>
            </a:r>
            <a:endParaRPr lang="en-US" altLang="zh-CN" dirty="0" smtClean="0">
              <a:latin typeface="微软雅黑" panose="020B0503020204020204" pitchFamily="34" charset="-122"/>
              <a:ea typeface="微软雅黑" panose="020B0503020204020204" pitchFamily="34" charset="-122"/>
            </a:endParaRPr>
          </a:p>
          <a:p>
            <a:pPr algn="just">
              <a:lnSpc>
                <a:spcPct val="150000"/>
              </a:lnSpc>
            </a:pP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在单片机程序中将</a:t>
            </a:r>
            <a:r>
              <a:rPr lang="en-US" altLang="zh-CN" dirty="0" smtClean="0">
                <a:latin typeface="微软雅黑" panose="020B0503020204020204" pitchFamily="34" charset="-122"/>
                <a:ea typeface="微软雅黑" panose="020B0503020204020204" pitchFamily="34" charset="-122"/>
              </a:rPr>
              <a:t>P2.1</a:t>
            </a:r>
            <a:r>
              <a:rPr lang="zh-CN" altLang="en-US" dirty="0" smtClean="0">
                <a:latin typeface="微软雅黑" panose="020B0503020204020204" pitchFamily="34" charset="-122"/>
                <a:ea typeface="微软雅黑" panose="020B0503020204020204" pitchFamily="34" charset="-122"/>
              </a:rPr>
              <a:t>定义为输入，</a:t>
            </a:r>
            <a:r>
              <a:rPr lang="en-US" altLang="zh-CN" dirty="0" smtClean="0">
                <a:latin typeface="微软雅黑" panose="020B0503020204020204" pitchFamily="34" charset="-122"/>
                <a:ea typeface="微软雅黑" panose="020B0503020204020204" pitchFamily="34" charset="-122"/>
              </a:rPr>
              <a:t>P2.0</a:t>
            </a:r>
            <a:r>
              <a:rPr lang="zh-CN" altLang="en-US" dirty="0" smtClean="0">
                <a:latin typeface="微软雅黑" panose="020B0503020204020204" pitchFamily="34" charset="-122"/>
                <a:ea typeface="微软雅黑" panose="020B0503020204020204" pitchFamily="34" charset="-122"/>
              </a:rPr>
              <a:t>定义为输出，通过判断按键是否按下（输入是否为低电平）确定是否开始测量或重置；若输入心率过小或过大，则在</a:t>
            </a:r>
            <a:r>
              <a:rPr lang="en-US" altLang="zh-CN" dirty="0" smtClean="0">
                <a:latin typeface="微软雅黑" panose="020B0503020204020204" pitchFamily="34" charset="-122"/>
                <a:ea typeface="微软雅黑" panose="020B0503020204020204" pitchFamily="34" charset="-122"/>
              </a:rPr>
              <a:t>P2.0</a:t>
            </a:r>
            <a:r>
              <a:rPr lang="zh-CN" altLang="en-US" dirty="0" smtClean="0">
                <a:latin typeface="微软雅黑" panose="020B0503020204020204" pitchFamily="34" charset="-122"/>
                <a:ea typeface="微软雅黑" panose="020B0503020204020204" pitchFamily="34" charset="-122"/>
              </a:rPr>
              <a:t>端口输出高电平，实现报警蜂鸣；</a:t>
            </a:r>
            <a:endParaRPr lang="en-US" altLang="zh-CN" dirty="0" smtClean="0">
              <a:latin typeface="微软雅黑" panose="020B0503020204020204" pitchFamily="34" charset="-122"/>
              <a:ea typeface="微软雅黑" panose="020B0503020204020204" pitchFamily="34" charset="-122"/>
            </a:endParaRPr>
          </a:p>
          <a:p>
            <a:pPr algn="just">
              <a:lnSpc>
                <a:spcPct val="150000"/>
              </a:lnSpc>
            </a:pPr>
            <a:endParaRPr lang="en-US" altLang="zh-CN" dirty="0">
              <a:latin typeface="微软雅黑" panose="020B0503020204020204" pitchFamily="34" charset="-122"/>
              <a:ea typeface="微软雅黑" panose="020B0503020204020204" pitchFamily="34" charset="-122"/>
            </a:endParaRPr>
          </a:p>
          <a:p>
            <a:pPr algn="just">
              <a:lnSpc>
                <a:spcPct val="150000"/>
              </a:lnSpc>
            </a:pPr>
            <a:r>
              <a:rPr lang="zh-CN" altLang="en-US" dirty="0" smtClean="0">
                <a:latin typeface="微软雅黑" panose="020B0503020204020204" pitchFamily="34" charset="-122"/>
                <a:ea typeface="微软雅黑" panose="020B0503020204020204" pitchFamily="34" charset="-122"/>
              </a:rPr>
              <a:t>② 蓝牙模块的接入：</a:t>
            </a:r>
            <a:endParaRPr lang="en-US" altLang="zh-CN" dirty="0" smtClean="0">
              <a:latin typeface="微软雅黑" panose="020B0503020204020204" pitchFamily="34" charset="-122"/>
              <a:ea typeface="微软雅黑" panose="020B0503020204020204" pitchFamily="34" charset="-122"/>
            </a:endParaRPr>
          </a:p>
          <a:p>
            <a:pPr algn="just">
              <a:lnSpc>
                <a:spcPct val="150000"/>
              </a:lnSpc>
            </a:pPr>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在确定蓝牙模块的封装及管脚后，修改电路，通过单片机将心率数据输出到蓝牙模块。</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05508171"/>
      </p:ext>
    </p:extLst>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矩形 1"/>
          <p:cNvSpPr/>
          <p:nvPr/>
        </p:nvSpPr>
        <p:spPr>
          <a:xfrm>
            <a:off x="755650" y="1052513"/>
            <a:ext cx="7750175" cy="46513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266700">
              <a:lnSpc>
                <a:spcPct val="150000"/>
              </a:lnSpc>
              <a:spcBef>
                <a:spcPct val="0"/>
              </a:spcBef>
              <a:buNone/>
            </a:pPr>
            <a:endParaRPr lang="zh-CN" altLang="zh-CN" sz="1800" dirty="0">
              <a:latin typeface="Palatino Linotype" panose="02040502050505030304" pitchFamily="18" charset="0"/>
            </a:endParaRPr>
          </a:p>
        </p:txBody>
      </p:sp>
      <p:sp>
        <p:nvSpPr>
          <p:cNvPr id="26627" name="文本框 34"/>
          <p:cNvSpPr txBox="1"/>
          <p:nvPr/>
        </p:nvSpPr>
        <p:spPr>
          <a:xfrm>
            <a:off x="1763713" y="2349500"/>
            <a:ext cx="5832475" cy="7683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a:spcBef>
                <a:spcPct val="0"/>
              </a:spcBef>
              <a:buNone/>
            </a:pPr>
            <a:r>
              <a:rPr lang="zh-CN" altLang="en-US" sz="4000" b="1" dirty="0" smtClean="0">
                <a:latin typeface="Palatino Linotype" panose="02040502050505030304" pitchFamily="18" charset="0"/>
                <a:ea typeface="微软雅黑" panose="020B0503020204020204" pitchFamily="34" charset="-122"/>
              </a:rPr>
              <a:t>恳请老师</a:t>
            </a:r>
            <a:r>
              <a:rPr lang="zh-CN" altLang="en-US" sz="4000" b="1" dirty="0">
                <a:latin typeface="Palatino Linotype" panose="02040502050505030304" pitchFamily="18" charset="0"/>
                <a:ea typeface="微软雅黑" panose="020B0503020204020204" pitchFamily="34" charset="-122"/>
              </a:rPr>
              <a:t>批评指正</a:t>
            </a:r>
            <a:r>
              <a:rPr lang="zh-CN" altLang="en-US" sz="4400" b="1" dirty="0">
                <a:latin typeface="Palatino Linotype" panose="02040502050505030304" pitchFamily="18" charset="0"/>
                <a:ea typeface="微软雅黑" panose="020B0503020204020204" pitchFamily="34" charset="-122"/>
              </a:rPr>
              <a:t>！</a:t>
            </a:r>
            <a:endParaRPr lang="zh-CN" altLang="en-US" sz="4400" b="1" dirty="0">
              <a:latin typeface="微软雅黑" panose="020B0503020204020204" pitchFamily="34" charset="-122"/>
              <a:ea typeface="微软雅黑" panose="020B0503020204020204" pitchFamily="34" charset="-122"/>
            </a:endParaRPr>
          </a:p>
        </p:txBody>
      </p:sp>
      <p:sp>
        <p:nvSpPr>
          <p:cNvPr id="26628" name="文本框 34"/>
          <p:cNvSpPr txBox="1"/>
          <p:nvPr/>
        </p:nvSpPr>
        <p:spPr>
          <a:xfrm>
            <a:off x="3059113" y="3429000"/>
            <a:ext cx="2736850" cy="7080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a:spcBef>
                <a:spcPct val="0"/>
              </a:spcBef>
              <a:buNone/>
            </a:pPr>
            <a:r>
              <a:rPr lang="en-US" altLang="zh-CN" sz="4000" b="1" dirty="0">
                <a:latin typeface="Palatino Linotype" panose="02040502050505030304" pitchFamily="18" charset="0"/>
                <a:ea typeface="微软雅黑" panose="020B0503020204020204" pitchFamily="34" charset="-122"/>
              </a:rPr>
              <a:t>Thanks</a:t>
            </a:r>
            <a:endParaRPr lang="zh-CN" altLang="en-US" sz="4000" b="1" dirty="0">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34"/>
          <p:cNvSpPr txBox="1"/>
          <p:nvPr/>
        </p:nvSpPr>
        <p:spPr>
          <a:xfrm>
            <a:off x="3759199" y="620688"/>
            <a:ext cx="936625" cy="522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zh-CN" altLang="en-US" sz="2800" b="1" dirty="0">
                <a:solidFill>
                  <a:srgbClr val="005BBB"/>
                </a:solidFill>
                <a:latin typeface="Palatino Linotype" panose="02040502050505030304" pitchFamily="18" charset="0"/>
                <a:ea typeface="微软雅黑" panose="020B0503020204020204" pitchFamily="34" charset="-122"/>
              </a:rPr>
              <a:t>目录</a:t>
            </a:r>
          </a:p>
        </p:txBody>
      </p:sp>
      <p:cxnSp>
        <p:nvCxnSpPr>
          <p:cNvPr id="7" name="直接连接符 7"/>
          <p:cNvCxnSpPr/>
          <p:nvPr/>
        </p:nvCxnSpPr>
        <p:spPr>
          <a:xfrm>
            <a:off x="2051050" y="1484313"/>
            <a:ext cx="670" cy="374488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172" name="文本框 18"/>
          <p:cNvSpPr txBox="1"/>
          <p:nvPr/>
        </p:nvSpPr>
        <p:spPr>
          <a:xfrm>
            <a:off x="2843960" y="1351508"/>
            <a:ext cx="3960288" cy="452431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457200" indent="-457200">
              <a:lnSpc>
                <a:spcPct val="200000"/>
              </a:lnSpc>
              <a:spcBef>
                <a:spcPct val="0"/>
              </a:spcBef>
              <a:buFontTx/>
              <a:buAutoNum type="arabicPeriod"/>
            </a:pPr>
            <a:r>
              <a:rPr lang="zh-CN" altLang="en-US" sz="2400" b="1" dirty="0" smtClean="0">
                <a:latin typeface="微软雅黑" panose="020B0503020204020204" pitchFamily="34" charset="-122"/>
                <a:ea typeface="微软雅黑" panose="020B0503020204020204" pitchFamily="34" charset="-122"/>
              </a:rPr>
              <a:t>电路</a:t>
            </a:r>
            <a:r>
              <a:rPr lang="zh-CN" altLang="en-US" sz="2400" b="1" dirty="0">
                <a:latin typeface="微软雅黑" panose="020B0503020204020204" pitchFamily="34" charset="-122"/>
                <a:ea typeface="微软雅黑" panose="020B0503020204020204" pitchFamily="34" charset="-122"/>
              </a:rPr>
              <a:t>设计</a:t>
            </a:r>
            <a:r>
              <a:rPr lang="zh-CN" altLang="en-US" sz="2400" b="1" dirty="0" smtClean="0">
                <a:latin typeface="微软雅黑" panose="020B0503020204020204" pitchFamily="34" charset="-122"/>
                <a:ea typeface="微软雅黑" panose="020B0503020204020204" pitchFamily="34" charset="-122"/>
              </a:rPr>
              <a:t>要求</a:t>
            </a:r>
            <a:endParaRPr lang="en-US" altLang="zh-CN" sz="2400" b="1" dirty="0" smtClean="0">
              <a:latin typeface="微软雅黑" panose="020B0503020204020204" pitchFamily="34" charset="-122"/>
              <a:ea typeface="微软雅黑" panose="020B0503020204020204" pitchFamily="34" charset="-122"/>
            </a:endParaRPr>
          </a:p>
          <a:p>
            <a:pPr marL="457200" lvl="0" indent="-457200">
              <a:lnSpc>
                <a:spcPct val="200000"/>
              </a:lnSpc>
              <a:spcBef>
                <a:spcPct val="0"/>
              </a:spcBef>
              <a:buAutoNum type="arabicPeriod"/>
            </a:pPr>
            <a:r>
              <a:rPr lang="zh-CN" altLang="en-US" sz="2400" b="1" dirty="0" smtClean="0">
                <a:latin typeface="微软雅黑" panose="020B0503020204020204" pitchFamily="34" charset="-122"/>
                <a:ea typeface="微软雅黑" panose="020B0503020204020204" pitchFamily="34" charset="-122"/>
              </a:rPr>
              <a:t>电路</a:t>
            </a:r>
            <a:r>
              <a:rPr lang="zh-CN" altLang="en-US" sz="2400" b="1" dirty="0">
                <a:latin typeface="微软雅黑" panose="020B0503020204020204" pitchFamily="34" charset="-122"/>
                <a:ea typeface="微软雅黑" panose="020B0503020204020204" pitchFamily="34" charset="-122"/>
              </a:rPr>
              <a:t>方案</a:t>
            </a:r>
            <a:endParaRPr lang="en-US" altLang="zh-CN" sz="2400" b="1" dirty="0">
              <a:latin typeface="微软雅黑" panose="020B0503020204020204" pitchFamily="34" charset="-122"/>
              <a:ea typeface="微软雅黑" panose="020B0503020204020204" pitchFamily="34" charset="-122"/>
            </a:endParaRPr>
          </a:p>
          <a:p>
            <a:pPr marL="457200" lvl="0" indent="-457200">
              <a:lnSpc>
                <a:spcPct val="200000"/>
              </a:lnSpc>
              <a:spcBef>
                <a:spcPct val="0"/>
              </a:spcBef>
              <a:buAutoNum type="arabicPeriod"/>
            </a:pPr>
            <a:r>
              <a:rPr lang="zh-CN" altLang="en-US" sz="2400" b="1" dirty="0" smtClean="0">
                <a:latin typeface="微软雅黑" panose="020B0503020204020204" pitchFamily="34" charset="-122"/>
                <a:ea typeface="微软雅黑" panose="020B0503020204020204" pitchFamily="34" charset="-122"/>
              </a:rPr>
              <a:t>元器件选择</a:t>
            </a:r>
            <a:endParaRPr lang="en-US" altLang="zh-CN" sz="2400" b="1" dirty="0" smtClean="0">
              <a:latin typeface="微软雅黑" panose="020B0503020204020204" pitchFamily="34" charset="-122"/>
              <a:ea typeface="微软雅黑" panose="020B0503020204020204" pitchFamily="34" charset="-122"/>
            </a:endParaRPr>
          </a:p>
          <a:p>
            <a:pPr marL="457200" indent="-457200">
              <a:lnSpc>
                <a:spcPct val="200000"/>
              </a:lnSpc>
              <a:spcBef>
                <a:spcPct val="0"/>
              </a:spcBef>
              <a:buFontTx/>
              <a:buAutoNum type="arabicPeriod"/>
            </a:pPr>
            <a:r>
              <a:rPr lang="zh-CN" altLang="en-US" sz="2400" b="1" dirty="0" smtClean="0">
                <a:latin typeface="微软雅黑" panose="020B0503020204020204" pitchFamily="34" charset="-122"/>
                <a:ea typeface="微软雅黑" panose="020B0503020204020204" pitchFamily="34" charset="-122"/>
              </a:rPr>
              <a:t>输入输出接口</a:t>
            </a:r>
            <a:r>
              <a:rPr lang="zh-CN" altLang="en-US" sz="2400" b="1" dirty="0">
                <a:latin typeface="微软雅黑" panose="020B0503020204020204" pitchFamily="34" charset="-122"/>
                <a:ea typeface="微软雅黑" panose="020B0503020204020204" pitchFamily="34" charset="-122"/>
              </a:rPr>
              <a:t>信号</a:t>
            </a:r>
            <a:r>
              <a:rPr lang="zh-CN" altLang="en-US" sz="2400" b="1" dirty="0" smtClean="0">
                <a:latin typeface="微软雅黑" panose="020B0503020204020204" pitchFamily="34" charset="-122"/>
                <a:ea typeface="微软雅黑" panose="020B0503020204020204" pitchFamily="34" charset="-122"/>
              </a:rPr>
              <a:t>规范</a:t>
            </a:r>
            <a:endParaRPr lang="en-US" altLang="zh-CN" sz="2400" b="1" dirty="0" smtClean="0">
              <a:latin typeface="微软雅黑" panose="020B0503020204020204" pitchFamily="34" charset="-122"/>
              <a:ea typeface="微软雅黑" panose="020B0503020204020204" pitchFamily="34" charset="-122"/>
            </a:endParaRPr>
          </a:p>
          <a:p>
            <a:pPr marL="457200" indent="-457200">
              <a:lnSpc>
                <a:spcPct val="200000"/>
              </a:lnSpc>
              <a:spcBef>
                <a:spcPct val="0"/>
              </a:spcBef>
              <a:buFontTx/>
              <a:buAutoNum type="arabicPeriod"/>
            </a:pPr>
            <a:r>
              <a:rPr lang="zh-CN" altLang="en-US" sz="2400" b="1" dirty="0" smtClean="0">
                <a:latin typeface="微软雅黑" panose="020B0503020204020204" pitchFamily="34" charset="-122"/>
                <a:ea typeface="微软雅黑" panose="020B0503020204020204" pitchFamily="34" charset="-122"/>
              </a:rPr>
              <a:t>相关</a:t>
            </a:r>
            <a:r>
              <a:rPr lang="zh-CN" altLang="en-US" sz="2400" b="1" dirty="0">
                <a:latin typeface="微软雅黑" panose="020B0503020204020204" pitchFamily="34" charset="-122"/>
                <a:ea typeface="微软雅黑" panose="020B0503020204020204" pitchFamily="34" charset="-122"/>
              </a:rPr>
              <a:t>问题解决思路</a:t>
            </a:r>
            <a:endParaRPr lang="en-US" altLang="zh-CN" sz="2400" b="1" dirty="0">
              <a:latin typeface="微软雅黑" panose="020B0503020204020204" pitchFamily="34" charset="-122"/>
              <a:ea typeface="微软雅黑" panose="020B0503020204020204" pitchFamily="34" charset="-122"/>
            </a:endParaRPr>
          </a:p>
          <a:p>
            <a:pPr marL="457200" lvl="0" indent="-457200">
              <a:lnSpc>
                <a:spcPct val="200000"/>
              </a:lnSpc>
              <a:spcBef>
                <a:spcPct val="0"/>
              </a:spcBef>
              <a:buAutoNum type="arabicPeriod"/>
            </a:pPr>
            <a:endParaRPr lang="en-US" altLang="zh-CN" sz="2400" b="1" dirty="0" smtClean="0">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7"/>
          <p:cNvCxnSpPr/>
          <p:nvPr/>
        </p:nvCxnSpPr>
        <p:spPr>
          <a:xfrm flipH="1">
            <a:off x="971550" y="1396622"/>
            <a:ext cx="7200900" cy="19050"/>
          </a:xfrm>
          <a:prstGeom prst="line">
            <a:avLst/>
          </a:prstGeom>
          <a:ln>
            <a:solidFill>
              <a:schemeClr val="bg1">
                <a:lumMod val="50000"/>
                <a:alpha val="60000"/>
              </a:schemeClr>
            </a:solidFill>
          </a:ln>
        </p:spPr>
        <p:style>
          <a:lnRef idx="1">
            <a:schemeClr val="accent1"/>
          </a:lnRef>
          <a:fillRef idx="0">
            <a:schemeClr val="accent1"/>
          </a:fillRef>
          <a:effectRef idx="0">
            <a:schemeClr val="accent1"/>
          </a:effectRef>
          <a:fontRef idx="minor">
            <a:schemeClr val="tx1"/>
          </a:fontRef>
        </p:style>
      </p:cxnSp>
      <p:sp>
        <p:nvSpPr>
          <p:cNvPr id="8198" name="文本框 34"/>
          <p:cNvSpPr txBox="1"/>
          <p:nvPr/>
        </p:nvSpPr>
        <p:spPr>
          <a:xfrm>
            <a:off x="3419872" y="759632"/>
            <a:ext cx="2089150" cy="46196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a:spcBef>
                <a:spcPct val="0"/>
              </a:spcBef>
              <a:buNone/>
            </a:pPr>
            <a:r>
              <a:rPr lang="zh-CN" altLang="en-US" sz="2400" b="1" dirty="0" smtClean="0">
                <a:latin typeface="Palatino Linotype" panose="02040502050505030304" pitchFamily="18" charset="0"/>
                <a:ea typeface="微软雅黑" panose="020B0503020204020204" pitchFamily="34" charset="-122"/>
              </a:rPr>
              <a:t>电路设计要求</a:t>
            </a:r>
            <a:endParaRPr lang="zh-CN" altLang="en-US" sz="2400" b="1" dirty="0">
              <a:latin typeface="微软雅黑" panose="020B0503020204020204" pitchFamily="34" charset="-122"/>
              <a:ea typeface="微软雅黑" panose="020B0503020204020204" pitchFamily="34" charset="-122"/>
            </a:endParaRPr>
          </a:p>
        </p:txBody>
      </p:sp>
      <p:sp>
        <p:nvSpPr>
          <p:cNvPr id="2" name="文本框 1"/>
          <p:cNvSpPr txBox="1"/>
          <p:nvPr/>
        </p:nvSpPr>
        <p:spPr>
          <a:xfrm>
            <a:off x="971550" y="1590700"/>
            <a:ext cx="7200900" cy="3000821"/>
          </a:xfrm>
          <a:prstGeom prst="rect">
            <a:avLst/>
          </a:prstGeom>
          <a:noFill/>
        </p:spPr>
        <p:txBody>
          <a:bodyPr wrap="square" rtlCol="0">
            <a:spAutoFit/>
          </a:bodyPr>
          <a:lstStyle/>
          <a:p>
            <a:pPr algn="just">
              <a:lnSpc>
                <a:spcPct val="150000"/>
              </a:lnSpc>
            </a:pPr>
            <a:r>
              <a:rPr lang="zh-CN" altLang="en-US" dirty="0" smtClean="0">
                <a:latin typeface="微软雅黑" panose="020B0503020204020204" pitchFamily="34" charset="-122"/>
                <a:ea typeface="微软雅黑" panose="020B0503020204020204" pitchFamily="34" charset="-122"/>
              </a:rPr>
              <a:t>① 采用红外传感器，将人体心率脉动转变成为电信号；        </a:t>
            </a:r>
            <a:r>
              <a:rPr lang="zh-CN" altLang="en-US" dirty="0" smtClean="0">
                <a:solidFill>
                  <a:srgbClr val="FF0000"/>
                </a:solidFill>
                <a:latin typeface="微软雅黑" panose="020B0503020204020204" pitchFamily="34" charset="-122"/>
                <a:ea typeface="微软雅黑" panose="020B0503020204020204" pitchFamily="34" charset="-122"/>
              </a:rPr>
              <a:t>光电转换</a:t>
            </a:r>
            <a:endParaRPr lang="en-US" altLang="zh-CN" dirty="0" smtClean="0">
              <a:solidFill>
                <a:srgbClr val="FF0000"/>
              </a:solidFill>
              <a:latin typeface="微软雅黑" panose="020B0503020204020204" pitchFamily="34" charset="-122"/>
              <a:ea typeface="微软雅黑" panose="020B0503020204020204" pitchFamily="34" charset="-122"/>
            </a:endParaRPr>
          </a:p>
          <a:p>
            <a:pPr algn="just">
              <a:lnSpc>
                <a:spcPct val="150000"/>
              </a:lnSpc>
            </a:pPr>
            <a:r>
              <a:rPr lang="zh-CN" altLang="en-US" dirty="0" smtClean="0">
                <a:latin typeface="微软雅黑" panose="020B0503020204020204" pitchFamily="34" charset="-122"/>
                <a:ea typeface="微软雅黑" panose="020B0503020204020204" pitchFamily="34" charset="-122"/>
              </a:rPr>
              <a:t>② 设计有放大、整形电路；         </a:t>
            </a:r>
            <a:endParaRPr lang="en-US" altLang="zh-CN" dirty="0" smtClean="0">
              <a:latin typeface="微软雅黑" panose="020B0503020204020204" pitchFamily="34" charset="-122"/>
              <a:ea typeface="微软雅黑" panose="020B0503020204020204" pitchFamily="34" charset="-122"/>
            </a:endParaRPr>
          </a:p>
          <a:p>
            <a:pPr algn="just">
              <a:lnSpc>
                <a:spcPct val="150000"/>
              </a:lnSpc>
            </a:pPr>
            <a:r>
              <a:rPr lang="en-US" altLang="zh-CN" dirty="0">
                <a:solidFill>
                  <a:srgbClr val="FF0000"/>
                </a:solidFill>
                <a:latin typeface="微软雅黑" panose="020B0503020204020204" pitchFamily="34" charset="-122"/>
                <a:ea typeface="微软雅黑" panose="020B0503020204020204" pitchFamily="34" charset="-122"/>
              </a:rPr>
              <a:t>	</a:t>
            </a:r>
            <a:r>
              <a:rPr lang="en-US" altLang="zh-CN" dirty="0" smtClean="0">
                <a:solidFill>
                  <a:srgbClr val="FF0000"/>
                </a:solidFill>
                <a:latin typeface="微软雅黑" panose="020B0503020204020204" pitchFamily="34" charset="-122"/>
                <a:ea typeface="微软雅黑" panose="020B0503020204020204" pitchFamily="34" charset="-122"/>
              </a:rPr>
              <a:t>	      </a:t>
            </a:r>
            <a:r>
              <a:rPr lang="zh-CN" altLang="en-US" dirty="0" smtClean="0">
                <a:solidFill>
                  <a:srgbClr val="FF0000"/>
                </a:solidFill>
                <a:latin typeface="微软雅黑" panose="020B0503020204020204" pitchFamily="34" charset="-122"/>
                <a:ea typeface="微软雅黑" panose="020B0503020204020204" pitchFamily="34" charset="-122"/>
              </a:rPr>
              <a:t>将微弱的模拟电信号放大、转换为数字信号</a:t>
            </a:r>
            <a:endParaRPr lang="en-US" altLang="zh-CN" dirty="0" smtClean="0">
              <a:solidFill>
                <a:srgbClr val="FF0000"/>
              </a:solidFill>
              <a:latin typeface="微软雅黑" panose="020B0503020204020204" pitchFamily="34" charset="-122"/>
              <a:ea typeface="微软雅黑" panose="020B0503020204020204" pitchFamily="34" charset="-122"/>
            </a:endParaRPr>
          </a:p>
          <a:p>
            <a:pPr algn="just" eaLnBrk="1">
              <a:lnSpc>
                <a:spcPct val="150000"/>
              </a:lnSpc>
            </a:pPr>
            <a:r>
              <a:rPr lang="zh-CN" altLang="en-US" dirty="0" smtClean="0">
                <a:latin typeface="微软雅黑" panose="020B0503020204020204" pitchFamily="34" charset="-122"/>
                <a:ea typeface="微软雅黑" panose="020B0503020204020204" pitchFamily="34" charset="-122"/>
              </a:rPr>
              <a:t>③ 输出有</a:t>
            </a:r>
            <a:r>
              <a:rPr lang="en-US" altLang="zh-CN" dirty="0" smtClean="0">
                <a:latin typeface="微软雅黑" panose="020B0503020204020204" pitchFamily="34" charset="-122"/>
                <a:ea typeface="微软雅黑" panose="020B0503020204020204" pitchFamily="34" charset="-122"/>
              </a:rPr>
              <a:t>AO</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DO</a:t>
            </a:r>
            <a:r>
              <a:rPr lang="zh-CN" altLang="en-US" dirty="0" smtClean="0">
                <a:latin typeface="微软雅黑" panose="020B0503020204020204" pitchFamily="34" charset="-122"/>
                <a:ea typeface="微软雅黑" panose="020B0503020204020204" pitchFamily="34" charset="-122"/>
              </a:rPr>
              <a:t>两种；</a:t>
            </a:r>
            <a:endParaRPr lang="en-US" altLang="zh-CN" dirty="0" smtClean="0">
              <a:latin typeface="微软雅黑" panose="020B0503020204020204" pitchFamily="34" charset="-122"/>
              <a:ea typeface="微软雅黑" panose="020B0503020204020204" pitchFamily="34" charset="-122"/>
            </a:endParaRPr>
          </a:p>
          <a:p>
            <a:pPr algn="just">
              <a:lnSpc>
                <a:spcPct val="150000"/>
              </a:lnSpc>
            </a:pPr>
            <a:r>
              <a:rPr lang="zh-CN" altLang="en-US" dirty="0" smtClean="0">
                <a:latin typeface="微软雅黑" panose="020B0503020204020204" pitchFamily="34" charset="-122"/>
                <a:ea typeface="微软雅黑" panose="020B0503020204020204" pitchFamily="34" charset="-122"/>
              </a:rPr>
              <a:t>④ 输出经单片机处理后可以显示在</a:t>
            </a:r>
            <a:r>
              <a:rPr lang="en-US" altLang="zh-CN" dirty="0" smtClean="0">
                <a:latin typeface="微软雅黑" panose="020B0503020204020204" pitchFamily="34" charset="-122"/>
                <a:ea typeface="微软雅黑" panose="020B0503020204020204" pitchFamily="34" charset="-122"/>
              </a:rPr>
              <a:t>LCD</a:t>
            </a:r>
            <a:r>
              <a:rPr lang="zh-CN" altLang="en-US" dirty="0" smtClean="0">
                <a:latin typeface="微软雅黑" panose="020B0503020204020204" pitchFamily="34" charset="-122"/>
                <a:ea typeface="微软雅黑" panose="020B0503020204020204" pitchFamily="34" charset="-122"/>
              </a:rPr>
              <a:t>屏上，或通过蓝牙模块将数 </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据传送给手机（手机安装蓝牙串口</a:t>
            </a:r>
            <a:r>
              <a:rPr lang="en-US" altLang="zh-CN" dirty="0" smtClean="0">
                <a:latin typeface="微软雅黑" panose="020B0503020204020204" pitchFamily="34" charset="-122"/>
                <a:ea typeface="微软雅黑" panose="020B0503020204020204" pitchFamily="34" charset="-122"/>
              </a:rPr>
              <a:t>App</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algn="just">
              <a:lnSpc>
                <a:spcPct val="150000"/>
              </a:lnSpc>
            </a:pPr>
            <a:r>
              <a:rPr lang="zh-CN" altLang="en-US" dirty="0" smtClean="0">
                <a:latin typeface="微软雅黑" panose="020B0503020204020204" pitchFamily="34" charset="-122"/>
                <a:ea typeface="微软雅黑" panose="020B0503020204020204" pitchFamily="34" charset="-122"/>
              </a:rPr>
              <a:t>⑤ 符合实际使用习惯，如按键开始、重置功能；        </a:t>
            </a:r>
            <a:r>
              <a:rPr lang="zh-CN" altLang="en-US" dirty="0" smtClean="0">
                <a:solidFill>
                  <a:srgbClr val="FF0000"/>
                </a:solidFill>
                <a:latin typeface="微软雅黑" panose="020B0503020204020204" pitchFamily="34" charset="-122"/>
                <a:ea typeface="微软雅黑" panose="020B0503020204020204" pitchFamily="34" charset="-122"/>
              </a:rPr>
              <a:t>心率测量</a:t>
            </a:r>
            <a:endParaRPr lang="zh-CN" altLang="en-US" dirty="0">
              <a:solidFill>
                <a:srgbClr val="FF0000"/>
              </a:solidFill>
              <a:latin typeface="微软雅黑" panose="020B0503020204020204" pitchFamily="34" charset="-122"/>
              <a:ea typeface="微软雅黑" panose="020B0503020204020204" pitchFamily="34" charset="-122"/>
            </a:endParaRPr>
          </a:p>
        </p:txBody>
      </p:sp>
      <p:cxnSp>
        <p:nvCxnSpPr>
          <p:cNvPr id="6" name="直接箭头连接符 5"/>
          <p:cNvCxnSpPr/>
          <p:nvPr/>
        </p:nvCxnSpPr>
        <p:spPr>
          <a:xfrm flipV="1">
            <a:off x="2771800" y="2708920"/>
            <a:ext cx="461963" cy="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直接箭头连接符 6"/>
          <p:cNvCxnSpPr/>
          <p:nvPr/>
        </p:nvCxnSpPr>
        <p:spPr>
          <a:xfrm flipV="1">
            <a:off x="6588224" y="1844824"/>
            <a:ext cx="461963" cy="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 name="直接箭头连接符 7"/>
          <p:cNvCxnSpPr/>
          <p:nvPr/>
        </p:nvCxnSpPr>
        <p:spPr>
          <a:xfrm flipV="1">
            <a:off x="5868144" y="4365104"/>
            <a:ext cx="461963" cy="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734706566"/>
      </p:ext>
    </p:extLst>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7"/>
          <p:cNvCxnSpPr/>
          <p:nvPr/>
        </p:nvCxnSpPr>
        <p:spPr>
          <a:xfrm flipH="1">
            <a:off x="971550" y="1396622"/>
            <a:ext cx="7200900" cy="19050"/>
          </a:xfrm>
          <a:prstGeom prst="line">
            <a:avLst/>
          </a:prstGeom>
          <a:ln>
            <a:solidFill>
              <a:schemeClr val="bg1">
                <a:lumMod val="50000"/>
                <a:alpha val="60000"/>
              </a:schemeClr>
            </a:solidFill>
          </a:ln>
        </p:spPr>
        <p:style>
          <a:lnRef idx="1">
            <a:schemeClr val="accent1"/>
          </a:lnRef>
          <a:fillRef idx="0">
            <a:schemeClr val="accent1"/>
          </a:fillRef>
          <a:effectRef idx="0">
            <a:schemeClr val="accent1"/>
          </a:effectRef>
          <a:fontRef idx="minor">
            <a:schemeClr val="tx1"/>
          </a:fontRef>
        </p:style>
      </p:cxnSp>
      <p:sp>
        <p:nvSpPr>
          <p:cNvPr id="8198" name="文本框 34"/>
          <p:cNvSpPr txBox="1"/>
          <p:nvPr/>
        </p:nvSpPr>
        <p:spPr>
          <a:xfrm>
            <a:off x="3131840" y="759632"/>
            <a:ext cx="2736304" cy="46166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a:spcBef>
                <a:spcPct val="0"/>
              </a:spcBef>
              <a:buNone/>
            </a:pPr>
            <a:r>
              <a:rPr lang="zh-CN" altLang="en-US" sz="2400" b="1" dirty="0">
                <a:latin typeface="Palatino Linotype" panose="02040502050505030304" pitchFamily="18" charset="0"/>
                <a:ea typeface="微软雅黑" panose="020B0503020204020204" pitchFamily="34" charset="-122"/>
              </a:rPr>
              <a:t>电路方案</a:t>
            </a:r>
            <a:endParaRPr lang="zh-CN" altLang="en-US" sz="2400" b="1"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693084" y="4437112"/>
            <a:ext cx="7757832" cy="2049958"/>
          </a:xfrm>
          <a:prstGeom prst="rect">
            <a:avLst/>
          </a:prstGeom>
        </p:spPr>
      </p:pic>
      <p:sp>
        <p:nvSpPr>
          <p:cNvPr id="5" name="文本框 4"/>
          <p:cNvSpPr txBox="1"/>
          <p:nvPr/>
        </p:nvSpPr>
        <p:spPr>
          <a:xfrm>
            <a:off x="899567" y="1590997"/>
            <a:ext cx="7344866" cy="3000821"/>
          </a:xfrm>
          <a:prstGeom prst="rect">
            <a:avLst/>
          </a:prstGeom>
          <a:noFill/>
        </p:spPr>
        <p:txBody>
          <a:bodyPr wrap="square" rtlCol="0">
            <a:spAutoFit/>
          </a:bodyPr>
          <a:lstStyle/>
          <a:p>
            <a:pPr>
              <a:lnSpc>
                <a:spcPct val="150000"/>
              </a:lnSpc>
            </a:pPr>
            <a:r>
              <a:rPr lang="zh-CN" altLang="en-US" dirty="0" smtClean="0">
                <a:latin typeface="微软雅黑" panose="020B0503020204020204" pitchFamily="34" charset="-122"/>
                <a:ea typeface="微软雅黑" panose="020B0503020204020204" pitchFamily="34" charset="-122"/>
              </a:rPr>
              <a:t>    根据实验设计要求，可以将心率计电路分为如下图四个部分，即：</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zh-CN" altLang="en-US" dirty="0" smtClean="0">
                <a:latin typeface="微软雅黑" panose="020B0503020204020204" pitchFamily="34" charset="-122"/>
                <a:ea typeface="微软雅黑" panose="020B0503020204020204" pitchFamily="34" charset="-122"/>
              </a:rPr>
              <a:t>① 光电转换电路，由红外光电传感器将血液脉动引起的光信号变化转换为微弱的电信号，信号幅度约为</a:t>
            </a:r>
            <a:r>
              <a:rPr lang="en-US" altLang="zh-CN" dirty="0" smtClean="0">
                <a:latin typeface="微软雅黑" panose="020B0503020204020204" pitchFamily="34" charset="-122"/>
                <a:ea typeface="微软雅黑" panose="020B0503020204020204" pitchFamily="34" charset="-122"/>
              </a:rPr>
              <a:t>2mV</a:t>
            </a:r>
            <a:r>
              <a:rPr lang="zh-CN" altLang="en-US" dirty="0" smtClean="0">
                <a:latin typeface="微软雅黑" panose="020B0503020204020204" pitchFamily="34" charset="-122"/>
                <a:ea typeface="微软雅黑" panose="020B0503020204020204" pitchFamily="34" charset="-122"/>
              </a:rPr>
              <a:t>，频率为</a:t>
            </a:r>
            <a:r>
              <a:rPr lang="en-US" altLang="zh-CN" dirty="0" smtClean="0">
                <a:latin typeface="微软雅黑" panose="020B0503020204020204" pitchFamily="34" charset="-122"/>
                <a:ea typeface="微软雅黑" panose="020B0503020204020204" pitchFamily="34" charset="-122"/>
              </a:rPr>
              <a:t>0.7-3.5Hz</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zh-CN" altLang="en-US" dirty="0" smtClean="0">
                <a:latin typeface="微软雅黑" panose="020B0503020204020204" pitchFamily="34" charset="-122"/>
                <a:ea typeface="微软雅黑" panose="020B0503020204020204" pitchFamily="34" charset="-122"/>
              </a:rPr>
              <a:t>② 放大、滤波电路，将传感器传递出来的电信号进行放大、滤波；</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zh-CN" altLang="en-US" dirty="0" smtClean="0">
                <a:latin typeface="微软雅黑" panose="020B0503020204020204" pitchFamily="34" charset="-122"/>
                <a:ea typeface="微软雅黑" panose="020B0503020204020204" pitchFamily="34" charset="-122"/>
              </a:rPr>
              <a:t>③ 整形电路，进一步将电信号转换为数字信号；</a:t>
            </a:r>
            <a:endParaRPr lang="en-US" altLang="zh-CN" dirty="0" smtClean="0">
              <a:latin typeface="微软雅黑" panose="020B0503020204020204" pitchFamily="34" charset="-122"/>
              <a:ea typeface="微软雅黑" panose="020B0503020204020204" pitchFamily="34" charset="-122"/>
            </a:endParaRPr>
          </a:p>
          <a:p>
            <a:pPr algn="just">
              <a:lnSpc>
                <a:spcPct val="150000"/>
              </a:lnSpc>
            </a:pPr>
            <a:r>
              <a:rPr lang="zh-CN" altLang="en-US" dirty="0" smtClean="0">
                <a:latin typeface="微软雅黑" panose="020B0503020204020204" pitchFamily="34" charset="-122"/>
                <a:ea typeface="微软雅黑" panose="020B0503020204020204" pitchFamily="34" charset="-122"/>
              </a:rPr>
              <a:t>④ 单片机控制电路，由单片机对数字信号进行分析、处理，并将结果输出到蓝牙模块与</a:t>
            </a:r>
            <a:r>
              <a:rPr lang="en-US" altLang="zh-CN" dirty="0" smtClean="0">
                <a:latin typeface="微软雅黑" panose="020B0503020204020204" pitchFamily="34" charset="-122"/>
                <a:ea typeface="微软雅黑" panose="020B0503020204020204" pitchFamily="34" charset="-122"/>
              </a:rPr>
              <a:t>LCD</a:t>
            </a:r>
            <a:r>
              <a:rPr lang="zh-CN" altLang="en-US" dirty="0" smtClean="0">
                <a:latin typeface="微软雅黑" panose="020B0503020204020204" pitchFamily="34" charset="-122"/>
                <a:ea typeface="微软雅黑" panose="020B0503020204020204" pitchFamily="34" charset="-122"/>
              </a:rPr>
              <a:t>显示屏。</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34339397"/>
      </p:ext>
    </p:extLst>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7"/>
          <p:cNvCxnSpPr/>
          <p:nvPr/>
        </p:nvCxnSpPr>
        <p:spPr>
          <a:xfrm flipH="1">
            <a:off x="863997" y="1198000"/>
            <a:ext cx="7200900" cy="19050"/>
          </a:xfrm>
          <a:prstGeom prst="line">
            <a:avLst/>
          </a:prstGeom>
          <a:ln>
            <a:solidFill>
              <a:schemeClr val="bg1">
                <a:lumMod val="50000"/>
                <a:alpha val="60000"/>
              </a:schemeClr>
            </a:solidFill>
          </a:ln>
        </p:spPr>
        <p:style>
          <a:lnRef idx="1">
            <a:schemeClr val="accent1"/>
          </a:lnRef>
          <a:fillRef idx="0">
            <a:schemeClr val="accent1"/>
          </a:fillRef>
          <a:effectRef idx="0">
            <a:schemeClr val="accent1"/>
          </a:effectRef>
          <a:fontRef idx="minor">
            <a:schemeClr val="tx1"/>
          </a:fontRef>
        </p:style>
      </p:cxnSp>
      <p:sp>
        <p:nvSpPr>
          <p:cNvPr id="8198" name="文本框 34"/>
          <p:cNvSpPr txBox="1"/>
          <p:nvPr/>
        </p:nvSpPr>
        <p:spPr>
          <a:xfrm>
            <a:off x="3419872" y="759632"/>
            <a:ext cx="2089150" cy="46196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a:spcBef>
                <a:spcPct val="0"/>
              </a:spcBef>
              <a:buNone/>
            </a:pPr>
            <a:r>
              <a:rPr lang="zh-CN" altLang="en-US" sz="2400" b="1" dirty="0" smtClean="0">
                <a:latin typeface="Palatino Linotype" panose="02040502050505030304" pitchFamily="18" charset="0"/>
                <a:ea typeface="微软雅黑" panose="020B0503020204020204" pitchFamily="34" charset="-122"/>
              </a:rPr>
              <a:t>电路方案</a:t>
            </a:r>
            <a:endParaRPr lang="zh-CN" altLang="en-US" sz="2400" b="1" dirty="0">
              <a:latin typeface="微软雅黑" panose="020B0503020204020204" pitchFamily="34" charset="-122"/>
              <a:ea typeface="微软雅黑" panose="020B0503020204020204" pitchFamily="34" charset="-122"/>
            </a:endParaRPr>
          </a:p>
        </p:txBody>
      </p:sp>
      <p:sp>
        <p:nvSpPr>
          <p:cNvPr id="2" name="文本框 1"/>
          <p:cNvSpPr txBox="1"/>
          <p:nvPr/>
        </p:nvSpPr>
        <p:spPr>
          <a:xfrm>
            <a:off x="836587" y="1164587"/>
            <a:ext cx="7200900" cy="507831"/>
          </a:xfrm>
          <a:prstGeom prst="rect">
            <a:avLst/>
          </a:prstGeom>
          <a:noFill/>
        </p:spPr>
        <p:txBody>
          <a:bodyPr wrap="square" rtlCol="0">
            <a:spAutoFit/>
          </a:bodyPr>
          <a:lstStyle/>
          <a:p>
            <a:pPr algn="just">
              <a:lnSpc>
                <a:spcPct val="150000"/>
              </a:lnSpc>
            </a:pPr>
            <a:r>
              <a:rPr lang="zh-CN" altLang="en-US" dirty="0" smtClean="0">
                <a:latin typeface="微软雅黑" panose="020B0503020204020204" pitchFamily="34" charset="-122"/>
                <a:ea typeface="微软雅黑" panose="020B0503020204020204" pitchFamily="34" charset="-122"/>
              </a:rPr>
              <a:t>电路原理图设计如下：</a:t>
            </a:r>
            <a:endParaRPr lang="zh-CN" altLang="en-US" dirty="0">
              <a:solidFill>
                <a:srgbClr val="FF0000"/>
              </a:solidFill>
              <a:latin typeface="微软雅黑" panose="020B0503020204020204" pitchFamily="34" charset="-122"/>
              <a:ea typeface="微软雅黑" panose="020B0503020204020204" pitchFamily="34" charset="-122"/>
            </a:endParaRPr>
          </a:p>
        </p:txBody>
      </p:sp>
      <p:pic>
        <p:nvPicPr>
          <p:cNvPr id="6" name="图片 5"/>
          <p:cNvPicPr/>
          <p:nvPr/>
        </p:nvPicPr>
        <p:blipFill rotWithShape="1">
          <a:blip r:embed="rId2"/>
          <a:srcRect b="5028"/>
          <a:stretch/>
        </p:blipFill>
        <p:spPr bwMode="auto">
          <a:xfrm>
            <a:off x="954032" y="1650666"/>
            <a:ext cx="7020830" cy="458892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41481528"/>
      </p:ext>
    </p:extLst>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7"/>
          <p:cNvCxnSpPr/>
          <p:nvPr/>
        </p:nvCxnSpPr>
        <p:spPr>
          <a:xfrm flipH="1">
            <a:off x="971550" y="1396622"/>
            <a:ext cx="7200900" cy="19050"/>
          </a:xfrm>
          <a:prstGeom prst="line">
            <a:avLst/>
          </a:prstGeom>
          <a:ln>
            <a:solidFill>
              <a:schemeClr val="bg1">
                <a:lumMod val="50000"/>
                <a:alpha val="60000"/>
              </a:schemeClr>
            </a:solidFill>
          </a:ln>
        </p:spPr>
        <p:style>
          <a:lnRef idx="1">
            <a:schemeClr val="accent1"/>
          </a:lnRef>
          <a:fillRef idx="0">
            <a:schemeClr val="accent1"/>
          </a:fillRef>
          <a:effectRef idx="0">
            <a:schemeClr val="accent1"/>
          </a:effectRef>
          <a:fontRef idx="minor">
            <a:schemeClr val="tx1"/>
          </a:fontRef>
        </p:style>
      </p:cxnSp>
      <p:sp>
        <p:nvSpPr>
          <p:cNvPr id="8198" name="文本框 34"/>
          <p:cNvSpPr txBox="1"/>
          <p:nvPr/>
        </p:nvSpPr>
        <p:spPr>
          <a:xfrm>
            <a:off x="3419872" y="759632"/>
            <a:ext cx="2089150" cy="46196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a:spcBef>
                <a:spcPct val="0"/>
              </a:spcBef>
              <a:buNone/>
            </a:pPr>
            <a:r>
              <a:rPr lang="zh-CN" altLang="en-US" sz="2400" b="1" dirty="0" smtClean="0">
                <a:latin typeface="Palatino Linotype" panose="02040502050505030304" pitchFamily="18" charset="0"/>
                <a:ea typeface="微软雅黑" panose="020B0503020204020204" pitchFamily="34" charset="-122"/>
              </a:rPr>
              <a:t>元器件选择</a:t>
            </a:r>
            <a:endParaRPr lang="zh-CN" altLang="en-US" sz="2400" b="1" dirty="0">
              <a:latin typeface="微软雅黑" panose="020B0503020204020204" pitchFamily="34" charset="-122"/>
              <a:ea typeface="微软雅黑" panose="020B0503020204020204" pitchFamily="34" charset="-122"/>
            </a:endParaRPr>
          </a:p>
        </p:txBody>
      </p:sp>
      <p:sp>
        <p:nvSpPr>
          <p:cNvPr id="6" name="文本框 5"/>
          <p:cNvSpPr txBox="1"/>
          <p:nvPr/>
        </p:nvSpPr>
        <p:spPr>
          <a:xfrm>
            <a:off x="4067944" y="2996952"/>
            <a:ext cx="3960440" cy="1754326"/>
          </a:xfrm>
          <a:prstGeom prst="rect">
            <a:avLst/>
          </a:prstGeom>
          <a:noFill/>
        </p:spPr>
        <p:txBody>
          <a:bodyPr wrap="square" rtlCol="0">
            <a:spAutoFit/>
          </a:bodyPr>
          <a:lstStyle/>
          <a:p>
            <a:pPr>
              <a:lnSpc>
                <a:spcPct val="150000"/>
              </a:lnSpc>
            </a:pPr>
            <a:r>
              <a:rPr lang="zh-CN" altLang="en-US" dirty="0" smtClean="0">
                <a:latin typeface="微软雅黑" panose="020B0503020204020204" pitchFamily="34" charset="-122"/>
                <a:ea typeface="微软雅黑" panose="020B0503020204020204" pitchFamily="34" charset="-122"/>
              </a:rPr>
              <a:t>电源接口与光电转换电路：</a:t>
            </a:r>
            <a:endParaRPr lang="en-US" altLang="zh-CN" dirty="0" smtClean="0">
              <a:latin typeface="微软雅黑" panose="020B0503020204020204" pitchFamily="34" charset="-122"/>
              <a:ea typeface="微软雅黑" panose="020B0503020204020204" pitchFamily="34" charset="-122"/>
            </a:endParaRPr>
          </a:p>
          <a:p>
            <a:pPr algn="just">
              <a:lnSpc>
                <a:spcPct val="150000"/>
              </a:lnSpc>
            </a:pPr>
            <a:r>
              <a:rPr lang="zh-CN" altLang="en-US" dirty="0" smtClean="0">
                <a:latin typeface="微软雅黑" panose="020B0503020204020204" pitchFamily="34" charset="-122"/>
                <a:ea typeface="微软雅黑" panose="020B0503020204020204" pitchFamily="34" charset="-122"/>
              </a:rPr>
              <a:t>使用三脚排针和杜邦线与红外收、发管相连，将输入电压信号引到电路板上。</a:t>
            </a:r>
            <a:endParaRPr lang="zh-CN" altLang="en-US" dirty="0">
              <a:latin typeface="微软雅黑" panose="020B0503020204020204" pitchFamily="34" charset="-122"/>
              <a:ea typeface="微软雅黑" panose="020B0503020204020204" pitchFamily="34" charset="-122"/>
            </a:endParaRPr>
          </a:p>
        </p:txBody>
      </p:sp>
      <p:pic>
        <p:nvPicPr>
          <p:cNvPr id="7" name="图片 6"/>
          <p:cNvPicPr/>
          <p:nvPr/>
        </p:nvPicPr>
        <p:blipFill>
          <a:blip r:embed="rId2"/>
          <a:stretch>
            <a:fillRect/>
          </a:stretch>
        </p:blipFill>
        <p:spPr>
          <a:xfrm>
            <a:off x="1115616" y="1929899"/>
            <a:ext cx="2448272" cy="3888432"/>
          </a:xfrm>
          <a:prstGeom prst="rect">
            <a:avLst/>
          </a:prstGeom>
        </p:spPr>
      </p:pic>
    </p:spTree>
    <p:extLst>
      <p:ext uri="{BB962C8B-B14F-4D97-AF65-F5344CB8AC3E}">
        <p14:creationId xmlns:p14="http://schemas.microsoft.com/office/powerpoint/2010/main" val="1201794325"/>
      </p:ext>
    </p:extLst>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7"/>
          <p:cNvCxnSpPr/>
          <p:nvPr/>
        </p:nvCxnSpPr>
        <p:spPr>
          <a:xfrm flipH="1">
            <a:off x="971550" y="1396622"/>
            <a:ext cx="7200900" cy="19050"/>
          </a:xfrm>
          <a:prstGeom prst="line">
            <a:avLst/>
          </a:prstGeom>
          <a:ln>
            <a:solidFill>
              <a:schemeClr val="bg1">
                <a:lumMod val="50000"/>
                <a:alpha val="60000"/>
              </a:schemeClr>
            </a:solidFill>
          </a:ln>
        </p:spPr>
        <p:style>
          <a:lnRef idx="1">
            <a:schemeClr val="accent1"/>
          </a:lnRef>
          <a:fillRef idx="0">
            <a:schemeClr val="accent1"/>
          </a:fillRef>
          <a:effectRef idx="0">
            <a:schemeClr val="accent1"/>
          </a:effectRef>
          <a:fontRef idx="minor">
            <a:schemeClr val="tx1"/>
          </a:fontRef>
        </p:style>
      </p:cxnSp>
      <p:sp>
        <p:nvSpPr>
          <p:cNvPr id="8198" name="文本框 34"/>
          <p:cNvSpPr txBox="1"/>
          <p:nvPr/>
        </p:nvSpPr>
        <p:spPr>
          <a:xfrm>
            <a:off x="3419872" y="759632"/>
            <a:ext cx="2089150" cy="46196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a:spcBef>
                <a:spcPct val="0"/>
              </a:spcBef>
              <a:buNone/>
            </a:pPr>
            <a:r>
              <a:rPr lang="zh-CN" altLang="en-US" sz="2400" b="1" dirty="0" smtClean="0">
                <a:latin typeface="Palatino Linotype" panose="02040502050505030304" pitchFamily="18" charset="0"/>
                <a:ea typeface="微软雅黑" panose="020B0503020204020204" pitchFamily="34" charset="-122"/>
              </a:rPr>
              <a:t>元器件选择</a:t>
            </a:r>
            <a:endParaRPr lang="zh-CN" altLang="en-US" sz="2400" b="1" dirty="0">
              <a:latin typeface="微软雅黑" panose="020B0503020204020204" pitchFamily="34" charset="-122"/>
              <a:ea typeface="微软雅黑" panose="020B0503020204020204" pitchFamily="34" charset="-122"/>
            </a:endParaRPr>
          </a:p>
        </p:txBody>
      </p:sp>
      <p:sp>
        <p:nvSpPr>
          <p:cNvPr id="6" name="文本框 5"/>
          <p:cNvSpPr txBox="1"/>
          <p:nvPr/>
        </p:nvSpPr>
        <p:spPr>
          <a:xfrm>
            <a:off x="5076056" y="2539650"/>
            <a:ext cx="3456434" cy="1754326"/>
          </a:xfrm>
          <a:prstGeom prst="rect">
            <a:avLst/>
          </a:prstGeom>
          <a:noFill/>
        </p:spPr>
        <p:txBody>
          <a:bodyPr wrap="square" rtlCol="0">
            <a:spAutoFit/>
          </a:bodyPr>
          <a:lstStyle/>
          <a:p>
            <a:pPr>
              <a:lnSpc>
                <a:spcPct val="150000"/>
              </a:lnSpc>
            </a:pPr>
            <a:r>
              <a:rPr lang="en-US" altLang="zh-CN" dirty="0" smtClean="0">
                <a:latin typeface="微软雅黑" panose="020B0503020204020204" pitchFamily="34" charset="-122"/>
                <a:ea typeface="微软雅黑" panose="020B0503020204020204" pitchFamily="34" charset="-122"/>
              </a:rPr>
              <a:t>2.5V</a:t>
            </a:r>
            <a:r>
              <a:rPr lang="zh-CN" altLang="en-US" dirty="0" smtClean="0">
                <a:latin typeface="微软雅黑" panose="020B0503020204020204" pitchFamily="34" charset="-122"/>
                <a:ea typeface="微软雅黑" panose="020B0503020204020204" pitchFamily="34" charset="-122"/>
              </a:rPr>
              <a:t>输出电路</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algn="just">
              <a:lnSpc>
                <a:spcPct val="150000"/>
              </a:lnSpc>
            </a:pPr>
            <a:r>
              <a:rPr lang="zh-CN" altLang="en-US" dirty="0" smtClean="0">
                <a:latin typeface="微软雅黑" panose="020B0503020204020204" pitchFamily="34" charset="-122"/>
                <a:ea typeface="微软雅黑" panose="020B0503020204020204" pitchFamily="34" charset="-122"/>
              </a:rPr>
              <a:t>输入</a:t>
            </a:r>
            <a:r>
              <a:rPr lang="en-US" altLang="zh-CN" dirty="0" smtClean="0">
                <a:latin typeface="微软雅黑" panose="020B0503020204020204" pitchFamily="34" charset="-122"/>
                <a:ea typeface="微软雅黑" panose="020B0503020204020204" pitchFamily="34" charset="-122"/>
              </a:rPr>
              <a:t>5V</a:t>
            </a:r>
            <a:r>
              <a:rPr lang="zh-CN" altLang="en-US" dirty="0" smtClean="0">
                <a:latin typeface="微软雅黑" panose="020B0503020204020204" pitchFamily="34" charset="-122"/>
                <a:ea typeface="微软雅黑" panose="020B0503020204020204" pitchFamily="34" charset="-122"/>
              </a:rPr>
              <a:t>电源，通过电容、相等阻值的电阻分压，</a:t>
            </a:r>
            <a:r>
              <a:rPr lang="zh-CN" altLang="en-US" dirty="0" smtClean="0">
                <a:latin typeface="微软雅黑" panose="020B0503020204020204" pitchFamily="34" charset="-122"/>
                <a:ea typeface="微软雅黑" panose="020B0503020204020204" pitchFamily="34" charset="-122"/>
              </a:rPr>
              <a:t>以及运放</a:t>
            </a:r>
            <a:r>
              <a:rPr lang="en-US" altLang="zh-CN" dirty="0" smtClean="0">
                <a:latin typeface="微软雅黑" panose="020B0503020204020204" pitchFamily="34" charset="-122"/>
                <a:ea typeface="微软雅黑" panose="020B0503020204020204" pitchFamily="34" charset="-122"/>
              </a:rPr>
              <a:t>OP07</a:t>
            </a:r>
            <a:r>
              <a:rPr lang="zh-CN" altLang="en-US" dirty="0" smtClean="0">
                <a:latin typeface="微软雅黑" panose="020B0503020204020204" pitchFamily="34" charset="-122"/>
                <a:ea typeface="微软雅黑" panose="020B0503020204020204" pitchFamily="34" charset="-122"/>
              </a:rPr>
              <a:t>和</a:t>
            </a:r>
            <a:r>
              <a:rPr lang="zh-CN" altLang="en-US" dirty="0" smtClean="0">
                <a:latin typeface="微软雅黑" panose="020B0503020204020204" pitchFamily="34" charset="-122"/>
                <a:ea typeface="微软雅黑" panose="020B0503020204020204" pitchFamily="34" charset="-122"/>
              </a:rPr>
              <a:t>反馈回路，得到</a:t>
            </a:r>
            <a:r>
              <a:rPr lang="en-US" altLang="zh-CN" dirty="0" smtClean="0">
                <a:latin typeface="微软雅黑" panose="020B0503020204020204" pitchFamily="34" charset="-122"/>
                <a:ea typeface="微软雅黑" panose="020B0503020204020204" pitchFamily="34" charset="-122"/>
              </a:rPr>
              <a:t>2.5V</a:t>
            </a:r>
            <a:r>
              <a:rPr lang="zh-CN" altLang="en-US" dirty="0" smtClean="0">
                <a:latin typeface="微软雅黑" panose="020B0503020204020204" pitchFamily="34" charset="-122"/>
                <a:ea typeface="微软雅黑" panose="020B0503020204020204" pitchFamily="34" charset="-122"/>
              </a:rPr>
              <a:t>输出。</a:t>
            </a:r>
            <a:endParaRPr lang="zh-CN" altLang="en-US"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rotWithShape="1">
          <a:blip r:embed="rId2"/>
          <a:srcRect t="11767"/>
          <a:stretch/>
        </p:blipFill>
        <p:spPr>
          <a:xfrm>
            <a:off x="683568" y="2383581"/>
            <a:ext cx="4032448" cy="2481961"/>
          </a:xfrm>
          <a:prstGeom prst="rect">
            <a:avLst/>
          </a:prstGeom>
        </p:spPr>
      </p:pic>
    </p:spTree>
    <p:extLst>
      <p:ext uri="{BB962C8B-B14F-4D97-AF65-F5344CB8AC3E}">
        <p14:creationId xmlns:p14="http://schemas.microsoft.com/office/powerpoint/2010/main" val="3161574649"/>
      </p:ext>
    </p:extLst>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7"/>
          <p:cNvCxnSpPr/>
          <p:nvPr/>
        </p:nvCxnSpPr>
        <p:spPr>
          <a:xfrm flipH="1">
            <a:off x="971550" y="1396622"/>
            <a:ext cx="7200900" cy="19050"/>
          </a:xfrm>
          <a:prstGeom prst="line">
            <a:avLst/>
          </a:prstGeom>
          <a:ln>
            <a:solidFill>
              <a:schemeClr val="bg1">
                <a:lumMod val="50000"/>
                <a:alpha val="60000"/>
              </a:schemeClr>
            </a:solidFill>
          </a:ln>
        </p:spPr>
        <p:style>
          <a:lnRef idx="1">
            <a:schemeClr val="accent1"/>
          </a:lnRef>
          <a:fillRef idx="0">
            <a:schemeClr val="accent1"/>
          </a:fillRef>
          <a:effectRef idx="0">
            <a:schemeClr val="accent1"/>
          </a:effectRef>
          <a:fontRef idx="minor">
            <a:schemeClr val="tx1"/>
          </a:fontRef>
        </p:style>
      </p:cxnSp>
      <p:sp>
        <p:nvSpPr>
          <p:cNvPr id="8198" name="文本框 34"/>
          <p:cNvSpPr txBox="1"/>
          <p:nvPr/>
        </p:nvSpPr>
        <p:spPr>
          <a:xfrm>
            <a:off x="3419872" y="759632"/>
            <a:ext cx="2089150" cy="46196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a:spcBef>
                <a:spcPct val="0"/>
              </a:spcBef>
              <a:buNone/>
            </a:pPr>
            <a:r>
              <a:rPr lang="zh-CN" altLang="en-US" sz="2400" b="1" dirty="0" smtClean="0">
                <a:latin typeface="Palatino Linotype" panose="02040502050505030304" pitchFamily="18" charset="0"/>
                <a:ea typeface="微软雅黑" panose="020B0503020204020204" pitchFamily="34" charset="-122"/>
              </a:rPr>
              <a:t>元器件选择</a:t>
            </a:r>
            <a:endParaRPr lang="zh-CN" altLang="en-US" sz="2400" b="1" dirty="0">
              <a:latin typeface="微软雅黑" panose="020B0503020204020204" pitchFamily="34" charset="-122"/>
              <a:ea typeface="微软雅黑" panose="020B0503020204020204" pitchFamily="34" charset="-122"/>
            </a:endParaRPr>
          </a:p>
        </p:txBody>
      </p:sp>
      <p:sp>
        <p:nvSpPr>
          <p:cNvPr id="6" name="文本框 5"/>
          <p:cNvSpPr txBox="1"/>
          <p:nvPr/>
        </p:nvSpPr>
        <p:spPr>
          <a:xfrm>
            <a:off x="4644008" y="2492896"/>
            <a:ext cx="3816424" cy="2585323"/>
          </a:xfrm>
          <a:prstGeom prst="rect">
            <a:avLst/>
          </a:prstGeom>
          <a:noFill/>
        </p:spPr>
        <p:txBody>
          <a:bodyPr wrap="square" rtlCol="0">
            <a:spAutoFit/>
          </a:bodyPr>
          <a:lstStyle/>
          <a:p>
            <a:pPr>
              <a:lnSpc>
                <a:spcPct val="150000"/>
              </a:lnSpc>
            </a:pPr>
            <a:r>
              <a:rPr lang="zh-CN" altLang="en-US" dirty="0" smtClean="0">
                <a:latin typeface="微软雅黑" panose="020B0503020204020204" pitchFamily="34" charset="-122"/>
                <a:ea typeface="微软雅黑" panose="020B0503020204020204" pitchFamily="34" charset="-122"/>
              </a:rPr>
              <a:t>第一级放大电路：</a:t>
            </a:r>
            <a:endParaRPr lang="en-US" altLang="zh-CN" dirty="0" smtClean="0">
              <a:latin typeface="微软雅黑" panose="020B0503020204020204" pitchFamily="34" charset="-122"/>
              <a:ea typeface="微软雅黑" panose="020B0503020204020204" pitchFamily="34" charset="-122"/>
            </a:endParaRPr>
          </a:p>
          <a:p>
            <a:pPr algn="just">
              <a:lnSpc>
                <a:spcPct val="150000"/>
              </a:lnSpc>
            </a:pPr>
            <a:r>
              <a:rPr lang="zh-CN" altLang="en-US" dirty="0" smtClean="0">
                <a:latin typeface="微软雅黑" panose="020B0503020204020204" pitchFamily="34" charset="-122"/>
                <a:ea typeface="微软雅黑" panose="020B0503020204020204" pitchFamily="34" charset="-122"/>
              </a:rPr>
              <a:t>先将输入电压信号隔直滤波，再进行放大（直流分量上调</a:t>
            </a:r>
            <a:r>
              <a:rPr lang="en-US" altLang="zh-CN" dirty="0" smtClean="0">
                <a:latin typeface="微软雅黑" panose="020B0503020204020204" pitchFamily="34" charset="-122"/>
                <a:ea typeface="微软雅黑" panose="020B0503020204020204" pitchFamily="34" charset="-122"/>
              </a:rPr>
              <a:t>2.5V</a:t>
            </a:r>
            <a:r>
              <a:rPr lang="zh-CN" altLang="en-US" dirty="0" smtClean="0">
                <a:latin typeface="微软雅黑" panose="020B0503020204020204" pitchFamily="34" charset="-122"/>
                <a:ea typeface="微软雅黑" panose="020B0503020204020204" pitchFamily="34" charset="-122"/>
              </a:rPr>
              <a:t>，幅度放大</a:t>
            </a:r>
            <a:r>
              <a:rPr lang="en-US" altLang="zh-CN" dirty="0" smtClean="0">
                <a:latin typeface="微软雅黑" panose="020B0503020204020204" pitchFamily="34" charset="-122"/>
                <a:ea typeface="微软雅黑" panose="020B0503020204020204" pitchFamily="34" charset="-122"/>
              </a:rPr>
              <a:t>30</a:t>
            </a:r>
            <a:r>
              <a:rPr lang="zh-CN" altLang="en-US" dirty="0" smtClean="0">
                <a:latin typeface="微软雅黑" panose="020B0503020204020204" pitchFamily="34" charset="-122"/>
                <a:ea typeface="微软雅黑" panose="020B0503020204020204" pitchFamily="34" charset="-122"/>
              </a:rPr>
              <a:t>倍），所用器件为电容、电阻以及运算放大器</a:t>
            </a:r>
            <a:r>
              <a:rPr lang="en-US" altLang="zh-CN" dirty="0" smtClean="0">
                <a:latin typeface="微软雅黑" panose="020B0503020204020204" pitchFamily="34" charset="-122"/>
                <a:ea typeface="微软雅黑" panose="020B0503020204020204" pitchFamily="34" charset="-122"/>
              </a:rPr>
              <a:t>OP07</a:t>
            </a:r>
            <a:r>
              <a:rPr lang="zh-CN" altLang="en-US" dirty="0" smtClean="0">
                <a:latin typeface="微软雅黑" panose="020B0503020204020204" pitchFamily="34" charset="-122"/>
                <a:ea typeface="微软雅黑" panose="020B0503020204020204" pitchFamily="34" charset="-122"/>
              </a:rPr>
              <a:t>。各元件值如图中所示。</a:t>
            </a:r>
            <a:endParaRPr lang="zh-CN" altLang="en-US" dirty="0">
              <a:latin typeface="微软雅黑" panose="020B0503020204020204" pitchFamily="34" charset="-122"/>
              <a:ea typeface="微软雅黑" panose="020B0503020204020204" pitchFamily="34" charset="-122"/>
            </a:endParaRPr>
          </a:p>
        </p:txBody>
      </p:sp>
      <p:pic>
        <p:nvPicPr>
          <p:cNvPr id="7" name="图片 6"/>
          <p:cNvPicPr/>
          <p:nvPr/>
        </p:nvPicPr>
        <p:blipFill>
          <a:blip r:embed="rId2"/>
          <a:stretch>
            <a:fillRect/>
          </a:stretch>
        </p:blipFill>
        <p:spPr>
          <a:xfrm>
            <a:off x="896011" y="2227267"/>
            <a:ext cx="3543300" cy="3116580"/>
          </a:xfrm>
          <a:prstGeom prst="rect">
            <a:avLst/>
          </a:prstGeom>
        </p:spPr>
      </p:pic>
    </p:spTree>
    <p:extLst>
      <p:ext uri="{BB962C8B-B14F-4D97-AF65-F5344CB8AC3E}">
        <p14:creationId xmlns:p14="http://schemas.microsoft.com/office/powerpoint/2010/main" val="3506375287"/>
      </p:ext>
    </p:extLst>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7"/>
          <p:cNvCxnSpPr/>
          <p:nvPr/>
        </p:nvCxnSpPr>
        <p:spPr>
          <a:xfrm flipH="1">
            <a:off x="971550" y="1396622"/>
            <a:ext cx="7200900" cy="19050"/>
          </a:xfrm>
          <a:prstGeom prst="line">
            <a:avLst/>
          </a:prstGeom>
          <a:ln>
            <a:solidFill>
              <a:schemeClr val="bg1">
                <a:lumMod val="50000"/>
                <a:alpha val="60000"/>
              </a:schemeClr>
            </a:solidFill>
          </a:ln>
        </p:spPr>
        <p:style>
          <a:lnRef idx="1">
            <a:schemeClr val="accent1"/>
          </a:lnRef>
          <a:fillRef idx="0">
            <a:schemeClr val="accent1"/>
          </a:fillRef>
          <a:effectRef idx="0">
            <a:schemeClr val="accent1"/>
          </a:effectRef>
          <a:fontRef idx="minor">
            <a:schemeClr val="tx1"/>
          </a:fontRef>
        </p:style>
      </p:cxnSp>
      <p:sp>
        <p:nvSpPr>
          <p:cNvPr id="8198" name="文本框 34"/>
          <p:cNvSpPr txBox="1"/>
          <p:nvPr/>
        </p:nvSpPr>
        <p:spPr>
          <a:xfrm>
            <a:off x="3419872" y="759632"/>
            <a:ext cx="2089150" cy="46196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a:spcBef>
                <a:spcPct val="0"/>
              </a:spcBef>
              <a:buNone/>
            </a:pPr>
            <a:r>
              <a:rPr lang="zh-CN" altLang="en-US" sz="2400" b="1" dirty="0" smtClean="0">
                <a:latin typeface="Palatino Linotype" panose="02040502050505030304" pitchFamily="18" charset="0"/>
                <a:ea typeface="微软雅黑" panose="020B0503020204020204" pitchFamily="34" charset="-122"/>
              </a:rPr>
              <a:t>元器件选择</a:t>
            </a:r>
            <a:endParaRPr lang="zh-CN" altLang="en-US" sz="2400" b="1" dirty="0">
              <a:latin typeface="微软雅黑" panose="020B0503020204020204" pitchFamily="34" charset="-122"/>
              <a:ea typeface="微软雅黑" panose="020B0503020204020204" pitchFamily="34" charset="-122"/>
            </a:endParaRPr>
          </a:p>
        </p:txBody>
      </p:sp>
      <p:sp>
        <p:nvSpPr>
          <p:cNvPr id="6" name="文本框 5"/>
          <p:cNvSpPr txBox="1"/>
          <p:nvPr/>
        </p:nvSpPr>
        <p:spPr>
          <a:xfrm>
            <a:off x="4932040" y="2622860"/>
            <a:ext cx="3384376" cy="2585323"/>
          </a:xfrm>
          <a:prstGeom prst="rect">
            <a:avLst/>
          </a:prstGeom>
          <a:noFill/>
        </p:spPr>
        <p:txBody>
          <a:bodyPr wrap="square" rtlCol="0">
            <a:spAutoFit/>
          </a:bodyPr>
          <a:lstStyle/>
          <a:p>
            <a:pPr>
              <a:lnSpc>
                <a:spcPct val="150000"/>
              </a:lnSpc>
            </a:pPr>
            <a:r>
              <a:rPr lang="zh-CN" altLang="en-US" dirty="0" smtClean="0">
                <a:latin typeface="微软雅黑" panose="020B0503020204020204" pitchFamily="34" charset="-122"/>
                <a:ea typeface="微软雅黑" panose="020B0503020204020204" pitchFamily="34" charset="-122"/>
              </a:rPr>
              <a:t>第二级滤波、放大电路：</a:t>
            </a:r>
            <a:endParaRPr lang="en-US" altLang="zh-CN" dirty="0" smtClean="0">
              <a:latin typeface="微软雅黑" panose="020B0503020204020204" pitchFamily="34" charset="-122"/>
              <a:ea typeface="微软雅黑" panose="020B0503020204020204" pitchFamily="34" charset="-122"/>
            </a:endParaRPr>
          </a:p>
          <a:p>
            <a:pPr algn="just" eaLnBrk="1">
              <a:lnSpc>
                <a:spcPct val="150000"/>
              </a:lnSpc>
            </a:pPr>
            <a:r>
              <a:rPr lang="zh-CN" altLang="en-US" dirty="0" smtClean="0">
                <a:latin typeface="微软雅黑" panose="020B0503020204020204" pitchFamily="34" charset="-122"/>
                <a:ea typeface="微软雅黑" panose="020B0503020204020204" pitchFamily="34" charset="-122"/>
              </a:rPr>
              <a:t>将上一级的输出信号隔直</a:t>
            </a:r>
            <a:r>
              <a:rPr lang="zh-CN" altLang="en-US" dirty="0">
                <a:latin typeface="微软雅黑" panose="020B0503020204020204" pitchFamily="34" charset="-122"/>
                <a:ea typeface="微软雅黑" panose="020B0503020204020204" pitchFamily="34" charset="-122"/>
              </a:rPr>
              <a:t>后通过二阶反相型</a:t>
            </a:r>
            <a:r>
              <a:rPr lang="zh-CN" altLang="en-US" dirty="0" smtClean="0">
                <a:latin typeface="微软雅黑" panose="020B0503020204020204" pitchFamily="34" charset="-122"/>
                <a:ea typeface="微软雅黑" panose="020B0503020204020204" pitchFamily="34" charset="-122"/>
              </a:rPr>
              <a:t>低通滤波器（放大</a:t>
            </a:r>
            <a:r>
              <a:rPr lang="en-US" altLang="zh-CN" dirty="0" smtClean="0">
                <a:latin typeface="微软雅黑" panose="020B0503020204020204" pitchFamily="34" charset="-122"/>
                <a:ea typeface="微软雅黑" panose="020B0503020204020204" pitchFamily="34" charset="-122"/>
              </a:rPr>
              <a:t>10</a:t>
            </a:r>
            <a:r>
              <a:rPr lang="zh-CN" altLang="en-US" dirty="0" smtClean="0">
                <a:latin typeface="微软雅黑" panose="020B0503020204020204" pitchFamily="34" charset="-122"/>
                <a:ea typeface="微软雅黑" panose="020B0503020204020204" pitchFamily="34" charset="-122"/>
              </a:rPr>
              <a:t>倍），其中</a:t>
            </a:r>
            <a:r>
              <a:rPr lang="en-US" altLang="zh-CN" dirty="0" smtClean="0">
                <a:latin typeface="微软雅黑" panose="020B0503020204020204" pitchFamily="34" charset="-122"/>
                <a:ea typeface="微软雅黑" panose="020B0503020204020204" pitchFamily="34" charset="-122"/>
              </a:rPr>
              <a:t>R5</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R7</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C4</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C5</a:t>
            </a:r>
            <a:r>
              <a:rPr lang="zh-CN" altLang="en-US" dirty="0" smtClean="0">
                <a:latin typeface="微软雅黑" panose="020B0503020204020204" pitchFamily="34" charset="-122"/>
                <a:ea typeface="微软雅黑" panose="020B0503020204020204" pitchFamily="34" charset="-122"/>
              </a:rPr>
              <a:t>构成了二阶低通电路。所需元件与上一级类似。</a:t>
            </a:r>
            <a:endParaRPr lang="zh-CN" altLang="en-US"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967428" y="2444733"/>
            <a:ext cx="3604572" cy="2941575"/>
          </a:xfrm>
          <a:prstGeom prst="rect">
            <a:avLst/>
          </a:prstGeom>
        </p:spPr>
      </p:pic>
    </p:spTree>
    <p:extLst>
      <p:ext uri="{BB962C8B-B14F-4D97-AF65-F5344CB8AC3E}">
        <p14:creationId xmlns:p14="http://schemas.microsoft.com/office/powerpoint/2010/main" val="678605918"/>
      </p:ext>
    </p:extLst>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5267</TotalTime>
  <Words>636</Words>
  <Application>Microsoft Office PowerPoint</Application>
  <PresentationFormat>全屏显示(4:3)</PresentationFormat>
  <Paragraphs>62</Paragraphs>
  <Slides>15</Slides>
  <Notes>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15</vt:i4>
      </vt:variant>
    </vt:vector>
  </HeadingPairs>
  <TitlesOfParts>
    <vt:vector size="21" baseType="lpstr">
      <vt:lpstr>等线</vt:lpstr>
      <vt:lpstr>宋体</vt:lpstr>
      <vt:lpstr>微软雅黑</vt:lpstr>
      <vt:lpstr>Arial</vt:lpstr>
      <vt:lpstr>Palatino Linotype</vt:lpstr>
      <vt:lpstr>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fj</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gh</dc:creator>
  <cp:lastModifiedBy>Microsoft 帐户</cp:lastModifiedBy>
  <cp:revision>239</cp:revision>
  <dcterms:created xsi:type="dcterms:W3CDTF">2009-10-13T03:30:32Z</dcterms:created>
  <dcterms:modified xsi:type="dcterms:W3CDTF">2021-07-16T07:05:19Z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1F1B550503F6424AAC501155E208B58A</vt:lpwstr>
  </property>
  <property fmtid="{D5CDD505-2E9C-101B-9397-08002B2CF9AE}" pid="3" name="KSOProductBuildVer">
    <vt:lpwstr>2052-11.1.0.10356</vt:lpwstr>
  </property>
</Properties>
</file>