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257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on Sorbom" initials="B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66AD"/>
    <a:srgbClr val="BB65C0"/>
    <a:srgbClr val="9C279A"/>
    <a:srgbClr val="FF41FB"/>
    <a:srgbClr val="1D6125"/>
    <a:srgbClr val="2B8F36"/>
    <a:srgbClr val="A7A4A0"/>
    <a:srgbClr val="CDC9C5"/>
    <a:srgbClr val="A8A4A1"/>
    <a:srgbClr val="B3A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6" autoAdjust="0"/>
    <p:restoredTop sz="96374"/>
  </p:normalViewPr>
  <p:slideViewPr>
    <p:cSldViewPr snapToGrid="0" snapToObjects="1">
      <p:cViewPr varScale="1">
        <p:scale>
          <a:sx n="131" d="100"/>
          <a:sy n="131" d="100"/>
        </p:scale>
        <p:origin x="184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4" d="100"/>
          <a:sy n="104" d="100"/>
        </p:scale>
        <p:origin x="39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B595A-9AB7-A34F-BD7B-81EFAC706F47}" type="datetimeFigureOut">
              <a:rPr lang="en-US" smtClean="0"/>
              <a:t>7/6/23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30EFE-863A-6E4C-8D9F-BB9DD37E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30EFE-863A-6E4C-8D9F-BB9DD37E6D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28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30EFE-863A-6E4C-8D9F-BB9DD37E6D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68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0989BF6-AFF5-754B-B938-7BF5335A595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12512" y="1006475"/>
            <a:ext cx="11528651" cy="5549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EBBD93-66C7-6942-9229-E6345FF2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12" y="298451"/>
            <a:ext cx="10716768" cy="630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40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E752E33-EB24-134D-9EB0-43E563A3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12" y="298451"/>
            <a:ext cx="10716768" cy="630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0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A7263FA-7ED3-474E-A4F4-A88CACA78F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255520"/>
            <a:ext cx="5665694" cy="650686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4400" b="1">
                <a:solidFill>
                  <a:schemeClr val="bg1"/>
                </a:solidFill>
              </a:defRPr>
            </a:lvl2pPr>
            <a:lvl3pPr marL="914400" indent="0"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AE90AA48-E0D2-D840-B974-678B7C1C26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3102154"/>
            <a:ext cx="5665694" cy="522794"/>
          </a:xfrm>
          <a:prstGeom prst="rect">
            <a:avLst/>
          </a:prstGeom>
        </p:spPr>
        <p:txBody>
          <a:bodyPr lIns="100584" anchor="ctr">
            <a:noAutofit/>
          </a:bodyPr>
          <a:lstStyle>
            <a:lvl1pPr marL="0" indent="0">
              <a:buNone/>
              <a:defRPr sz="3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4400" b="1">
                <a:solidFill>
                  <a:schemeClr val="bg1"/>
                </a:solidFill>
              </a:defRPr>
            </a:lvl2pPr>
            <a:lvl3pPr marL="914400" indent="0"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9444A232-551B-D749-96C3-3600F8F8F1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3820896"/>
            <a:ext cx="5665694" cy="481430"/>
          </a:xfrm>
          <a:prstGeom prst="rect">
            <a:avLst/>
          </a:prstGeom>
        </p:spPr>
        <p:txBody>
          <a:bodyPr lIns="109728" anchor="ctr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4400" b="1">
                <a:solidFill>
                  <a:schemeClr val="bg1"/>
                </a:solidFill>
              </a:defRPr>
            </a:lvl2pPr>
            <a:lvl3pPr marL="914400" indent="0"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Author(s)</a:t>
            </a:r>
          </a:p>
        </p:txBody>
      </p:sp>
      <p:pic>
        <p:nvPicPr>
          <p:cNvPr id="11" name="Picture 10" descr="sparc_logo.psd">
            <a:extLst>
              <a:ext uri="{FF2B5EF4-FFF2-40B4-BE49-F238E27FC236}">
                <a16:creationId xmlns:a16="http://schemas.microsoft.com/office/drawing/2014/main" id="{AAAB7F1C-6DFC-314E-BF0F-0ABF2BB51E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627" y="1648428"/>
            <a:ext cx="5106509" cy="3474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468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A439-3F7D-354B-A372-3BA4E23BC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C1E7FFF-9F83-E14E-960B-F687853532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1002309"/>
            <a:ext cx="5738813" cy="55572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6A1FB-0E45-004E-B71A-12CBF26B6D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738" y="1002309"/>
            <a:ext cx="5713412" cy="55572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6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733E66E-5470-D743-B1E1-626A01D4CAEC}"/>
              </a:ext>
            </a:extLst>
          </p:cNvPr>
          <p:cNvSpPr/>
          <p:nvPr userDrawn="1"/>
        </p:nvSpPr>
        <p:spPr>
          <a:xfrm>
            <a:off x="10987088" y="0"/>
            <a:ext cx="1204912" cy="1357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F837F5C-88DB-174E-B6AA-36A5A2AF87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3297" y="2013994"/>
            <a:ext cx="6325404" cy="729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3600"/>
            </a:lvl2pPr>
          </a:lstStyle>
          <a:p>
            <a:pPr lvl="0"/>
            <a:r>
              <a:rPr lang="en-US" dirty="0"/>
              <a:t>Transition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FFB468D-DF6E-844F-A31A-BC27E2C4A4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3297" y="2743200"/>
            <a:ext cx="6325404" cy="195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Transition Subtitle</a:t>
            </a:r>
          </a:p>
        </p:txBody>
      </p:sp>
      <p:pic>
        <p:nvPicPr>
          <p:cNvPr id="6" name="Picture 5" descr="sparc_logo_gray.png">
            <a:extLst>
              <a:ext uri="{FF2B5EF4-FFF2-40B4-BE49-F238E27FC236}">
                <a16:creationId xmlns:a16="http://schemas.microsoft.com/office/drawing/2014/main" id="{FC8E4F67-58B9-494A-838D-24CCE8A319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8534015">
            <a:off x="5834848" y="-539049"/>
            <a:ext cx="6424252" cy="77753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505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parc_logo.psd">
            <a:extLst>
              <a:ext uri="{FF2B5EF4-FFF2-40B4-BE49-F238E27FC236}">
                <a16:creationId xmlns:a16="http://schemas.microsoft.com/office/drawing/2014/main" id="{AAAB7F1C-6DFC-314E-BF0F-0ABF2BB51E13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8322" y="154170"/>
            <a:ext cx="973733" cy="66250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4FB7A4-D33C-7D42-8F02-D84FF9B3CD6B}"/>
              </a:ext>
            </a:extLst>
          </p:cNvPr>
          <p:cNvSpPr txBox="1"/>
          <p:nvPr userDrawn="1"/>
        </p:nvSpPr>
        <p:spPr>
          <a:xfrm>
            <a:off x="312514" y="6597445"/>
            <a:ext cx="4318000" cy="264479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2A6782-44AE-DF4F-988A-0D8835720154}" type="datetime1">
              <a:rPr lang="en-US" sz="900" b="0" i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7/6/23</a:t>
            </a:fld>
            <a:endParaRPr lang="en-US" sz="900" b="0" i="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F12E27-F9B9-AA4E-BFF7-5460D976232E}"/>
              </a:ext>
            </a:extLst>
          </p:cNvPr>
          <p:cNvSpPr txBox="1"/>
          <p:nvPr userDrawn="1"/>
        </p:nvSpPr>
        <p:spPr>
          <a:xfrm>
            <a:off x="10096500" y="6597445"/>
            <a:ext cx="1742844" cy="264479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fld id="{3391FD47-5CAD-E949-B674-737EDCB2E420}" type="slidenum">
              <a:rPr lang="en-US" sz="900" b="0" i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900" b="0" i="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A20DE-9C89-304E-9F91-1059CB93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14" y="298451"/>
            <a:ext cx="10715808" cy="630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BB4AD-9822-404B-889A-69B9E6CFB0FB}"/>
              </a:ext>
            </a:extLst>
          </p:cNvPr>
          <p:cNvSpPr txBox="1"/>
          <p:nvPr userDrawn="1"/>
        </p:nvSpPr>
        <p:spPr>
          <a:xfrm>
            <a:off x="3937000" y="6597445"/>
            <a:ext cx="4318000" cy="264479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SPARC  </a:t>
            </a:r>
            <a:r>
              <a:rPr lang="en-US" sz="700" b="0" i="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•</a:t>
            </a:r>
            <a:r>
              <a:rPr lang="en-US" sz="900" b="0" i="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Confidential and Proprietary  </a:t>
            </a:r>
            <a:r>
              <a:rPr lang="en-US" sz="700" b="0" i="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•</a:t>
            </a:r>
            <a:r>
              <a:rPr lang="en-US" sz="900" b="0" i="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Not for Distribution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E12050-ABDE-B749-8BEF-A147B394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514" y="1005839"/>
            <a:ext cx="11526830" cy="5553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8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3" r:id="rId4"/>
    <p:sldLayoutId id="214748365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5C2582"/>
        </a:buClr>
        <a:buSzPct val="8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5C2582"/>
        </a:buClr>
        <a:buSzPct val="8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5C2582"/>
        </a:buClr>
        <a:buSzPct val="8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5C2582"/>
        </a:buClr>
        <a:buSzPct val="8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5C2582"/>
        </a:buClr>
        <a:buSzPct val="8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A3AECF-F4C0-9047-A061-1E5E882B95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Study of simultaneous markers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0F5B2-E5EC-934D-B74C-6983F843ED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July 6, 2023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3EB03-1EEF-9947-A03A-A82CEA9882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9122" y="4302326"/>
            <a:ext cx="5665694" cy="481430"/>
          </a:xfrm>
        </p:spPr>
        <p:txBody>
          <a:bodyPr/>
          <a:lstStyle/>
          <a:p>
            <a:r>
              <a:rPr lang="en-US" dirty="0"/>
              <a:t>S. Scott (CFS) and H. Zhang (Caltech)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F15D1C-C65F-A98A-0631-13387BFA0406}"/>
              </a:ext>
            </a:extLst>
          </p:cNvPr>
          <p:cNvSpPr txBox="1"/>
          <p:nvPr/>
        </p:nvSpPr>
        <p:spPr>
          <a:xfrm>
            <a:off x="371260" y="5754532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sz="2400" dirty="0"/>
              <a:t>This file:  20230706_simultaneous_markers_01.pptx</a:t>
            </a:r>
          </a:p>
        </p:txBody>
      </p:sp>
    </p:spTree>
    <p:extLst>
      <p:ext uri="{BB962C8B-B14F-4D97-AF65-F5344CB8AC3E}">
        <p14:creationId xmlns:p14="http://schemas.microsoft.com/office/powerpoint/2010/main" val="54573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341E147-020E-6424-1112-B35230EC918E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414012302"/>
              </p:ext>
            </p:extLst>
          </p:nvPr>
        </p:nvGraphicFramePr>
        <p:xfrm>
          <a:off x="205446" y="198353"/>
          <a:ext cx="10981006" cy="7481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044">
                  <a:extLst>
                    <a:ext uri="{9D8B030D-6E8A-4147-A177-3AD203B41FA5}">
                      <a16:colId xmlns:a16="http://schemas.microsoft.com/office/drawing/2014/main" val="1386706150"/>
                    </a:ext>
                  </a:extLst>
                </a:gridCol>
                <a:gridCol w="902044">
                  <a:extLst>
                    <a:ext uri="{9D8B030D-6E8A-4147-A177-3AD203B41FA5}">
                      <a16:colId xmlns:a16="http://schemas.microsoft.com/office/drawing/2014/main" val="2295741312"/>
                    </a:ext>
                  </a:extLst>
                </a:gridCol>
                <a:gridCol w="902044">
                  <a:extLst>
                    <a:ext uri="{9D8B030D-6E8A-4147-A177-3AD203B41FA5}">
                      <a16:colId xmlns:a16="http://schemas.microsoft.com/office/drawing/2014/main" val="2021828404"/>
                    </a:ext>
                  </a:extLst>
                </a:gridCol>
                <a:gridCol w="902044">
                  <a:extLst>
                    <a:ext uri="{9D8B030D-6E8A-4147-A177-3AD203B41FA5}">
                      <a16:colId xmlns:a16="http://schemas.microsoft.com/office/drawing/2014/main" val="2235441013"/>
                    </a:ext>
                  </a:extLst>
                </a:gridCol>
                <a:gridCol w="902044">
                  <a:extLst>
                    <a:ext uri="{9D8B030D-6E8A-4147-A177-3AD203B41FA5}">
                      <a16:colId xmlns:a16="http://schemas.microsoft.com/office/drawing/2014/main" val="3365392332"/>
                    </a:ext>
                  </a:extLst>
                </a:gridCol>
                <a:gridCol w="902044">
                  <a:extLst>
                    <a:ext uri="{9D8B030D-6E8A-4147-A177-3AD203B41FA5}">
                      <a16:colId xmlns:a16="http://schemas.microsoft.com/office/drawing/2014/main" val="344625897"/>
                    </a:ext>
                  </a:extLst>
                </a:gridCol>
                <a:gridCol w="1010057">
                  <a:extLst>
                    <a:ext uri="{9D8B030D-6E8A-4147-A177-3AD203B41FA5}">
                      <a16:colId xmlns:a16="http://schemas.microsoft.com/office/drawing/2014/main" val="1756498758"/>
                    </a:ext>
                  </a:extLst>
                </a:gridCol>
                <a:gridCol w="583584">
                  <a:extLst>
                    <a:ext uri="{9D8B030D-6E8A-4147-A177-3AD203B41FA5}">
                      <a16:colId xmlns:a16="http://schemas.microsoft.com/office/drawing/2014/main" val="859401924"/>
                    </a:ext>
                  </a:extLst>
                </a:gridCol>
                <a:gridCol w="894424">
                  <a:extLst>
                    <a:ext uri="{9D8B030D-6E8A-4147-A177-3AD203B41FA5}">
                      <a16:colId xmlns:a16="http://schemas.microsoft.com/office/drawing/2014/main" val="2944791057"/>
                    </a:ext>
                  </a:extLst>
                </a:gridCol>
                <a:gridCol w="1178106">
                  <a:extLst>
                    <a:ext uri="{9D8B030D-6E8A-4147-A177-3AD203B41FA5}">
                      <a16:colId xmlns:a16="http://schemas.microsoft.com/office/drawing/2014/main" val="1505620879"/>
                    </a:ext>
                  </a:extLst>
                </a:gridCol>
                <a:gridCol w="1902571">
                  <a:extLst>
                    <a:ext uri="{9D8B030D-6E8A-4147-A177-3AD203B41FA5}">
                      <a16:colId xmlns:a16="http://schemas.microsoft.com/office/drawing/2014/main" val="2951285437"/>
                    </a:ext>
                  </a:extLst>
                </a:gridCol>
              </a:tblGrid>
              <a:tr h="3973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runID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Nmrk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Cpus</a:t>
                      </a:r>
                      <a:r>
                        <a:rPr lang="en-US" sz="1200" dirty="0"/>
                        <a:t>-per-task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ntasks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OMP_NUM_THREAD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CPU-time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Sim-time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efficiency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982452"/>
                  </a:ext>
                </a:extLst>
              </a:tr>
              <a:tr h="53700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853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11142670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Failed (8m)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4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11208620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14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11208606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26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11208573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981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11146754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27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11143915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6:58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91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11144909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128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1F2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7:21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9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11145949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128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1F2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failed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870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11146475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7:12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19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11147092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128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1F2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6:53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0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11148128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128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1F2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Failed (8m)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51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11148731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Failed (12m)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0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2545(a)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11188627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8:48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915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2545(b)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Not allowed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851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1F2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3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1F2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6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1F2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560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48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341E147-020E-6424-1112-B35230EC918E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135581701"/>
              </p:ext>
            </p:extLst>
          </p:nvPr>
        </p:nvGraphicFramePr>
        <p:xfrm>
          <a:off x="166534" y="0"/>
          <a:ext cx="10592259" cy="6501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256">
                  <a:extLst>
                    <a:ext uri="{9D8B030D-6E8A-4147-A177-3AD203B41FA5}">
                      <a16:colId xmlns:a16="http://schemas.microsoft.com/office/drawing/2014/main" val="1386706150"/>
                    </a:ext>
                  </a:extLst>
                </a:gridCol>
                <a:gridCol w="946625">
                  <a:extLst>
                    <a:ext uri="{9D8B030D-6E8A-4147-A177-3AD203B41FA5}">
                      <a16:colId xmlns:a16="http://schemas.microsoft.com/office/drawing/2014/main" val="2295741312"/>
                    </a:ext>
                  </a:extLst>
                </a:gridCol>
                <a:gridCol w="628044">
                  <a:extLst>
                    <a:ext uri="{9D8B030D-6E8A-4147-A177-3AD203B41FA5}">
                      <a16:colId xmlns:a16="http://schemas.microsoft.com/office/drawing/2014/main" val="2021828404"/>
                    </a:ext>
                  </a:extLst>
                </a:gridCol>
                <a:gridCol w="726176">
                  <a:extLst>
                    <a:ext uri="{9D8B030D-6E8A-4147-A177-3AD203B41FA5}">
                      <a16:colId xmlns:a16="http://schemas.microsoft.com/office/drawing/2014/main" val="2235441013"/>
                    </a:ext>
                  </a:extLst>
                </a:gridCol>
                <a:gridCol w="684923">
                  <a:extLst>
                    <a:ext uri="{9D8B030D-6E8A-4147-A177-3AD203B41FA5}">
                      <a16:colId xmlns:a16="http://schemas.microsoft.com/office/drawing/2014/main" val="3365392332"/>
                    </a:ext>
                  </a:extLst>
                </a:gridCol>
                <a:gridCol w="811824">
                  <a:extLst>
                    <a:ext uri="{9D8B030D-6E8A-4147-A177-3AD203B41FA5}">
                      <a16:colId xmlns:a16="http://schemas.microsoft.com/office/drawing/2014/main" val="344625897"/>
                    </a:ext>
                  </a:extLst>
                </a:gridCol>
                <a:gridCol w="865233">
                  <a:extLst>
                    <a:ext uri="{9D8B030D-6E8A-4147-A177-3AD203B41FA5}">
                      <a16:colId xmlns:a16="http://schemas.microsoft.com/office/drawing/2014/main" val="1756498758"/>
                    </a:ext>
                  </a:extLst>
                </a:gridCol>
                <a:gridCol w="759895">
                  <a:extLst>
                    <a:ext uri="{9D8B030D-6E8A-4147-A177-3AD203B41FA5}">
                      <a16:colId xmlns:a16="http://schemas.microsoft.com/office/drawing/2014/main" val="1505620879"/>
                    </a:ext>
                  </a:extLst>
                </a:gridCol>
                <a:gridCol w="953744">
                  <a:extLst>
                    <a:ext uri="{9D8B030D-6E8A-4147-A177-3AD203B41FA5}">
                      <a16:colId xmlns:a16="http://schemas.microsoft.com/office/drawing/2014/main" val="306406000"/>
                    </a:ext>
                  </a:extLst>
                </a:gridCol>
                <a:gridCol w="953744">
                  <a:extLst>
                    <a:ext uri="{9D8B030D-6E8A-4147-A177-3AD203B41FA5}">
                      <a16:colId xmlns:a16="http://schemas.microsoft.com/office/drawing/2014/main" val="1150915073"/>
                    </a:ext>
                  </a:extLst>
                </a:gridCol>
                <a:gridCol w="991556">
                  <a:extLst>
                    <a:ext uri="{9D8B030D-6E8A-4147-A177-3AD203B41FA5}">
                      <a16:colId xmlns:a16="http://schemas.microsoft.com/office/drawing/2014/main" val="2898976704"/>
                    </a:ext>
                  </a:extLst>
                </a:gridCol>
                <a:gridCol w="1540239">
                  <a:extLst>
                    <a:ext uri="{9D8B030D-6E8A-4147-A177-3AD203B41FA5}">
                      <a16:colId xmlns:a16="http://schemas.microsoft.com/office/drawing/2014/main" val="2951285437"/>
                    </a:ext>
                  </a:extLst>
                </a:gridCol>
              </a:tblGrid>
              <a:tr h="3973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runID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Nmrk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Cpus</a:t>
                      </a:r>
                      <a:r>
                        <a:rPr lang="en-US" sz="1200" dirty="0"/>
                        <a:t>-per-task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ntasks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OMP_NUM_THREAD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CPU-time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RAW </a:t>
                      </a:r>
                      <a:r>
                        <a:rPr lang="en-US" sz="1200" dirty="0" err="1"/>
                        <a:t>cputime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Toral </a:t>
                      </a:r>
                      <a:r>
                        <a:rPr lang="en-US" sz="1200" dirty="0" err="1"/>
                        <a:t>Mrk</a:t>
                      </a:r>
                      <a:r>
                        <a:rPr lang="en-US" sz="1200" dirty="0"/>
                        <a:t> CPU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Sim-time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efficiency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982452"/>
                  </a:ext>
                </a:extLst>
              </a:tr>
              <a:tr h="53700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853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7042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11230803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7:56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121856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172005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4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1F2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14210"/>
                  </a:ext>
                </a:extLst>
              </a:tr>
              <a:tr h="50342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1F2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26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1F2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981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1F2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27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91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1F2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9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1F2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870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1F2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19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1F2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0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1F2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51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1F2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0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1F2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915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1F2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851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956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PARC 1">
      <a:dk1>
        <a:srgbClr val="231F20"/>
      </a:dk1>
      <a:lt1>
        <a:srgbClr val="FFFFFF"/>
      </a:lt1>
      <a:dk2>
        <a:srgbClr val="555556"/>
      </a:dk2>
      <a:lt2>
        <a:srgbClr val="CCC8C2"/>
      </a:lt2>
      <a:accent1>
        <a:srgbClr val="006EAB"/>
      </a:accent1>
      <a:accent2>
        <a:srgbClr val="E40375"/>
      </a:accent2>
      <a:accent3>
        <a:srgbClr val="009EBF"/>
      </a:accent3>
      <a:accent4>
        <a:srgbClr val="004683"/>
      </a:accent4>
      <a:accent5>
        <a:srgbClr val="8DB555"/>
      </a:accent5>
      <a:accent6>
        <a:srgbClr val="5D2881"/>
      </a:accent6>
      <a:hlink>
        <a:srgbClr val="0432FF"/>
      </a:hlink>
      <a:folHlink>
        <a:srgbClr val="0432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 marL="342900" indent="-342900" algn="l">
          <a:buClr>
            <a:schemeClr val="accent6"/>
          </a:buClr>
          <a:buFont typeface="Arial" panose="020B0604020202020204" pitchFamily="34" charset="0"/>
          <a:buChar char="•"/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4" id="{092FF3CE-9A09-9447-B40B-8FF901B93000}" vid="{8CAAD244-BBF6-AD4E-8260-E80A566B78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6857B10020E742866A01CA87CF56C4" ma:contentTypeVersion="11" ma:contentTypeDescription="Create a new document." ma:contentTypeScope="" ma:versionID="09b037389d94c4f0dfa9219c781126f8">
  <xsd:schema xmlns:xsd="http://www.w3.org/2001/XMLSchema" xmlns:xs="http://www.w3.org/2001/XMLSchema" xmlns:p="http://schemas.microsoft.com/office/2006/metadata/properties" xmlns:ns2="0a20d635-c4a0-47e6-b007-0324648ef0bd" xmlns:ns3="61dd2541-53c7-447c-8d67-d1be2b3475dd" targetNamespace="http://schemas.microsoft.com/office/2006/metadata/properties" ma:root="true" ma:fieldsID="03448cc6cbbf48a54e012273ff9d5f14" ns2:_="" ns3:_="">
    <xsd:import namespace="0a20d635-c4a0-47e6-b007-0324648ef0bd"/>
    <xsd:import namespace="61dd2541-53c7-447c-8d67-d1be2b3475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20d635-c4a0-47e6-b007-0324648ef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dd2541-53c7-447c-8d67-d1be2b3475d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F9FD68-1344-446E-BCCB-709BF41D82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2C6D98-23EA-45AE-8543-8E567E3054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20d635-c4a0-47e6-b007-0324648ef0bd"/>
    <ds:schemaRef ds:uri="61dd2541-53c7-447c-8d67-d1be2b3475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1EB6D3-63FB-4D07-9250-5C88573C5F5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190930 Official Powerpoint Template - SPARC</Template>
  <TotalTime>1391</TotalTime>
  <Words>218</Words>
  <Application>Microsoft Macintosh PowerPoint</Application>
  <PresentationFormat>Widescreen</PresentationFormat>
  <Paragraphs>161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Commonwealth Fusion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Scott</dc:creator>
  <cp:lastModifiedBy>Hongyu Zhang</cp:lastModifiedBy>
  <cp:revision>15</cp:revision>
  <dcterms:created xsi:type="dcterms:W3CDTF">2023-07-06T12:36:13Z</dcterms:created>
  <dcterms:modified xsi:type="dcterms:W3CDTF">2023-07-07T13:06:02Z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0x010100A46857B10020E742866A01CA87CF56C4</vt:lpwstr>
  </property>
</Properties>
</file>