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orbom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FB"/>
    <a:srgbClr val="C066AD"/>
    <a:srgbClr val="BB65C0"/>
    <a:srgbClr val="9C279A"/>
    <a:srgbClr val="1D6125"/>
    <a:srgbClr val="2B8F36"/>
    <a:srgbClr val="A7A4A0"/>
    <a:srgbClr val="CDC9C5"/>
    <a:srgbClr val="A8A4A1"/>
    <a:srgbClr val="B3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0" autoAdjust="0"/>
    <p:restoredTop sz="94663"/>
  </p:normalViewPr>
  <p:slideViewPr>
    <p:cSldViewPr snapToGrid="0" snapToObjects="1">
      <p:cViewPr varScale="1">
        <p:scale>
          <a:sx n="134" d="100"/>
          <a:sy n="13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595A-9AB7-A34F-BD7B-81EFAC706F47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30EFE-863A-6E4C-8D9F-BB9DD37E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89BF6-AFF5-754B-B938-7BF5335A5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2512" y="1006475"/>
            <a:ext cx="11528651" cy="554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EBBD93-66C7-6942-9229-E6345FF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752E33-EB24-134D-9EB0-43E563A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2" y="298451"/>
            <a:ext cx="1071676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7263FA-7ED3-474E-A4F4-A88CACA78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55520"/>
            <a:ext cx="5665694" cy="650686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E90AA48-E0D2-D840-B974-678B7C1C2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102154"/>
            <a:ext cx="5665694" cy="522794"/>
          </a:xfrm>
          <a:prstGeom prst="rect">
            <a:avLst/>
          </a:prstGeom>
        </p:spPr>
        <p:txBody>
          <a:bodyPr lIns="100584" anchor="ctr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444A232-551B-D749-96C3-3600F8F8F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820896"/>
            <a:ext cx="5665694" cy="481430"/>
          </a:xfrm>
          <a:prstGeom prst="rect">
            <a:avLst/>
          </a:prstGeom>
        </p:spPr>
        <p:txBody>
          <a:bodyPr lIns="109728" anchor="ctr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4400" b="1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Author(s)</a:t>
            </a:r>
          </a:p>
        </p:txBody>
      </p:sp>
      <p:pic>
        <p:nvPicPr>
          <p:cNvPr id="11" name="Picture 10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7" y="1648428"/>
            <a:ext cx="5106509" cy="347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439-3F7D-354B-A372-3BA4E23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1E7FFF-9F83-E14E-960B-F68785353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002309"/>
            <a:ext cx="5738813" cy="5557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6A1FB-0E45-004E-B71A-12CBF26B6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738" y="1002309"/>
            <a:ext cx="5713412" cy="5557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33E66E-5470-D743-B1E1-626A01D4CAEC}"/>
              </a:ext>
            </a:extLst>
          </p:cNvPr>
          <p:cNvSpPr/>
          <p:nvPr userDrawn="1"/>
        </p:nvSpPr>
        <p:spPr>
          <a:xfrm>
            <a:off x="10987088" y="0"/>
            <a:ext cx="1204912" cy="135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7F5C-88DB-174E-B6AA-36A5A2AF87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2013994"/>
            <a:ext cx="6325404" cy="729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600"/>
            </a:lvl2pPr>
          </a:lstStyle>
          <a:p>
            <a:pPr lvl="0"/>
            <a:r>
              <a:rPr lang="en-US" dirty="0"/>
              <a:t>Transition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FB468D-DF6E-844F-A31A-BC27E2C4A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3297" y="2743200"/>
            <a:ext cx="6325404" cy="195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  <p:pic>
        <p:nvPicPr>
          <p:cNvPr id="6" name="Picture 5" descr="sparc_logo_gray.png">
            <a:extLst>
              <a:ext uri="{FF2B5EF4-FFF2-40B4-BE49-F238E27FC236}">
                <a16:creationId xmlns:a16="http://schemas.microsoft.com/office/drawing/2014/main" id="{FC8E4F67-58B9-494A-838D-24CCE8A31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534015">
            <a:off x="5834848" y="-539049"/>
            <a:ext cx="6424252" cy="777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50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parc_logo.psd">
            <a:extLst>
              <a:ext uri="{FF2B5EF4-FFF2-40B4-BE49-F238E27FC236}">
                <a16:creationId xmlns:a16="http://schemas.microsoft.com/office/drawing/2014/main" id="{AAAB7F1C-6DFC-314E-BF0F-0ABF2BB51E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8322" y="154170"/>
            <a:ext cx="973733" cy="66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4FB7A4-D33C-7D42-8F02-D84FF9B3CD6B}"/>
              </a:ext>
            </a:extLst>
          </p:cNvPr>
          <p:cNvSpPr txBox="1"/>
          <p:nvPr userDrawn="1"/>
        </p:nvSpPr>
        <p:spPr>
          <a:xfrm>
            <a:off x="312514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A6782-44AE-DF4F-988A-0D8835720154}" type="datetime1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7/10/23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2E27-F9B9-AA4E-BFF7-5460D976232E}"/>
              </a:ext>
            </a:extLst>
          </p:cNvPr>
          <p:cNvSpPr txBox="1"/>
          <p:nvPr userDrawn="1"/>
        </p:nvSpPr>
        <p:spPr>
          <a:xfrm>
            <a:off x="10096500" y="6597445"/>
            <a:ext cx="1742844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fld id="{3391FD47-5CAD-E949-B674-737EDCB2E420}" type="slidenum">
              <a:rPr lang="en-US" sz="900" b="0" i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900" b="0" i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20DE-9C89-304E-9F91-1059CB9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4" y="298451"/>
            <a:ext cx="10715808" cy="630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B4AD-9822-404B-889A-69B9E6CFB0FB}"/>
              </a:ext>
            </a:extLst>
          </p:cNvPr>
          <p:cNvSpPr txBox="1"/>
          <p:nvPr userDrawn="1"/>
        </p:nvSpPr>
        <p:spPr>
          <a:xfrm>
            <a:off x="3937000" y="6597445"/>
            <a:ext cx="4318000" cy="264479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SPARC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Confidential and Proprietary  </a:t>
            </a:r>
            <a:r>
              <a:rPr lang="en-US" sz="7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•</a:t>
            </a:r>
            <a:r>
              <a:rPr lang="en-US" sz="900" b="0" i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Not for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2050-ABDE-B749-8BEF-A147B39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14" y="1005839"/>
            <a:ext cx="11526830" cy="5553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3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C2582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AECF-F4C0-9047-A061-1E5E882B9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Study of simultaneous markers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F5B2-E5EC-934D-B74C-6983F843E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7,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EB03-1EEF-9947-A03A-A82CEA988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9122" y="4302326"/>
            <a:ext cx="5665694" cy="481430"/>
          </a:xfrm>
        </p:spPr>
        <p:txBody>
          <a:bodyPr/>
          <a:lstStyle/>
          <a:p>
            <a:r>
              <a:rPr lang="en-US" dirty="0"/>
              <a:t>S. Scott (CFS) and H. Zhang (Caltech)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15D1C-C65F-A98A-0631-13387BFA0406}"/>
              </a:ext>
            </a:extLst>
          </p:cNvPr>
          <p:cNvSpPr txBox="1"/>
          <p:nvPr/>
        </p:nvSpPr>
        <p:spPr>
          <a:xfrm>
            <a:off x="371260" y="575453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/>
              <a:t>This file:  20230706_simultaneous_markers_02.pptx</a:t>
            </a:r>
          </a:p>
        </p:txBody>
      </p:sp>
    </p:spTree>
    <p:extLst>
      <p:ext uri="{BB962C8B-B14F-4D97-AF65-F5344CB8AC3E}">
        <p14:creationId xmlns:p14="http://schemas.microsoft.com/office/powerpoint/2010/main" val="54573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4980-C587-A8F1-E7E7-1B2554FD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Identical re-runs with pitch </a:t>
            </a:r>
            <a:r>
              <a:rPr lang="en-US" dirty="0" err="1">
                <a:solidFill>
                  <a:srgbClr val="0070C0"/>
                </a:solidFill>
              </a:rPr>
              <a:t>lim</a:t>
            </a:r>
            <a:r>
              <a:rPr lang="en-US" dirty="0">
                <a:solidFill>
                  <a:srgbClr val="0070C0"/>
                </a:solidFill>
              </a:rPr>
              <a:t> = 0.99999999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745B-B2DA-22A7-2EE1-3F97671F0CF2}"/>
              </a:ext>
            </a:extLst>
          </p:cNvPr>
          <p:cNvSpPr txBox="1"/>
          <p:nvPr/>
        </p:nvSpPr>
        <p:spPr>
          <a:xfrm>
            <a:off x="1408385" y="1028343"/>
            <a:ext cx="78932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11256513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11256513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722944   00:47:04 </a:t>
            </a:r>
          </a:p>
          <a:p>
            <a:r>
              <a:rPr lang="en-US" dirty="0"/>
              <a:t>11256513.ba+      batch                               256  COMPLETED     722944   00:47:04 </a:t>
            </a:r>
          </a:p>
          <a:p>
            <a:r>
              <a:rPr lang="en-US" dirty="0"/>
              <a:t>11256513.ex+     extern                               256  COMPLETED     722944   00:47:04 </a:t>
            </a:r>
          </a:p>
          <a:p>
            <a:r>
              <a:rPr lang="en-US" dirty="0"/>
              <a:t>11256513.0   </a:t>
            </a:r>
            <a:r>
              <a:rPr lang="en-US" dirty="0" err="1"/>
              <a:t>hydra_bst</a:t>
            </a:r>
            <a:r>
              <a:rPr lang="en-US" dirty="0"/>
              <a:t>+                             128  COMPLETED         7808   00:01:01 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11297209</a:t>
            </a:r>
          </a:p>
          <a:p>
            <a:endParaRPr lang="en-US" dirty="0"/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11297209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 13056   00:00:51 </a:t>
            </a:r>
          </a:p>
          <a:p>
            <a:r>
              <a:rPr lang="en-US" dirty="0"/>
              <a:t>11297209.ba+      batch                               256  COMPLETED      13056   00:00:51 </a:t>
            </a:r>
          </a:p>
          <a:p>
            <a:r>
              <a:rPr lang="en-US" dirty="0"/>
              <a:t>11297209.ex+     extern                               256  COMPLETED      17152   00:01:07 </a:t>
            </a:r>
          </a:p>
          <a:p>
            <a:r>
              <a:rPr lang="en-US" dirty="0"/>
              <a:t>11297209.0   </a:t>
            </a:r>
            <a:r>
              <a:rPr lang="en-US" dirty="0" err="1"/>
              <a:t>hydra_bst</a:t>
            </a:r>
            <a:r>
              <a:rPr lang="en-US" dirty="0"/>
              <a:t>+                            128  COMPLETED         6400   00:00:50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CAD36-2953-7546-70A6-F9C2C818D82C}"/>
              </a:ext>
            </a:extLst>
          </p:cNvPr>
          <p:cNvSpPr txBox="1"/>
          <p:nvPr/>
        </p:nvSpPr>
        <p:spPr>
          <a:xfrm>
            <a:off x="725213" y="589875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41FB"/>
                </a:solidFill>
              </a:rPr>
              <a:t>… but from the output of pnp_losses.py, the maximum </a:t>
            </a:r>
            <a:r>
              <a:rPr lang="en-US" dirty="0" err="1">
                <a:solidFill>
                  <a:srgbClr val="FF41FB"/>
                </a:solidFill>
              </a:rPr>
              <a:t>cputime</a:t>
            </a:r>
            <a:r>
              <a:rPr lang="en-US" dirty="0">
                <a:solidFill>
                  <a:srgbClr val="FF41FB"/>
                </a:solidFill>
              </a:rPr>
              <a:t> per marker was in the neighborhood  </a:t>
            </a:r>
          </a:p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41FB"/>
                </a:solidFill>
              </a:rPr>
              <a:t>     of 21 sec for both </a:t>
            </a:r>
            <a:r>
              <a:rPr lang="en-US" dirty="0" err="1">
                <a:solidFill>
                  <a:srgbClr val="FF41FB"/>
                </a:solidFill>
              </a:rPr>
              <a:t>simultions</a:t>
            </a:r>
            <a:r>
              <a:rPr lang="en-US" dirty="0">
                <a:solidFill>
                  <a:srgbClr val="FF41F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5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7CF-1147-3746-7F23-35421EE7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</a:t>
            </a:r>
            <a:r>
              <a:rPr lang="en-US" altLang="zh-CN" dirty="0"/>
              <a:t>sks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-per-task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FD9C84-07D0-6E82-0ABD-CA118ACE7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35150"/>
              </p:ext>
            </p:extLst>
          </p:nvPr>
        </p:nvGraphicFramePr>
        <p:xfrm>
          <a:off x="1514474" y="1330325"/>
          <a:ext cx="783771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48104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92981056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4053072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8958895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8609076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2915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runID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Taks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Cpu</a:t>
                      </a:r>
                      <a:r>
                        <a:rPr lang="en-US" sz="1400" dirty="0"/>
                        <a:t> per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Summed </a:t>
                      </a:r>
                      <a:r>
                        <a:rPr lang="en-US" sz="1400" dirty="0" err="1"/>
                        <a:t>orbtime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Wall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Clock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8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11353397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00:06:39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6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11351804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00:07:26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2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11357037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00:06:44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9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11359679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00:06:58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11366980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00:07:48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3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11365521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00:07:</a:t>
                      </a:r>
                      <a:r>
                        <a:rPr lang="en-US" altLang="zh-CN" sz="1100" dirty="0"/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095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54B145-5D33-03F4-EA7D-23A347878B6D}"/>
              </a:ext>
            </a:extLst>
          </p:cNvPr>
          <p:cNvSpPr txBox="1"/>
          <p:nvPr/>
        </p:nvSpPr>
        <p:spPr>
          <a:xfrm>
            <a:off x="95249" y="482689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See</a:t>
            </a:r>
            <a:r>
              <a:rPr lang="en-US" altLang="zh-CN" sz="2400" dirty="0"/>
              <a:t>ms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2task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128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 </a:t>
            </a:r>
            <a:r>
              <a:rPr lang="en-US" altLang="zh-CN" sz="2400" dirty="0"/>
              <a:t>per</a:t>
            </a:r>
            <a:r>
              <a:rPr lang="zh-CN" altLang="en-US" sz="2400" dirty="0"/>
              <a:t> </a:t>
            </a:r>
            <a:r>
              <a:rPr lang="en-US" altLang="zh-CN" sz="2400" dirty="0"/>
              <a:t>task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efficient,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290</a:t>
            </a:r>
            <a:r>
              <a:rPr lang="zh-CN" altLang="en-US" sz="2400" dirty="0"/>
              <a:t> </a:t>
            </a:r>
            <a:r>
              <a:rPr lang="en-US" altLang="zh-CN" sz="2400" dirty="0"/>
              <a:t>Markers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Possible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increase</a:t>
            </a:r>
            <a:r>
              <a:rPr lang="zh-CN" altLang="en-US" sz="2400" dirty="0"/>
              <a:t> </a:t>
            </a:r>
            <a:r>
              <a:rPr lang="en-US" altLang="zh-CN" sz="2400" dirty="0"/>
              <a:t>marker</a:t>
            </a:r>
            <a:r>
              <a:rPr lang="zh-CN" altLang="en-US" sz="2400" dirty="0"/>
              <a:t> </a:t>
            </a:r>
            <a:r>
              <a:rPr lang="en-US" altLang="zh-CN" sz="2400" dirty="0"/>
              <a:t>numbers?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logical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 </a:t>
            </a:r>
            <a:r>
              <a:rPr lang="en-US" altLang="zh-CN" sz="2400" dirty="0"/>
              <a:t>per</a:t>
            </a:r>
            <a:r>
              <a:rPr lang="zh-CN" altLang="en-US" sz="2400" dirty="0"/>
              <a:t> </a:t>
            </a:r>
            <a:r>
              <a:rPr lang="en-US" altLang="zh-CN" sz="2400" dirty="0"/>
              <a:t>node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256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2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41E147-020E-6424-1112-B35230EC918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13115594"/>
              </p:ext>
            </p:extLst>
          </p:nvPr>
        </p:nvGraphicFramePr>
        <p:xfrm>
          <a:off x="651760" y="506819"/>
          <a:ext cx="10981008" cy="548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570">
                  <a:extLst>
                    <a:ext uri="{9D8B030D-6E8A-4147-A177-3AD203B41FA5}">
                      <a16:colId xmlns:a16="http://schemas.microsoft.com/office/drawing/2014/main" val="1386706150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1966447984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2295741312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2021828404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2235441013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3365392332"/>
                    </a:ext>
                  </a:extLst>
                </a:gridCol>
                <a:gridCol w="833570">
                  <a:extLst>
                    <a:ext uri="{9D8B030D-6E8A-4147-A177-3AD203B41FA5}">
                      <a16:colId xmlns:a16="http://schemas.microsoft.com/office/drawing/2014/main" val="344625897"/>
                    </a:ext>
                  </a:extLst>
                </a:gridCol>
                <a:gridCol w="933383">
                  <a:extLst>
                    <a:ext uri="{9D8B030D-6E8A-4147-A177-3AD203B41FA5}">
                      <a16:colId xmlns:a16="http://schemas.microsoft.com/office/drawing/2014/main" val="1756498758"/>
                    </a:ext>
                  </a:extLst>
                </a:gridCol>
                <a:gridCol w="539284">
                  <a:extLst>
                    <a:ext uri="{9D8B030D-6E8A-4147-A177-3AD203B41FA5}">
                      <a16:colId xmlns:a16="http://schemas.microsoft.com/office/drawing/2014/main" val="859401924"/>
                    </a:ext>
                  </a:extLst>
                </a:gridCol>
                <a:gridCol w="826528">
                  <a:extLst>
                    <a:ext uri="{9D8B030D-6E8A-4147-A177-3AD203B41FA5}">
                      <a16:colId xmlns:a16="http://schemas.microsoft.com/office/drawing/2014/main" val="2944791057"/>
                    </a:ext>
                  </a:extLst>
                </a:gridCol>
                <a:gridCol w="1088676">
                  <a:extLst>
                    <a:ext uri="{9D8B030D-6E8A-4147-A177-3AD203B41FA5}">
                      <a16:colId xmlns:a16="http://schemas.microsoft.com/office/drawing/2014/main" val="1505620879"/>
                    </a:ext>
                  </a:extLst>
                </a:gridCol>
                <a:gridCol w="1758147">
                  <a:extLst>
                    <a:ext uri="{9D8B030D-6E8A-4147-A177-3AD203B41FA5}">
                      <a16:colId xmlns:a16="http://schemas.microsoft.com/office/drawing/2014/main" val="2951285437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runID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Nmrk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Cpus</a:t>
                      </a:r>
                      <a:r>
                        <a:rPr lang="en-US" sz="1000" b="1" dirty="0"/>
                        <a:t>-per-task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ntasks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OMP_NUM_THREAD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CPU-time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Sim-time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CPU-secs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2452"/>
                  </a:ext>
                </a:extLst>
              </a:tr>
              <a:tr h="476568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53115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Failed (8m)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8735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11208620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6:37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4210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11208606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6:51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68998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11208573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6:51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81893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11146754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7324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11143915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15041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11144909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2068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11145949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70354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11146475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97050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11147092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6:53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366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11148128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Failed (8m)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5822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11148731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Failed (12m)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5742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2545(a)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11188627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8:48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15737"/>
                  </a:ext>
                </a:extLst>
              </a:tr>
              <a:tr h="3291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2545(b)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514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81D648-C0CF-8747-3397-64511877D76C}"/>
              </a:ext>
            </a:extLst>
          </p:cNvPr>
          <p:cNvSpPr txBox="1"/>
          <p:nvPr/>
        </p:nvSpPr>
        <p:spPr>
          <a:xfrm>
            <a:off x="147388" y="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2400" dirty="0">
                <a:solidFill>
                  <a:srgbClr val="0070C0"/>
                </a:solidFill>
              </a:rPr>
              <a:t>Study:  how many markers are followed simultaneously on a core?</a:t>
            </a:r>
          </a:p>
        </p:txBody>
      </p:sp>
    </p:spTree>
    <p:extLst>
      <p:ext uri="{BB962C8B-B14F-4D97-AF65-F5344CB8AC3E}">
        <p14:creationId xmlns:p14="http://schemas.microsoft.com/office/powerpoint/2010/main" val="40724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0430-069F-A13C-461D-B25FC1D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Common attributes of those runs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3F8C5-0445-5936-9AC2-F2F12CF2AB48}"/>
              </a:ext>
            </a:extLst>
          </p:cNvPr>
          <p:cNvSpPr txBox="1"/>
          <p:nvPr/>
        </p:nvSpPr>
        <p:spPr>
          <a:xfrm>
            <a:off x="576943" y="148771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taken from group_go_2539: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collisional simulation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ripple is ON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MHD is OFF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my_fixedstep_gyrodefined</a:t>
            </a:r>
            <a:r>
              <a:rPr lang="en-US" sz="2400" dirty="0"/>
              <a:t> = 10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my_max_simtime</a:t>
            </a:r>
            <a:r>
              <a:rPr lang="en-US" sz="2400" dirty="0"/>
              <a:t> = 0.15 (essentially irrelevant)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my_max_simtime</a:t>
            </a:r>
            <a:r>
              <a:rPr lang="en-US" sz="2400" dirty="0"/>
              <a:t> = 360 seconds = 6 minutes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define_prt_markers_03, </a:t>
            </a:r>
            <a:r>
              <a:rPr lang="en-US" sz="2400" dirty="0" err="1"/>
              <a:t>marker_set</a:t>
            </a:r>
            <a:r>
              <a:rPr lang="en-US" sz="2400" dirty="0"/>
              <a:t> = 7 </a:t>
            </a:r>
            <a:r>
              <a:rPr lang="en-US" sz="2400" dirty="0">
                <a:sym typeface="Wingdings" panose="05000000000000000000" pitchFamily="2" charset="2"/>
              </a:rPr>
              <a:t> random marker positions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birth_rhomin</a:t>
            </a:r>
            <a:r>
              <a:rPr lang="en-US" sz="2400" dirty="0">
                <a:sym typeface="Wingdings" panose="05000000000000000000" pitchFamily="2" charset="2"/>
              </a:rPr>
              <a:t> = 07, </a:t>
            </a:r>
            <a:r>
              <a:rPr lang="en-US" sz="2400" dirty="0" err="1">
                <a:sym typeface="Wingdings" panose="05000000000000000000" pitchFamily="2" charset="2"/>
              </a:rPr>
              <a:t>birth_rhomax</a:t>
            </a:r>
            <a:r>
              <a:rPr lang="en-US" sz="2400" dirty="0">
                <a:sym typeface="Wingdings" panose="05000000000000000000" pitchFamily="2" charset="2"/>
              </a:rPr>
              <a:t> = 1.0 -&gt; markers are born in edge region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1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49D-8C02-D84D-993F-7F8E347C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14400" algn="l"/>
              </a:tabLst>
            </a:pPr>
            <a:r>
              <a:rPr lang="en-US" sz="2800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E8EE5-FEE2-B751-0926-166BA5E8B277}"/>
              </a:ext>
            </a:extLst>
          </p:cNvPr>
          <p:cNvSpPr txBox="1"/>
          <p:nvPr/>
        </p:nvSpPr>
        <p:spPr>
          <a:xfrm>
            <a:off x="254000" y="179977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3FEF9-A5D2-32A2-CCDD-272A312E0CCF}"/>
              </a:ext>
            </a:extLst>
          </p:cNvPr>
          <p:cNvSpPr txBox="1"/>
          <p:nvPr/>
        </p:nvSpPr>
        <p:spPr>
          <a:xfrm>
            <a:off x="312512" y="108178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 (2537):  128 markers with OMP_NUM_THREADS=128 fails.  I think this means that a core </a:t>
            </a:r>
            <a:r>
              <a:rPr lang="en-US" u="sng" dirty="0"/>
              <a:t>cannot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process 128 markers simultaneously with OMP_NUM_THREADS=128.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 7 (2539):  126 markers with OMP_NUM_THREADS=128 succeeds.  I think this means that a core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</a:t>
            </a:r>
            <a:r>
              <a:rPr lang="en-US" u="sng" dirty="0"/>
              <a:t>can</a:t>
            </a:r>
            <a:r>
              <a:rPr lang="en-US" dirty="0"/>
              <a:t> process 126 simultaneous markers with OMP_NUM_THREADS=128.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8 (2540):  127 markers with OMP_NUM_THREADS=128 fails.  I think this means that a core </a:t>
            </a:r>
            <a:r>
              <a:rPr lang="en-US" u="sng" dirty="0"/>
              <a:t>cannot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process 127 markers simultaneously with OMP_NUM_THREADS=128.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10 (2543):  252 markers with OMP_NUM_THREADS=256 succeeds.  I think this means that a core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</a:t>
            </a:r>
            <a:r>
              <a:rPr lang="en-US" u="sng" dirty="0"/>
              <a:t>can</a:t>
            </a:r>
            <a:r>
              <a:rPr lang="en-US" dirty="0"/>
              <a:t> process 252 simultaneous markers with OMP_NUM_THREADS=256.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Lines 11,12 (2544, 2545):  504 markers with OMP_NUM_THREADS=512 fails, with </a:t>
            </a:r>
            <a:r>
              <a:rPr lang="en-US" dirty="0" err="1"/>
              <a:t>ntasks</a:t>
            </a:r>
            <a:r>
              <a:rPr lang="en-US" dirty="0"/>
              <a:t>=1. 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I think this means that a core </a:t>
            </a:r>
            <a:r>
              <a:rPr lang="en-US" u="sng" dirty="0"/>
              <a:t>cannot</a:t>
            </a:r>
            <a:r>
              <a:rPr lang="en-US" dirty="0"/>
              <a:t> process 504 simultaneous markers with OMP_NUM_THREADS=512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so long as </a:t>
            </a:r>
            <a:r>
              <a:rPr lang="en-US" dirty="0" err="1"/>
              <a:t>ntasks</a:t>
            </a:r>
            <a:r>
              <a:rPr lang="en-US" dirty="0"/>
              <a:t>=1.</a:t>
            </a:r>
          </a:p>
          <a:p>
            <a:pPr algn="l">
              <a:buClr>
                <a:schemeClr val="accent6"/>
              </a:buClr>
            </a:pPr>
            <a:endParaRPr lang="en-US" sz="1000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13 (2545a).  If we increase </a:t>
            </a:r>
            <a:r>
              <a:rPr lang="en-US" dirty="0" err="1"/>
              <a:t>ntasks</a:t>
            </a:r>
            <a:r>
              <a:rPr lang="en-US" dirty="0"/>
              <a:t> to 2, then 504 markers can be processed simultaneously when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OMP_NUM_THREADS=512.</a:t>
            </a:r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Line 14 (2545b).  The system does not allow us to set </a:t>
            </a:r>
            <a:r>
              <a:rPr lang="en-US" dirty="0" err="1"/>
              <a:t>ntasks</a:t>
            </a:r>
            <a:r>
              <a:rPr lang="en-US" dirty="0"/>
              <a:t>=3.</a:t>
            </a:r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algn="l">
              <a:buClr>
                <a:schemeClr val="accent6"/>
              </a:buClr>
            </a:pPr>
            <a:endParaRPr lang="en-US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0A9-D747-E99C-96F6-3F86531E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Summary of switch settings that ‘work’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AB5211-509A-017A-2CEC-A04887BD8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12884"/>
              </p:ext>
            </p:extLst>
          </p:nvPr>
        </p:nvGraphicFramePr>
        <p:xfrm>
          <a:off x="1852620" y="1900947"/>
          <a:ext cx="8686800" cy="204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99957759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78861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180137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3152402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2140545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56312552"/>
                    </a:ext>
                  </a:extLst>
                </a:gridCol>
              </a:tblGrid>
              <a:tr h="5578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CPUs-per-task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ntasks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OMP_NUM_THREADS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Simultaneous markers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sim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8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4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2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161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735CE7-4B2D-B514-6BFA-A56A85318B9C}"/>
              </a:ext>
            </a:extLst>
          </p:cNvPr>
          <p:cNvSpPr txBox="1"/>
          <p:nvPr/>
        </p:nvSpPr>
        <p:spPr>
          <a:xfrm>
            <a:off x="791897" y="432261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/>
              <a:t>… so we gain about 50% in efficiency ( i.e. 5.06 </a:t>
            </a:r>
            <a:r>
              <a:rPr lang="en-US" dirty="0">
                <a:sym typeface="Wingdings" panose="05000000000000000000" pitchFamily="2" charset="2"/>
              </a:rPr>
              <a:t> 7.50) </a:t>
            </a:r>
            <a:r>
              <a:rPr lang="en-US" dirty="0"/>
              <a:t>by increasing </a:t>
            </a:r>
            <a:r>
              <a:rPr lang="en-US" dirty="0" err="1"/>
              <a:t>ntasks</a:t>
            </a:r>
            <a:r>
              <a:rPr lang="en-US" dirty="0"/>
              <a:t> from 1 to 2 and by increasing 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OMP_NUM_THREADS from 128 to 512.</a:t>
            </a:r>
          </a:p>
        </p:txBody>
      </p:sp>
    </p:spTree>
    <p:extLst>
      <p:ext uri="{BB962C8B-B14F-4D97-AF65-F5344CB8AC3E}">
        <p14:creationId xmlns:p14="http://schemas.microsoft.com/office/powerpoint/2010/main" val="20852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2DB0-18BD-48B2-9F3B-5B97719A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Do not understand why computational efficiency does not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increase ~linearly with number of simultaneous markers up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to number of cores in a node (128).  It ‘rolls over’ much sooner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A07D35A-6892-B5C2-7115-E7715162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187" y="1582059"/>
            <a:ext cx="5430857" cy="4105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26834B-7BB4-A5EE-0124-9DF25522071B}"/>
              </a:ext>
            </a:extLst>
          </p:cNvPr>
          <p:cNvSpPr txBox="1"/>
          <p:nvPr/>
        </p:nvSpPr>
        <p:spPr>
          <a:xfrm>
            <a:off x="1351912" y="570907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My expectation was that if there are 128 cores available, and you ask to follow only 64 markers,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then the other 64 markers would essentially go ‘idle’ during the simulation. </a:t>
            </a:r>
          </a:p>
        </p:txBody>
      </p:sp>
    </p:spTree>
    <p:extLst>
      <p:ext uri="{BB962C8B-B14F-4D97-AF65-F5344CB8AC3E}">
        <p14:creationId xmlns:p14="http://schemas.microsoft.com/office/powerpoint/2010/main" val="17216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475-68AD-44A4-5930-8ECC77A5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Effect of including MHD on CPU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3B7B8F-77B2-4E9B-4804-7A070F8F4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11606"/>
              </p:ext>
            </p:extLst>
          </p:nvPr>
        </p:nvGraphicFramePr>
        <p:xfrm>
          <a:off x="1089608" y="1718042"/>
          <a:ext cx="9144002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1715542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58098698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1421751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5267413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1038844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504139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613617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MHD 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runID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 </a:t>
                      </a:r>
                      <a:r>
                        <a:rPr lang="en-US" sz="1400" dirty="0" err="1"/>
                        <a:t>orbtime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Summed </a:t>
                      </a:r>
                      <a:r>
                        <a:rPr lang="en-US" sz="1400" dirty="0" err="1"/>
                        <a:t>orbtime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8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11146754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7:01 (421)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11190045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7:10 (430)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11246845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9:52 (592)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81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D12BAB-992A-1662-5776-8F8C57409A7D}"/>
              </a:ext>
            </a:extLst>
          </p:cNvPr>
          <p:cNvSpPr txBox="1"/>
          <p:nvPr/>
        </p:nvSpPr>
        <p:spPr>
          <a:xfrm>
            <a:off x="1334278" y="38908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sz="1600" dirty="0"/>
              <a:t>* off by mistake. I had intended it to be 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78E51-1F14-481C-B821-1E736BF89EF2}"/>
              </a:ext>
            </a:extLst>
          </p:cNvPr>
          <p:cNvSpPr txBox="1"/>
          <p:nvPr/>
        </p:nvSpPr>
        <p:spPr>
          <a:xfrm>
            <a:off x="709126" y="467463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Conclusion:  turning on MHD reduces the efficiency (orbit time / CPU time) of the orbit calculation by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                       a factor of ~ 3.75.  </a:t>
            </a:r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The observation that the simulation with MHD on took substantially more wall clock time is surprising:  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all 3 runs were intended to terminate after 360 seconds.  Is it possible that the time to compute</a:t>
            </a:r>
          </a:p>
          <a:p>
            <a:pPr algn="l">
              <a:buClr>
                <a:schemeClr val="accent6"/>
              </a:buClr>
            </a:pPr>
            <a:r>
              <a:rPr lang="en-US" dirty="0"/>
              <a:t>      the MHD fields is somehow not included in the ‘</a:t>
            </a:r>
            <a:r>
              <a:rPr lang="en-US" dirty="0" err="1"/>
              <a:t>cputime</a:t>
            </a:r>
            <a:r>
              <a:rPr lang="en-US" dirty="0"/>
              <a:t>’ determination by ASCOT? </a:t>
            </a:r>
          </a:p>
        </p:txBody>
      </p:sp>
    </p:spTree>
    <p:extLst>
      <p:ext uri="{BB962C8B-B14F-4D97-AF65-F5344CB8AC3E}">
        <p14:creationId xmlns:p14="http://schemas.microsoft.com/office/powerpoint/2010/main" val="14461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818-D94F-40ED-3A96-57DE00E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We see enormous </a:t>
            </a:r>
            <a:r>
              <a:rPr lang="en-US" sz="2800" dirty="0" err="1">
                <a:solidFill>
                  <a:srgbClr val="0070C0"/>
                </a:solidFill>
              </a:rPr>
              <a:t>variatins</a:t>
            </a:r>
            <a:r>
              <a:rPr lang="en-US" sz="2800" dirty="0">
                <a:solidFill>
                  <a:srgbClr val="0070C0"/>
                </a:solidFill>
              </a:rPr>
              <a:t> in run time for nominally identical runs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9689849-0400-853D-9BD2-AA390A90E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42648"/>
              </p:ext>
            </p:extLst>
          </p:nvPr>
        </p:nvGraphicFramePr>
        <p:xfrm>
          <a:off x="970880" y="634298"/>
          <a:ext cx="100584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7155428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58098698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142175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25267413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7917872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21038844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0504139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1361796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06882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Pitch </a:t>
                      </a:r>
                      <a:r>
                        <a:rPr lang="en-US" sz="1200" dirty="0" err="1"/>
                        <a:t>lim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runID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aborted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</a:t>
                      </a:r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Summed </a:t>
                      </a:r>
                      <a:r>
                        <a:rPr lang="en-US" sz="1200" dirty="0" err="1"/>
                        <a:t>orbtime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Charged node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8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0.99999999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11256513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47:04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0.99999999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2554(repeat)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11297209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1:07 ??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0.99999999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2554(repeat)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11338619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0:58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2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11293219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2557(repeat)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11297541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2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11257326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31:41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2555(repeat)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11297721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2:21 ??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2555(repeat)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11338368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1:14??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2555(repeat)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11338542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0:58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11293210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81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C43BEE-5C17-4B26-B357-271D8451B303}"/>
              </a:ext>
            </a:extLst>
          </p:cNvPr>
          <p:cNvSpPr txBox="1"/>
          <p:nvPr/>
        </p:nvSpPr>
        <p:spPr>
          <a:xfrm>
            <a:off x="1244726" y="54933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All have 120 markers with </a:t>
            </a:r>
            <a:r>
              <a:rPr lang="en-US" sz="2400" dirty="0" err="1"/>
              <a:t>ntasks</a:t>
            </a:r>
            <a:r>
              <a:rPr lang="en-US" sz="2400" dirty="0"/>
              <a:t>=128 and OMP_NUM_THREADS=128</a:t>
            </a:r>
          </a:p>
        </p:txBody>
      </p:sp>
    </p:spTree>
    <p:extLst>
      <p:ext uri="{BB962C8B-B14F-4D97-AF65-F5344CB8AC3E}">
        <p14:creationId xmlns:p14="http://schemas.microsoft.com/office/powerpoint/2010/main" val="385233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3D84-1EE4-1AA6-A0A5-ED93EA15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Identical rerun with pitch </a:t>
            </a:r>
            <a:r>
              <a:rPr lang="en-US" dirty="0" err="1">
                <a:solidFill>
                  <a:srgbClr val="0070C0"/>
                </a:solidFill>
              </a:rPr>
              <a:t>lim</a:t>
            </a:r>
            <a:r>
              <a:rPr lang="en-US" dirty="0">
                <a:solidFill>
                  <a:srgbClr val="0070C0"/>
                </a:solidFill>
              </a:rPr>
              <a:t> = 0.999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E2B25-29F9-F396-26E9-D16E5076A051}"/>
              </a:ext>
            </a:extLst>
          </p:cNvPr>
          <p:cNvSpPr txBox="1"/>
          <p:nvPr/>
        </p:nvSpPr>
        <p:spPr>
          <a:xfrm>
            <a:off x="731034" y="1136240"/>
            <a:ext cx="98797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myenv</a:t>
            </a:r>
            <a:r>
              <a:rPr lang="en-US" dirty="0"/>
              <a:t>) sscott@perlmutter:login38:/global/</a:t>
            </a:r>
            <a:r>
              <a:rPr lang="en-US" dirty="0" err="1"/>
              <a:t>cfs</a:t>
            </a:r>
            <a:r>
              <a:rPr lang="en-US" dirty="0"/>
              <a:t>/</a:t>
            </a:r>
            <a:r>
              <a:rPr lang="en-US" dirty="0" err="1"/>
              <a:t>cdirs</a:t>
            </a:r>
            <a:r>
              <a:rPr lang="en-US" dirty="0"/>
              <a:t>/m3195/ascot/ascot5/runs&gt; </a:t>
            </a:r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11257326</a:t>
            </a:r>
          </a:p>
          <a:p>
            <a:endParaRPr lang="en-US" dirty="0"/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      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11257326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486656    00:31:41 </a:t>
            </a:r>
          </a:p>
          <a:p>
            <a:r>
              <a:rPr lang="en-US" dirty="0"/>
              <a:t>11257326.ba+      batch                              256  COMPLETED      486656    00:31:41 </a:t>
            </a:r>
          </a:p>
          <a:p>
            <a:r>
              <a:rPr lang="en-US" dirty="0"/>
              <a:t>11257326.ex+     extern                              256  COMPLETED      486656    00:31:41 </a:t>
            </a:r>
          </a:p>
          <a:p>
            <a:r>
              <a:rPr lang="en-US" dirty="0"/>
              <a:t>11257326.0   </a:t>
            </a:r>
            <a:r>
              <a:rPr lang="en-US" dirty="0" err="1"/>
              <a:t>hydra_bst</a:t>
            </a:r>
            <a:r>
              <a:rPr lang="en-US" dirty="0"/>
              <a:t>+                            128  COMPLETED        24448    00:03:11 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myenv</a:t>
            </a:r>
            <a:r>
              <a:rPr lang="en-US" dirty="0"/>
              <a:t>) sscott@perlmutter:login38:/global/</a:t>
            </a:r>
            <a:r>
              <a:rPr lang="en-US" dirty="0" err="1"/>
              <a:t>cfs</a:t>
            </a:r>
            <a:r>
              <a:rPr lang="en-US" dirty="0"/>
              <a:t>/</a:t>
            </a:r>
            <a:r>
              <a:rPr lang="en-US" dirty="0" err="1"/>
              <a:t>cdirs</a:t>
            </a:r>
            <a:r>
              <a:rPr lang="en-US" dirty="0"/>
              <a:t>/m3195/ascot/ascot5/runs&gt; </a:t>
            </a:r>
            <a:r>
              <a:rPr lang="en-US" dirty="0" err="1">
                <a:solidFill>
                  <a:srgbClr val="00B0F0"/>
                </a:solidFill>
              </a:rPr>
              <a:t>mycputime</a:t>
            </a:r>
            <a:r>
              <a:rPr lang="en-US" dirty="0">
                <a:solidFill>
                  <a:srgbClr val="00B0F0"/>
                </a:solidFill>
              </a:rPr>
              <a:t> 11297721</a:t>
            </a:r>
          </a:p>
          <a:p>
            <a:endParaRPr lang="en-US" dirty="0"/>
          </a:p>
          <a:p>
            <a:r>
              <a:rPr lang="en-US" dirty="0" err="1"/>
              <a:t>JobID</a:t>
            </a:r>
            <a:r>
              <a:rPr lang="en-US" dirty="0"/>
              <a:t>           </a:t>
            </a:r>
            <a:r>
              <a:rPr lang="en-US" dirty="0" err="1"/>
              <a:t>JobName</a:t>
            </a:r>
            <a:r>
              <a:rPr lang="en-US" dirty="0"/>
              <a:t>  Partition          </a:t>
            </a:r>
            <a:r>
              <a:rPr lang="en-US" dirty="0" err="1"/>
              <a:t>AllocCPUS</a:t>
            </a:r>
            <a:r>
              <a:rPr lang="en-US" dirty="0"/>
              <a:t>      State </a:t>
            </a:r>
            <a:r>
              <a:rPr lang="en-US" dirty="0" err="1"/>
              <a:t>CPUTimeRAW</a:t>
            </a:r>
            <a:r>
              <a:rPr lang="en-US" dirty="0"/>
              <a:t>    Elapsed </a:t>
            </a:r>
          </a:p>
          <a:p>
            <a:r>
              <a:rPr lang="en-US" dirty="0"/>
              <a:t>------------ ---------- ---------- ---------- ---------- ---------- ---------- </a:t>
            </a:r>
          </a:p>
          <a:p>
            <a:r>
              <a:rPr lang="en-US" dirty="0"/>
              <a:t>11297721     </a:t>
            </a:r>
            <a:r>
              <a:rPr lang="en-US" dirty="0" err="1"/>
              <a:t>perlmutte</a:t>
            </a:r>
            <a:r>
              <a:rPr lang="en-US" dirty="0"/>
              <a:t>+ </a:t>
            </a:r>
            <a:r>
              <a:rPr lang="en-US" dirty="0" err="1"/>
              <a:t>regular_m</a:t>
            </a:r>
            <a:r>
              <a:rPr lang="en-US" dirty="0"/>
              <a:t>+        256  COMPLETED       14080    00:00:55 </a:t>
            </a:r>
          </a:p>
          <a:p>
            <a:r>
              <a:rPr lang="en-US" dirty="0"/>
              <a:t>11297721.ba+      batch                               256  COMPLETED        14080   00:00:55 </a:t>
            </a:r>
          </a:p>
          <a:p>
            <a:r>
              <a:rPr lang="en-US" dirty="0"/>
              <a:t>11297721.ex+     extern                               256  COMPLETED        36096   00:02:21 </a:t>
            </a:r>
          </a:p>
          <a:p>
            <a:r>
              <a:rPr lang="en-US" dirty="0"/>
              <a:t>11297721.0   </a:t>
            </a:r>
            <a:r>
              <a:rPr lang="en-US" dirty="0" err="1"/>
              <a:t>hydra_bst</a:t>
            </a:r>
            <a:r>
              <a:rPr lang="en-US" dirty="0"/>
              <a:t>+                             128  COMPLETED          5888   00:00:46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70B3E-7C5B-B191-9C92-C574EF2354C0}"/>
              </a:ext>
            </a:extLst>
          </p:cNvPr>
          <p:cNvSpPr txBox="1"/>
          <p:nvPr/>
        </p:nvSpPr>
        <p:spPr>
          <a:xfrm>
            <a:off x="472966" y="620110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>
                <a:schemeClr val="accent6"/>
              </a:buClr>
            </a:pPr>
            <a:r>
              <a:rPr lang="en-US" dirty="0">
                <a:solidFill>
                  <a:srgbClr val="FF41FB"/>
                </a:solidFill>
              </a:rPr>
              <a:t>… but from pnp_losses.py, the maximum simulation time for individual markers was in the neighborhood of 26 sec</a:t>
            </a:r>
          </a:p>
        </p:txBody>
      </p:sp>
    </p:spTree>
    <p:extLst>
      <p:ext uri="{BB962C8B-B14F-4D97-AF65-F5344CB8AC3E}">
        <p14:creationId xmlns:p14="http://schemas.microsoft.com/office/powerpoint/2010/main" val="405446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ARC 1">
      <a:dk1>
        <a:srgbClr val="231F20"/>
      </a:dk1>
      <a:lt1>
        <a:srgbClr val="FFFFFF"/>
      </a:lt1>
      <a:dk2>
        <a:srgbClr val="555556"/>
      </a:dk2>
      <a:lt2>
        <a:srgbClr val="CCC8C2"/>
      </a:lt2>
      <a:accent1>
        <a:srgbClr val="006EAB"/>
      </a:accent1>
      <a:accent2>
        <a:srgbClr val="E40375"/>
      </a:accent2>
      <a:accent3>
        <a:srgbClr val="009EBF"/>
      </a:accent3>
      <a:accent4>
        <a:srgbClr val="004683"/>
      </a:accent4>
      <a:accent5>
        <a:srgbClr val="8DB555"/>
      </a:accent5>
      <a:accent6>
        <a:srgbClr val="5D2881"/>
      </a:accent6>
      <a:hlink>
        <a:srgbClr val="0432FF"/>
      </a:hlink>
      <a:folHlink>
        <a:srgbClr val="0432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marL="342900" indent="-342900" algn="l">
          <a:buClr>
            <a:schemeClr val="accent6"/>
          </a:buClr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4" id="{092FF3CE-9A09-9447-B40B-8FF901B93000}" vid="{8CAAD244-BBF6-AD4E-8260-E80A566B7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857B10020E742866A01CA87CF56C4" ma:contentTypeVersion="11" ma:contentTypeDescription="Create a new document." ma:contentTypeScope="" ma:versionID="09b037389d94c4f0dfa9219c781126f8">
  <xsd:schema xmlns:xsd="http://www.w3.org/2001/XMLSchema" xmlns:xs="http://www.w3.org/2001/XMLSchema" xmlns:p="http://schemas.microsoft.com/office/2006/metadata/properties" xmlns:ns2="0a20d635-c4a0-47e6-b007-0324648ef0bd" xmlns:ns3="61dd2541-53c7-447c-8d67-d1be2b3475dd" targetNamespace="http://schemas.microsoft.com/office/2006/metadata/properties" ma:root="true" ma:fieldsID="03448cc6cbbf48a54e012273ff9d5f14" ns2:_="" ns3:_="">
    <xsd:import namespace="0a20d635-c4a0-47e6-b007-0324648ef0bd"/>
    <xsd:import namespace="61dd2541-53c7-447c-8d67-d1be2b347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0d635-c4a0-47e6-b007-0324648e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d2541-53c7-447c-8d67-d1be2b347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2C6D98-23EA-45AE-8543-8E567E305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20d635-c4a0-47e6-b007-0324648ef0bd"/>
    <ds:schemaRef ds:uri="61dd2541-53c7-447c-8d67-d1be2b347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F9FD68-1344-446E-BCCB-709BF41D8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EB6D3-63FB-4D07-9250-5C88573C5F5B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0a20d635-c4a0-47e6-b007-0324648ef0bd"/>
    <ds:schemaRef ds:uri="http://purl.org/dc/dcmitype/"/>
    <ds:schemaRef ds:uri="http://schemas.microsoft.com/office/infopath/2007/PartnerControls"/>
    <ds:schemaRef ds:uri="61dd2541-53c7-447c-8d67-d1be2b3475d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190930 Official Powerpoint Template - SPARC</Template>
  <TotalTime>2196</TotalTime>
  <Words>1400</Words>
  <Application>Microsoft Macintosh PowerPoint</Application>
  <PresentationFormat>Widescreen</PresentationFormat>
  <Paragraphs>419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Common attributes of those runs</vt:lpstr>
      <vt:lpstr>Observations</vt:lpstr>
      <vt:lpstr>Summary of switch settings that ‘work’</vt:lpstr>
      <vt:lpstr>Do not understand why computational efficiency does not increase ~linearly with number of simultaneous markers up to number of cores in a node (128).  It ‘rolls over’ much sooner</vt:lpstr>
      <vt:lpstr>Effect of including MHD on CPU requirements</vt:lpstr>
      <vt:lpstr>We see enormous variatins in run time for nominally identical runs</vt:lpstr>
      <vt:lpstr>Identical rerun with pitch lim = 0.999</vt:lpstr>
      <vt:lpstr>Identical re-runs with pitch lim = 0.99999999</vt:lpstr>
      <vt:lpstr>Tasks and Cpu-per-task Space</vt:lpstr>
    </vt:vector>
  </TitlesOfParts>
  <Company>Commonwealth Fusion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Scott</dc:creator>
  <cp:lastModifiedBy>Hongyu Zhang</cp:lastModifiedBy>
  <cp:revision>44</cp:revision>
  <dcterms:created xsi:type="dcterms:W3CDTF">2023-07-06T12:36:13Z</dcterms:created>
  <dcterms:modified xsi:type="dcterms:W3CDTF">2023-07-10T15:41:52Z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0x010100A46857B10020E742866A01CA87CF56C4</vt:lpwstr>
  </property>
</Properties>
</file>