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69" r:id="rId14"/>
    <p:sldId id="270" r:id="rId15"/>
    <p:sldId id="273" r:id="rId16"/>
    <p:sldId id="274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on Sorbom" initials="B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1FB"/>
    <a:srgbClr val="C066AD"/>
    <a:srgbClr val="BB65C0"/>
    <a:srgbClr val="9C279A"/>
    <a:srgbClr val="1D6125"/>
    <a:srgbClr val="2B8F36"/>
    <a:srgbClr val="A7A4A0"/>
    <a:srgbClr val="CDC9C5"/>
    <a:srgbClr val="A8A4A1"/>
    <a:srgbClr val="B3A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68" autoAdjust="0"/>
    <p:restoredTop sz="94663"/>
  </p:normalViewPr>
  <p:slideViewPr>
    <p:cSldViewPr snapToGrid="0" snapToObjects="1">
      <p:cViewPr varScale="1">
        <p:scale>
          <a:sx n="73" d="100"/>
          <a:sy n="73" d="100"/>
        </p:scale>
        <p:origin x="15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B595A-9AB7-A34F-BD7B-81EFAC706F47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30EFE-863A-6E4C-8D9F-BB9DD37E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0989BF6-AFF5-754B-B938-7BF5335A595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12512" y="1006475"/>
            <a:ext cx="11528651" cy="5549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EBBD93-66C7-6942-9229-E6345FF2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12" y="298451"/>
            <a:ext cx="10716768" cy="630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40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E752E33-EB24-134D-9EB0-43E563A3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12" y="298451"/>
            <a:ext cx="10716768" cy="630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0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A7263FA-7ED3-474E-A4F4-A88CACA78F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255520"/>
            <a:ext cx="5665694" cy="650686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4400" b="1">
                <a:solidFill>
                  <a:schemeClr val="bg1"/>
                </a:solidFill>
              </a:defRPr>
            </a:lvl2pPr>
            <a:lvl3pPr marL="914400" indent="0"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AE90AA48-E0D2-D840-B974-678B7C1C26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3102154"/>
            <a:ext cx="5665694" cy="522794"/>
          </a:xfrm>
          <a:prstGeom prst="rect">
            <a:avLst/>
          </a:prstGeom>
        </p:spPr>
        <p:txBody>
          <a:bodyPr lIns="100584" anchor="ctr">
            <a:noAutofit/>
          </a:bodyPr>
          <a:lstStyle>
            <a:lvl1pPr marL="0" indent="0">
              <a:buNone/>
              <a:defRPr sz="3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4400" b="1">
                <a:solidFill>
                  <a:schemeClr val="bg1"/>
                </a:solidFill>
              </a:defRPr>
            </a:lvl2pPr>
            <a:lvl3pPr marL="914400" indent="0"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9444A232-551B-D749-96C3-3600F8F8F1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3820896"/>
            <a:ext cx="5665694" cy="481430"/>
          </a:xfrm>
          <a:prstGeom prst="rect">
            <a:avLst/>
          </a:prstGeom>
        </p:spPr>
        <p:txBody>
          <a:bodyPr lIns="109728" anchor="ctr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4400" b="1">
                <a:solidFill>
                  <a:schemeClr val="bg1"/>
                </a:solidFill>
              </a:defRPr>
            </a:lvl2pPr>
            <a:lvl3pPr marL="914400" indent="0"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Author(s)</a:t>
            </a:r>
          </a:p>
        </p:txBody>
      </p:sp>
      <p:pic>
        <p:nvPicPr>
          <p:cNvPr id="11" name="Picture 10" descr="sparc_logo.psd">
            <a:extLst>
              <a:ext uri="{FF2B5EF4-FFF2-40B4-BE49-F238E27FC236}">
                <a16:creationId xmlns:a16="http://schemas.microsoft.com/office/drawing/2014/main" id="{AAAB7F1C-6DFC-314E-BF0F-0ABF2BB51E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627" y="1648428"/>
            <a:ext cx="5106509" cy="3474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468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A439-3F7D-354B-A372-3BA4E23BC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C1E7FFF-9F83-E14E-960B-F687853532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1002309"/>
            <a:ext cx="5738813" cy="55572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6A1FB-0E45-004E-B71A-12CBF26B6D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738" y="1002309"/>
            <a:ext cx="5713412" cy="55572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6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733E66E-5470-D743-B1E1-626A01D4CAEC}"/>
              </a:ext>
            </a:extLst>
          </p:cNvPr>
          <p:cNvSpPr/>
          <p:nvPr userDrawn="1"/>
        </p:nvSpPr>
        <p:spPr>
          <a:xfrm>
            <a:off x="10987088" y="0"/>
            <a:ext cx="1204912" cy="1357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F837F5C-88DB-174E-B6AA-36A5A2AF87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3297" y="2013994"/>
            <a:ext cx="6325404" cy="729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3600"/>
            </a:lvl2pPr>
          </a:lstStyle>
          <a:p>
            <a:pPr lvl="0"/>
            <a:r>
              <a:rPr lang="en-US" dirty="0"/>
              <a:t>Transition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FFB468D-DF6E-844F-A31A-BC27E2C4A4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3297" y="2743200"/>
            <a:ext cx="6325404" cy="195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Transition Subtitle</a:t>
            </a:r>
          </a:p>
        </p:txBody>
      </p:sp>
      <p:pic>
        <p:nvPicPr>
          <p:cNvPr id="6" name="Picture 5" descr="sparc_logo_gray.png">
            <a:extLst>
              <a:ext uri="{FF2B5EF4-FFF2-40B4-BE49-F238E27FC236}">
                <a16:creationId xmlns:a16="http://schemas.microsoft.com/office/drawing/2014/main" id="{FC8E4F67-58B9-494A-838D-24CCE8A319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8534015">
            <a:off x="5834848" y="-539049"/>
            <a:ext cx="6424252" cy="77753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505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parc_logo.psd">
            <a:extLst>
              <a:ext uri="{FF2B5EF4-FFF2-40B4-BE49-F238E27FC236}">
                <a16:creationId xmlns:a16="http://schemas.microsoft.com/office/drawing/2014/main" id="{AAAB7F1C-6DFC-314E-BF0F-0ABF2BB51E13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8322" y="154170"/>
            <a:ext cx="973733" cy="66250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4FB7A4-D33C-7D42-8F02-D84FF9B3CD6B}"/>
              </a:ext>
            </a:extLst>
          </p:cNvPr>
          <p:cNvSpPr txBox="1"/>
          <p:nvPr userDrawn="1"/>
        </p:nvSpPr>
        <p:spPr>
          <a:xfrm>
            <a:off x="312514" y="6597445"/>
            <a:ext cx="4318000" cy="264479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2A6782-44AE-DF4F-988A-0D8835720154}" type="datetime1">
              <a:rPr lang="en-US" sz="900" b="0" i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7/10/2023</a:t>
            </a:fld>
            <a:endParaRPr lang="en-US" sz="900" b="0" i="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F12E27-F9B9-AA4E-BFF7-5460D976232E}"/>
              </a:ext>
            </a:extLst>
          </p:cNvPr>
          <p:cNvSpPr txBox="1"/>
          <p:nvPr userDrawn="1"/>
        </p:nvSpPr>
        <p:spPr>
          <a:xfrm>
            <a:off x="10096500" y="6597445"/>
            <a:ext cx="1742844" cy="264479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fld id="{3391FD47-5CAD-E949-B674-737EDCB2E420}" type="slidenum">
              <a:rPr lang="en-US" sz="900" b="0" i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900" b="0" i="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A20DE-9C89-304E-9F91-1059CB934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14" y="298451"/>
            <a:ext cx="10715808" cy="630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BB4AD-9822-404B-889A-69B9E6CFB0FB}"/>
              </a:ext>
            </a:extLst>
          </p:cNvPr>
          <p:cNvSpPr txBox="1"/>
          <p:nvPr userDrawn="1"/>
        </p:nvSpPr>
        <p:spPr>
          <a:xfrm>
            <a:off x="3937000" y="6597445"/>
            <a:ext cx="4318000" cy="264479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SPARC  </a:t>
            </a:r>
            <a:r>
              <a:rPr lang="en-US" sz="700" b="0" i="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•</a:t>
            </a:r>
            <a:r>
              <a:rPr lang="en-US" sz="900" b="0" i="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Confidential and Proprietary  </a:t>
            </a:r>
            <a:r>
              <a:rPr lang="en-US" sz="700" b="0" i="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•</a:t>
            </a:r>
            <a:r>
              <a:rPr lang="en-US" sz="900" b="0" i="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Not for Distribution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E12050-ABDE-B749-8BEF-A147B394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514" y="1005839"/>
            <a:ext cx="11526830" cy="5553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8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3" r:id="rId4"/>
    <p:sldLayoutId id="214748365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5C2582"/>
        </a:buClr>
        <a:buSzPct val="8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5C2582"/>
        </a:buClr>
        <a:buSzPct val="8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5C2582"/>
        </a:buClr>
        <a:buSzPct val="8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5C2582"/>
        </a:buClr>
        <a:buSzPct val="8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5C2582"/>
        </a:buClr>
        <a:buSzPct val="8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A3AECF-F4C0-9047-A061-1E5E882B95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Study of simultaneous markers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0F5B2-E5EC-934D-B74C-6983F843ED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July 7, 2023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3EB03-1EEF-9947-A03A-A82CEA9882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9122" y="4302326"/>
            <a:ext cx="5665694" cy="481430"/>
          </a:xfrm>
        </p:spPr>
        <p:txBody>
          <a:bodyPr/>
          <a:lstStyle/>
          <a:p>
            <a:r>
              <a:rPr lang="en-US" dirty="0"/>
              <a:t>S. Scott (CFS) and H. Zhang (Caltech)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F15D1C-C65F-A98A-0631-13387BFA0406}"/>
              </a:ext>
            </a:extLst>
          </p:cNvPr>
          <p:cNvSpPr txBox="1"/>
          <p:nvPr/>
        </p:nvSpPr>
        <p:spPr>
          <a:xfrm>
            <a:off x="371260" y="5754532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sz="2400" dirty="0"/>
              <a:t>This file:  20230706_simultaneous_markers_03_sds.pptx</a:t>
            </a:r>
          </a:p>
        </p:txBody>
      </p:sp>
    </p:spTree>
    <p:extLst>
      <p:ext uri="{BB962C8B-B14F-4D97-AF65-F5344CB8AC3E}">
        <p14:creationId xmlns:p14="http://schemas.microsoft.com/office/powerpoint/2010/main" val="545735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B4980-C587-A8F1-E7E7-1B2554FD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Identical re-runs with pitch </a:t>
            </a:r>
            <a:r>
              <a:rPr lang="en-US" dirty="0" err="1">
                <a:solidFill>
                  <a:srgbClr val="0070C0"/>
                </a:solidFill>
              </a:rPr>
              <a:t>lim</a:t>
            </a:r>
            <a:r>
              <a:rPr lang="en-US" dirty="0">
                <a:solidFill>
                  <a:srgbClr val="0070C0"/>
                </a:solidFill>
              </a:rPr>
              <a:t> = 0.99999999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68745B-B2DA-22A7-2EE1-3F97671F0CF2}"/>
              </a:ext>
            </a:extLst>
          </p:cNvPr>
          <p:cNvSpPr txBox="1"/>
          <p:nvPr/>
        </p:nvSpPr>
        <p:spPr>
          <a:xfrm>
            <a:off x="1408385" y="1028343"/>
            <a:ext cx="789326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mycputime</a:t>
            </a:r>
            <a:r>
              <a:rPr lang="en-US" dirty="0">
                <a:solidFill>
                  <a:srgbClr val="00B0F0"/>
                </a:solidFill>
              </a:rPr>
              <a:t> 11256513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 err="1"/>
              <a:t>JobID</a:t>
            </a:r>
            <a:r>
              <a:rPr lang="en-US" dirty="0"/>
              <a:t>           </a:t>
            </a:r>
            <a:r>
              <a:rPr lang="en-US" dirty="0" err="1"/>
              <a:t>JobName</a:t>
            </a:r>
            <a:r>
              <a:rPr lang="en-US" dirty="0"/>
              <a:t>  Partition  </a:t>
            </a:r>
            <a:r>
              <a:rPr lang="en-US" dirty="0" err="1"/>
              <a:t>AllocCPUS</a:t>
            </a:r>
            <a:r>
              <a:rPr lang="en-US" dirty="0"/>
              <a:t>      State </a:t>
            </a:r>
            <a:r>
              <a:rPr lang="en-US" dirty="0" err="1"/>
              <a:t>CPUTimeRAW</a:t>
            </a:r>
            <a:r>
              <a:rPr lang="en-US" dirty="0"/>
              <a:t>    Elapsed </a:t>
            </a:r>
          </a:p>
          <a:p>
            <a:r>
              <a:rPr lang="en-US" dirty="0"/>
              <a:t>------------ ---------- ---------- ---------- ---------- ---------- ---------- </a:t>
            </a:r>
          </a:p>
          <a:p>
            <a:r>
              <a:rPr lang="en-US" dirty="0"/>
              <a:t>11256513     </a:t>
            </a:r>
            <a:r>
              <a:rPr lang="en-US" dirty="0" err="1"/>
              <a:t>perlmutte</a:t>
            </a:r>
            <a:r>
              <a:rPr lang="en-US" dirty="0"/>
              <a:t>+ </a:t>
            </a:r>
            <a:r>
              <a:rPr lang="en-US" dirty="0" err="1"/>
              <a:t>regular_m</a:t>
            </a:r>
            <a:r>
              <a:rPr lang="en-US" dirty="0"/>
              <a:t>+        256  COMPLETED     722944   00:47:04 </a:t>
            </a:r>
          </a:p>
          <a:p>
            <a:r>
              <a:rPr lang="en-US" dirty="0"/>
              <a:t>11256513.ba+      batch                               256  COMPLETED     722944   00:47:04 </a:t>
            </a:r>
          </a:p>
          <a:p>
            <a:r>
              <a:rPr lang="en-US" dirty="0"/>
              <a:t>11256513.ex+     extern                               256  COMPLETED     722944   00:47:04 </a:t>
            </a:r>
          </a:p>
          <a:p>
            <a:r>
              <a:rPr lang="en-US" dirty="0"/>
              <a:t>11256513.0   </a:t>
            </a:r>
            <a:r>
              <a:rPr lang="en-US" dirty="0" err="1"/>
              <a:t>hydra_bst</a:t>
            </a:r>
            <a:r>
              <a:rPr lang="en-US" dirty="0"/>
              <a:t>+                             128  COMPLETED         7808   00:01:01  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B0F0"/>
                </a:solidFill>
              </a:rPr>
              <a:t>mycputime</a:t>
            </a:r>
            <a:r>
              <a:rPr lang="en-US" dirty="0">
                <a:solidFill>
                  <a:srgbClr val="00B0F0"/>
                </a:solidFill>
              </a:rPr>
              <a:t> 11297209</a:t>
            </a:r>
          </a:p>
          <a:p>
            <a:endParaRPr lang="en-US" dirty="0"/>
          </a:p>
          <a:p>
            <a:r>
              <a:rPr lang="en-US" dirty="0" err="1"/>
              <a:t>JobID</a:t>
            </a:r>
            <a:r>
              <a:rPr lang="en-US" dirty="0"/>
              <a:t>           </a:t>
            </a:r>
            <a:r>
              <a:rPr lang="en-US" dirty="0" err="1"/>
              <a:t>JobName</a:t>
            </a:r>
            <a:r>
              <a:rPr lang="en-US" dirty="0"/>
              <a:t>  Partition  </a:t>
            </a:r>
            <a:r>
              <a:rPr lang="en-US" dirty="0" err="1"/>
              <a:t>AllocCPUS</a:t>
            </a:r>
            <a:r>
              <a:rPr lang="en-US" dirty="0"/>
              <a:t>      State </a:t>
            </a:r>
            <a:r>
              <a:rPr lang="en-US" dirty="0" err="1"/>
              <a:t>CPUTimeRAW</a:t>
            </a:r>
            <a:r>
              <a:rPr lang="en-US" dirty="0"/>
              <a:t>    Elapsed </a:t>
            </a:r>
          </a:p>
          <a:p>
            <a:r>
              <a:rPr lang="en-US" dirty="0"/>
              <a:t>------------ ---------- ---------- ---------- ---------- ---------- ---------- </a:t>
            </a:r>
          </a:p>
          <a:p>
            <a:r>
              <a:rPr lang="en-US" dirty="0"/>
              <a:t>11297209     </a:t>
            </a:r>
            <a:r>
              <a:rPr lang="en-US" dirty="0" err="1"/>
              <a:t>perlmutte</a:t>
            </a:r>
            <a:r>
              <a:rPr lang="en-US" dirty="0"/>
              <a:t>+ </a:t>
            </a:r>
            <a:r>
              <a:rPr lang="en-US" dirty="0" err="1"/>
              <a:t>regular_m</a:t>
            </a:r>
            <a:r>
              <a:rPr lang="en-US" dirty="0"/>
              <a:t>+        256  COMPLETED      13056   00:00:51 </a:t>
            </a:r>
          </a:p>
          <a:p>
            <a:r>
              <a:rPr lang="en-US" dirty="0"/>
              <a:t>11297209.ba+      batch                               256  COMPLETED      13056   00:00:51 </a:t>
            </a:r>
          </a:p>
          <a:p>
            <a:r>
              <a:rPr lang="en-US" dirty="0"/>
              <a:t>11297209.ex+     extern                               256  COMPLETED      17152   00:01:07 </a:t>
            </a:r>
          </a:p>
          <a:p>
            <a:r>
              <a:rPr lang="en-US" dirty="0"/>
              <a:t>11297209.0   </a:t>
            </a:r>
            <a:r>
              <a:rPr lang="en-US" dirty="0" err="1"/>
              <a:t>hydra_bst</a:t>
            </a:r>
            <a:r>
              <a:rPr lang="en-US" dirty="0"/>
              <a:t>+                            128  COMPLETED         6400   00:00:50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2CAD36-2953-7546-70A6-F9C2C818D82C}"/>
              </a:ext>
            </a:extLst>
          </p:cNvPr>
          <p:cNvSpPr txBox="1"/>
          <p:nvPr/>
        </p:nvSpPr>
        <p:spPr>
          <a:xfrm>
            <a:off x="725213" y="5898751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dirty="0">
                <a:solidFill>
                  <a:srgbClr val="FF41FB"/>
                </a:solidFill>
              </a:rPr>
              <a:t>… but from the output of pnp_losses.py, the maximum </a:t>
            </a:r>
            <a:r>
              <a:rPr lang="en-US" dirty="0" err="1">
                <a:solidFill>
                  <a:srgbClr val="FF41FB"/>
                </a:solidFill>
              </a:rPr>
              <a:t>cputime</a:t>
            </a:r>
            <a:r>
              <a:rPr lang="en-US" dirty="0">
                <a:solidFill>
                  <a:srgbClr val="FF41FB"/>
                </a:solidFill>
              </a:rPr>
              <a:t> per marker was in the neighborhood  </a:t>
            </a:r>
          </a:p>
          <a:p>
            <a:pPr algn="l">
              <a:buClr>
                <a:schemeClr val="accent6"/>
              </a:buClr>
            </a:pPr>
            <a:r>
              <a:rPr lang="en-US" dirty="0">
                <a:solidFill>
                  <a:srgbClr val="FF41FB"/>
                </a:solidFill>
              </a:rPr>
              <a:t>     of 21 sec for both </a:t>
            </a:r>
            <a:r>
              <a:rPr lang="en-US" dirty="0" err="1">
                <a:solidFill>
                  <a:srgbClr val="FF41FB"/>
                </a:solidFill>
              </a:rPr>
              <a:t>simultions</a:t>
            </a:r>
            <a:r>
              <a:rPr lang="en-US" dirty="0">
                <a:solidFill>
                  <a:srgbClr val="FF41FB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252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358795-919E-8D47-83EE-8F3FB9C3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‘Candidate workflow’ simulations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881A5B-4A02-50D4-2334-ACDD5B70070B}"/>
              </a:ext>
            </a:extLst>
          </p:cNvPr>
          <p:cNvSpPr txBox="1"/>
          <p:nvPr/>
        </p:nvSpPr>
        <p:spPr>
          <a:xfrm>
            <a:off x="312512" y="397737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u="sng" dirty="0"/>
              <a:t>All runs</a:t>
            </a:r>
            <a:r>
              <a:rPr lang="en-US" dirty="0"/>
              <a:t>:  to thermalization, using marker_sets_hongyu.py with set=3, </a:t>
            </a:r>
            <a:r>
              <a:rPr lang="en-US" dirty="0" err="1"/>
              <a:t>marker_option</a:t>
            </a:r>
            <a:r>
              <a:rPr lang="en-US" dirty="0"/>
              <a:t>=2</a:t>
            </a:r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‘efficiency = 1000 * ‘summed </a:t>
            </a:r>
            <a:r>
              <a:rPr lang="en-US" dirty="0" err="1"/>
              <a:t>orbtime</a:t>
            </a:r>
            <a:r>
              <a:rPr lang="en-US" dirty="0"/>
              <a:t>’ / “wall-time”      … with wall-time expressed in seconds</a:t>
            </a:r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41FB"/>
                </a:solidFill>
              </a:rPr>
              <a:t>Efficiency is reduced 16% when we turn on a 3D (‘ripple’) magnetic field</a:t>
            </a:r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Note that when we go from a 3D to a 2D magnetic field, the aborted markers go to zero but the number of</a:t>
            </a:r>
          </a:p>
          <a:p>
            <a:pPr algn="l">
              <a:buClr>
                <a:schemeClr val="accent6"/>
              </a:buClr>
            </a:pPr>
            <a:r>
              <a:rPr lang="en-US" dirty="0"/>
              <a:t>      markers that terminate due to </a:t>
            </a:r>
            <a:r>
              <a:rPr lang="en-US" dirty="0" err="1"/>
              <a:t>rhomax</a:t>
            </a:r>
            <a:r>
              <a:rPr lang="en-US" dirty="0"/>
              <a:t> increases from 0 </a:t>
            </a:r>
            <a:r>
              <a:rPr lang="en-US" dirty="0">
                <a:sym typeface="Wingdings" panose="05000000000000000000" pitchFamily="2" charset="2"/>
              </a:rPr>
              <a:t> 82. </a:t>
            </a:r>
          </a:p>
          <a:p>
            <a:pPr algn="l">
              <a:buClr>
                <a:schemeClr val="accent6"/>
              </a:buClr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Going forward, </a:t>
            </a:r>
            <a:r>
              <a:rPr lang="en-US" dirty="0">
                <a:solidFill>
                  <a:srgbClr val="FF41FB"/>
                </a:solidFill>
                <a:sym typeface="Wingdings" panose="05000000000000000000" pitchFamily="2" charset="2"/>
              </a:rPr>
              <a:t>assume an efficiency of 9.0 for simulations that include MHD but no ripple</a:t>
            </a:r>
            <a:r>
              <a:rPr lang="en-US" dirty="0">
                <a:sym typeface="Wingdings" panose="05000000000000000000" pitchFamily="2" charset="2"/>
              </a:rPr>
              <a:t>.  Will get some </a:t>
            </a:r>
          </a:p>
          <a:p>
            <a:pPr algn="l">
              <a:buClr>
                <a:schemeClr val="accent6"/>
              </a:buClr>
            </a:pPr>
            <a:r>
              <a:rPr lang="en-US" dirty="0">
                <a:sym typeface="Wingdings" panose="05000000000000000000" pitchFamily="2" charset="2"/>
              </a:rPr>
              <a:t>     boost in efficiency by ‘stacking’</a:t>
            </a:r>
          </a:p>
          <a:p>
            <a:pPr algn="l">
              <a:buClr>
                <a:schemeClr val="accent6"/>
              </a:buClr>
            </a:pP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6721D4B-D7EC-0FD1-2130-92B5AC0CF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320856"/>
              </p:ext>
            </p:extLst>
          </p:nvPr>
        </p:nvGraphicFramePr>
        <p:xfrm>
          <a:off x="312512" y="1111942"/>
          <a:ext cx="11429994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648">
                  <a:extLst>
                    <a:ext uri="{9D8B030D-6E8A-4147-A177-3AD203B41FA5}">
                      <a16:colId xmlns:a16="http://schemas.microsoft.com/office/drawing/2014/main" val="1856667016"/>
                    </a:ext>
                  </a:extLst>
                </a:gridCol>
                <a:gridCol w="578960">
                  <a:extLst>
                    <a:ext uri="{9D8B030D-6E8A-4147-A177-3AD203B41FA5}">
                      <a16:colId xmlns:a16="http://schemas.microsoft.com/office/drawing/2014/main" val="3171554284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val="580986986"/>
                    </a:ext>
                  </a:extLst>
                </a:gridCol>
                <a:gridCol w="536448">
                  <a:extLst>
                    <a:ext uri="{9D8B030D-6E8A-4147-A177-3AD203B41FA5}">
                      <a16:colId xmlns:a16="http://schemas.microsoft.com/office/drawing/2014/main" val="1914217515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14687044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02152244"/>
                    </a:ext>
                  </a:extLst>
                </a:gridCol>
                <a:gridCol w="987552">
                  <a:extLst>
                    <a:ext uri="{9D8B030D-6E8A-4147-A177-3AD203B41FA5}">
                      <a16:colId xmlns:a16="http://schemas.microsoft.com/office/drawing/2014/main" val="3345786239"/>
                    </a:ext>
                  </a:extLst>
                </a:gridCol>
                <a:gridCol w="686752">
                  <a:extLst>
                    <a:ext uri="{9D8B030D-6E8A-4147-A177-3AD203B41FA5}">
                      <a16:colId xmlns:a16="http://schemas.microsoft.com/office/drawing/2014/main" val="1252674134"/>
                    </a:ext>
                  </a:extLst>
                </a:gridCol>
                <a:gridCol w="727520">
                  <a:extLst>
                    <a:ext uri="{9D8B030D-6E8A-4147-A177-3AD203B41FA5}">
                      <a16:colId xmlns:a16="http://schemas.microsoft.com/office/drawing/2014/main" val="347917872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341510346"/>
                    </a:ext>
                  </a:extLst>
                </a:gridCol>
                <a:gridCol w="780288">
                  <a:extLst>
                    <a:ext uri="{9D8B030D-6E8A-4147-A177-3AD203B41FA5}">
                      <a16:colId xmlns:a16="http://schemas.microsoft.com/office/drawing/2014/main" val="79563723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878672836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210388444"/>
                    </a:ext>
                  </a:extLst>
                </a:gridCol>
                <a:gridCol w="755904">
                  <a:extLst>
                    <a:ext uri="{9D8B030D-6E8A-4147-A177-3AD203B41FA5}">
                      <a16:colId xmlns:a16="http://schemas.microsoft.com/office/drawing/2014/main" val="305041394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val="613617966"/>
                    </a:ext>
                  </a:extLst>
                </a:gridCol>
                <a:gridCol w="842858">
                  <a:extLst>
                    <a:ext uri="{9D8B030D-6E8A-4147-A177-3AD203B41FA5}">
                      <a16:colId xmlns:a16="http://schemas.microsoft.com/office/drawing/2014/main" val="4206882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runID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Bfld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Nmrk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ntasks</a:t>
                      </a:r>
                      <a:r>
                        <a:rPr lang="en-US" sz="1200" dirty="0"/>
                        <a:t>/OMP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Wall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aborted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rhomax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emin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Max</a:t>
                      </a:r>
                    </a:p>
                    <a:p>
                      <a:pPr algn="ctr"/>
                      <a:r>
                        <a:rPr lang="en-US" sz="1200" dirty="0" err="1"/>
                        <a:t>orbtime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Max </a:t>
                      </a:r>
                    </a:p>
                    <a:p>
                      <a:pPr algn="ctr"/>
                      <a:r>
                        <a:rPr lang="en-US" sz="1200" dirty="0" err="1"/>
                        <a:t>simtime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Summed </a:t>
                      </a:r>
                      <a:r>
                        <a:rPr lang="en-US" sz="1200" dirty="0" err="1"/>
                        <a:t>orbtime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node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691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78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11300695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1:59:58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561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11410057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1:37:07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4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2561a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11430013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72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44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410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22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B525-33AB-3FBB-49DA-9587A0DC8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898" y="281592"/>
            <a:ext cx="10716768" cy="630297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</a:rPr>
              <a:t>Scaling for production runs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1613B7-6854-972A-2FE2-9891B46321D8}"/>
              </a:ext>
            </a:extLst>
          </p:cNvPr>
          <p:cNvSpPr txBox="1"/>
          <p:nvPr/>
        </p:nvSpPr>
        <p:spPr>
          <a:xfrm>
            <a:off x="312512" y="1019504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41FB"/>
                </a:solidFill>
              </a:rPr>
              <a:t>From 2561/11410057) (=MHD on, ripple off, collisions on, to-thermalization):  490 markers were</a:t>
            </a:r>
          </a:p>
          <a:p>
            <a:pPr algn="l">
              <a:buClr>
                <a:schemeClr val="accent6"/>
              </a:buClr>
            </a:pPr>
            <a:r>
              <a:rPr lang="en-US" sz="1600" dirty="0">
                <a:solidFill>
                  <a:srgbClr val="FF41FB"/>
                </a:solidFill>
              </a:rPr>
              <a:t>      processed in 97 minutes on one node. </a:t>
            </a:r>
            <a:r>
              <a:rPr lang="en-US" sz="1600" dirty="0" err="1">
                <a:solidFill>
                  <a:srgbClr val="FF41FB"/>
                </a:solidFill>
              </a:rPr>
              <a:t>my_max_simtime</a:t>
            </a:r>
            <a:r>
              <a:rPr lang="en-US" sz="1600" dirty="0">
                <a:solidFill>
                  <a:srgbClr val="FF41FB"/>
                </a:solidFill>
              </a:rPr>
              <a:t> = 0.300, </a:t>
            </a:r>
            <a:r>
              <a:rPr lang="en-US" sz="1600" dirty="0" err="1">
                <a:solidFill>
                  <a:srgbClr val="FF41FB"/>
                </a:solidFill>
              </a:rPr>
              <a:t>my_max_cputime</a:t>
            </a:r>
            <a:r>
              <a:rPr lang="en-US" sz="1600" dirty="0">
                <a:solidFill>
                  <a:srgbClr val="FF41FB"/>
                </a:solidFill>
              </a:rPr>
              <a:t> = 14000.</a:t>
            </a:r>
          </a:p>
          <a:p>
            <a:pPr algn="l">
              <a:buClr>
                <a:schemeClr val="accent6"/>
              </a:buClr>
            </a:pPr>
            <a:r>
              <a:rPr lang="en-US" sz="1600" dirty="0">
                <a:solidFill>
                  <a:srgbClr val="FF41FB"/>
                </a:solidFill>
              </a:rPr>
              <a:t>      From the pnp_losses.py analysis, the maximum CPU time for any marker was about 5800 sec. </a:t>
            </a:r>
          </a:p>
          <a:p>
            <a:pPr algn="l">
              <a:buClr>
                <a:schemeClr val="accent6"/>
              </a:buClr>
            </a:pPr>
            <a:endParaRPr lang="en-US" sz="1000" dirty="0">
              <a:solidFill>
                <a:srgbClr val="00B050"/>
              </a:solidFill>
            </a:endParaRPr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Suppose we want to simulate 5000 markers.  </a:t>
            </a:r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Assume that we want each node to process 3 orbits, one after another.  Then each </a:t>
            </a:r>
          </a:p>
          <a:p>
            <a:pPr algn="l">
              <a:buClr>
                <a:schemeClr val="accent6"/>
              </a:buClr>
            </a:pPr>
            <a:r>
              <a:rPr lang="en-US" sz="1600" dirty="0"/>
              <a:t>      node would handle 3 x 490 = 1470 markers.  </a:t>
            </a:r>
          </a:p>
          <a:p>
            <a:pPr algn="l">
              <a:buClr>
                <a:schemeClr val="accent6"/>
              </a:buClr>
            </a:pPr>
            <a:endParaRPr lang="en-US" sz="1000" dirty="0"/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Without taking advantage of ‘stacking’, this might take 3 x 97 = 291 minutes = 5 hours.</a:t>
            </a:r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We would need just a little more than 3 nodes, since 3 x 1470 = 4410. </a:t>
            </a:r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So I think that asking for </a:t>
            </a:r>
            <a:r>
              <a:rPr lang="en-US" sz="1600" dirty="0">
                <a:solidFill>
                  <a:srgbClr val="00B0F0"/>
                </a:solidFill>
              </a:rPr>
              <a:t>4 nodes, 5 hours, with </a:t>
            </a:r>
            <a:r>
              <a:rPr lang="en-US" sz="1600" dirty="0" err="1">
                <a:solidFill>
                  <a:srgbClr val="00B0F0"/>
                </a:solidFill>
              </a:rPr>
              <a:t>ntasks</a:t>
            </a:r>
            <a:r>
              <a:rPr lang="en-US" sz="1600" dirty="0">
                <a:solidFill>
                  <a:srgbClr val="00B0F0"/>
                </a:solidFill>
              </a:rPr>
              <a:t>=2, OMP_NUM_THREADS=512 and </a:t>
            </a:r>
            <a:r>
              <a:rPr lang="en-US" sz="1600" dirty="0" err="1">
                <a:solidFill>
                  <a:srgbClr val="00B0F0"/>
                </a:solidFill>
              </a:rPr>
              <a:t>cpus</a:t>
            </a:r>
            <a:r>
              <a:rPr lang="en-US" sz="1600" dirty="0">
                <a:solidFill>
                  <a:srgbClr val="00B0F0"/>
                </a:solidFill>
              </a:rPr>
              <a:t>-per-task=128 </a:t>
            </a:r>
          </a:p>
          <a:p>
            <a:pPr algn="l">
              <a:buClr>
                <a:schemeClr val="accent6"/>
              </a:buClr>
            </a:pPr>
            <a:r>
              <a:rPr lang="en-US" sz="1600" dirty="0"/>
              <a:t>       is both reasonably efficient and should complete well within the allowed 5 hours.  The only price you pay</a:t>
            </a:r>
          </a:p>
          <a:p>
            <a:pPr algn="l">
              <a:buClr>
                <a:schemeClr val="accent6"/>
              </a:buClr>
            </a:pPr>
            <a:r>
              <a:rPr lang="en-US" sz="1600" dirty="0"/>
              <a:t>       for asking for a long run time (5 hours) is that you will wait a little longer for the job to start.  </a:t>
            </a:r>
          </a:p>
          <a:p>
            <a:pPr algn="l">
              <a:buClr>
                <a:schemeClr val="accent6"/>
              </a:buClr>
            </a:pPr>
            <a:endParaRPr lang="en-US" sz="1000" dirty="0"/>
          </a:p>
          <a:p>
            <a:pPr marL="285750" indent="-28575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Suppose the job actually takes 2.5 hours.  Then the ‘charge’ for the job would be 4 nodes x 2.5 hours </a:t>
            </a:r>
          </a:p>
          <a:p>
            <a:pPr algn="l">
              <a:buClr>
                <a:schemeClr val="accent6"/>
              </a:buClr>
            </a:pPr>
            <a:r>
              <a:rPr lang="en-US" sz="1600" dirty="0"/>
              <a:t>      = 10 node hours.  We have about 3000 node hours to use from now until mid-January 2024.  So</a:t>
            </a:r>
          </a:p>
          <a:p>
            <a:pPr algn="l">
              <a:buClr>
                <a:schemeClr val="accent6"/>
              </a:buClr>
            </a:pPr>
            <a:r>
              <a:rPr lang="en-US" sz="1600" dirty="0"/>
              <a:t>      this is a small, but not insignificant simulation.  </a:t>
            </a:r>
          </a:p>
          <a:p>
            <a:pPr algn="l">
              <a:buClr>
                <a:schemeClr val="accent6"/>
              </a:buClr>
            </a:pPr>
            <a:endParaRPr lang="en-US" sz="1000" dirty="0"/>
          </a:p>
          <a:p>
            <a:pPr marL="285750" indent="-28575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Once you write your group_go_xxxx.py and perlmutter_xxxx.sh files with the final, production values of</a:t>
            </a:r>
          </a:p>
          <a:p>
            <a:pPr algn="l">
              <a:buClr>
                <a:schemeClr val="accent6"/>
              </a:buClr>
            </a:pPr>
            <a:r>
              <a:rPr lang="en-US" sz="1600" dirty="0"/>
              <a:t>      all parameters, I would propose first making a copy for a ‘test case’ with: </a:t>
            </a:r>
            <a:r>
              <a:rPr lang="en-US" sz="1600" dirty="0" err="1"/>
              <a:t>my_max_cputime</a:t>
            </a:r>
            <a:r>
              <a:rPr lang="en-US" sz="1600" dirty="0"/>
              <a:t> = 30 with a total</a:t>
            </a:r>
          </a:p>
          <a:p>
            <a:pPr algn="l">
              <a:buClr>
                <a:schemeClr val="accent6"/>
              </a:buClr>
            </a:pPr>
            <a:r>
              <a:rPr lang="en-US" sz="1600" dirty="0"/>
              <a:t>      allowed run time in the perlmutter_xxxx.sh of 5 minutes (but still keep the 4 nodes).  Run this case in the ‘regular’</a:t>
            </a:r>
          </a:p>
          <a:p>
            <a:pPr algn="l">
              <a:buClr>
                <a:schemeClr val="accent6"/>
              </a:buClr>
            </a:pPr>
            <a:r>
              <a:rPr lang="en-US" sz="1600" dirty="0"/>
              <a:t>      queue and briefly examine the output before submitting the production run.</a:t>
            </a:r>
          </a:p>
          <a:p>
            <a:pPr algn="l">
              <a:buClr>
                <a:schemeClr val="accent6"/>
              </a:buClr>
            </a:pPr>
            <a:endParaRPr lang="en-US" dirty="0"/>
          </a:p>
          <a:p>
            <a:pPr marL="285750" indent="-28575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335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7BF1-F204-223E-9563-DA6B4C26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70C0"/>
                </a:solidFill>
              </a:rPr>
              <a:t>Things to check in the test case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9910F-1B71-8E19-55BE-BCDA051848B7}"/>
              </a:ext>
            </a:extLst>
          </p:cNvPr>
          <p:cNvSpPr txBox="1"/>
          <p:nvPr/>
        </p:nvSpPr>
        <p:spPr>
          <a:xfrm>
            <a:off x="525517" y="142940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In the group_go_xxxx.py file, check that </a:t>
            </a:r>
          </a:p>
          <a:p>
            <a:pPr algn="l">
              <a:buClr>
                <a:schemeClr val="accent6"/>
              </a:buClr>
            </a:pPr>
            <a:endParaRPr lang="en-US" sz="1200" dirty="0"/>
          </a:p>
          <a:p>
            <a:pPr marL="800100" lvl="1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settings["bfield_make_3D"]                             = False</a:t>
            </a:r>
          </a:p>
          <a:p>
            <a:pPr marL="800100" lvl="1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[</a:t>
            </a:r>
            <a:r>
              <a:rPr lang="en-US" dirty="0" err="1"/>
              <a:t>options_settings</a:t>
            </a:r>
            <a:r>
              <a:rPr lang="en-US" dirty="0"/>
              <a:t>["</a:t>
            </a:r>
            <a:r>
              <a:rPr lang="en-US" dirty="0" err="1"/>
              <a:t>my_enable_mhd</a:t>
            </a:r>
            <a:r>
              <a:rPr lang="en-US" dirty="0"/>
              <a:t>"]            = 1 </a:t>
            </a:r>
          </a:p>
          <a:p>
            <a:pPr algn="l">
              <a:buClr>
                <a:schemeClr val="accent6"/>
              </a:buClr>
            </a:pPr>
            <a:endParaRPr lang="en-US" sz="1200" dirty="0"/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From the pdf ‘marker file’ that is generated by group_go_xxxx.py:  does the</a:t>
            </a:r>
          </a:p>
          <a:p>
            <a:pPr algn="l">
              <a:buClr>
                <a:schemeClr val="accent6"/>
              </a:buClr>
            </a:pPr>
            <a:r>
              <a:rPr lang="en-US" dirty="0"/>
              <a:t>      distribution of markers in [R,Z] space look OK?  Does the other output look OK?</a:t>
            </a:r>
          </a:p>
          <a:p>
            <a:pPr algn="l">
              <a:buClr>
                <a:schemeClr val="accent6"/>
              </a:buClr>
            </a:pPr>
            <a:endParaRPr lang="en-US" sz="1200" dirty="0"/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Examine the output from the pnp_losses.py postprocessor</a:t>
            </a:r>
          </a:p>
          <a:p>
            <a:pPr algn="l">
              <a:buClr>
                <a:schemeClr val="accent6"/>
              </a:buClr>
            </a:pPr>
            <a:endParaRPr lang="en-US" sz="1200" dirty="0"/>
          </a:p>
          <a:p>
            <a:pPr marL="800100" lvl="1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Most markers should terminate due to </a:t>
            </a:r>
            <a:r>
              <a:rPr lang="en-US" dirty="0" err="1"/>
              <a:t>cpu</a:t>
            </a:r>
            <a:r>
              <a:rPr lang="en-US" dirty="0"/>
              <a:t> time</a:t>
            </a:r>
          </a:p>
          <a:p>
            <a:pPr marL="800100" lvl="1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A small percentage of the markers should terminate due to </a:t>
            </a:r>
            <a:r>
              <a:rPr lang="en-US" dirty="0" err="1"/>
              <a:t>rhomax</a:t>
            </a:r>
            <a:endParaRPr lang="en-US" dirty="0"/>
          </a:p>
          <a:p>
            <a:pPr marL="800100" lvl="1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Very few markers should abort</a:t>
            </a:r>
          </a:p>
          <a:p>
            <a:pPr marL="800100" lvl="1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If possible, check the output to see if the markers are actually slowing down during the</a:t>
            </a:r>
          </a:p>
          <a:p>
            <a:pPr lvl="1">
              <a:buClr>
                <a:schemeClr val="accent6"/>
              </a:buClr>
            </a:pPr>
            <a:r>
              <a:rPr lang="en-US" dirty="0"/>
              <a:t>      30-sec </a:t>
            </a:r>
            <a:r>
              <a:rPr lang="en-US" dirty="0" err="1"/>
              <a:t>cputime</a:t>
            </a:r>
            <a:r>
              <a:rPr lang="en-US" dirty="0"/>
              <a:t> limit, i.e. that you have turned on collisions.</a:t>
            </a:r>
          </a:p>
          <a:p>
            <a:pPr lvl="1">
              <a:buClr>
                <a:schemeClr val="accent6"/>
              </a:buClr>
            </a:pPr>
            <a:endParaRPr lang="en-US" dirty="0"/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Then if all looks OK, hold you breath and submit the production run!</a:t>
            </a:r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Clr>
                <a:schemeClr val="accent6"/>
              </a:buClr>
            </a:pPr>
            <a:r>
              <a:rPr lang="en-US" sz="24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97191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BC49-37F1-6275-C1AE-664FEF22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Another study regarding number simultaneous markers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56C50B7-D789-C0EE-1DFE-2F130FC7B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01329"/>
              </p:ext>
            </p:extLst>
          </p:nvPr>
        </p:nvGraphicFramePr>
        <p:xfrm>
          <a:off x="312512" y="2270182"/>
          <a:ext cx="1142999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648">
                  <a:extLst>
                    <a:ext uri="{9D8B030D-6E8A-4147-A177-3AD203B41FA5}">
                      <a16:colId xmlns:a16="http://schemas.microsoft.com/office/drawing/2014/main" val="1856667016"/>
                    </a:ext>
                  </a:extLst>
                </a:gridCol>
                <a:gridCol w="578960">
                  <a:extLst>
                    <a:ext uri="{9D8B030D-6E8A-4147-A177-3AD203B41FA5}">
                      <a16:colId xmlns:a16="http://schemas.microsoft.com/office/drawing/2014/main" val="3171554284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val="580986986"/>
                    </a:ext>
                  </a:extLst>
                </a:gridCol>
                <a:gridCol w="536448">
                  <a:extLst>
                    <a:ext uri="{9D8B030D-6E8A-4147-A177-3AD203B41FA5}">
                      <a16:colId xmlns:a16="http://schemas.microsoft.com/office/drawing/2014/main" val="1914217515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14687044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02152244"/>
                    </a:ext>
                  </a:extLst>
                </a:gridCol>
                <a:gridCol w="987552">
                  <a:extLst>
                    <a:ext uri="{9D8B030D-6E8A-4147-A177-3AD203B41FA5}">
                      <a16:colId xmlns:a16="http://schemas.microsoft.com/office/drawing/2014/main" val="3345786239"/>
                    </a:ext>
                  </a:extLst>
                </a:gridCol>
                <a:gridCol w="686752">
                  <a:extLst>
                    <a:ext uri="{9D8B030D-6E8A-4147-A177-3AD203B41FA5}">
                      <a16:colId xmlns:a16="http://schemas.microsoft.com/office/drawing/2014/main" val="1252674134"/>
                    </a:ext>
                  </a:extLst>
                </a:gridCol>
                <a:gridCol w="727520">
                  <a:extLst>
                    <a:ext uri="{9D8B030D-6E8A-4147-A177-3AD203B41FA5}">
                      <a16:colId xmlns:a16="http://schemas.microsoft.com/office/drawing/2014/main" val="347917872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341510346"/>
                    </a:ext>
                  </a:extLst>
                </a:gridCol>
                <a:gridCol w="780288">
                  <a:extLst>
                    <a:ext uri="{9D8B030D-6E8A-4147-A177-3AD203B41FA5}">
                      <a16:colId xmlns:a16="http://schemas.microsoft.com/office/drawing/2014/main" val="79563723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878672836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210388444"/>
                    </a:ext>
                  </a:extLst>
                </a:gridCol>
                <a:gridCol w="755904">
                  <a:extLst>
                    <a:ext uri="{9D8B030D-6E8A-4147-A177-3AD203B41FA5}">
                      <a16:colId xmlns:a16="http://schemas.microsoft.com/office/drawing/2014/main" val="305041394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val="613617966"/>
                    </a:ext>
                  </a:extLst>
                </a:gridCol>
                <a:gridCol w="842858">
                  <a:extLst>
                    <a:ext uri="{9D8B030D-6E8A-4147-A177-3AD203B41FA5}">
                      <a16:colId xmlns:a16="http://schemas.microsoft.com/office/drawing/2014/main" val="4206882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runID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Bfld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Nmrk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ntasks</a:t>
                      </a:r>
                      <a:r>
                        <a:rPr lang="en-US" sz="1200" dirty="0"/>
                        <a:t>/OMP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Wall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aborted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rhomax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emin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Max</a:t>
                      </a:r>
                    </a:p>
                    <a:p>
                      <a:pPr algn="ctr"/>
                      <a:r>
                        <a:rPr lang="en-US" sz="1200" dirty="0" err="1"/>
                        <a:t>orbtime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Max </a:t>
                      </a:r>
                    </a:p>
                    <a:p>
                      <a:pPr algn="ctr"/>
                      <a:r>
                        <a:rPr lang="en-US" sz="1200" dirty="0" err="1"/>
                        <a:t>Cpu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Summed </a:t>
                      </a:r>
                      <a:r>
                        <a:rPr lang="en-US" sz="1200" dirty="0" err="1"/>
                        <a:t>orbtime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node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691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78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11423907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9:03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4.083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561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11423909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4:58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4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11425640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8:48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4.534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72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11428828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5.091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44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410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11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341E147-020E-6424-1112-B35230EC918E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13115594"/>
              </p:ext>
            </p:extLst>
          </p:nvPr>
        </p:nvGraphicFramePr>
        <p:xfrm>
          <a:off x="651760" y="506819"/>
          <a:ext cx="10981008" cy="5480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570">
                  <a:extLst>
                    <a:ext uri="{9D8B030D-6E8A-4147-A177-3AD203B41FA5}">
                      <a16:colId xmlns:a16="http://schemas.microsoft.com/office/drawing/2014/main" val="1386706150"/>
                    </a:ext>
                  </a:extLst>
                </a:gridCol>
                <a:gridCol w="833570">
                  <a:extLst>
                    <a:ext uri="{9D8B030D-6E8A-4147-A177-3AD203B41FA5}">
                      <a16:colId xmlns:a16="http://schemas.microsoft.com/office/drawing/2014/main" val="1966447984"/>
                    </a:ext>
                  </a:extLst>
                </a:gridCol>
                <a:gridCol w="833570">
                  <a:extLst>
                    <a:ext uri="{9D8B030D-6E8A-4147-A177-3AD203B41FA5}">
                      <a16:colId xmlns:a16="http://schemas.microsoft.com/office/drawing/2014/main" val="2295741312"/>
                    </a:ext>
                  </a:extLst>
                </a:gridCol>
                <a:gridCol w="833570">
                  <a:extLst>
                    <a:ext uri="{9D8B030D-6E8A-4147-A177-3AD203B41FA5}">
                      <a16:colId xmlns:a16="http://schemas.microsoft.com/office/drawing/2014/main" val="2021828404"/>
                    </a:ext>
                  </a:extLst>
                </a:gridCol>
                <a:gridCol w="833570">
                  <a:extLst>
                    <a:ext uri="{9D8B030D-6E8A-4147-A177-3AD203B41FA5}">
                      <a16:colId xmlns:a16="http://schemas.microsoft.com/office/drawing/2014/main" val="2235441013"/>
                    </a:ext>
                  </a:extLst>
                </a:gridCol>
                <a:gridCol w="833570">
                  <a:extLst>
                    <a:ext uri="{9D8B030D-6E8A-4147-A177-3AD203B41FA5}">
                      <a16:colId xmlns:a16="http://schemas.microsoft.com/office/drawing/2014/main" val="3365392332"/>
                    </a:ext>
                  </a:extLst>
                </a:gridCol>
                <a:gridCol w="833570">
                  <a:extLst>
                    <a:ext uri="{9D8B030D-6E8A-4147-A177-3AD203B41FA5}">
                      <a16:colId xmlns:a16="http://schemas.microsoft.com/office/drawing/2014/main" val="344625897"/>
                    </a:ext>
                  </a:extLst>
                </a:gridCol>
                <a:gridCol w="933383">
                  <a:extLst>
                    <a:ext uri="{9D8B030D-6E8A-4147-A177-3AD203B41FA5}">
                      <a16:colId xmlns:a16="http://schemas.microsoft.com/office/drawing/2014/main" val="1756498758"/>
                    </a:ext>
                  </a:extLst>
                </a:gridCol>
                <a:gridCol w="539284">
                  <a:extLst>
                    <a:ext uri="{9D8B030D-6E8A-4147-A177-3AD203B41FA5}">
                      <a16:colId xmlns:a16="http://schemas.microsoft.com/office/drawing/2014/main" val="859401924"/>
                    </a:ext>
                  </a:extLst>
                </a:gridCol>
                <a:gridCol w="826528">
                  <a:extLst>
                    <a:ext uri="{9D8B030D-6E8A-4147-A177-3AD203B41FA5}">
                      <a16:colId xmlns:a16="http://schemas.microsoft.com/office/drawing/2014/main" val="2944791057"/>
                    </a:ext>
                  </a:extLst>
                </a:gridCol>
                <a:gridCol w="1088676">
                  <a:extLst>
                    <a:ext uri="{9D8B030D-6E8A-4147-A177-3AD203B41FA5}">
                      <a16:colId xmlns:a16="http://schemas.microsoft.com/office/drawing/2014/main" val="1505620879"/>
                    </a:ext>
                  </a:extLst>
                </a:gridCol>
                <a:gridCol w="1758147">
                  <a:extLst>
                    <a:ext uri="{9D8B030D-6E8A-4147-A177-3AD203B41FA5}">
                      <a16:colId xmlns:a16="http://schemas.microsoft.com/office/drawing/2014/main" val="2951285437"/>
                    </a:ext>
                  </a:extLst>
                </a:gridCol>
              </a:tblGrid>
              <a:tr h="35264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/>
                        <a:t>runID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/>
                        <a:t>Nmrk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/>
                        <a:t>Cpus</a:t>
                      </a:r>
                      <a:r>
                        <a:rPr lang="en-US" sz="1000" b="1" dirty="0"/>
                        <a:t>-per-task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/>
                        <a:t>ntasks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OMP_NUM_THREAD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CPU-time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Sim-time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CPU-secs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efficiency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982452"/>
                  </a:ext>
                </a:extLst>
              </a:tr>
              <a:tr h="476568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853115"/>
                  </a:ext>
                </a:extLst>
              </a:tr>
              <a:tr h="32910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2537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11142670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Failed (8m)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48735"/>
                  </a:ext>
                </a:extLst>
              </a:tr>
              <a:tr h="32910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2549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11208620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6:37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0.108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0.251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414210"/>
                  </a:ext>
                </a:extLst>
              </a:tr>
              <a:tr h="32910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2548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11208606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6:51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0.099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0.171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268998"/>
                  </a:ext>
                </a:extLst>
              </a:tr>
              <a:tr h="32910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2547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11208573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6:51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0.089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0.623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981893"/>
                  </a:ext>
                </a:extLst>
              </a:tr>
              <a:tr h="32910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2542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11146754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7:01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0.090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3.32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27324"/>
                  </a:ext>
                </a:extLst>
              </a:tr>
              <a:tr h="32910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2538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11143915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6:58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0.085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4.45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915041"/>
                  </a:ext>
                </a:extLst>
              </a:tr>
              <a:tr h="32910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2539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11144909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128</a:t>
                      </a:r>
                      <a:endParaRPr kumimoji="0" 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31F2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7:21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0.039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2.23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5.06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92068"/>
                  </a:ext>
                </a:extLst>
              </a:tr>
              <a:tr h="32910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2540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11145949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failed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870354"/>
                  </a:ext>
                </a:extLst>
              </a:tr>
              <a:tr h="32910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2541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11146475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7:12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0.038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4.28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197050"/>
                  </a:ext>
                </a:extLst>
              </a:tr>
              <a:tr h="32910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2543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11147092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128</a:t>
                      </a:r>
                      <a:endParaRPr kumimoji="0" 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31F2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6:53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2.52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6.10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0366"/>
                  </a:ext>
                </a:extLst>
              </a:tr>
              <a:tr h="32910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2544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11148128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Failed (8m)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515822"/>
                  </a:ext>
                </a:extLst>
              </a:tr>
              <a:tr h="32910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2545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11148731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Failed (12m)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05742"/>
                  </a:ext>
                </a:extLst>
              </a:tr>
              <a:tr h="32910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2545(a)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11188627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8:48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3.96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7.50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915737"/>
                  </a:ext>
                </a:extLst>
              </a:tr>
              <a:tr h="32910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2545(b)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Not allowed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8514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A81D648-C0CF-8747-3397-64511877D76C}"/>
              </a:ext>
            </a:extLst>
          </p:cNvPr>
          <p:cNvSpPr txBox="1"/>
          <p:nvPr/>
        </p:nvSpPr>
        <p:spPr>
          <a:xfrm>
            <a:off x="147388" y="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sz="2400" dirty="0">
                <a:solidFill>
                  <a:srgbClr val="0070C0"/>
                </a:solidFill>
              </a:rPr>
              <a:t>Study:  how many markers are followed simultaneously on a core?</a:t>
            </a:r>
          </a:p>
        </p:txBody>
      </p:sp>
    </p:spTree>
    <p:extLst>
      <p:ext uri="{BB962C8B-B14F-4D97-AF65-F5344CB8AC3E}">
        <p14:creationId xmlns:p14="http://schemas.microsoft.com/office/powerpoint/2010/main" val="407248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0430-069F-A13C-461D-B25FC1DD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70C0"/>
                </a:solidFill>
              </a:rPr>
              <a:t>Common attributes of those runs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93F8C5-0445-5936-9AC2-F2F12CF2AB48}"/>
              </a:ext>
            </a:extLst>
          </p:cNvPr>
          <p:cNvSpPr txBox="1"/>
          <p:nvPr/>
        </p:nvSpPr>
        <p:spPr>
          <a:xfrm>
            <a:off x="576943" y="1487715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taken from group_go_2539:</a:t>
            </a:r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collisional simulation</a:t>
            </a:r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ripple is ON</a:t>
            </a:r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MHD is OFF</a:t>
            </a:r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my_fixedstep_gyrodefined</a:t>
            </a:r>
            <a:r>
              <a:rPr lang="en-US" sz="2400" dirty="0"/>
              <a:t> = 10</a:t>
            </a:r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my_max_simtime</a:t>
            </a:r>
            <a:r>
              <a:rPr lang="en-US" sz="2400" dirty="0"/>
              <a:t> = 0.15 (essentially irrelevant)</a:t>
            </a:r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my_max_simtime</a:t>
            </a:r>
            <a:r>
              <a:rPr lang="en-US" sz="2400" dirty="0"/>
              <a:t> = 360 seconds = 6 minutes</a:t>
            </a:r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define_prt_markers_03, </a:t>
            </a:r>
            <a:r>
              <a:rPr lang="en-US" sz="2400" dirty="0" err="1"/>
              <a:t>marker_set</a:t>
            </a:r>
            <a:r>
              <a:rPr lang="en-US" sz="2400" dirty="0"/>
              <a:t> = 7 </a:t>
            </a:r>
            <a:r>
              <a:rPr lang="en-US" sz="2400" dirty="0">
                <a:sym typeface="Wingdings" panose="05000000000000000000" pitchFamily="2" charset="2"/>
              </a:rPr>
              <a:t> random marker positions</a:t>
            </a:r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anose="05000000000000000000" pitchFamily="2" charset="2"/>
              </a:rPr>
              <a:t>birth_rhomin</a:t>
            </a:r>
            <a:r>
              <a:rPr lang="en-US" sz="2400" dirty="0">
                <a:sym typeface="Wingdings" panose="05000000000000000000" pitchFamily="2" charset="2"/>
              </a:rPr>
              <a:t> = 07, </a:t>
            </a:r>
            <a:r>
              <a:rPr lang="en-US" sz="2400" dirty="0" err="1">
                <a:sym typeface="Wingdings" panose="05000000000000000000" pitchFamily="2" charset="2"/>
              </a:rPr>
              <a:t>birth_rhomax</a:t>
            </a:r>
            <a:r>
              <a:rPr lang="en-US" sz="2400" dirty="0">
                <a:sym typeface="Wingdings" panose="05000000000000000000" pitchFamily="2" charset="2"/>
              </a:rPr>
              <a:t> = 1.0 -&gt; markers are born in edge region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613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F49D-8C02-D84D-993F-7F8E347C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914400" algn="l"/>
              </a:tabLst>
            </a:pPr>
            <a:r>
              <a:rPr lang="en-US" sz="2800" dirty="0">
                <a:solidFill>
                  <a:srgbClr val="0070C0"/>
                </a:solidFill>
              </a:rPr>
              <a:t>Observations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BE8EE5-FEE2-B751-0926-166BA5E8B277}"/>
              </a:ext>
            </a:extLst>
          </p:cNvPr>
          <p:cNvSpPr txBox="1"/>
          <p:nvPr/>
        </p:nvSpPr>
        <p:spPr>
          <a:xfrm>
            <a:off x="254000" y="1799771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43FEF9-A5D2-32A2-CCDD-272A312E0CCF}"/>
              </a:ext>
            </a:extLst>
          </p:cNvPr>
          <p:cNvSpPr txBox="1"/>
          <p:nvPr/>
        </p:nvSpPr>
        <p:spPr>
          <a:xfrm>
            <a:off x="312512" y="1081783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Line 1 (2537):  128 markers with OMP_NUM_THREADS=128 fails.  I think this means that a core </a:t>
            </a:r>
            <a:r>
              <a:rPr lang="en-US" u="sng" dirty="0"/>
              <a:t>cannot</a:t>
            </a:r>
          </a:p>
          <a:p>
            <a:pPr algn="l">
              <a:buClr>
                <a:schemeClr val="accent6"/>
              </a:buClr>
            </a:pPr>
            <a:r>
              <a:rPr lang="en-US" dirty="0"/>
              <a:t>       process 128 markers simultaneously with OMP_NUM_THREADS=128.</a:t>
            </a:r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Line  7 (2539):  126 markers with OMP_NUM_THREADS=128 succeeds.  I think this means that a core</a:t>
            </a:r>
          </a:p>
          <a:p>
            <a:pPr algn="l">
              <a:buClr>
                <a:schemeClr val="accent6"/>
              </a:buClr>
            </a:pPr>
            <a:r>
              <a:rPr lang="en-US" dirty="0"/>
              <a:t>       </a:t>
            </a:r>
            <a:r>
              <a:rPr lang="en-US" u="sng" dirty="0"/>
              <a:t>can</a:t>
            </a:r>
            <a:r>
              <a:rPr lang="en-US" dirty="0"/>
              <a:t> process 126 simultaneous markers with OMP_NUM_THREADS=128.</a:t>
            </a:r>
          </a:p>
          <a:p>
            <a:pPr algn="l">
              <a:buClr>
                <a:schemeClr val="accent6"/>
              </a:buClr>
            </a:pPr>
            <a:endParaRPr lang="en-US" sz="1000" dirty="0"/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Line 8 (2540):  127 markers with OMP_NUM_THREADS=128 fails.  I think this means that a core </a:t>
            </a:r>
            <a:r>
              <a:rPr lang="en-US" u="sng" dirty="0"/>
              <a:t>cannot</a:t>
            </a:r>
          </a:p>
          <a:p>
            <a:pPr algn="l">
              <a:buClr>
                <a:schemeClr val="accent6"/>
              </a:buClr>
            </a:pPr>
            <a:r>
              <a:rPr lang="en-US" dirty="0"/>
              <a:t>       process 127 markers simultaneously with OMP_NUM_THREADS=128.</a:t>
            </a:r>
          </a:p>
          <a:p>
            <a:pPr algn="l">
              <a:buClr>
                <a:schemeClr val="accent6"/>
              </a:buClr>
            </a:pPr>
            <a:endParaRPr lang="en-US" sz="1000" dirty="0"/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Line 10 (2543):  252 markers with OMP_NUM_THREADS=256 succeeds.  I think this means that a core</a:t>
            </a:r>
          </a:p>
          <a:p>
            <a:pPr algn="l">
              <a:buClr>
                <a:schemeClr val="accent6"/>
              </a:buClr>
            </a:pPr>
            <a:r>
              <a:rPr lang="en-US" dirty="0"/>
              <a:t>       </a:t>
            </a:r>
            <a:r>
              <a:rPr lang="en-US" u="sng" dirty="0"/>
              <a:t>can</a:t>
            </a:r>
            <a:r>
              <a:rPr lang="en-US" dirty="0"/>
              <a:t> process 252 simultaneous markers with OMP_NUM_THREADS=256.</a:t>
            </a:r>
          </a:p>
          <a:p>
            <a:pPr algn="l">
              <a:buClr>
                <a:schemeClr val="accent6"/>
              </a:buClr>
            </a:pPr>
            <a:endParaRPr lang="en-US" sz="1000" dirty="0"/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Lines 11,12 (2544, 2545):  504 markers with OMP_NUM_THREADS=512 fails, with </a:t>
            </a:r>
            <a:r>
              <a:rPr lang="en-US" dirty="0" err="1"/>
              <a:t>ntasks</a:t>
            </a:r>
            <a:r>
              <a:rPr lang="en-US" dirty="0"/>
              <a:t>=1.  </a:t>
            </a:r>
          </a:p>
          <a:p>
            <a:pPr algn="l">
              <a:buClr>
                <a:schemeClr val="accent6"/>
              </a:buClr>
            </a:pPr>
            <a:r>
              <a:rPr lang="en-US" dirty="0"/>
              <a:t>      I think this means that a core </a:t>
            </a:r>
            <a:r>
              <a:rPr lang="en-US" u="sng" dirty="0"/>
              <a:t>cannot</a:t>
            </a:r>
            <a:r>
              <a:rPr lang="en-US" dirty="0"/>
              <a:t> process 504 simultaneous markers with OMP_NUM_THREADS=512</a:t>
            </a:r>
          </a:p>
          <a:p>
            <a:pPr algn="l">
              <a:buClr>
                <a:schemeClr val="accent6"/>
              </a:buClr>
            </a:pPr>
            <a:r>
              <a:rPr lang="en-US" dirty="0"/>
              <a:t>       so long as </a:t>
            </a:r>
            <a:r>
              <a:rPr lang="en-US" dirty="0" err="1"/>
              <a:t>ntasks</a:t>
            </a:r>
            <a:r>
              <a:rPr lang="en-US" dirty="0"/>
              <a:t>=1.</a:t>
            </a:r>
          </a:p>
          <a:p>
            <a:pPr algn="l">
              <a:buClr>
                <a:schemeClr val="accent6"/>
              </a:buClr>
            </a:pPr>
            <a:endParaRPr lang="en-US" sz="1000" dirty="0"/>
          </a:p>
          <a:p>
            <a:pPr marL="285750" indent="-28575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Line 13 (2545a).  If we increase </a:t>
            </a:r>
            <a:r>
              <a:rPr lang="en-US" dirty="0" err="1"/>
              <a:t>ntasks</a:t>
            </a:r>
            <a:r>
              <a:rPr lang="en-US" dirty="0"/>
              <a:t> to 2, then 504 markers can be processed simultaneously when </a:t>
            </a:r>
          </a:p>
          <a:p>
            <a:pPr algn="l">
              <a:buClr>
                <a:schemeClr val="accent6"/>
              </a:buClr>
            </a:pPr>
            <a:r>
              <a:rPr lang="en-US" dirty="0"/>
              <a:t>      OMP_NUM_THREADS=512.</a:t>
            </a:r>
          </a:p>
          <a:p>
            <a:pPr algn="l">
              <a:buClr>
                <a:schemeClr val="accent6"/>
              </a:buClr>
            </a:pPr>
            <a:endParaRPr lang="en-US" dirty="0"/>
          </a:p>
          <a:p>
            <a:pPr marL="285750" indent="-28575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Line 14 (2545b).  The system does not allow us to set </a:t>
            </a:r>
            <a:r>
              <a:rPr lang="en-US" dirty="0" err="1"/>
              <a:t>ntasks</a:t>
            </a:r>
            <a:r>
              <a:rPr lang="en-US" dirty="0"/>
              <a:t>=3.</a:t>
            </a:r>
          </a:p>
          <a:p>
            <a:pPr marL="285750" indent="-28575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Clr>
                <a:schemeClr val="accent6"/>
              </a:buClr>
            </a:pPr>
            <a:endParaRPr lang="en-US" dirty="0"/>
          </a:p>
          <a:p>
            <a:pPr algn="l">
              <a:buClr>
                <a:schemeClr val="accent6"/>
              </a:buClr>
            </a:pPr>
            <a:endParaRPr lang="en-US" dirty="0"/>
          </a:p>
          <a:p>
            <a:pPr marL="285750" indent="-28575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56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D0A9-D747-E99C-96F6-3F86531EC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70C0"/>
                </a:solidFill>
              </a:rPr>
              <a:t>Summary of switch settings that ‘work’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2AB5211-509A-017A-2CEC-A04887BD8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112884"/>
              </p:ext>
            </p:extLst>
          </p:nvPr>
        </p:nvGraphicFramePr>
        <p:xfrm>
          <a:off x="1852620" y="1900947"/>
          <a:ext cx="8686800" cy="204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99957759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078861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31801374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131524027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62140545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556312552"/>
                    </a:ext>
                  </a:extLst>
                </a:gridCol>
              </a:tblGrid>
              <a:tr h="5578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CPUs-per-task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ntasks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OMP_NUM_THREADS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Simultaneous markers allowed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Max sim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788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049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.039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625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.025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80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.036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01610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E735CE7-4B2D-B514-6BFA-A56A85318B9C}"/>
              </a:ext>
            </a:extLst>
          </p:cNvPr>
          <p:cNvSpPr txBox="1"/>
          <p:nvPr/>
        </p:nvSpPr>
        <p:spPr>
          <a:xfrm>
            <a:off x="791897" y="4322619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dirty="0"/>
              <a:t>… so we gain about 50% in efficiency ( i.e. 5.06 </a:t>
            </a:r>
            <a:r>
              <a:rPr lang="en-US" dirty="0">
                <a:sym typeface="Wingdings" panose="05000000000000000000" pitchFamily="2" charset="2"/>
              </a:rPr>
              <a:t> 7.50) </a:t>
            </a:r>
            <a:r>
              <a:rPr lang="en-US" dirty="0"/>
              <a:t>by increasing </a:t>
            </a:r>
            <a:r>
              <a:rPr lang="en-US" dirty="0" err="1"/>
              <a:t>ntasks</a:t>
            </a:r>
            <a:r>
              <a:rPr lang="en-US" dirty="0"/>
              <a:t> from 1 to 2 and by increasing  </a:t>
            </a:r>
          </a:p>
          <a:p>
            <a:pPr algn="l">
              <a:buClr>
                <a:schemeClr val="accent6"/>
              </a:buClr>
            </a:pPr>
            <a:r>
              <a:rPr lang="en-US" dirty="0"/>
              <a:t>    OMP_NUM_THREADS from 128 to 512.</a:t>
            </a:r>
          </a:p>
        </p:txBody>
      </p:sp>
    </p:spTree>
    <p:extLst>
      <p:ext uri="{BB962C8B-B14F-4D97-AF65-F5344CB8AC3E}">
        <p14:creationId xmlns:p14="http://schemas.microsoft.com/office/powerpoint/2010/main" val="208520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2DB0-18BD-48B2-9F3B-5B97719A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6" y="161755"/>
            <a:ext cx="10716768" cy="630297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</a:rPr>
              <a:t>Do not understand why computational efficiency does not</a:t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increase ~linearly with number of simultaneous markers up</a:t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to number of cores in a node (128).  It ‘rolls over’ much sooner</a:t>
            </a:r>
          </a:p>
        </p:txBody>
      </p:sp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3A07D35A-6892-B5C2-7115-E7715162F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29" y="1582059"/>
            <a:ext cx="5430857" cy="41051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26834B-7BB4-A5EE-0124-9DF25522071B}"/>
              </a:ext>
            </a:extLst>
          </p:cNvPr>
          <p:cNvSpPr txBox="1"/>
          <p:nvPr/>
        </p:nvSpPr>
        <p:spPr>
          <a:xfrm>
            <a:off x="894712" y="5771073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My expectation was that if there are 128 cores available, and you ask to follow only 64 markers,</a:t>
            </a:r>
          </a:p>
          <a:p>
            <a:pPr algn="l">
              <a:buClr>
                <a:schemeClr val="accent6"/>
              </a:buClr>
            </a:pPr>
            <a:r>
              <a:rPr lang="en-US" dirty="0"/>
              <a:t>       then the other 64 markers would essentially go ‘idle’ during the simulation.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F2AF16-21C5-D8CC-10C2-D88D1EDAEA2C}"/>
              </a:ext>
            </a:extLst>
          </p:cNvPr>
          <p:cNvSpPr txBox="1"/>
          <p:nvPr/>
        </p:nvSpPr>
        <p:spPr>
          <a:xfrm>
            <a:off x="4719152" y="2173288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sz="1200" dirty="0">
                <a:solidFill>
                  <a:srgbClr val="FF41FB"/>
                </a:solidFill>
              </a:rPr>
              <a:t>2545a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0C037-2355-88DC-A535-211917041E8B}"/>
              </a:ext>
            </a:extLst>
          </p:cNvPr>
          <p:cNvSpPr txBox="1"/>
          <p:nvPr/>
        </p:nvSpPr>
        <p:spPr>
          <a:xfrm>
            <a:off x="2691218" y="2719828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sz="1200" dirty="0">
                <a:solidFill>
                  <a:srgbClr val="FF41FB"/>
                </a:solidFill>
              </a:rPr>
              <a:t>2543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3B37FD-5F45-352A-0DF6-BA4E823D0058}"/>
              </a:ext>
            </a:extLst>
          </p:cNvPr>
          <p:cNvSpPr txBox="1"/>
          <p:nvPr/>
        </p:nvSpPr>
        <p:spPr>
          <a:xfrm>
            <a:off x="1671718" y="3108708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sz="1200" dirty="0">
                <a:solidFill>
                  <a:srgbClr val="FF41FB"/>
                </a:solidFill>
              </a:rPr>
              <a:t>2539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37081E-1431-BE12-0186-EB048278B4BB}"/>
              </a:ext>
            </a:extLst>
          </p:cNvPr>
          <p:cNvSpPr txBox="1"/>
          <p:nvPr/>
        </p:nvSpPr>
        <p:spPr>
          <a:xfrm>
            <a:off x="1109418" y="3357644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sz="1200" dirty="0">
                <a:solidFill>
                  <a:srgbClr val="FF41FB"/>
                </a:solidFill>
              </a:rPr>
              <a:t>2538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A4C1C7-5FA5-CED4-EF51-6F0E38664DCB}"/>
              </a:ext>
            </a:extLst>
          </p:cNvPr>
          <p:cNvSpPr txBox="1"/>
          <p:nvPr/>
        </p:nvSpPr>
        <p:spPr>
          <a:xfrm>
            <a:off x="1267068" y="3898715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sz="1200" dirty="0">
                <a:solidFill>
                  <a:srgbClr val="FF41FB"/>
                </a:solidFill>
              </a:rPr>
              <a:t>2542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382436-7892-E8CF-E326-13E2425A4BD1}"/>
              </a:ext>
            </a:extLst>
          </p:cNvPr>
          <p:cNvSpPr txBox="1"/>
          <p:nvPr/>
        </p:nvSpPr>
        <p:spPr>
          <a:xfrm>
            <a:off x="1178306" y="4391868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sz="1200" dirty="0">
                <a:solidFill>
                  <a:srgbClr val="FF41FB"/>
                </a:solidFill>
              </a:rPr>
              <a:t>2547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354744-A644-FC91-E72B-C62FA1A2CE36}"/>
              </a:ext>
            </a:extLst>
          </p:cNvPr>
          <p:cNvSpPr txBox="1"/>
          <p:nvPr/>
        </p:nvSpPr>
        <p:spPr>
          <a:xfrm>
            <a:off x="1032315" y="5020819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sz="1200" dirty="0">
                <a:solidFill>
                  <a:srgbClr val="FF41FB"/>
                </a:solidFill>
              </a:rPr>
              <a:t>2548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BD1B80-DC5E-4B2A-1593-0E3817409409}"/>
              </a:ext>
            </a:extLst>
          </p:cNvPr>
          <p:cNvSpPr txBox="1"/>
          <p:nvPr/>
        </p:nvSpPr>
        <p:spPr>
          <a:xfrm>
            <a:off x="632344" y="4724675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sz="1200" dirty="0">
                <a:solidFill>
                  <a:srgbClr val="FF41FB"/>
                </a:solidFill>
              </a:rPr>
              <a:t>2549</a:t>
            </a:r>
          </a:p>
        </p:txBody>
      </p:sp>
    </p:spTree>
    <p:extLst>
      <p:ext uri="{BB962C8B-B14F-4D97-AF65-F5344CB8AC3E}">
        <p14:creationId xmlns:p14="http://schemas.microsoft.com/office/powerpoint/2010/main" val="1721607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0475-68AD-44A4-5930-8ECC77A5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Effect of including MHD on CPU requirements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3B7B8F-77B2-4E9B-4804-7A070F8F4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611606"/>
              </p:ext>
            </p:extLst>
          </p:nvPr>
        </p:nvGraphicFramePr>
        <p:xfrm>
          <a:off x="1089608" y="1718042"/>
          <a:ext cx="9144002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317155428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58098698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914217515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25267413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21038844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0504139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613617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MHD 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runID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Wall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Max </a:t>
                      </a:r>
                      <a:r>
                        <a:rPr lang="en-US" sz="1400" dirty="0" err="1"/>
                        <a:t>orbtime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Summed </a:t>
                      </a:r>
                      <a:r>
                        <a:rPr lang="en-US" sz="1400" dirty="0" err="1"/>
                        <a:t>orbtime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efficiency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691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78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11146754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7:01 (421)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81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11190045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7:10 (430)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44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11246845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9:52 (592)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7812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D12BAB-992A-1662-5776-8F8C57409A7D}"/>
              </a:ext>
            </a:extLst>
          </p:cNvPr>
          <p:cNvSpPr txBox="1"/>
          <p:nvPr/>
        </p:nvSpPr>
        <p:spPr>
          <a:xfrm>
            <a:off x="1334278" y="3890865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sz="1600" dirty="0"/>
              <a:t>* off by mistake. I had intended it to be 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78E51-1F14-481C-B821-1E736BF89EF2}"/>
              </a:ext>
            </a:extLst>
          </p:cNvPr>
          <p:cNvSpPr txBox="1"/>
          <p:nvPr/>
        </p:nvSpPr>
        <p:spPr>
          <a:xfrm>
            <a:off x="709126" y="4674637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Conclusion:  turning on MHD reduces the efficiency (orbit time / CPU time) of the orbit calculation by </a:t>
            </a:r>
          </a:p>
          <a:p>
            <a:pPr algn="l">
              <a:buClr>
                <a:schemeClr val="accent6"/>
              </a:buClr>
            </a:pPr>
            <a:r>
              <a:rPr lang="en-US" dirty="0"/>
              <a:t>                             a factor of ~ 3.75.  </a:t>
            </a:r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The observation that the simulation with MHD on took substantially more wall clock time is surprising:  </a:t>
            </a:r>
          </a:p>
          <a:p>
            <a:pPr algn="l">
              <a:buClr>
                <a:schemeClr val="accent6"/>
              </a:buClr>
            </a:pPr>
            <a:r>
              <a:rPr lang="en-US" dirty="0"/>
              <a:t>      all 3 runs were intended to terminate after 360 seconds.  Is it possible that the time to compute</a:t>
            </a:r>
          </a:p>
          <a:p>
            <a:pPr algn="l">
              <a:buClr>
                <a:schemeClr val="accent6"/>
              </a:buClr>
            </a:pPr>
            <a:r>
              <a:rPr lang="en-US" dirty="0"/>
              <a:t>      the MHD fields is somehow not included in the ‘</a:t>
            </a:r>
            <a:r>
              <a:rPr lang="en-US" dirty="0" err="1"/>
              <a:t>cputime</a:t>
            </a:r>
            <a:r>
              <a:rPr lang="en-US" dirty="0"/>
              <a:t>’ determination by ASCOT? </a:t>
            </a:r>
          </a:p>
        </p:txBody>
      </p:sp>
    </p:spTree>
    <p:extLst>
      <p:ext uri="{BB962C8B-B14F-4D97-AF65-F5344CB8AC3E}">
        <p14:creationId xmlns:p14="http://schemas.microsoft.com/office/powerpoint/2010/main" val="144611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8818-D94F-40ED-3A96-57DE00EF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76" y="118124"/>
            <a:ext cx="11217337" cy="630297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</a:rPr>
              <a:t>We see enormous variations in run time for nominally identical runs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9689849-0400-853D-9BD2-AA390A90E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045893"/>
              </p:ext>
            </p:extLst>
          </p:nvPr>
        </p:nvGraphicFramePr>
        <p:xfrm>
          <a:off x="729142" y="953446"/>
          <a:ext cx="10972800" cy="479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17155428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80986986"/>
                    </a:ext>
                  </a:extLst>
                </a:gridCol>
                <a:gridCol w="975636">
                  <a:extLst>
                    <a:ext uri="{9D8B030D-6E8A-4147-A177-3AD203B41FA5}">
                      <a16:colId xmlns:a16="http://schemas.microsoft.com/office/drawing/2014/main" val="1914217515"/>
                    </a:ext>
                  </a:extLst>
                </a:gridCol>
                <a:gridCol w="1429407">
                  <a:extLst>
                    <a:ext uri="{9D8B030D-6E8A-4147-A177-3AD203B41FA5}">
                      <a16:colId xmlns:a16="http://schemas.microsoft.com/office/drawing/2014/main" val="3345786239"/>
                    </a:ext>
                  </a:extLst>
                </a:gridCol>
                <a:gridCol w="886797">
                  <a:extLst>
                    <a:ext uri="{9D8B030D-6E8A-4147-A177-3AD203B41FA5}">
                      <a16:colId xmlns:a16="http://schemas.microsoft.com/office/drawing/2014/main" val="125267413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47917872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1038844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0504139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61361796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206882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Pitch </a:t>
                      </a:r>
                      <a:r>
                        <a:rPr lang="en-US" sz="1200" dirty="0" err="1"/>
                        <a:t>lim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runID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Nmrk</a:t>
                      </a:r>
                      <a:r>
                        <a:rPr lang="en-US" sz="1200" dirty="0"/>
                        <a:t>/</a:t>
                      </a:r>
                      <a:r>
                        <a:rPr lang="en-US" sz="1200" dirty="0" err="1"/>
                        <a:t>ntasks</a:t>
                      </a:r>
                      <a:r>
                        <a:rPr lang="en-US" sz="1200" dirty="0"/>
                        <a:t>/OMP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Wall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aborted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Max </a:t>
                      </a:r>
                      <a:r>
                        <a:rPr lang="en-US" sz="1200" dirty="0" err="1"/>
                        <a:t>orbtime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Summed </a:t>
                      </a:r>
                      <a:r>
                        <a:rPr lang="en-US" sz="1200" dirty="0" err="1"/>
                        <a:t>orbtime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Charged node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691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78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0.99999999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2554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11256513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120/1/128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47:04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0.00100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0.115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0.78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81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0.99999999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2554(repeat)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11297209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120/1/128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1:07 ??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0.00100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0.115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584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0.99999999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2554(repeat)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11338619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120/1/128</a:t>
                      </a: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0:58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52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11293219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120/1/128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3:24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44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2557(repeat)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11297541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120/1/128</a:t>
                      </a: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3:40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42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0.999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2555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11257326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120/1/128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31:41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0.00100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0.115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798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0.999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2555(repeat)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11297721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120/1/128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2:21 ??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6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0.999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2555(repeat)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11338368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120/1/128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1:14??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465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0.999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2555(repeat)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11338542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120/1/128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0:58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761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11293210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120/1/128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2:42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78121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AC43BEE-5C17-4B26-B357-271D8451B303}"/>
              </a:ext>
            </a:extLst>
          </p:cNvPr>
          <p:cNvSpPr txBox="1"/>
          <p:nvPr/>
        </p:nvSpPr>
        <p:spPr>
          <a:xfrm>
            <a:off x="619361" y="59436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All have 120 markers with </a:t>
            </a:r>
            <a:r>
              <a:rPr lang="en-US" sz="2400" dirty="0" err="1"/>
              <a:t>ntasks</a:t>
            </a:r>
            <a:r>
              <a:rPr lang="en-US" sz="2400" dirty="0"/>
              <a:t>=128 and OMP_NUM_THREADS=128</a:t>
            </a:r>
          </a:p>
        </p:txBody>
      </p:sp>
    </p:spTree>
    <p:extLst>
      <p:ext uri="{BB962C8B-B14F-4D97-AF65-F5344CB8AC3E}">
        <p14:creationId xmlns:p14="http://schemas.microsoft.com/office/powerpoint/2010/main" val="3852330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3D84-1EE4-1AA6-A0A5-ED93EA157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Identical rerun with pitch </a:t>
            </a:r>
            <a:r>
              <a:rPr lang="en-US" dirty="0" err="1">
                <a:solidFill>
                  <a:srgbClr val="0070C0"/>
                </a:solidFill>
              </a:rPr>
              <a:t>lim</a:t>
            </a:r>
            <a:r>
              <a:rPr lang="en-US" dirty="0">
                <a:solidFill>
                  <a:srgbClr val="0070C0"/>
                </a:solidFill>
              </a:rPr>
              <a:t> = 0.999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6E2B25-29F9-F396-26E9-D16E5076A051}"/>
              </a:ext>
            </a:extLst>
          </p:cNvPr>
          <p:cNvSpPr txBox="1"/>
          <p:nvPr/>
        </p:nvSpPr>
        <p:spPr>
          <a:xfrm>
            <a:off x="731034" y="1136240"/>
            <a:ext cx="987972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myenv</a:t>
            </a:r>
            <a:r>
              <a:rPr lang="en-US" dirty="0"/>
              <a:t>) sscott@perlmutter:login38:/global/</a:t>
            </a:r>
            <a:r>
              <a:rPr lang="en-US" dirty="0" err="1"/>
              <a:t>cfs</a:t>
            </a:r>
            <a:r>
              <a:rPr lang="en-US" dirty="0"/>
              <a:t>/</a:t>
            </a:r>
            <a:r>
              <a:rPr lang="en-US" dirty="0" err="1"/>
              <a:t>cdirs</a:t>
            </a:r>
            <a:r>
              <a:rPr lang="en-US" dirty="0"/>
              <a:t>/m3195/ascot/ascot5/runs&gt; </a:t>
            </a:r>
            <a:r>
              <a:rPr lang="en-US" dirty="0" err="1">
                <a:solidFill>
                  <a:srgbClr val="00B0F0"/>
                </a:solidFill>
              </a:rPr>
              <a:t>mycputime</a:t>
            </a:r>
            <a:r>
              <a:rPr lang="en-US" dirty="0">
                <a:solidFill>
                  <a:srgbClr val="00B0F0"/>
                </a:solidFill>
              </a:rPr>
              <a:t> 11257326</a:t>
            </a:r>
          </a:p>
          <a:p>
            <a:endParaRPr lang="en-US" dirty="0"/>
          </a:p>
          <a:p>
            <a:r>
              <a:rPr lang="en-US" dirty="0" err="1"/>
              <a:t>JobID</a:t>
            </a:r>
            <a:r>
              <a:rPr lang="en-US" dirty="0"/>
              <a:t>           </a:t>
            </a:r>
            <a:r>
              <a:rPr lang="en-US" dirty="0" err="1"/>
              <a:t>JobName</a:t>
            </a:r>
            <a:r>
              <a:rPr lang="en-US" dirty="0"/>
              <a:t>  Partition          </a:t>
            </a:r>
            <a:r>
              <a:rPr lang="en-US" dirty="0" err="1"/>
              <a:t>AllocCPUS</a:t>
            </a:r>
            <a:r>
              <a:rPr lang="en-US" dirty="0"/>
              <a:t>      State </a:t>
            </a:r>
            <a:r>
              <a:rPr lang="en-US" dirty="0" err="1"/>
              <a:t>CPUTimeRAW</a:t>
            </a:r>
            <a:r>
              <a:rPr lang="en-US" dirty="0"/>
              <a:t>    Elapsed </a:t>
            </a:r>
          </a:p>
          <a:p>
            <a:r>
              <a:rPr lang="en-US" dirty="0"/>
              <a:t>------------ ---------- ---------- ---------- ---------- ---------- ---------- </a:t>
            </a:r>
          </a:p>
          <a:p>
            <a:r>
              <a:rPr lang="en-US" dirty="0"/>
              <a:t>11257326     </a:t>
            </a:r>
            <a:r>
              <a:rPr lang="en-US" dirty="0" err="1"/>
              <a:t>perlmutte</a:t>
            </a:r>
            <a:r>
              <a:rPr lang="en-US" dirty="0"/>
              <a:t>+ </a:t>
            </a:r>
            <a:r>
              <a:rPr lang="en-US" dirty="0" err="1"/>
              <a:t>regular_m</a:t>
            </a:r>
            <a:r>
              <a:rPr lang="en-US" dirty="0"/>
              <a:t>+        256  COMPLETED     486656    00:31:41 </a:t>
            </a:r>
          </a:p>
          <a:p>
            <a:r>
              <a:rPr lang="en-US" dirty="0"/>
              <a:t>11257326.ba+      batch                              256  COMPLETED      486656    00:31:41 </a:t>
            </a:r>
          </a:p>
          <a:p>
            <a:r>
              <a:rPr lang="en-US" dirty="0"/>
              <a:t>11257326.ex+     extern                              256  COMPLETED      486656    00:31:41 </a:t>
            </a:r>
          </a:p>
          <a:p>
            <a:r>
              <a:rPr lang="en-US" dirty="0"/>
              <a:t>11257326.0   </a:t>
            </a:r>
            <a:r>
              <a:rPr lang="en-US" dirty="0" err="1"/>
              <a:t>hydra_bst</a:t>
            </a:r>
            <a:r>
              <a:rPr lang="en-US" dirty="0"/>
              <a:t>+                            128  COMPLETED        24448    00:03:11 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myenv</a:t>
            </a:r>
            <a:r>
              <a:rPr lang="en-US" dirty="0"/>
              <a:t>) sscott@perlmutter:login38:/global/</a:t>
            </a:r>
            <a:r>
              <a:rPr lang="en-US" dirty="0" err="1"/>
              <a:t>cfs</a:t>
            </a:r>
            <a:r>
              <a:rPr lang="en-US" dirty="0"/>
              <a:t>/</a:t>
            </a:r>
            <a:r>
              <a:rPr lang="en-US" dirty="0" err="1"/>
              <a:t>cdirs</a:t>
            </a:r>
            <a:r>
              <a:rPr lang="en-US" dirty="0"/>
              <a:t>/m3195/ascot/ascot5/runs&gt; </a:t>
            </a:r>
            <a:r>
              <a:rPr lang="en-US" dirty="0" err="1">
                <a:solidFill>
                  <a:srgbClr val="00B0F0"/>
                </a:solidFill>
              </a:rPr>
              <a:t>mycputime</a:t>
            </a:r>
            <a:r>
              <a:rPr lang="en-US" dirty="0">
                <a:solidFill>
                  <a:srgbClr val="00B0F0"/>
                </a:solidFill>
              </a:rPr>
              <a:t> 11297721</a:t>
            </a:r>
          </a:p>
          <a:p>
            <a:endParaRPr lang="en-US" dirty="0"/>
          </a:p>
          <a:p>
            <a:r>
              <a:rPr lang="en-US" dirty="0" err="1"/>
              <a:t>JobID</a:t>
            </a:r>
            <a:r>
              <a:rPr lang="en-US" dirty="0"/>
              <a:t>           </a:t>
            </a:r>
            <a:r>
              <a:rPr lang="en-US" dirty="0" err="1"/>
              <a:t>JobName</a:t>
            </a:r>
            <a:r>
              <a:rPr lang="en-US" dirty="0"/>
              <a:t>  Partition          </a:t>
            </a:r>
            <a:r>
              <a:rPr lang="en-US" dirty="0" err="1"/>
              <a:t>AllocCPUS</a:t>
            </a:r>
            <a:r>
              <a:rPr lang="en-US" dirty="0"/>
              <a:t>      State </a:t>
            </a:r>
            <a:r>
              <a:rPr lang="en-US" dirty="0" err="1"/>
              <a:t>CPUTimeRAW</a:t>
            </a:r>
            <a:r>
              <a:rPr lang="en-US" dirty="0"/>
              <a:t>    Elapsed </a:t>
            </a:r>
          </a:p>
          <a:p>
            <a:r>
              <a:rPr lang="en-US" dirty="0"/>
              <a:t>------------ ---------- ---------- ---------- ---------- ---------- ---------- </a:t>
            </a:r>
          </a:p>
          <a:p>
            <a:r>
              <a:rPr lang="en-US" dirty="0"/>
              <a:t>11297721     </a:t>
            </a:r>
            <a:r>
              <a:rPr lang="en-US" dirty="0" err="1"/>
              <a:t>perlmutte</a:t>
            </a:r>
            <a:r>
              <a:rPr lang="en-US" dirty="0"/>
              <a:t>+ </a:t>
            </a:r>
            <a:r>
              <a:rPr lang="en-US" dirty="0" err="1"/>
              <a:t>regular_m</a:t>
            </a:r>
            <a:r>
              <a:rPr lang="en-US" dirty="0"/>
              <a:t>+        256  COMPLETED       14080    00:00:55 </a:t>
            </a:r>
          </a:p>
          <a:p>
            <a:r>
              <a:rPr lang="en-US" dirty="0"/>
              <a:t>11297721.ba+      batch                               256  COMPLETED        14080   00:00:55 </a:t>
            </a:r>
          </a:p>
          <a:p>
            <a:r>
              <a:rPr lang="en-US" dirty="0"/>
              <a:t>11297721.ex+     extern                               256  COMPLETED        36096   00:02:21 </a:t>
            </a:r>
          </a:p>
          <a:p>
            <a:r>
              <a:rPr lang="en-US" dirty="0"/>
              <a:t>11297721.0   </a:t>
            </a:r>
            <a:r>
              <a:rPr lang="en-US" dirty="0" err="1"/>
              <a:t>hydra_bst</a:t>
            </a:r>
            <a:r>
              <a:rPr lang="en-US" dirty="0"/>
              <a:t>+                             128  COMPLETED          5888   00:00:46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A70B3E-7C5B-B191-9C92-C574EF2354C0}"/>
              </a:ext>
            </a:extLst>
          </p:cNvPr>
          <p:cNvSpPr txBox="1"/>
          <p:nvPr/>
        </p:nvSpPr>
        <p:spPr>
          <a:xfrm>
            <a:off x="472966" y="6201103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dirty="0">
                <a:solidFill>
                  <a:srgbClr val="FF41FB"/>
                </a:solidFill>
              </a:rPr>
              <a:t>… but from pnp_losses.py, the maximum simulation time for individual markers was in the neighborhood of 26 sec</a:t>
            </a:r>
          </a:p>
        </p:txBody>
      </p:sp>
    </p:spTree>
    <p:extLst>
      <p:ext uri="{BB962C8B-B14F-4D97-AF65-F5344CB8AC3E}">
        <p14:creationId xmlns:p14="http://schemas.microsoft.com/office/powerpoint/2010/main" val="4054464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PARC 1">
      <a:dk1>
        <a:srgbClr val="231F20"/>
      </a:dk1>
      <a:lt1>
        <a:srgbClr val="FFFFFF"/>
      </a:lt1>
      <a:dk2>
        <a:srgbClr val="555556"/>
      </a:dk2>
      <a:lt2>
        <a:srgbClr val="CCC8C2"/>
      </a:lt2>
      <a:accent1>
        <a:srgbClr val="006EAB"/>
      </a:accent1>
      <a:accent2>
        <a:srgbClr val="E40375"/>
      </a:accent2>
      <a:accent3>
        <a:srgbClr val="009EBF"/>
      </a:accent3>
      <a:accent4>
        <a:srgbClr val="004683"/>
      </a:accent4>
      <a:accent5>
        <a:srgbClr val="8DB555"/>
      </a:accent5>
      <a:accent6>
        <a:srgbClr val="5D2881"/>
      </a:accent6>
      <a:hlink>
        <a:srgbClr val="0432FF"/>
      </a:hlink>
      <a:folHlink>
        <a:srgbClr val="0432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 marL="342900" indent="-342900" algn="l">
          <a:buClr>
            <a:schemeClr val="accent6"/>
          </a:buClr>
          <a:buFont typeface="Arial" panose="020B0604020202020204" pitchFamily="34" charset="0"/>
          <a:buChar char="•"/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4" id="{092FF3CE-9A09-9447-B40B-8FF901B93000}" vid="{8CAAD244-BBF6-AD4E-8260-E80A566B78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6857B10020E742866A01CA87CF56C4" ma:contentTypeVersion="11" ma:contentTypeDescription="Create a new document." ma:contentTypeScope="" ma:versionID="09b037389d94c4f0dfa9219c781126f8">
  <xsd:schema xmlns:xsd="http://www.w3.org/2001/XMLSchema" xmlns:xs="http://www.w3.org/2001/XMLSchema" xmlns:p="http://schemas.microsoft.com/office/2006/metadata/properties" xmlns:ns2="0a20d635-c4a0-47e6-b007-0324648ef0bd" xmlns:ns3="61dd2541-53c7-447c-8d67-d1be2b3475dd" targetNamespace="http://schemas.microsoft.com/office/2006/metadata/properties" ma:root="true" ma:fieldsID="03448cc6cbbf48a54e012273ff9d5f14" ns2:_="" ns3:_="">
    <xsd:import namespace="0a20d635-c4a0-47e6-b007-0324648ef0bd"/>
    <xsd:import namespace="61dd2541-53c7-447c-8d67-d1be2b3475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20d635-c4a0-47e6-b007-0324648ef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dd2541-53c7-447c-8d67-d1be2b3475d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F9FD68-1344-446E-BCCB-709BF41D82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1EB6D3-63FB-4D07-9250-5C88573C5F5B}">
  <ds:schemaRefs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0a20d635-c4a0-47e6-b007-0324648ef0bd"/>
    <ds:schemaRef ds:uri="http://purl.org/dc/dcmitype/"/>
    <ds:schemaRef ds:uri="http://schemas.microsoft.com/office/infopath/2007/PartnerControls"/>
    <ds:schemaRef ds:uri="61dd2541-53c7-447c-8d67-d1be2b3475dd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E2C6D98-23EA-45AE-8543-8E567E3054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20d635-c4a0-47e6-b007-0324648ef0bd"/>
    <ds:schemaRef ds:uri="61dd2541-53c7-447c-8d67-d1be2b3475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190930 Official Powerpoint Template - SPARC</Template>
  <TotalTime>2481</TotalTime>
  <Words>2160</Words>
  <Application>Microsoft Office PowerPoint</Application>
  <PresentationFormat>Widescreen</PresentationFormat>
  <Paragraphs>593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Common attributes of those runs</vt:lpstr>
      <vt:lpstr>Observations</vt:lpstr>
      <vt:lpstr>Summary of switch settings that ‘work’</vt:lpstr>
      <vt:lpstr>Do not understand why computational efficiency does not increase ~linearly with number of simultaneous markers up to number of cores in a node (128).  It ‘rolls over’ much sooner</vt:lpstr>
      <vt:lpstr>Effect of including MHD on CPU requirements</vt:lpstr>
      <vt:lpstr>We see enormous variations in run time for nominally identical runs</vt:lpstr>
      <vt:lpstr>Identical rerun with pitch lim = 0.999</vt:lpstr>
      <vt:lpstr>Identical re-runs with pitch lim = 0.99999999</vt:lpstr>
      <vt:lpstr>‘Candidate workflow’ simulations</vt:lpstr>
      <vt:lpstr>Scaling for production runs</vt:lpstr>
      <vt:lpstr>Things to check in the test case</vt:lpstr>
      <vt:lpstr>Another study regarding number simultaneous markers</vt:lpstr>
    </vt:vector>
  </TitlesOfParts>
  <Company>Commonwealth Fusion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Scott</dc:creator>
  <cp:lastModifiedBy>Steven Scott</cp:lastModifiedBy>
  <cp:revision>55</cp:revision>
  <dcterms:created xsi:type="dcterms:W3CDTF">2023-07-06T12:36:13Z</dcterms:created>
  <dcterms:modified xsi:type="dcterms:W3CDTF">2023-07-10T21:10:35Z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0x010100A46857B10020E742866A01CA87CF56C4</vt:lpwstr>
  </property>
</Properties>
</file>