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7" r:id="rId5"/>
    <p:sldId id="262" r:id="rId6"/>
    <p:sldId id="264" r:id="rId7"/>
    <p:sldId id="263" r:id="rId8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C066AD"/>
    <a:srgbClr val="BB65C0"/>
    <a:srgbClr val="9C279A"/>
    <a:srgbClr val="FF41FB"/>
    <a:srgbClr val="1D6125"/>
    <a:srgbClr val="2B8F36"/>
    <a:srgbClr val="A7A4A0"/>
    <a:srgbClr val="CDC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3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512" y="1006475"/>
            <a:ext cx="11528651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55520"/>
            <a:ext cx="5665694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102154"/>
            <a:ext cx="5665694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20896"/>
            <a:ext cx="5665694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  <p:pic>
        <p:nvPicPr>
          <p:cNvPr id="11" name="Picture 10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7" y="1648428"/>
            <a:ext cx="5106509" cy="347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6" name="Picture 5" descr="sparc_logo_gray.png">
            <a:extLst>
              <a:ext uri="{FF2B5EF4-FFF2-40B4-BE49-F238E27FC236}">
                <a16:creationId xmlns:a16="http://schemas.microsoft.com/office/drawing/2014/main" id="{FC8E4F67-58B9-494A-838D-24CCE8A3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534015">
            <a:off x="5834848" y="-539049"/>
            <a:ext cx="6424252" cy="777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8322" y="154170"/>
            <a:ext cx="973733" cy="66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6782-44AE-DF4F-988A-0D8835720154}" type="datetime1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6/20/2023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071580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SPARC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Computing velocity 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S. Scott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37D40-7664-C9C7-4C93-3F4307859194}"/>
              </a:ext>
            </a:extLst>
          </p:cNvPr>
          <p:cNvSpPr txBox="1"/>
          <p:nvPr/>
        </p:nvSpPr>
        <p:spPr>
          <a:xfrm>
            <a:off x="788019" y="567597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This file: 20230408_velocity_vectors_02.pptx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A1A90C-17C9-481E-440E-956AC32F1668}"/>
              </a:ext>
            </a:extLst>
          </p:cNvPr>
          <p:cNvSpPr txBox="1"/>
          <p:nvPr/>
        </p:nvSpPr>
        <p:spPr>
          <a:xfrm>
            <a:off x="6743329" y="2770955"/>
            <a:ext cx="431180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000" dirty="0">
                <a:solidFill>
                  <a:srgbClr val="00B050"/>
                </a:solidFill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AF904-E4D6-5542-A8EB-672DF6E95080}"/>
              </a:ext>
            </a:extLst>
          </p:cNvPr>
          <p:cNvSpPr txBox="1"/>
          <p:nvPr/>
        </p:nvSpPr>
        <p:spPr>
          <a:xfrm>
            <a:off x="2364244" y="69258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68031-A5AA-8328-39C1-42E28E843432}"/>
              </a:ext>
            </a:extLst>
          </p:cNvPr>
          <p:cNvSpPr txBox="1"/>
          <p:nvPr/>
        </p:nvSpPr>
        <p:spPr>
          <a:xfrm>
            <a:off x="2774916" y="692590"/>
            <a:ext cx="420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ymbol" panose="05050102010706020507" pitchFamily="18" charset="2"/>
              </a:rPr>
              <a:t>®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4CB3C-5968-1A32-AF89-16A8BAE28618}"/>
              </a:ext>
            </a:extLst>
          </p:cNvPr>
          <p:cNvCxnSpPr>
            <a:cxnSpLocks/>
          </p:cNvCxnSpPr>
          <p:nvPr/>
        </p:nvCxnSpPr>
        <p:spPr>
          <a:xfrm>
            <a:off x="4472857" y="3524660"/>
            <a:ext cx="2499" cy="107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E6D5EB-8250-8509-003B-389D5ECD1AF8}"/>
              </a:ext>
            </a:extLst>
          </p:cNvPr>
          <p:cNvCxnSpPr>
            <a:cxnSpLocks/>
          </p:cNvCxnSpPr>
          <p:nvPr/>
        </p:nvCxnSpPr>
        <p:spPr>
          <a:xfrm flipH="1">
            <a:off x="3941481" y="4604216"/>
            <a:ext cx="533876" cy="53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E217F-8958-9E90-F9A0-B564F6B8A870}"/>
              </a:ext>
            </a:extLst>
          </p:cNvPr>
          <p:cNvCxnSpPr>
            <a:cxnSpLocks/>
          </p:cNvCxnSpPr>
          <p:nvPr/>
        </p:nvCxnSpPr>
        <p:spPr>
          <a:xfrm flipH="1">
            <a:off x="4475357" y="4604216"/>
            <a:ext cx="1999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7844C-BD7F-37DD-70A5-FFF752627426}"/>
              </a:ext>
            </a:extLst>
          </p:cNvPr>
          <p:cNvCxnSpPr>
            <a:cxnSpLocks/>
          </p:cNvCxnSpPr>
          <p:nvPr/>
        </p:nvCxnSpPr>
        <p:spPr>
          <a:xfrm flipV="1">
            <a:off x="4475357" y="3221463"/>
            <a:ext cx="2267414" cy="13697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21ADF3-0028-C4D6-3FED-72B89B40E99F}"/>
              </a:ext>
            </a:extLst>
          </p:cNvPr>
          <p:cNvSpPr txBox="1"/>
          <p:nvPr/>
        </p:nvSpPr>
        <p:spPr>
          <a:xfrm>
            <a:off x="6742771" y="2904025"/>
            <a:ext cx="356839" cy="4237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Clr>
                <a:schemeClr val="accent6"/>
              </a:buClr>
            </a:pPr>
            <a:r>
              <a:rPr lang="en-US" sz="2400" dirty="0">
                <a:solidFill>
                  <a:srgbClr val="00B050"/>
                </a:solidFill>
              </a:rPr>
              <a:t>b </a:t>
            </a:r>
            <a:r>
              <a:rPr lang="en-US" sz="1800" dirty="0">
                <a:solidFill>
                  <a:srgbClr val="00B050"/>
                </a:solidFill>
                <a:latin typeface="Symbol" panose="05050102010706020507" pitchFamily="18" charset="2"/>
              </a:rPr>
              <a:t>º </a:t>
            </a:r>
            <a:r>
              <a:rPr lang="en-US" sz="2400" dirty="0">
                <a:solidFill>
                  <a:srgbClr val="00B050"/>
                </a:solidFill>
              </a:rPr>
              <a:t>  B  / | B |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A5DF8-57F5-0550-0C5D-C0651FD88738}"/>
              </a:ext>
            </a:extLst>
          </p:cNvPr>
          <p:cNvSpPr/>
          <p:nvPr/>
        </p:nvSpPr>
        <p:spPr>
          <a:xfrm rot="3505450">
            <a:off x="5598670" y="3299983"/>
            <a:ext cx="1485900" cy="394382"/>
          </a:xfrm>
          <a:prstGeom prst="ellipse">
            <a:avLst/>
          </a:prstGeom>
          <a:noFill/>
          <a:ln w="12700"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AA58A5-8A94-1876-FECB-951C9A4CE0D9}"/>
              </a:ext>
            </a:extLst>
          </p:cNvPr>
          <p:cNvCxnSpPr>
            <a:cxnSpLocks/>
          </p:cNvCxnSpPr>
          <p:nvPr/>
        </p:nvCxnSpPr>
        <p:spPr>
          <a:xfrm>
            <a:off x="5952592" y="2859980"/>
            <a:ext cx="379628" cy="5893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61F9FA-42DA-6E86-1D67-7CFE63B6F02A}"/>
              </a:ext>
            </a:extLst>
          </p:cNvPr>
          <p:cNvSpPr/>
          <p:nvPr/>
        </p:nvSpPr>
        <p:spPr>
          <a:xfrm rot="19634324">
            <a:off x="6211508" y="3394806"/>
            <a:ext cx="109026" cy="10902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EBC3DF1-8D8A-AAA4-F328-523E83328CD9}"/>
              </a:ext>
            </a:extLst>
          </p:cNvPr>
          <p:cNvSpPr/>
          <p:nvPr/>
        </p:nvSpPr>
        <p:spPr>
          <a:xfrm rot="21149954">
            <a:off x="4765355" y="4165785"/>
            <a:ext cx="194737" cy="27308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B225D-913B-3380-BAFA-16C7622760D7}"/>
              </a:ext>
            </a:extLst>
          </p:cNvPr>
          <p:cNvSpPr txBox="1"/>
          <p:nvPr/>
        </p:nvSpPr>
        <p:spPr>
          <a:xfrm>
            <a:off x="4977084" y="3833074"/>
            <a:ext cx="173808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ED726-52F6-3F54-3310-B7F3C1882E9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479167" y="2864219"/>
            <a:ext cx="1473425" cy="17285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9D80FB-A4B2-C80A-DDDE-39E5A5FC6BAF}"/>
              </a:ext>
            </a:extLst>
          </p:cNvPr>
          <p:cNvSpPr txBox="1"/>
          <p:nvPr/>
        </p:nvSpPr>
        <p:spPr>
          <a:xfrm>
            <a:off x="5375954" y="2852959"/>
            <a:ext cx="343936" cy="5147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AC23FD-8032-4559-3CAB-2172A8628F74}"/>
              </a:ext>
            </a:extLst>
          </p:cNvPr>
          <p:cNvSpPr txBox="1"/>
          <p:nvPr/>
        </p:nvSpPr>
        <p:spPr>
          <a:xfrm>
            <a:off x="5341835" y="2729440"/>
            <a:ext cx="42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endParaRPr lang="en-US" sz="1050" dirty="0">
              <a:solidFill>
                <a:srgbClr val="FF0000"/>
              </a:solidFill>
              <a:latin typeface="MS Shell Dlg 2" panose="020B060403050404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B0491-200F-3184-839A-9C8404C3F3B6}"/>
              </a:ext>
            </a:extLst>
          </p:cNvPr>
          <p:cNvSpPr txBox="1"/>
          <p:nvPr/>
        </p:nvSpPr>
        <p:spPr>
          <a:xfrm>
            <a:off x="186945" y="1183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Computing the velocity vector in [R,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, Z] when generating markers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7BB1EB-EA73-6AB3-B6E2-825AA667CAE6}"/>
              </a:ext>
            </a:extLst>
          </p:cNvPr>
          <p:cNvSpPr txBox="1"/>
          <p:nvPr/>
        </p:nvSpPr>
        <p:spPr>
          <a:xfrm>
            <a:off x="5150892" y="513809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FF00FF"/>
                </a:solidFill>
              </a:rPr>
              <a:t>cos </a:t>
            </a:r>
            <a:r>
              <a:rPr lang="en-US" sz="2400" dirty="0">
                <a:solidFill>
                  <a:srgbClr val="FF00FF"/>
                </a:solidFill>
                <a:latin typeface="Symbol" panose="05050102010706020507" pitchFamily="18" charset="2"/>
              </a:rPr>
              <a:t>l</a:t>
            </a:r>
            <a:r>
              <a:rPr lang="en-US" sz="2400" dirty="0">
                <a:solidFill>
                  <a:srgbClr val="FF00FF"/>
                </a:solidFill>
              </a:rPr>
              <a:t> is the ‘pitch’ of the velocity vector.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FF"/>
              </a:solidFill>
            </a:endParaRPr>
          </a:p>
          <a:p>
            <a:pPr algn="l">
              <a:buClr>
                <a:schemeClr val="accent6"/>
              </a:buClr>
            </a:pPr>
            <a:endParaRPr lang="en-US" sz="1400" dirty="0">
              <a:solidFill>
                <a:srgbClr val="FF00FF"/>
              </a:solidFill>
              <a:latin typeface="Symbol" panose="05050102010706020507" pitchFamily="18" charset="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50771-0170-E8D0-73DE-959D9C9C4E32}"/>
              </a:ext>
            </a:extLst>
          </p:cNvPr>
          <p:cNvSpPr txBox="1"/>
          <p:nvPr/>
        </p:nvSpPr>
        <p:spPr>
          <a:xfrm>
            <a:off x="6459952" y="43664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513EC-977A-6621-E7C1-1323330433B2}"/>
              </a:ext>
            </a:extLst>
          </p:cNvPr>
          <p:cNvSpPr txBox="1"/>
          <p:nvPr/>
        </p:nvSpPr>
        <p:spPr>
          <a:xfrm>
            <a:off x="4328333" y="315907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56E58F-27E6-25DF-CD17-3048728AE4D1}"/>
              </a:ext>
            </a:extLst>
          </p:cNvPr>
          <p:cNvSpPr txBox="1"/>
          <p:nvPr/>
        </p:nvSpPr>
        <p:spPr>
          <a:xfrm>
            <a:off x="3751219" y="467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C2AF28-2901-FF00-6D9D-31C662C76643}"/>
              </a:ext>
            </a:extLst>
          </p:cNvPr>
          <p:cNvSpPr txBox="1"/>
          <p:nvPr/>
        </p:nvSpPr>
        <p:spPr>
          <a:xfrm>
            <a:off x="3770342" y="45881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839F64-5D70-D255-7E32-399010882D64}"/>
              </a:ext>
            </a:extLst>
          </p:cNvPr>
          <p:cNvSpPr txBox="1"/>
          <p:nvPr/>
        </p:nvSpPr>
        <p:spPr>
          <a:xfrm>
            <a:off x="4328333" y="310492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82F81C-E9BF-3261-DA66-C84438FDB977}"/>
              </a:ext>
            </a:extLst>
          </p:cNvPr>
          <p:cNvSpPr txBox="1"/>
          <p:nvPr/>
        </p:nvSpPr>
        <p:spPr>
          <a:xfrm>
            <a:off x="6479417" y="425556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17AECF-CCD7-B59C-B115-6CE3B5B2ADF8}"/>
              </a:ext>
            </a:extLst>
          </p:cNvPr>
          <p:cNvSpPr txBox="1"/>
          <p:nvPr/>
        </p:nvSpPr>
        <p:spPr>
          <a:xfrm>
            <a:off x="7852926" y="164185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u="sng" dirty="0"/>
              <a:t>Coordinate system is [R, </a:t>
            </a:r>
            <a:r>
              <a:rPr lang="en-US" sz="2400" u="sng" dirty="0">
                <a:latin typeface="Symbol" panose="05050102010706020507" pitchFamily="18" charset="2"/>
              </a:rPr>
              <a:t>f</a:t>
            </a:r>
            <a:r>
              <a:rPr lang="en-US" sz="2400" u="sng" dirty="0"/>
              <a:t>, z]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AC708-EBBF-E635-C3ED-A9D262D9B676}"/>
              </a:ext>
            </a:extLst>
          </p:cNvPr>
          <p:cNvSpPr txBox="1"/>
          <p:nvPr/>
        </p:nvSpPr>
        <p:spPr>
          <a:xfrm>
            <a:off x="171194" y="8104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20000"/>
              </a:lnSpc>
              <a:buClr>
                <a:schemeClr val="accent6"/>
              </a:buClr>
            </a:pPr>
            <a:r>
              <a:rPr lang="en-US" sz="2000" u="sng" dirty="0"/>
              <a:t>The challenge</a:t>
            </a:r>
            <a:r>
              <a:rPr lang="en-US" sz="2000" dirty="0"/>
              <a:t>: Given b, |</a:t>
            </a:r>
            <a:r>
              <a:rPr lang="en-US" sz="900" dirty="0"/>
              <a:t> </a:t>
            </a:r>
            <a:r>
              <a:rPr lang="en-US" sz="2000" dirty="0"/>
              <a:t>v |, </a:t>
            </a:r>
            <a:r>
              <a:rPr lang="en-US" sz="2000" dirty="0">
                <a:latin typeface="Symbol" panose="05050102010706020507" pitchFamily="18" charset="2"/>
              </a:rPr>
              <a:t> l </a:t>
            </a:r>
            <a:r>
              <a:rPr lang="en-US" sz="2000" dirty="0"/>
              <a:t> (the velocity ‘pitch’) and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 (the velocity ‘gyro angle’), compute the</a:t>
            </a:r>
          </a:p>
          <a:p>
            <a:pPr algn="l">
              <a:lnSpc>
                <a:spcPct val="120000"/>
              </a:lnSpc>
              <a:buClr>
                <a:schemeClr val="accent6"/>
              </a:buClr>
            </a:pPr>
            <a:r>
              <a:rPr lang="en-US" sz="2000" dirty="0"/>
              <a:t>marker in velocity in  [R, </a:t>
            </a:r>
            <a:r>
              <a:rPr lang="en-US" sz="2000" dirty="0">
                <a:latin typeface="Symbol" panose="05050102010706020507" pitchFamily="18" charset="2"/>
              </a:rPr>
              <a:t>f</a:t>
            </a:r>
            <a:r>
              <a:rPr lang="en-US" sz="2000" dirty="0"/>
              <a:t>, Z] space as required for input to ASCOT.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6104AC-A78F-8AFB-C087-FBA44DE2D766}"/>
              </a:ext>
            </a:extLst>
          </p:cNvPr>
          <p:cNvSpPr txBox="1"/>
          <p:nvPr/>
        </p:nvSpPr>
        <p:spPr>
          <a:xfrm>
            <a:off x="7230479" y="2714954"/>
            <a:ext cx="42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Symbol" panose="05050102010706020507" pitchFamily="18" charset="2"/>
              </a:rPr>
              <a:t>®</a:t>
            </a:r>
            <a:endParaRPr lang="en-US" sz="1050" dirty="0">
              <a:solidFill>
                <a:srgbClr val="00B050"/>
              </a:solidFill>
              <a:latin typeface="MS Shell Dlg 2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6C281-A578-4A34-35C3-1F0ED7C9FDD7}"/>
              </a:ext>
            </a:extLst>
          </p:cNvPr>
          <p:cNvSpPr txBox="1"/>
          <p:nvPr/>
        </p:nvSpPr>
        <p:spPr>
          <a:xfrm>
            <a:off x="7963508" y="2727662"/>
            <a:ext cx="42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Symbol" panose="05050102010706020507" pitchFamily="18" charset="2"/>
              </a:rPr>
              <a:t>®</a:t>
            </a:r>
            <a:endParaRPr lang="en-US" sz="1050" dirty="0">
              <a:solidFill>
                <a:srgbClr val="00B050"/>
              </a:solidFill>
              <a:latin typeface="MS Shell Dlg 2" panose="020B060403050404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AD4167-F1A9-CB43-ECA1-4F8E18A6BE23}"/>
              </a:ext>
            </a:extLst>
          </p:cNvPr>
          <p:cNvSpPr/>
          <p:nvPr/>
        </p:nvSpPr>
        <p:spPr>
          <a:xfrm>
            <a:off x="6677025" y="3714750"/>
            <a:ext cx="94479" cy="398145"/>
          </a:xfrm>
          <a:custGeom>
            <a:avLst/>
            <a:gdLst>
              <a:gd name="connsiteX0" fmla="*/ 68580 w 94479"/>
              <a:gd name="connsiteY0" fmla="*/ 398145 h 398145"/>
              <a:gd name="connsiteX1" fmla="*/ 93345 w 94479"/>
              <a:gd name="connsiteY1" fmla="*/ 342900 h 398145"/>
              <a:gd name="connsiteX2" fmla="*/ 85725 w 94479"/>
              <a:gd name="connsiteY2" fmla="*/ 245745 h 398145"/>
              <a:gd name="connsiteX3" fmla="*/ 45720 w 94479"/>
              <a:gd name="connsiteY3" fmla="*/ 100965 h 398145"/>
              <a:gd name="connsiteX4" fmla="*/ 0 w 94479"/>
              <a:gd name="connsiteY4" fmla="*/ 0 h 39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79" h="398145">
                <a:moveTo>
                  <a:pt x="68580" y="398145"/>
                </a:moveTo>
                <a:cubicBezTo>
                  <a:pt x="79533" y="383222"/>
                  <a:pt x="90487" y="368300"/>
                  <a:pt x="93345" y="342900"/>
                </a:cubicBezTo>
                <a:cubicBezTo>
                  <a:pt x="96203" y="317500"/>
                  <a:pt x="93662" y="286067"/>
                  <a:pt x="85725" y="245745"/>
                </a:cubicBezTo>
                <a:cubicBezTo>
                  <a:pt x="77788" y="205423"/>
                  <a:pt x="60007" y="141922"/>
                  <a:pt x="45720" y="100965"/>
                </a:cubicBezTo>
                <a:cubicBezTo>
                  <a:pt x="31433" y="60008"/>
                  <a:pt x="15716" y="3000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70B64-FABC-0366-2D46-A1CD872AF9B6}"/>
              </a:ext>
            </a:extLst>
          </p:cNvPr>
          <p:cNvSpPr txBox="1"/>
          <p:nvPr/>
        </p:nvSpPr>
        <p:spPr>
          <a:xfrm>
            <a:off x="6861448" y="385191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sz="2400" dirty="0">
                <a:solidFill>
                  <a:srgbClr val="FF0000"/>
                </a:solidFill>
              </a:rPr>
              <a:t> (‘gyro’ angle)</a:t>
            </a:r>
          </a:p>
        </p:txBody>
      </p:sp>
    </p:spTree>
    <p:extLst>
      <p:ext uri="{BB962C8B-B14F-4D97-AF65-F5344CB8AC3E}">
        <p14:creationId xmlns:p14="http://schemas.microsoft.com/office/powerpoint/2010/main" val="40724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F2444-B663-0F60-48BD-DC91FFBC33BE}"/>
              </a:ext>
            </a:extLst>
          </p:cNvPr>
          <p:cNvSpPr txBox="1"/>
          <p:nvPr/>
        </p:nvSpPr>
        <p:spPr>
          <a:xfrm>
            <a:off x="4356314" y="201587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AF904-E4D6-5542-A8EB-672DF6E95080}"/>
              </a:ext>
            </a:extLst>
          </p:cNvPr>
          <p:cNvSpPr txBox="1"/>
          <p:nvPr/>
        </p:nvSpPr>
        <p:spPr>
          <a:xfrm>
            <a:off x="2364244" y="69258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68031-A5AA-8328-39C1-42E28E843432}"/>
              </a:ext>
            </a:extLst>
          </p:cNvPr>
          <p:cNvSpPr txBox="1"/>
          <p:nvPr/>
        </p:nvSpPr>
        <p:spPr>
          <a:xfrm>
            <a:off x="2774916" y="692590"/>
            <a:ext cx="420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ymbol" panose="05050102010706020507" pitchFamily="18" charset="2"/>
              </a:rPr>
              <a:t>®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4659DB-AD62-901B-0446-2AA6CE7C5BFE}"/>
              </a:ext>
            </a:extLst>
          </p:cNvPr>
          <p:cNvSpPr txBox="1"/>
          <p:nvPr/>
        </p:nvSpPr>
        <p:spPr>
          <a:xfrm>
            <a:off x="1427542" y="15163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/>
              <a:t>^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6C8D51-C0D1-21E6-CA9D-606B855B1383}"/>
              </a:ext>
            </a:extLst>
          </p:cNvPr>
          <p:cNvSpPr txBox="1"/>
          <p:nvPr/>
        </p:nvSpPr>
        <p:spPr>
          <a:xfrm>
            <a:off x="505522" y="163605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Given b, |</a:t>
            </a:r>
            <a:r>
              <a:rPr lang="en-US" sz="800" dirty="0"/>
              <a:t> </a:t>
            </a:r>
            <a:r>
              <a:rPr lang="en-US" dirty="0"/>
              <a:t>v |, </a:t>
            </a:r>
            <a:r>
              <a:rPr lang="en-US" dirty="0">
                <a:latin typeface="Symbol" panose="05050102010706020507" pitchFamily="18" charset="2"/>
              </a:rPr>
              <a:t> l</a:t>
            </a:r>
            <a:r>
              <a:rPr lang="en-US" dirty="0"/>
              <a:t>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.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Construct  h: a unit vector </a:t>
            </a:r>
            <a:r>
              <a:rPr lang="en-US" sz="1800" dirty="0">
                <a:latin typeface="Symbol" panose="05050102010706020507" pitchFamily="18" charset="2"/>
              </a:rPr>
              <a:t>^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to b and z   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Construct  k  (a unit vector</a:t>
            </a:r>
            <a:r>
              <a:rPr lang="en-US" sz="1800" dirty="0">
                <a:latin typeface="Symbol" panose="05050102010706020507" pitchFamily="18" charset="2"/>
              </a:rPr>
              <a:t> ^</a:t>
            </a:r>
            <a:r>
              <a:rPr lang="en-US" dirty="0"/>
              <a:t> to h and b)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>
                <a:solidFill>
                  <a:srgbClr val="FF00FF"/>
                </a:solidFill>
              </a:rPr>
              <a:t>By construction v</a:t>
            </a:r>
            <a:r>
              <a:rPr lang="en-US" sz="1800" baseline="-25000" dirty="0">
                <a:solidFill>
                  <a:srgbClr val="FF00FF"/>
                </a:solidFill>
                <a:latin typeface="Symbol" panose="05050102010706020507" pitchFamily="18" charset="2"/>
              </a:rPr>
              <a:t>^</a:t>
            </a:r>
            <a:r>
              <a:rPr lang="en-US" dirty="0">
                <a:solidFill>
                  <a:srgbClr val="FF00FF"/>
                </a:solidFill>
              </a:rPr>
              <a:t> lies in the</a:t>
            </a:r>
          </a:p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FF"/>
                </a:solidFill>
              </a:rPr>
              <a:t>       h – k frame.</a:t>
            </a:r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r>
              <a:rPr lang="en-US" dirty="0"/>
              <a:t>v </a:t>
            </a:r>
            <a:r>
              <a:rPr lang="en-US" sz="1800" dirty="0">
                <a:latin typeface="Symbol" panose="05050102010706020507" pitchFamily="18" charset="2"/>
              </a:rPr>
              <a:t>º</a:t>
            </a:r>
            <a:r>
              <a:rPr lang="en-US" dirty="0"/>
              <a:t> |</a:t>
            </a:r>
            <a:r>
              <a:rPr lang="en-US" sz="600" dirty="0"/>
              <a:t> </a:t>
            </a:r>
            <a:r>
              <a:rPr lang="en-US" dirty="0"/>
              <a:t>v</a:t>
            </a:r>
            <a:r>
              <a:rPr lang="en-US" sz="600" dirty="0"/>
              <a:t> </a:t>
            </a:r>
            <a:r>
              <a:rPr lang="en-US" dirty="0"/>
              <a:t>|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200" baseline="-25000" dirty="0"/>
              <a:t>||</a:t>
            </a:r>
            <a:r>
              <a:rPr lang="en-US" dirty="0"/>
              <a:t> </a:t>
            </a:r>
            <a:r>
              <a:rPr lang="en-US" sz="1800" dirty="0">
                <a:latin typeface="Symbol" panose="05050102010706020507" pitchFamily="18" charset="2"/>
              </a:rPr>
              <a:t>º</a:t>
            </a:r>
            <a:r>
              <a:rPr lang="en-US" dirty="0"/>
              <a:t>  v cos(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  (this is the definition of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</a:t>
            </a:r>
          </a:p>
          <a:p>
            <a:pPr algn="l">
              <a:buClr>
                <a:schemeClr val="accent6"/>
              </a:buClr>
            </a:pPr>
            <a:endParaRPr lang="en-US" sz="1400" dirty="0"/>
          </a:p>
          <a:p>
            <a:pPr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800" baseline="-25000" dirty="0">
                <a:latin typeface="Symbol" panose="05050102010706020507" pitchFamily="18" charset="2"/>
              </a:rPr>
              <a:t>^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= (v</a:t>
            </a:r>
            <a:r>
              <a:rPr lang="en-US" baseline="30000" dirty="0"/>
              <a:t>2</a:t>
            </a:r>
            <a:r>
              <a:rPr lang="en-US" dirty="0"/>
              <a:t> – v</a:t>
            </a:r>
            <a:r>
              <a:rPr lang="en-US" sz="1400" baseline="-25000" dirty="0"/>
              <a:t>||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pPr>
              <a:buClr>
                <a:schemeClr val="accent6"/>
              </a:buClr>
            </a:pPr>
            <a:endParaRPr lang="en-US" baseline="30000" dirty="0"/>
          </a:p>
          <a:p>
            <a:pPr>
              <a:buClr>
                <a:schemeClr val="accent6"/>
              </a:buClr>
            </a:pPr>
            <a:r>
              <a:rPr lang="en-US" baseline="30000" dirty="0"/>
              <a:t> </a:t>
            </a:r>
            <a:r>
              <a:rPr lang="en-US" dirty="0"/>
              <a:t>v</a:t>
            </a:r>
            <a:r>
              <a:rPr lang="en-US" sz="1800" baseline="-25000" dirty="0">
                <a:latin typeface="Symbol" panose="05050102010706020507" pitchFamily="18" charset="2"/>
              </a:rPr>
              <a:t>^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=  v</a:t>
            </a:r>
            <a:r>
              <a:rPr lang="en-US" sz="1800" baseline="-25000" dirty="0">
                <a:latin typeface="Symbol" panose="05050102010706020507" pitchFamily="18" charset="2"/>
              </a:rPr>
              <a:t>^ </a:t>
            </a:r>
            <a:r>
              <a:rPr lang="en-US" dirty="0">
                <a:latin typeface="Symbol" panose="05050102010706020507" pitchFamily="18" charset="2"/>
              </a:rPr>
              <a:t>(</a:t>
            </a:r>
            <a:r>
              <a:rPr lang="en-US" dirty="0">
                <a:latin typeface="MS Shell Dlg 2" panose="020B0604030504040204" pitchFamily="34" charset="0"/>
              </a:rPr>
              <a:t>h cos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MS Shell Dlg 2" panose="020B0604030504040204" pitchFamily="34" charset="0"/>
              </a:rPr>
              <a:t> + k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MS Shell Dlg 2" panose="020B0604030504040204" pitchFamily="34" charset="0"/>
              </a:rPr>
              <a:t>)</a:t>
            </a:r>
          </a:p>
          <a:p>
            <a:pPr>
              <a:buClr>
                <a:schemeClr val="accent6"/>
              </a:buClr>
            </a:pPr>
            <a:r>
              <a:rPr lang="en-US" dirty="0">
                <a:latin typeface="MS Shell Dlg 2" panose="020B0604030504040204" pitchFamily="34" charset="0"/>
              </a:rPr>
              <a:t>(this effectively defines the gyro angle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MS Shell Dlg 2" panose="020B0604030504040204" pitchFamily="34" charset="0"/>
              </a:rPr>
              <a:t>)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200" baseline="-25000" dirty="0"/>
              <a:t>||</a:t>
            </a:r>
            <a:r>
              <a:rPr lang="en-US" dirty="0"/>
              <a:t> =  v</a:t>
            </a:r>
            <a:r>
              <a:rPr lang="en-US" sz="1400" baseline="-25000" dirty="0"/>
              <a:t>||</a:t>
            </a:r>
            <a:r>
              <a:rPr lang="en-US" dirty="0"/>
              <a:t> b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v  =  v</a:t>
            </a:r>
            <a:r>
              <a:rPr lang="en-US" sz="1800" baseline="-25000" dirty="0"/>
              <a:t>||</a:t>
            </a:r>
            <a:r>
              <a:rPr lang="en-US" dirty="0"/>
              <a:t>  +  v</a:t>
            </a:r>
          </a:p>
          <a:p>
            <a:pPr>
              <a:buClr>
                <a:schemeClr val="accent6"/>
              </a:buClr>
            </a:pPr>
            <a:endParaRPr lang="en-US" baseline="30000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13414-8FAA-A293-600A-C1CCF5E56C3B}"/>
              </a:ext>
            </a:extLst>
          </p:cNvPr>
          <p:cNvSpPr txBox="1"/>
          <p:nvPr/>
        </p:nvSpPr>
        <p:spPr>
          <a:xfrm>
            <a:off x="4374942" y="248669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E23F9-B2B3-C0CD-88D9-ADCF9A7BAC22}"/>
              </a:ext>
            </a:extLst>
          </p:cNvPr>
          <p:cNvSpPr txBox="1"/>
          <p:nvPr/>
        </p:nvSpPr>
        <p:spPr>
          <a:xfrm>
            <a:off x="1835523" y="24873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2E2A83-80DD-21A8-68ED-8691CBC2745D}"/>
              </a:ext>
            </a:extLst>
          </p:cNvPr>
          <p:cNvSpPr txBox="1"/>
          <p:nvPr/>
        </p:nvSpPr>
        <p:spPr>
          <a:xfrm>
            <a:off x="1188415" y="306107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FF"/>
                </a:solidFill>
              </a:rPr>
              <a:t>^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7DC30A-E86F-3CF4-2F28-360D4BCFECEC}"/>
              </a:ext>
            </a:extLst>
          </p:cNvPr>
          <p:cNvSpPr txBox="1"/>
          <p:nvPr/>
        </p:nvSpPr>
        <p:spPr>
          <a:xfrm>
            <a:off x="1339596" y="47941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4CB3C-5968-1A32-AF89-16A8BAE28618}"/>
              </a:ext>
            </a:extLst>
          </p:cNvPr>
          <p:cNvCxnSpPr>
            <a:cxnSpLocks/>
          </p:cNvCxnSpPr>
          <p:nvPr/>
        </p:nvCxnSpPr>
        <p:spPr>
          <a:xfrm>
            <a:off x="4472857" y="3524660"/>
            <a:ext cx="2499" cy="107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E6D5EB-8250-8509-003B-389D5ECD1AF8}"/>
              </a:ext>
            </a:extLst>
          </p:cNvPr>
          <p:cNvCxnSpPr>
            <a:cxnSpLocks/>
          </p:cNvCxnSpPr>
          <p:nvPr/>
        </p:nvCxnSpPr>
        <p:spPr>
          <a:xfrm flipH="1">
            <a:off x="3941481" y="4604216"/>
            <a:ext cx="533876" cy="53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E217F-8958-9E90-F9A0-B564F6B8A870}"/>
              </a:ext>
            </a:extLst>
          </p:cNvPr>
          <p:cNvCxnSpPr>
            <a:cxnSpLocks/>
          </p:cNvCxnSpPr>
          <p:nvPr/>
        </p:nvCxnSpPr>
        <p:spPr>
          <a:xfrm flipH="1">
            <a:off x="4475357" y="4604216"/>
            <a:ext cx="1999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7844C-BD7F-37DD-70A5-FFF752627426}"/>
              </a:ext>
            </a:extLst>
          </p:cNvPr>
          <p:cNvCxnSpPr>
            <a:cxnSpLocks/>
          </p:cNvCxnSpPr>
          <p:nvPr/>
        </p:nvCxnSpPr>
        <p:spPr>
          <a:xfrm flipV="1">
            <a:off x="4475357" y="3221463"/>
            <a:ext cx="2267414" cy="13697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21ADF3-0028-C4D6-3FED-72B89B40E99F}"/>
              </a:ext>
            </a:extLst>
          </p:cNvPr>
          <p:cNvSpPr txBox="1"/>
          <p:nvPr/>
        </p:nvSpPr>
        <p:spPr>
          <a:xfrm>
            <a:off x="6742771" y="2904025"/>
            <a:ext cx="356839" cy="4237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1A90C-17C9-481E-440E-956AC32F1668}"/>
              </a:ext>
            </a:extLst>
          </p:cNvPr>
          <p:cNvSpPr txBox="1"/>
          <p:nvPr/>
        </p:nvSpPr>
        <p:spPr>
          <a:xfrm>
            <a:off x="6743329" y="2770955"/>
            <a:ext cx="431180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000" dirty="0">
                <a:solidFill>
                  <a:srgbClr val="00B050"/>
                </a:solidFill>
              </a:rPr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A5DF8-57F5-0550-0C5D-C0651FD88738}"/>
              </a:ext>
            </a:extLst>
          </p:cNvPr>
          <p:cNvSpPr/>
          <p:nvPr/>
        </p:nvSpPr>
        <p:spPr>
          <a:xfrm rot="3505450">
            <a:off x="5598670" y="3299983"/>
            <a:ext cx="1485900" cy="394382"/>
          </a:xfrm>
          <a:prstGeom prst="ellipse">
            <a:avLst/>
          </a:prstGeom>
          <a:noFill/>
          <a:ln w="12700"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AA58A5-8A94-1876-FECB-951C9A4CE0D9}"/>
              </a:ext>
            </a:extLst>
          </p:cNvPr>
          <p:cNvCxnSpPr>
            <a:cxnSpLocks/>
          </p:cNvCxnSpPr>
          <p:nvPr/>
        </p:nvCxnSpPr>
        <p:spPr>
          <a:xfrm>
            <a:off x="5952592" y="2859980"/>
            <a:ext cx="379628" cy="5893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61F9FA-42DA-6E86-1D67-7CFE63B6F02A}"/>
              </a:ext>
            </a:extLst>
          </p:cNvPr>
          <p:cNvSpPr/>
          <p:nvPr/>
        </p:nvSpPr>
        <p:spPr>
          <a:xfrm rot="19634324">
            <a:off x="6211508" y="3394806"/>
            <a:ext cx="109026" cy="10902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C2C2A-F6AB-DEC5-D547-4E84BF2EC669}"/>
              </a:ext>
            </a:extLst>
          </p:cNvPr>
          <p:cNvCxnSpPr>
            <a:cxnSpLocks/>
          </p:cNvCxnSpPr>
          <p:nvPr/>
        </p:nvCxnSpPr>
        <p:spPr>
          <a:xfrm flipV="1">
            <a:off x="6336282" y="2733040"/>
            <a:ext cx="0" cy="7399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B5A7DD-B920-CD7C-FF9D-3EF52D7516BB}"/>
              </a:ext>
            </a:extLst>
          </p:cNvPr>
          <p:cNvGrpSpPr/>
          <p:nvPr/>
        </p:nvGrpSpPr>
        <p:grpSpPr>
          <a:xfrm>
            <a:off x="6185210" y="2303498"/>
            <a:ext cx="914400" cy="980717"/>
            <a:chOff x="7827952" y="2130998"/>
            <a:chExt cx="914400" cy="9807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7AE9CF-77BE-6CC3-9B81-3C26202F6A0A}"/>
                </a:ext>
              </a:extLst>
            </p:cNvPr>
            <p:cNvSpPr txBox="1"/>
            <p:nvPr/>
          </p:nvSpPr>
          <p:spPr>
            <a:xfrm>
              <a:off x="7841696" y="2130998"/>
              <a:ext cx="431180" cy="5055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000" dirty="0">
                  <a:solidFill>
                    <a:srgbClr val="00B0F0"/>
                  </a:solidFill>
                </a:rPr>
                <a:t>^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A34825-8042-6D6E-AA67-D9D92186036D}"/>
                </a:ext>
              </a:extLst>
            </p:cNvPr>
            <p:cNvSpPr txBox="1"/>
            <p:nvPr/>
          </p:nvSpPr>
          <p:spPr>
            <a:xfrm>
              <a:off x="7827952" y="2197315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>
                  <a:solidFill>
                    <a:srgbClr val="00B0F0"/>
                  </a:solidFill>
                </a:rPr>
                <a:t>z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1EBC3DF1-8D8A-AAA4-F328-523E83328CD9}"/>
              </a:ext>
            </a:extLst>
          </p:cNvPr>
          <p:cNvSpPr/>
          <p:nvPr/>
        </p:nvSpPr>
        <p:spPr>
          <a:xfrm rot="21149954">
            <a:off x="4765355" y="4165785"/>
            <a:ext cx="194737" cy="27308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B225D-913B-3380-BAFA-16C7622760D7}"/>
              </a:ext>
            </a:extLst>
          </p:cNvPr>
          <p:cNvSpPr txBox="1"/>
          <p:nvPr/>
        </p:nvSpPr>
        <p:spPr>
          <a:xfrm>
            <a:off x="4977084" y="3833074"/>
            <a:ext cx="173808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ED726-52F6-3F54-3310-B7F3C1882E9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479167" y="2864219"/>
            <a:ext cx="1473425" cy="17285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3B2017-6AD0-5EF7-E6F9-A9A80DB8D7C1}"/>
              </a:ext>
            </a:extLst>
          </p:cNvPr>
          <p:cNvCxnSpPr>
            <a:cxnSpLocks/>
          </p:cNvCxnSpPr>
          <p:nvPr/>
        </p:nvCxnSpPr>
        <p:spPr>
          <a:xfrm>
            <a:off x="6341362" y="3471898"/>
            <a:ext cx="639497" cy="59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FFFE99-AE2E-7246-5197-A6CB9D7735D4}"/>
              </a:ext>
            </a:extLst>
          </p:cNvPr>
          <p:cNvGrpSpPr/>
          <p:nvPr/>
        </p:nvGrpSpPr>
        <p:grpSpPr>
          <a:xfrm>
            <a:off x="6990586" y="3694071"/>
            <a:ext cx="1747540" cy="1075404"/>
            <a:chOff x="6579733" y="2523370"/>
            <a:chExt cx="1747540" cy="107540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8A9668-7FAA-4CFA-732D-47049302099D}"/>
                </a:ext>
              </a:extLst>
            </p:cNvPr>
            <p:cNvSpPr txBox="1"/>
            <p:nvPr/>
          </p:nvSpPr>
          <p:spPr>
            <a:xfrm>
              <a:off x="6583573" y="2684374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buClr>
                  <a:schemeClr val="accent6"/>
                </a:buClr>
              </a:pPr>
              <a:r>
                <a:rPr lang="en-US" sz="2400" dirty="0"/>
                <a:t>h </a:t>
              </a:r>
              <a:r>
                <a:rPr lang="en-US" sz="1800" dirty="0">
                  <a:latin typeface="Symbol" panose="05050102010706020507" pitchFamily="18" charset="2"/>
                </a:rPr>
                <a:t>º</a:t>
              </a:r>
              <a:r>
                <a:rPr lang="en-US" sz="2400" dirty="0"/>
                <a:t> b </a:t>
              </a:r>
              <a:r>
                <a:rPr lang="en-US" sz="1800" dirty="0">
                  <a:latin typeface="Symbol" panose="05050102010706020507" pitchFamily="18" charset="2"/>
                </a:rPr>
                <a:t>´</a:t>
              </a:r>
              <a:r>
                <a:rPr lang="en-US" sz="2400" dirty="0"/>
                <a:t> z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496B52-4999-DEA6-571F-8D5363C422FB}"/>
                </a:ext>
              </a:extLst>
            </p:cNvPr>
            <p:cNvSpPr txBox="1"/>
            <p:nvPr/>
          </p:nvSpPr>
          <p:spPr>
            <a:xfrm>
              <a:off x="6579733" y="252337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CBBBB4-5556-16BE-0BC0-F8BF7E3ABE51}"/>
                </a:ext>
              </a:extLst>
            </p:cNvPr>
            <p:cNvSpPr txBox="1"/>
            <p:nvPr/>
          </p:nvSpPr>
          <p:spPr>
            <a:xfrm>
              <a:off x="6984873" y="252337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2E9C6A-9183-DD36-62D7-1CC2F6358E26}"/>
                </a:ext>
              </a:extLst>
            </p:cNvPr>
            <p:cNvSpPr txBox="1"/>
            <p:nvPr/>
          </p:nvSpPr>
          <p:spPr>
            <a:xfrm>
              <a:off x="7412873" y="2583063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09D80FB-A4B2-C80A-DDDE-39E5A5FC6BAF}"/>
              </a:ext>
            </a:extLst>
          </p:cNvPr>
          <p:cNvSpPr txBox="1"/>
          <p:nvPr/>
        </p:nvSpPr>
        <p:spPr>
          <a:xfrm>
            <a:off x="5375954" y="2852959"/>
            <a:ext cx="343936" cy="5147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AC23FD-8032-4559-3CAB-2172A8628F74}"/>
              </a:ext>
            </a:extLst>
          </p:cNvPr>
          <p:cNvSpPr txBox="1"/>
          <p:nvPr/>
        </p:nvSpPr>
        <p:spPr>
          <a:xfrm>
            <a:off x="5341835" y="2729440"/>
            <a:ext cx="42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endParaRPr lang="en-US" sz="1050" dirty="0">
              <a:solidFill>
                <a:srgbClr val="FF0000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6D7ED9-6A74-6780-CAF5-C1DBFE713032}"/>
              </a:ext>
            </a:extLst>
          </p:cNvPr>
          <p:cNvCxnSpPr>
            <a:cxnSpLocks/>
          </p:cNvCxnSpPr>
          <p:nvPr/>
        </p:nvCxnSpPr>
        <p:spPr>
          <a:xfrm flipH="1" flipV="1">
            <a:off x="5809161" y="2299243"/>
            <a:ext cx="515507" cy="1137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FBE4FE-CC28-347B-0CE8-B18431CEEC69}"/>
              </a:ext>
            </a:extLst>
          </p:cNvPr>
          <p:cNvGrpSpPr/>
          <p:nvPr/>
        </p:nvGrpSpPr>
        <p:grpSpPr>
          <a:xfrm>
            <a:off x="5255538" y="1634785"/>
            <a:ext cx="1734840" cy="1076671"/>
            <a:chOff x="6353770" y="4360665"/>
            <a:chExt cx="1734840" cy="10766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BB4DCD-725C-E121-4CAA-9D32681510E9}"/>
                </a:ext>
              </a:extLst>
            </p:cNvPr>
            <p:cNvSpPr txBox="1"/>
            <p:nvPr/>
          </p:nvSpPr>
          <p:spPr>
            <a:xfrm>
              <a:off x="7174210" y="4360665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4017BA-06AB-669C-507E-8488AD46A2B8}"/>
                </a:ext>
              </a:extLst>
            </p:cNvPr>
            <p:cNvSpPr txBox="1"/>
            <p:nvPr/>
          </p:nvSpPr>
          <p:spPr>
            <a:xfrm>
              <a:off x="6761450" y="4361932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0DE7C4-BE31-C9CE-788E-C7C7FD8245FE}"/>
                </a:ext>
              </a:extLst>
            </p:cNvPr>
            <p:cNvSpPr txBox="1"/>
            <p:nvPr/>
          </p:nvSpPr>
          <p:spPr>
            <a:xfrm>
              <a:off x="6353770" y="4361932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CE71E-EE37-BA40-8488-C992D4315237}"/>
                </a:ext>
              </a:extLst>
            </p:cNvPr>
            <p:cNvSpPr txBox="1"/>
            <p:nvPr/>
          </p:nvSpPr>
          <p:spPr>
            <a:xfrm>
              <a:off x="6360150" y="4522936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buClr>
                  <a:schemeClr val="accent6"/>
                </a:buClr>
              </a:pPr>
              <a:r>
                <a:rPr lang="en-US" sz="2400" dirty="0"/>
                <a:t>k </a:t>
              </a:r>
              <a:r>
                <a:rPr lang="en-US" sz="1800" dirty="0">
                  <a:latin typeface="Symbol" panose="05050102010706020507" pitchFamily="18" charset="2"/>
                </a:rPr>
                <a:t>º</a:t>
              </a:r>
              <a:r>
                <a:rPr lang="en-US" sz="2400" dirty="0"/>
                <a:t> h </a:t>
              </a:r>
              <a:r>
                <a:rPr lang="en-US" sz="1800" dirty="0">
                  <a:latin typeface="Symbol" panose="05050102010706020507" pitchFamily="18" charset="2"/>
                </a:rPr>
                <a:t>´</a:t>
              </a:r>
              <a:r>
                <a:rPr lang="en-US" sz="2400" dirty="0"/>
                <a:t> b</a:t>
              </a:r>
              <a:r>
                <a:rPr lang="en-US" dirty="0"/>
                <a:t>   (note:  cross products of two vectors can be easily</a:t>
              </a:r>
            </a:p>
            <a:p>
              <a:pPr>
                <a:buClr>
                  <a:schemeClr val="accent6"/>
                </a:buClr>
              </a:pPr>
              <a:r>
                <a:rPr lang="en-US" dirty="0"/>
                <a:t>                      computed by vector_arithmetic.py) </a:t>
              </a:r>
            </a:p>
            <a:p>
              <a:pPr>
                <a:buClr>
                  <a:schemeClr val="accent6"/>
                </a:buClr>
              </a:pPr>
              <a:r>
                <a:rPr lang="en-US" dirty="0"/>
                <a:t>                   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3CDCD86-924C-1CB9-CC90-41362B53B612}"/>
              </a:ext>
            </a:extLst>
          </p:cNvPr>
          <p:cNvSpPr txBox="1"/>
          <p:nvPr/>
        </p:nvSpPr>
        <p:spPr>
          <a:xfrm>
            <a:off x="1780048" y="1560430"/>
            <a:ext cx="420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ymbol" panose="05050102010706020507" pitchFamily="18" charset="2"/>
              </a:rPr>
              <a:t>®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BA847-5B85-2AB5-AA76-A2BE016064C4}"/>
              </a:ext>
            </a:extLst>
          </p:cNvPr>
          <p:cNvSpPr txBox="1"/>
          <p:nvPr/>
        </p:nvSpPr>
        <p:spPr>
          <a:xfrm>
            <a:off x="2317716" y="27999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rgbClr val="FF00FF"/>
                </a:solidFill>
                <a:latin typeface="Symbol" panose="05050102010706020507" pitchFamily="18" charset="2"/>
              </a:rPr>
              <a:t>®</a:t>
            </a:r>
            <a:endParaRPr lang="en-US" sz="1400" dirty="0">
              <a:solidFill>
                <a:srgbClr val="FF00FF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E2040C-3461-DF07-CF21-D0048202C972}"/>
              </a:ext>
            </a:extLst>
          </p:cNvPr>
          <p:cNvSpPr txBox="1"/>
          <p:nvPr/>
        </p:nvSpPr>
        <p:spPr>
          <a:xfrm>
            <a:off x="1857942" y="198883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688361-2570-8921-2A95-ABF6C9D09F73}"/>
              </a:ext>
            </a:extLst>
          </p:cNvPr>
          <p:cNvSpPr txBox="1"/>
          <p:nvPr/>
        </p:nvSpPr>
        <p:spPr>
          <a:xfrm>
            <a:off x="917995" y="3603266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BA26A7-8C31-D2E2-F379-7B2D6618C015}"/>
              </a:ext>
            </a:extLst>
          </p:cNvPr>
          <p:cNvSpPr txBox="1"/>
          <p:nvPr/>
        </p:nvSpPr>
        <p:spPr>
          <a:xfrm>
            <a:off x="2364244" y="47674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13DC84-FB7D-4D2A-065A-902DC5AEE800}"/>
              </a:ext>
            </a:extLst>
          </p:cNvPr>
          <p:cNvSpPr txBox="1"/>
          <p:nvPr/>
        </p:nvSpPr>
        <p:spPr>
          <a:xfrm>
            <a:off x="512584" y="4852363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FE905B-6274-6F9E-1256-15F63447F084}"/>
              </a:ext>
            </a:extLst>
          </p:cNvPr>
          <p:cNvSpPr txBox="1"/>
          <p:nvPr/>
        </p:nvSpPr>
        <p:spPr>
          <a:xfrm>
            <a:off x="476779" y="5640363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ED2BF1-DC2F-4F28-BBB3-4CE8737C172D}"/>
              </a:ext>
            </a:extLst>
          </p:cNvPr>
          <p:cNvSpPr txBox="1"/>
          <p:nvPr/>
        </p:nvSpPr>
        <p:spPr>
          <a:xfrm>
            <a:off x="1229348" y="5616857"/>
            <a:ext cx="319668" cy="3568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1C7C52-E392-498A-168B-E6B037A7D6DB}"/>
              </a:ext>
            </a:extLst>
          </p:cNvPr>
          <p:cNvSpPr txBox="1"/>
          <p:nvPr/>
        </p:nvSpPr>
        <p:spPr>
          <a:xfrm>
            <a:off x="489024" y="6185717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A4BF0-F145-C2E2-59D6-DABDBEA1D098}"/>
              </a:ext>
            </a:extLst>
          </p:cNvPr>
          <p:cNvSpPr txBox="1"/>
          <p:nvPr/>
        </p:nvSpPr>
        <p:spPr>
          <a:xfrm>
            <a:off x="1601232" y="6423644"/>
            <a:ext cx="488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^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C94164-6DDB-73A6-1CB6-FBF160DF0088}"/>
              </a:ext>
            </a:extLst>
          </p:cNvPr>
          <p:cNvSpPr txBox="1"/>
          <p:nvPr/>
        </p:nvSpPr>
        <p:spPr>
          <a:xfrm>
            <a:off x="911934" y="6208577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8C34A4-3443-D1DE-7479-C5E5321CC9B3}"/>
              </a:ext>
            </a:extLst>
          </p:cNvPr>
          <p:cNvSpPr txBox="1"/>
          <p:nvPr/>
        </p:nvSpPr>
        <p:spPr>
          <a:xfrm>
            <a:off x="1470739" y="6203248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D3D17E-9D65-7686-E934-3DA6C533E7AF}"/>
              </a:ext>
            </a:extLst>
          </p:cNvPr>
          <p:cNvSpPr/>
          <p:nvPr/>
        </p:nvSpPr>
        <p:spPr>
          <a:xfrm>
            <a:off x="373381" y="6253560"/>
            <a:ext cx="1607820" cy="461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239CD3-8B5B-AEFA-E1E4-F9E3F52BB6F6}"/>
              </a:ext>
            </a:extLst>
          </p:cNvPr>
          <p:cNvSpPr txBox="1"/>
          <p:nvPr/>
        </p:nvSpPr>
        <p:spPr>
          <a:xfrm>
            <a:off x="8921845" y="5225358"/>
            <a:ext cx="2615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accent6"/>
              </a:buClr>
            </a:pPr>
            <a:r>
              <a:rPr lang="en-US" sz="1200" dirty="0"/>
              <a:t>This file: </a:t>
            </a:r>
          </a:p>
          <a:p>
            <a:pPr algn="l">
              <a:buClr>
                <a:schemeClr val="accent6"/>
              </a:buClr>
            </a:pPr>
            <a:r>
              <a:rPr lang="en-US" sz="1200" dirty="0"/>
              <a:t>20230408_velocity_vectors_02.pptx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B0491-200F-3184-839A-9C8404C3F3B6}"/>
              </a:ext>
            </a:extLst>
          </p:cNvPr>
          <p:cNvSpPr txBox="1"/>
          <p:nvPr/>
        </p:nvSpPr>
        <p:spPr>
          <a:xfrm>
            <a:off x="186945" y="11834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Computing the velocity vector in [R,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, Z] space when generating markers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7BB1EB-EA73-6AB3-B6E2-825AA667CAE6}"/>
              </a:ext>
            </a:extLst>
          </p:cNvPr>
          <p:cNvSpPr txBox="1"/>
          <p:nvPr/>
        </p:nvSpPr>
        <p:spPr>
          <a:xfrm>
            <a:off x="5784595" y="496625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FF"/>
                </a:solidFill>
              </a:rPr>
              <a:t>cos </a:t>
            </a:r>
            <a:r>
              <a:rPr lang="en-US" sz="2400" dirty="0">
                <a:solidFill>
                  <a:srgbClr val="FF00FF"/>
                </a:solidFill>
                <a:latin typeface="Symbol" panose="05050102010706020507" pitchFamily="18" charset="2"/>
              </a:rPr>
              <a:t>l</a:t>
            </a:r>
            <a:r>
              <a:rPr lang="en-US" sz="2400" dirty="0">
                <a:solidFill>
                  <a:srgbClr val="FF00FF"/>
                </a:solidFill>
              </a:rPr>
              <a:t> is the pitch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FF"/>
              </a:solidFill>
              <a:latin typeface="Symbol" panose="05050102010706020507" pitchFamily="18" charset="2"/>
            </a:endParaRP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FF"/>
                </a:solidFill>
                <a:latin typeface="Symbol" panose="05050102010706020507" pitchFamily="18" charset="2"/>
              </a:rPr>
              <a:t>q</a:t>
            </a:r>
            <a:r>
              <a:rPr lang="en-US" sz="2400" dirty="0">
                <a:solidFill>
                  <a:srgbClr val="FF00FF"/>
                </a:solidFill>
              </a:rPr>
              <a:t> is the gyro-angle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50771-0170-E8D0-73DE-959D9C9C4E32}"/>
              </a:ext>
            </a:extLst>
          </p:cNvPr>
          <p:cNvSpPr txBox="1"/>
          <p:nvPr/>
        </p:nvSpPr>
        <p:spPr>
          <a:xfrm>
            <a:off x="6459952" y="43664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513EC-977A-6621-E7C1-1323330433B2}"/>
              </a:ext>
            </a:extLst>
          </p:cNvPr>
          <p:cNvSpPr txBox="1"/>
          <p:nvPr/>
        </p:nvSpPr>
        <p:spPr>
          <a:xfrm>
            <a:off x="4328333" y="315907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56E58F-27E6-25DF-CD17-3048728AE4D1}"/>
              </a:ext>
            </a:extLst>
          </p:cNvPr>
          <p:cNvSpPr txBox="1"/>
          <p:nvPr/>
        </p:nvSpPr>
        <p:spPr>
          <a:xfrm>
            <a:off x="3751219" y="467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C2AF28-2901-FF00-6D9D-31C662C76643}"/>
              </a:ext>
            </a:extLst>
          </p:cNvPr>
          <p:cNvSpPr txBox="1"/>
          <p:nvPr/>
        </p:nvSpPr>
        <p:spPr>
          <a:xfrm>
            <a:off x="3770342" y="45881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839F64-5D70-D255-7E32-399010882D64}"/>
              </a:ext>
            </a:extLst>
          </p:cNvPr>
          <p:cNvSpPr txBox="1"/>
          <p:nvPr/>
        </p:nvSpPr>
        <p:spPr>
          <a:xfrm>
            <a:off x="4328333" y="310492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82F81C-E9BF-3261-DA66-C84438FDB977}"/>
              </a:ext>
            </a:extLst>
          </p:cNvPr>
          <p:cNvSpPr txBox="1"/>
          <p:nvPr/>
        </p:nvSpPr>
        <p:spPr>
          <a:xfrm>
            <a:off x="6479417" y="425556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17AECF-CCD7-B59C-B115-6CE3B5B2ADF8}"/>
              </a:ext>
            </a:extLst>
          </p:cNvPr>
          <p:cNvSpPr txBox="1"/>
          <p:nvPr/>
        </p:nvSpPr>
        <p:spPr>
          <a:xfrm>
            <a:off x="7852926" y="28393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u="sng" dirty="0"/>
              <a:t>Coordinate system is [R, </a:t>
            </a:r>
            <a:r>
              <a:rPr lang="en-US" sz="2400" u="sng" dirty="0">
                <a:latin typeface="Symbol" panose="05050102010706020507" pitchFamily="18" charset="2"/>
              </a:rPr>
              <a:t>f</a:t>
            </a:r>
            <a:r>
              <a:rPr lang="en-US" sz="2400" u="sng" dirty="0"/>
              <a:t>, z]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DD3C8-BB88-24AB-55B4-6935C29567EF}"/>
              </a:ext>
            </a:extLst>
          </p:cNvPr>
          <p:cNvSpPr txBox="1"/>
          <p:nvPr/>
        </p:nvSpPr>
        <p:spPr>
          <a:xfrm>
            <a:off x="3770799" y="198422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4AECC-FA22-FE65-6DE4-416A371BF713}"/>
              </a:ext>
            </a:extLst>
          </p:cNvPr>
          <p:cNvSpPr txBox="1"/>
          <p:nvPr/>
        </p:nvSpPr>
        <p:spPr>
          <a:xfrm>
            <a:off x="3802297" y="24873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AC708-EBBF-E635-C3ED-A9D262D9B676}"/>
              </a:ext>
            </a:extLst>
          </p:cNvPr>
          <p:cNvSpPr txBox="1"/>
          <p:nvPr/>
        </p:nvSpPr>
        <p:spPr>
          <a:xfrm>
            <a:off x="171194" y="8104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000" u="sng" dirty="0"/>
              <a:t>The challenge</a:t>
            </a:r>
            <a:r>
              <a:rPr lang="en-US" sz="2000" dirty="0"/>
              <a:t>: Given b, |</a:t>
            </a:r>
            <a:r>
              <a:rPr lang="en-US" sz="900" dirty="0"/>
              <a:t> </a:t>
            </a:r>
            <a:r>
              <a:rPr lang="en-US" sz="2000" dirty="0"/>
              <a:t>v |, </a:t>
            </a:r>
            <a:r>
              <a:rPr lang="en-US" sz="2000" dirty="0">
                <a:latin typeface="Symbol" panose="05050102010706020507" pitchFamily="18" charset="2"/>
              </a:rPr>
              <a:t> l </a:t>
            </a:r>
            <a:r>
              <a:rPr lang="en-US" sz="2000" dirty="0"/>
              <a:t> (the velocity ‘pitch’) and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 (the ‘gyro angle’), compute the</a:t>
            </a:r>
          </a:p>
          <a:p>
            <a:pPr algn="l">
              <a:buClr>
                <a:schemeClr val="accent6"/>
              </a:buClr>
            </a:pPr>
            <a:r>
              <a:rPr lang="en-US" sz="2000" dirty="0"/>
              <a:t>marker in velocity in  [R, </a:t>
            </a:r>
            <a:r>
              <a:rPr lang="en-US" sz="2000" dirty="0">
                <a:latin typeface="Symbol" panose="05050102010706020507" pitchFamily="18" charset="2"/>
              </a:rPr>
              <a:t>f</a:t>
            </a:r>
            <a:r>
              <a:rPr lang="en-US" sz="2000" dirty="0"/>
              <a:t>, Z] space as required for input to ASCOT.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175B5-AEB9-C38C-3F7E-7EE2412B0695}"/>
              </a:ext>
            </a:extLst>
          </p:cNvPr>
          <p:cNvSpPr txBox="1"/>
          <p:nvPr/>
        </p:nvSpPr>
        <p:spPr>
          <a:xfrm>
            <a:off x="863295" y="304075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FF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0496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07DC30A-E86F-3CF4-2F28-360D4BCFECEC}"/>
              </a:ext>
            </a:extLst>
          </p:cNvPr>
          <p:cNvSpPr txBox="1"/>
          <p:nvPr/>
        </p:nvSpPr>
        <p:spPr>
          <a:xfrm>
            <a:off x="1347216" y="422899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E812D0-D68C-B84A-ECC0-08EDF9DF67AC}"/>
              </a:ext>
            </a:extLst>
          </p:cNvPr>
          <p:cNvSpPr txBox="1"/>
          <p:nvPr/>
        </p:nvSpPr>
        <p:spPr>
          <a:xfrm>
            <a:off x="863943" y="251497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4CB3C-5968-1A32-AF89-16A8BAE28618}"/>
              </a:ext>
            </a:extLst>
          </p:cNvPr>
          <p:cNvCxnSpPr>
            <a:cxnSpLocks/>
          </p:cNvCxnSpPr>
          <p:nvPr/>
        </p:nvCxnSpPr>
        <p:spPr>
          <a:xfrm>
            <a:off x="4170556" y="2234794"/>
            <a:ext cx="0" cy="155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E6D5EB-8250-8509-003B-389D5ECD1AF8}"/>
              </a:ext>
            </a:extLst>
          </p:cNvPr>
          <p:cNvCxnSpPr>
            <a:cxnSpLocks/>
          </p:cNvCxnSpPr>
          <p:nvPr/>
        </p:nvCxnSpPr>
        <p:spPr>
          <a:xfrm flipH="1">
            <a:off x="3636681" y="3791416"/>
            <a:ext cx="533876" cy="53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E217F-8958-9E90-F9A0-B564F6B8A870}"/>
              </a:ext>
            </a:extLst>
          </p:cNvPr>
          <p:cNvCxnSpPr>
            <a:cxnSpLocks/>
          </p:cNvCxnSpPr>
          <p:nvPr/>
        </p:nvCxnSpPr>
        <p:spPr>
          <a:xfrm flipH="1">
            <a:off x="4170557" y="3791416"/>
            <a:ext cx="19997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7844C-BD7F-37DD-70A5-FFF752627426}"/>
              </a:ext>
            </a:extLst>
          </p:cNvPr>
          <p:cNvCxnSpPr>
            <a:cxnSpLocks/>
          </p:cNvCxnSpPr>
          <p:nvPr/>
        </p:nvCxnSpPr>
        <p:spPr>
          <a:xfrm flipV="1">
            <a:off x="4170557" y="1997672"/>
            <a:ext cx="273006" cy="17807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21ADF3-0028-C4D6-3FED-72B89B40E99F}"/>
              </a:ext>
            </a:extLst>
          </p:cNvPr>
          <p:cNvSpPr txBox="1"/>
          <p:nvPr/>
        </p:nvSpPr>
        <p:spPr>
          <a:xfrm>
            <a:off x="4104863" y="1804168"/>
            <a:ext cx="356839" cy="4237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1A90C-17C9-481E-440E-956AC32F1668}"/>
              </a:ext>
            </a:extLst>
          </p:cNvPr>
          <p:cNvSpPr txBox="1"/>
          <p:nvPr/>
        </p:nvSpPr>
        <p:spPr>
          <a:xfrm>
            <a:off x="4104863" y="1683344"/>
            <a:ext cx="431180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000" dirty="0">
                <a:solidFill>
                  <a:srgbClr val="00B050"/>
                </a:solidFill>
              </a:rPr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A5DF8-57F5-0550-0C5D-C0651FD88738}"/>
              </a:ext>
            </a:extLst>
          </p:cNvPr>
          <p:cNvSpPr/>
          <p:nvPr/>
        </p:nvSpPr>
        <p:spPr>
          <a:xfrm rot="923383">
            <a:off x="3694920" y="1827190"/>
            <a:ext cx="1485900" cy="394382"/>
          </a:xfrm>
          <a:prstGeom prst="ellipse">
            <a:avLst/>
          </a:prstGeom>
          <a:noFill/>
          <a:ln w="12700"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FC2C2A-F6AB-DEC5-D547-4E84BF2EC669}"/>
              </a:ext>
            </a:extLst>
          </p:cNvPr>
          <p:cNvCxnSpPr>
            <a:cxnSpLocks/>
          </p:cNvCxnSpPr>
          <p:nvPr/>
        </p:nvCxnSpPr>
        <p:spPr>
          <a:xfrm flipV="1">
            <a:off x="5479795" y="2947641"/>
            <a:ext cx="0" cy="7399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3B225D-913B-3380-BAFA-16C7622760D7}"/>
              </a:ext>
            </a:extLst>
          </p:cNvPr>
          <p:cNvSpPr txBox="1"/>
          <p:nvPr/>
        </p:nvSpPr>
        <p:spPr>
          <a:xfrm>
            <a:off x="4249813" y="3016313"/>
            <a:ext cx="173808" cy="505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ED726-52F6-3F54-3310-B7F3C1882E9B}"/>
              </a:ext>
            </a:extLst>
          </p:cNvPr>
          <p:cNvCxnSpPr>
            <a:cxnSpLocks/>
          </p:cNvCxnSpPr>
          <p:nvPr/>
        </p:nvCxnSpPr>
        <p:spPr>
          <a:xfrm flipV="1">
            <a:off x="4194250" y="2198832"/>
            <a:ext cx="972507" cy="15726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3B2017-6AD0-5EF7-E6F9-A9A80DB8D7C1}"/>
              </a:ext>
            </a:extLst>
          </p:cNvPr>
          <p:cNvCxnSpPr>
            <a:cxnSpLocks/>
          </p:cNvCxnSpPr>
          <p:nvPr/>
        </p:nvCxnSpPr>
        <p:spPr>
          <a:xfrm>
            <a:off x="4458790" y="2018307"/>
            <a:ext cx="566554" cy="20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F04337-5129-68CF-BE96-020C70120F94}"/>
              </a:ext>
            </a:extLst>
          </p:cNvPr>
          <p:cNvGrpSpPr/>
          <p:nvPr/>
        </p:nvGrpSpPr>
        <p:grpSpPr>
          <a:xfrm>
            <a:off x="5246245" y="1899426"/>
            <a:ext cx="1224674" cy="1075404"/>
            <a:chOff x="6685786" y="2881271"/>
            <a:chExt cx="1224674" cy="107540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8A9668-7FAA-4CFA-732D-47049302099D}"/>
                </a:ext>
              </a:extLst>
            </p:cNvPr>
            <p:cNvSpPr txBox="1"/>
            <p:nvPr/>
          </p:nvSpPr>
          <p:spPr>
            <a:xfrm>
              <a:off x="6689626" y="3042275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buClr>
                  <a:schemeClr val="accent6"/>
                </a:buClr>
              </a:pPr>
              <a:r>
                <a:rPr lang="en-US" sz="2400" dirty="0"/>
                <a:t>h </a:t>
              </a:r>
              <a:r>
                <a:rPr lang="en-US" sz="1800" dirty="0">
                  <a:latin typeface="Symbol" panose="05050102010706020507" pitchFamily="18" charset="2"/>
                </a:rPr>
                <a:t>º</a:t>
              </a:r>
              <a:r>
                <a:rPr lang="en-US" sz="2400" dirty="0"/>
                <a:t> b </a:t>
              </a:r>
              <a:r>
                <a:rPr lang="en-US" sz="1800" dirty="0">
                  <a:latin typeface="Symbol" panose="05050102010706020507" pitchFamily="18" charset="2"/>
                </a:rPr>
                <a:t>´</a:t>
              </a:r>
              <a:r>
                <a:rPr lang="en-US" sz="2400" dirty="0"/>
                <a:t> </a:t>
              </a:r>
              <a:r>
                <a:rPr lang="en-US" sz="2400" dirty="0">
                  <a:latin typeface="Symbol" panose="05050102010706020507" pitchFamily="18" charset="2"/>
                </a:rPr>
                <a:t>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496B52-4999-DEA6-571F-8D5363C422FB}"/>
                </a:ext>
              </a:extLst>
            </p:cNvPr>
            <p:cNvSpPr txBox="1"/>
            <p:nvPr/>
          </p:nvSpPr>
          <p:spPr>
            <a:xfrm>
              <a:off x="6685786" y="2881271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CBBBB4-5556-16BE-0BC0-F8BF7E3ABE51}"/>
                </a:ext>
              </a:extLst>
            </p:cNvPr>
            <p:cNvSpPr txBox="1"/>
            <p:nvPr/>
          </p:nvSpPr>
          <p:spPr>
            <a:xfrm>
              <a:off x="7097074" y="2888039"/>
              <a:ext cx="343936" cy="3380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2E9C6A-9183-DD36-62D7-1CC2F6358E26}"/>
                </a:ext>
              </a:extLst>
            </p:cNvPr>
            <p:cNvSpPr txBox="1"/>
            <p:nvPr/>
          </p:nvSpPr>
          <p:spPr>
            <a:xfrm>
              <a:off x="7533124" y="2881271"/>
              <a:ext cx="377336" cy="35101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09D80FB-A4B2-C80A-DDDE-39E5A5FC6BAF}"/>
              </a:ext>
            </a:extLst>
          </p:cNvPr>
          <p:cNvSpPr txBox="1"/>
          <p:nvPr/>
        </p:nvSpPr>
        <p:spPr>
          <a:xfrm>
            <a:off x="4960163" y="2388228"/>
            <a:ext cx="343936" cy="5147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AC23FD-8032-4559-3CAB-2172A8628F74}"/>
              </a:ext>
            </a:extLst>
          </p:cNvPr>
          <p:cNvSpPr txBox="1"/>
          <p:nvPr/>
        </p:nvSpPr>
        <p:spPr>
          <a:xfrm>
            <a:off x="4928102" y="2291525"/>
            <a:ext cx="42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endParaRPr lang="en-US" sz="1050" dirty="0">
              <a:solidFill>
                <a:srgbClr val="FF0000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6D7ED9-6A74-6780-CAF5-C1DBFE713032}"/>
              </a:ext>
            </a:extLst>
          </p:cNvPr>
          <p:cNvCxnSpPr>
            <a:cxnSpLocks/>
          </p:cNvCxnSpPr>
          <p:nvPr/>
        </p:nvCxnSpPr>
        <p:spPr>
          <a:xfrm flipV="1">
            <a:off x="4458790" y="1787386"/>
            <a:ext cx="291428" cy="224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FBE4FE-CC28-347B-0CE8-B18431CEEC69}"/>
              </a:ext>
            </a:extLst>
          </p:cNvPr>
          <p:cNvGrpSpPr/>
          <p:nvPr/>
        </p:nvGrpSpPr>
        <p:grpSpPr>
          <a:xfrm>
            <a:off x="4492428" y="1192447"/>
            <a:ext cx="1740211" cy="1099078"/>
            <a:chOff x="5245065" y="4737622"/>
            <a:chExt cx="1740211" cy="10990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BB4DCD-725C-E121-4CAA-9D32681510E9}"/>
                </a:ext>
              </a:extLst>
            </p:cNvPr>
            <p:cNvSpPr txBox="1"/>
            <p:nvPr/>
          </p:nvSpPr>
          <p:spPr>
            <a:xfrm>
              <a:off x="6070876" y="4737622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4017BA-06AB-669C-507E-8488AD46A2B8}"/>
                </a:ext>
              </a:extLst>
            </p:cNvPr>
            <p:cNvSpPr txBox="1"/>
            <p:nvPr/>
          </p:nvSpPr>
          <p:spPr>
            <a:xfrm>
              <a:off x="5654680" y="4767526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0DE7C4-BE31-C9CE-788E-C7C7FD8245FE}"/>
                </a:ext>
              </a:extLst>
            </p:cNvPr>
            <p:cNvSpPr txBox="1"/>
            <p:nvPr/>
          </p:nvSpPr>
          <p:spPr>
            <a:xfrm>
              <a:off x="5245065" y="4761353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buClr>
                  <a:schemeClr val="accent6"/>
                </a:buClr>
              </a:pPr>
              <a:r>
                <a:rPr lang="en-US" sz="2400" dirty="0"/>
                <a:t>^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CE71E-EE37-BA40-8488-C992D4315237}"/>
                </a:ext>
              </a:extLst>
            </p:cNvPr>
            <p:cNvSpPr txBox="1"/>
            <p:nvPr/>
          </p:nvSpPr>
          <p:spPr>
            <a:xfrm>
              <a:off x="5270671" y="492230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buClr>
                  <a:schemeClr val="accent6"/>
                </a:buClr>
              </a:pPr>
              <a:r>
                <a:rPr lang="en-US" sz="2400" dirty="0"/>
                <a:t>k </a:t>
              </a:r>
              <a:r>
                <a:rPr lang="en-US" sz="1800" dirty="0">
                  <a:latin typeface="Symbol" panose="05050102010706020507" pitchFamily="18" charset="2"/>
                </a:rPr>
                <a:t>º</a:t>
              </a:r>
              <a:r>
                <a:rPr lang="en-US" sz="2400" dirty="0"/>
                <a:t> h </a:t>
              </a:r>
              <a:r>
                <a:rPr lang="en-US" sz="1800" dirty="0">
                  <a:latin typeface="Symbol" panose="05050102010706020507" pitchFamily="18" charset="2"/>
                </a:rPr>
                <a:t>´</a:t>
              </a:r>
              <a:r>
                <a:rPr lang="en-US" sz="2400" dirty="0"/>
                <a:t> b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96C8D51-C0D1-21E6-CA9D-606B855B1383}"/>
              </a:ext>
            </a:extLst>
          </p:cNvPr>
          <p:cNvSpPr txBox="1"/>
          <p:nvPr/>
        </p:nvSpPr>
        <p:spPr>
          <a:xfrm>
            <a:off x="505522" y="82325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Given b, |</a:t>
            </a:r>
            <a:r>
              <a:rPr lang="en-US" sz="800" dirty="0"/>
              <a:t> </a:t>
            </a:r>
            <a:r>
              <a:rPr lang="en-US" dirty="0"/>
              <a:t>v |, </a:t>
            </a:r>
            <a:r>
              <a:rPr lang="en-US" dirty="0">
                <a:latin typeface="Symbol" panose="05050102010706020507" pitchFamily="18" charset="2"/>
              </a:rPr>
              <a:t> l</a:t>
            </a:r>
            <a:r>
              <a:rPr lang="en-US" dirty="0"/>
              <a:t>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.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Compute  h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Compute  k</a:t>
            </a:r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+mj-lt"/>
              <a:buAutoNum type="arabicPeriod"/>
            </a:pPr>
            <a:r>
              <a:rPr lang="en-US" dirty="0"/>
              <a:t>By construction v</a:t>
            </a:r>
            <a:r>
              <a:rPr lang="en-US" sz="1800" baseline="-25000" dirty="0">
                <a:latin typeface="Symbol" panose="05050102010706020507" pitchFamily="18" charset="2"/>
              </a:rPr>
              <a:t>^</a:t>
            </a:r>
            <a:r>
              <a:rPr lang="en-US" dirty="0"/>
              <a:t> lies in the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h – k frame.</a:t>
            </a:r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r>
              <a:rPr lang="en-US" dirty="0"/>
              <a:t>v = |</a:t>
            </a:r>
            <a:r>
              <a:rPr lang="en-US" sz="600" dirty="0"/>
              <a:t> </a:t>
            </a:r>
            <a:r>
              <a:rPr lang="en-US" dirty="0"/>
              <a:t>v</a:t>
            </a:r>
            <a:r>
              <a:rPr lang="en-US" sz="600" dirty="0"/>
              <a:t> </a:t>
            </a:r>
            <a:r>
              <a:rPr lang="en-US" dirty="0"/>
              <a:t>|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200" baseline="-25000" dirty="0"/>
              <a:t>||</a:t>
            </a:r>
            <a:r>
              <a:rPr lang="en-US" dirty="0"/>
              <a:t> =  v cos(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</a:t>
            </a:r>
          </a:p>
          <a:p>
            <a:pPr algn="l">
              <a:buClr>
                <a:schemeClr val="accent6"/>
              </a:buClr>
            </a:pPr>
            <a:endParaRPr lang="en-US" sz="1400" dirty="0"/>
          </a:p>
          <a:p>
            <a:pPr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800" baseline="-25000" dirty="0">
                <a:latin typeface="Symbol" panose="05050102010706020507" pitchFamily="18" charset="2"/>
              </a:rPr>
              <a:t>^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= (v</a:t>
            </a:r>
            <a:r>
              <a:rPr lang="en-US" baseline="30000" dirty="0"/>
              <a:t>2</a:t>
            </a:r>
            <a:r>
              <a:rPr lang="en-US" dirty="0"/>
              <a:t> – v</a:t>
            </a:r>
            <a:r>
              <a:rPr lang="en-US" sz="1400" baseline="-25000" dirty="0"/>
              <a:t>||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  <a:endParaRPr lang="en-US" dirty="0"/>
          </a:p>
          <a:p>
            <a:pPr>
              <a:buClr>
                <a:schemeClr val="accent6"/>
              </a:buClr>
            </a:pPr>
            <a:endParaRPr lang="en-US" baseline="30000" dirty="0"/>
          </a:p>
          <a:p>
            <a:pPr>
              <a:buClr>
                <a:schemeClr val="accent6"/>
              </a:buClr>
            </a:pPr>
            <a:r>
              <a:rPr lang="en-US" baseline="30000" dirty="0"/>
              <a:t> </a:t>
            </a:r>
            <a:r>
              <a:rPr lang="en-US" dirty="0"/>
              <a:t>v</a:t>
            </a:r>
            <a:r>
              <a:rPr lang="en-US" sz="1800" baseline="-25000" dirty="0">
                <a:latin typeface="Symbol" panose="05050102010706020507" pitchFamily="18" charset="2"/>
              </a:rPr>
              <a:t>^</a:t>
            </a:r>
            <a:r>
              <a:rPr lang="en-US" dirty="0">
                <a:latin typeface="MS Shell Dlg 2" panose="020B0604030504040204" pitchFamily="34" charset="0"/>
              </a:rPr>
              <a:t> </a:t>
            </a:r>
            <a:r>
              <a:rPr lang="en-US" dirty="0"/>
              <a:t>=  v</a:t>
            </a:r>
            <a:r>
              <a:rPr lang="en-US" sz="1800" baseline="-25000" dirty="0">
                <a:latin typeface="Symbol" panose="05050102010706020507" pitchFamily="18" charset="2"/>
              </a:rPr>
              <a:t>^ </a:t>
            </a:r>
            <a:r>
              <a:rPr lang="en-US" dirty="0">
                <a:latin typeface="Symbol" panose="05050102010706020507" pitchFamily="18" charset="2"/>
              </a:rPr>
              <a:t>(</a:t>
            </a:r>
            <a:r>
              <a:rPr lang="en-US" dirty="0">
                <a:latin typeface="MS Shell Dlg 2" panose="020B0604030504040204" pitchFamily="34" charset="0"/>
              </a:rPr>
              <a:t>h cos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MS Shell Dlg 2" panose="020B0604030504040204" pitchFamily="34" charset="0"/>
              </a:rPr>
              <a:t> + k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MS Shell Dlg 2" panose="020B0604030504040204" pitchFamily="34" charset="0"/>
              </a:rPr>
              <a:t>)</a:t>
            </a:r>
          </a:p>
          <a:p>
            <a:pPr>
              <a:buClr>
                <a:schemeClr val="accent6"/>
              </a:buClr>
            </a:pPr>
            <a:endParaRPr lang="en-US" dirty="0">
              <a:latin typeface="MS Shell Dlg 2" panose="020B0604030504040204" pitchFamily="34" charset="0"/>
            </a:endParaRPr>
          </a:p>
          <a:p>
            <a:pPr>
              <a:buClr>
                <a:schemeClr val="accent6"/>
              </a:buClr>
            </a:pPr>
            <a:r>
              <a:rPr lang="en-US" dirty="0"/>
              <a:t>v</a:t>
            </a:r>
            <a:r>
              <a:rPr lang="en-US" sz="1200" baseline="-25000" dirty="0"/>
              <a:t>||</a:t>
            </a:r>
            <a:r>
              <a:rPr lang="en-US" dirty="0"/>
              <a:t> =  v</a:t>
            </a:r>
            <a:r>
              <a:rPr lang="en-US" sz="1400" baseline="-25000" dirty="0"/>
              <a:t>||</a:t>
            </a:r>
            <a:r>
              <a:rPr lang="en-US" dirty="0"/>
              <a:t> b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v  =  v</a:t>
            </a:r>
            <a:r>
              <a:rPr lang="en-US" sz="1800" baseline="-25000" dirty="0"/>
              <a:t>||</a:t>
            </a:r>
            <a:r>
              <a:rPr lang="en-US" dirty="0"/>
              <a:t>  +  v</a:t>
            </a:r>
          </a:p>
          <a:p>
            <a:pPr>
              <a:buClr>
                <a:schemeClr val="accent6"/>
              </a:buClr>
            </a:pPr>
            <a:endParaRPr lang="en-US" baseline="30000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CDCD86-924C-1CB9-CC90-41362B53B612}"/>
              </a:ext>
            </a:extLst>
          </p:cNvPr>
          <p:cNvSpPr txBox="1"/>
          <p:nvPr/>
        </p:nvSpPr>
        <p:spPr>
          <a:xfrm>
            <a:off x="1780048" y="747630"/>
            <a:ext cx="420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ymbol" panose="05050102010706020507" pitchFamily="18" charset="2"/>
              </a:rPr>
              <a:t>®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BA847-5B85-2AB5-AA76-A2BE016064C4}"/>
              </a:ext>
            </a:extLst>
          </p:cNvPr>
          <p:cNvSpPr txBox="1"/>
          <p:nvPr/>
        </p:nvSpPr>
        <p:spPr>
          <a:xfrm>
            <a:off x="2325336" y="223479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>
                <a:latin typeface="Symbol" panose="05050102010706020507" pitchFamily="18" charset="2"/>
              </a:rPr>
              <a:t>®</a:t>
            </a:r>
            <a:endParaRPr lang="en-US" sz="1400">
              <a:latin typeface="MS Shell Dlg 2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E2040C-3461-DF07-CF21-D0048202C972}"/>
              </a:ext>
            </a:extLst>
          </p:cNvPr>
          <p:cNvSpPr txBox="1"/>
          <p:nvPr/>
        </p:nvSpPr>
        <p:spPr>
          <a:xfrm>
            <a:off x="1796982" y="11861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4659DB-AD62-901B-0446-2AA6CE7C5BFE}"/>
              </a:ext>
            </a:extLst>
          </p:cNvPr>
          <p:cNvSpPr txBox="1"/>
          <p:nvPr/>
        </p:nvSpPr>
        <p:spPr>
          <a:xfrm>
            <a:off x="1427542" y="7035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/>
              <a:t>^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E23F9-B2B3-C0CD-88D9-ADCF9A7BAC22}"/>
              </a:ext>
            </a:extLst>
          </p:cNvPr>
          <p:cNvSpPr txBox="1"/>
          <p:nvPr/>
        </p:nvSpPr>
        <p:spPr>
          <a:xfrm>
            <a:off x="1796982" y="166203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2E2A83-80DD-21A8-68ED-8691CBC2745D}"/>
              </a:ext>
            </a:extLst>
          </p:cNvPr>
          <p:cNvSpPr txBox="1"/>
          <p:nvPr/>
        </p:nvSpPr>
        <p:spPr>
          <a:xfrm>
            <a:off x="1180795" y="251497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688361-2570-8921-2A95-ABF6C9D09F73}"/>
              </a:ext>
            </a:extLst>
          </p:cNvPr>
          <p:cNvSpPr txBox="1"/>
          <p:nvPr/>
        </p:nvSpPr>
        <p:spPr>
          <a:xfrm>
            <a:off x="917995" y="3068596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BA26A7-8C31-D2E2-F379-7B2D6618C015}"/>
              </a:ext>
            </a:extLst>
          </p:cNvPr>
          <p:cNvSpPr txBox="1"/>
          <p:nvPr/>
        </p:nvSpPr>
        <p:spPr>
          <a:xfrm>
            <a:off x="2364244" y="425183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13DC84-FB7D-4D2A-065A-902DC5AEE800}"/>
              </a:ext>
            </a:extLst>
          </p:cNvPr>
          <p:cNvSpPr txBox="1"/>
          <p:nvPr/>
        </p:nvSpPr>
        <p:spPr>
          <a:xfrm>
            <a:off x="527824" y="4298643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FE905B-6274-6F9E-1256-15F63447F084}"/>
              </a:ext>
            </a:extLst>
          </p:cNvPr>
          <p:cNvSpPr txBox="1"/>
          <p:nvPr/>
        </p:nvSpPr>
        <p:spPr>
          <a:xfrm>
            <a:off x="472695" y="4822153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ED2BF1-DC2F-4F28-BBB3-4CE8737C172D}"/>
              </a:ext>
            </a:extLst>
          </p:cNvPr>
          <p:cNvSpPr txBox="1"/>
          <p:nvPr/>
        </p:nvSpPr>
        <p:spPr>
          <a:xfrm>
            <a:off x="1292087" y="4786555"/>
            <a:ext cx="319668" cy="3568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1C7C52-E392-498A-168B-E6B037A7D6DB}"/>
              </a:ext>
            </a:extLst>
          </p:cNvPr>
          <p:cNvSpPr txBox="1"/>
          <p:nvPr/>
        </p:nvSpPr>
        <p:spPr>
          <a:xfrm>
            <a:off x="489024" y="5372917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A4BF0-F145-C2E2-59D6-DABDBEA1D098}"/>
              </a:ext>
            </a:extLst>
          </p:cNvPr>
          <p:cNvSpPr txBox="1"/>
          <p:nvPr/>
        </p:nvSpPr>
        <p:spPr>
          <a:xfrm>
            <a:off x="1601232" y="5610844"/>
            <a:ext cx="488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^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C94164-6DDB-73A6-1CB6-FBF160DF0088}"/>
              </a:ext>
            </a:extLst>
          </p:cNvPr>
          <p:cNvSpPr txBox="1"/>
          <p:nvPr/>
        </p:nvSpPr>
        <p:spPr>
          <a:xfrm>
            <a:off x="911934" y="5395777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8C34A4-3443-D1DE-7479-C5E5321CC9B3}"/>
              </a:ext>
            </a:extLst>
          </p:cNvPr>
          <p:cNvSpPr txBox="1"/>
          <p:nvPr/>
        </p:nvSpPr>
        <p:spPr>
          <a:xfrm>
            <a:off x="1470739" y="5390448"/>
            <a:ext cx="374919" cy="2728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Symbol" panose="05050102010706020507" pitchFamily="18" charset="2"/>
              </a:rPr>
              <a:t>®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D3D17E-9D65-7686-E934-3DA6C533E7AF}"/>
              </a:ext>
            </a:extLst>
          </p:cNvPr>
          <p:cNvSpPr/>
          <p:nvPr/>
        </p:nvSpPr>
        <p:spPr>
          <a:xfrm>
            <a:off x="373381" y="5440760"/>
            <a:ext cx="1607820" cy="461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239CD3-8B5B-AEFA-E1E4-F9E3F52BB6F6}"/>
              </a:ext>
            </a:extLst>
          </p:cNvPr>
          <p:cNvSpPr txBox="1"/>
          <p:nvPr/>
        </p:nvSpPr>
        <p:spPr>
          <a:xfrm>
            <a:off x="7247060" y="6044810"/>
            <a:ext cx="445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accent6"/>
              </a:buClr>
            </a:pPr>
            <a:r>
              <a:rPr lang="en-US" sz="1800" dirty="0"/>
              <a:t>This file: 20230408_velocity_vectors_02.pptx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B0491-200F-3184-839A-9C8404C3F3B6}"/>
              </a:ext>
            </a:extLst>
          </p:cNvPr>
          <p:cNvSpPr txBox="1"/>
          <p:nvPr/>
        </p:nvSpPr>
        <p:spPr>
          <a:xfrm>
            <a:off x="70624" y="180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Detail:  the previous approach breaks down if b is parallel to z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so use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f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as the </a:t>
            </a:r>
          </a:p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reference direction instead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7BB1EB-EA73-6AB3-B6E2-825AA667CAE6}"/>
              </a:ext>
            </a:extLst>
          </p:cNvPr>
          <p:cNvSpPr txBox="1"/>
          <p:nvPr/>
        </p:nvSpPr>
        <p:spPr>
          <a:xfrm>
            <a:off x="5479795" y="415345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cos </a:t>
            </a:r>
            <a:r>
              <a:rPr lang="en-US" sz="2400" dirty="0">
                <a:latin typeface="Symbol" panose="05050102010706020507" pitchFamily="18" charset="2"/>
              </a:rPr>
              <a:t>l</a:t>
            </a:r>
            <a:r>
              <a:rPr lang="en-US" sz="2400" dirty="0"/>
              <a:t> is the pitch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Symbol" panose="05050102010706020507" pitchFamily="18" charset="2"/>
            </a:endParaRP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is the gyro-angle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050771-0170-E8D0-73DE-959D9C9C4E32}"/>
              </a:ext>
            </a:extLst>
          </p:cNvPr>
          <p:cNvSpPr txBox="1"/>
          <p:nvPr/>
        </p:nvSpPr>
        <p:spPr>
          <a:xfrm>
            <a:off x="6155152" y="35536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513EC-977A-6621-E7C1-1323330433B2}"/>
              </a:ext>
            </a:extLst>
          </p:cNvPr>
          <p:cNvSpPr txBox="1"/>
          <p:nvPr/>
        </p:nvSpPr>
        <p:spPr>
          <a:xfrm>
            <a:off x="3888505" y="24032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56E58F-27E6-25DF-CD17-3048728AE4D1}"/>
              </a:ext>
            </a:extLst>
          </p:cNvPr>
          <p:cNvSpPr txBox="1"/>
          <p:nvPr/>
        </p:nvSpPr>
        <p:spPr>
          <a:xfrm>
            <a:off x="3430449" y="388232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C2AF28-2901-FF00-6D9D-31C662C76643}"/>
              </a:ext>
            </a:extLst>
          </p:cNvPr>
          <p:cNvSpPr txBox="1"/>
          <p:nvPr/>
        </p:nvSpPr>
        <p:spPr>
          <a:xfrm>
            <a:off x="3449914" y="377879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839F64-5D70-D255-7E32-399010882D64}"/>
              </a:ext>
            </a:extLst>
          </p:cNvPr>
          <p:cNvSpPr txBox="1"/>
          <p:nvPr/>
        </p:nvSpPr>
        <p:spPr>
          <a:xfrm>
            <a:off x="3882812" y="235014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82F81C-E9BF-3261-DA66-C84438FDB977}"/>
              </a:ext>
            </a:extLst>
          </p:cNvPr>
          <p:cNvSpPr txBox="1"/>
          <p:nvPr/>
        </p:nvSpPr>
        <p:spPr>
          <a:xfrm>
            <a:off x="6174617" y="344276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^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17AECF-CCD7-B59C-B115-6CE3B5B2ADF8}"/>
              </a:ext>
            </a:extLst>
          </p:cNvPr>
          <p:cNvSpPr txBox="1"/>
          <p:nvPr/>
        </p:nvSpPr>
        <p:spPr>
          <a:xfrm>
            <a:off x="7660054" y="14981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u="sng" dirty="0"/>
              <a:t>Coordinate system is [R, </a:t>
            </a:r>
            <a:r>
              <a:rPr lang="en-US" sz="2400" u="sng" dirty="0">
                <a:latin typeface="Symbol" panose="05050102010706020507" pitchFamily="18" charset="2"/>
              </a:rPr>
              <a:t>f</a:t>
            </a:r>
            <a:r>
              <a:rPr lang="en-US" sz="2400" u="sng" dirty="0"/>
              <a:t>, z]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17389-4181-2B85-E83D-46BD4461FCB8}"/>
              </a:ext>
            </a:extLst>
          </p:cNvPr>
          <p:cNvSpPr txBox="1"/>
          <p:nvPr/>
        </p:nvSpPr>
        <p:spPr>
          <a:xfrm>
            <a:off x="9680830" y="298746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6FC82-1604-4900-3548-EB5FD36CA5D3}"/>
              </a:ext>
            </a:extLst>
          </p:cNvPr>
          <p:cNvSpPr txBox="1"/>
          <p:nvPr/>
        </p:nvSpPr>
        <p:spPr>
          <a:xfrm>
            <a:off x="7515737" y="-7284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^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4AE7C-0D54-FC2A-A3EC-1E9B47B426B3}"/>
              </a:ext>
            </a:extLst>
          </p:cNvPr>
          <p:cNvSpPr txBox="1"/>
          <p:nvPr/>
        </p:nvSpPr>
        <p:spPr>
          <a:xfrm>
            <a:off x="5717417" y="-1478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1C76D-B5FD-4045-7A00-B32D20AED866}"/>
              </a:ext>
            </a:extLst>
          </p:cNvPr>
          <p:cNvSpPr txBox="1"/>
          <p:nvPr/>
        </p:nvSpPr>
        <p:spPr>
          <a:xfrm>
            <a:off x="9370556" y="365474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Clr>
                <a:schemeClr val="accent6"/>
              </a:buClr>
            </a:pPr>
            <a:r>
              <a:rPr lang="en-US" sz="2400" dirty="0"/>
              <a:t>k </a:t>
            </a:r>
            <a:r>
              <a:rPr lang="en-US" sz="1800" dirty="0">
                <a:latin typeface="Symbol" panose="05050102010706020507" pitchFamily="18" charset="2"/>
              </a:rPr>
              <a:t>º</a:t>
            </a:r>
            <a:r>
              <a:rPr lang="en-US" sz="2400" dirty="0"/>
              <a:t> h </a:t>
            </a:r>
            <a:r>
              <a:rPr lang="en-US" sz="1800" dirty="0">
                <a:latin typeface="Symbol" panose="05050102010706020507" pitchFamily="18" charset="2"/>
              </a:rPr>
              <a:t>´</a:t>
            </a:r>
            <a:r>
              <a:rPr lang="en-US" sz="2400" dirty="0"/>
              <a:t> b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CF917EE-ED22-3FAA-AB97-907082A3C59B}"/>
              </a:ext>
            </a:extLst>
          </p:cNvPr>
          <p:cNvSpPr/>
          <p:nvPr/>
        </p:nvSpPr>
        <p:spPr>
          <a:xfrm>
            <a:off x="4093304" y="3312121"/>
            <a:ext cx="304987" cy="21916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F360C5-730A-91B7-42A4-FA34AB355BCC}"/>
              </a:ext>
            </a:extLst>
          </p:cNvPr>
          <p:cNvSpPr txBox="1"/>
          <p:nvPr/>
        </p:nvSpPr>
        <p:spPr>
          <a:xfrm>
            <a:off x="3048000" y="29216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accent6"/>
              </a:buClr>
            </a:pPr>
            <a:r>
              <a:rPr lang="en-US" sz="1800" dirty="0">
                <a:solidFill>
                  <a:srgbClr val="0070C0"/>
                </a:solidFill>
              </a:rPr>
              <a:t>The previous approach breaks down if b is parallel to z 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 so use f as the </a:t>
            </a:r>
          </a:p>
          <a:p>
            <a:pPr algn="l">
              <a:buClr>
                <a:schemeClr val="accent6"/>
              </a:buClr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 reference direction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DED7FB-7C24-995A-3021-48FF2F2C3C24}"/>
              </a:ext>
            </a:extLst>
          </p:cNvPr>
          <p:cNvSpPr txBox="1"/>
          <p:nvPr/>
        </p:nvSpPr>
        <p:spPr>
          <a:xfrm>
            <a:off x="9011334" y="-12257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^ </a:t>
            </a:r>
          </a:p>
        </p:txBody>
      </p:sp>
    </p:spTree>
    <p:extLst>
      <p:ext uri="{BB962C8B-B14F-4D97-AF65-F5344CB8AC3E}">
        <p14:creationId xmlns:p14="http://schemas.microsoft.com/office/powerpoint/2010/main" val="11850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ARC 1">
      <a:dk1>
        <a:srgbClr val="231F20"/>
      </a:dk1>
      <a:lt1>
        <a:srgbClr val="FFFFFF"/>
      </a:lt1>
      <a:dk2>
        <a:srgbClr val="555556"/>
      </a:dk2>
      <a:lt2>
        <a:srgbClr val="CCC8C2"/>
      </a:lt2>
      <a:accent1>
        <a:srgbClr val="006EAB"/>
      </a:accent1>
      <a:accent2>
        <a:srgbClr val="E40375"/>
      </a:accent2>
      <a:accent3>
        <a:srgbClr val="009EBF"/>
      </a:accent3>
      <a:accent4>
        <a:srgbClr val="004683"/>
      </a:accent4>
      <a:accent5>
        <a:srgbClr val="8DB555"/>
      </a:accent5>
      <a:accent6>
        <a:srgbClr val="5D2881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6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4" id="{092FF3CE-9A09-9447-B40B-8FF901B93000}" vid="{8CAAD244-BBF6-AD4E-8260-E80A566B7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C6D98-23EA-45AE-8543-8E567E30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1EB6D3-63FB-4D07-9250-5C88573C5F5B}">
  <ds:schemaRefs>
    <ds:schemaRef ds:uri="http://schemas.microsoft.com/office/infopath/2007/PartnerControls"/>
    <ds:schemaRef ds:uri="61dd2541-53c7-447c-8d67-d1be2b3475dd"/>
    <ds:schemaRef ds:uri="0a20d635-c4a0-47e6-b007-0324648ef0bd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F9FD68-1344-446E-BCCB-709BF41D8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190930 Official Powerpoint Template - SPARC</Template>
  <TotalTime>106</TotalTime>
  <Words>608</Words>
  <Application>Microsoft Office PowerPoint</Application>
  <PresentationFormat>Widescreen</PresentationFormat>
  <Paragraphs>169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MS Shell Dlg 2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Commonwealth Fusion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Scott</dc:creator>
  <cp:lastModifiedBy>Steven Scott</cp:lastModifiedBy>
  <cp:revision>20</cp:revision>
  <cp:lastPrinted>2023-04-08T14:00:35Z</cp:lastPrinted>
  <dcterms:created xsi:type="dcterms:W3CDTF">2023-04-08T12:56:46Z</dcterms:created>
  <dcterms:modified xsi:type="dcterms:W3CDTF">2023-06-20T22:16:38Z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