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7" r:id="rId5"/>
    <p:sldId id="263" r:id="rId6"/>
    <p:sldId id="256" r:id="rId7"/>
    <p:sldId id="268" r:id="rId8"/>
    <p:sldId id="262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on Sorbom" initials="B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1FB"/>
    <a:srgbClr val="C066AD"/>
    <a:srgbClr val="BB65C0"/>
    <a:srgbClr val="9C279A"/>
    <a:srgbClr val="1D6125"/>
    <a:srgbClr val="2B8F36"/>
    <a:srgbClr val="A7A4A0"/>
    <a:srgbClr val="CDC9C5"/>
    <a:srgbClr val="A8A4A1"/>
    <a:srgbClr val="B3A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3"/>
  </p:normalViewPr>
  <p:slideViewPr>
    <p:cSldViewPr snapToGrid="0" snapToObjects="1">
      <p:cViewPr varScale="1">
        <p:scale>
          <a:sx n="81" d="100"/>
          <a:sy n="81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B595A-9AB7-A34F-BD7B-81EFAC706F47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30EFE-863A-6E4C-8D9F-BB9DD37E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0989BF6-AFF5-754B-B938-7BF5335A595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12512" y="1006475"/>
            <a:ext cx="11528651" cy="5549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EBBD93-66C7-6942-9229-E6345FF2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12" y="298451"/>
            <a:ext cx="10716768" cy="630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0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E752E33-EB24-134D-9EB0-43E563A3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12" y="298451"/>
            <a:ext cx="10716768" cy="630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0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A7263FA-7ED3-474E-A4F4-A88CACA78F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255520"/>
            <a:ext cx="5665694" cy="650686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4400" b="1">
                <a:solidFill>
                  <a:schemeClr val="bg1"/>
                </a:solidFill>
              </a:defRPr>
            </a:lvl2pPr>
            <a:lvl3pPr marL="914400" indent="0"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AE90AA48-E0D2-D840-B974-678B7C1C26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3102154"/>
            <a:ext cx="5665694" cy="522794"/>
          </a:xfrm>
          <a:prstGeom prst="rect">
            <a:avLst/>
          </a:prstGeom>
        </p:spPr>
        <p:txBody>
          <a:bodyPr lIns="100584" anchor="ctr">
            <a:noAutofit/>
          </a:bodyPr>
          <a:lstStyle>
            <a:lvl1pPr marL="0" indent="0">
              <a:buNone/>
              <a:defRPr sz="3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4400" b="1">
                <a:solidFill>
                  <a:schemeClr val="bg1"/>
                </a:solidFill>
              </a:defRPr>
            </a:lvl2pPr>
            <a:lvl3pPr marL="914400" indent="0"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9444A232-551B-D749-96C3-3600F8F8F1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3820896"/>
            <a:ext cx="5665694" cy="481430"/>
          </a:xfrm>
          <a:prstGeom prst="rect">
            <a:avLst/>
          </a:prstGeom>
        </p:spPr>
        <p:txBody>
          <a:bodyPr lIns="109728" anchor="ctr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4400" b="1">
                <a:solidFill>
                  <a:schemeClr val="bg1"/>
                </a:solidFill>
              </a:defRPr>
            </a:lvl2pPr>
            <a:lvl3pPr marL="914400" indent="0"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Author(s)</a:t>
            </a:r>
          </a:p>
        </p:txBody>
      </p:sp>
      <p:pic>
        <p:nvPicPr>
          <p:cNvPr id="11" name="Picture 10" descr="sparc_logo.psd">
            <a:extLst>
              <a:ext uri="{FF2B5EF4-FFF2-40B4-BE49-F238E27FC236}">
                <a16:creationId xmlns:a16="http://schemas.microsoft.com/office/drawing/2014/main" id="{AAAB7F1C-6DFC-314E-BF0F-0ABF2BB51E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627" y="1648428"/>
            <a:ext cx="5106509" cy="3474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468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A439-3F7D-354B-A372-3BA4E23B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C1E7FFF-9F83-E14E-960B-F687853532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1002309"/>
            <a:ext cx="5738813" cy="55572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6A1FB-0E45-004E-B71A-12CBF26B6D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738" y="1002309"/>
            <a:ext cx="5713412" cy="55572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6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33E66E-5470-D743-B1E1-626A01D4CAEC}"/>
              </a:ext>
            </a:extLst>
          </p:cNvPr>
          <p:cNvSpPr/>
          <p:nvPr userDrawn="1"/>
        </p:nvSpPr>
        <p:spPr>
          <a:xfrm>
            <a:off x="10987088" y="0"/>
            <a:ext cx="1204912" cy="1357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F837F5C-88DB-174E-B6AA-36A5A2AF87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3297" y="2013994"/>
            <a:ext cx="6325404" cy="729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3600"/>
            </a:lvl2pPr>
          </a:lstStyle>
          <a:p>
            <a:pPr lvl="0"/>
            <a:r>
              <a:rPr lang="en-US" dirty="0"/>
              <a:t>Transition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FFB468D-DF6E-844F-A31A-BC27E2C4A4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3297" y="2743200"/>
            <a:ext cx="6325404" cy="195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Transition Subtitle</a:t>
            </a:r>
          </a:p>
        </p:txBody>
      </p:sp>
      <p:pic>
        <p:nvPicPr>
          <p:cNvPr id="6" name="Picture 5" descr="sparc_logo_gray.png">
            <a:extLst>
              <a:ext uri="{FF2B5EF4-FFF2-40B4-BE49-F238E27FC236}">
                <a16:creationId xmlns:a16="http://schemas.microsoft.com/office/drawing/2014/main" id="{FC8E4F67-58B9-494A-838D-24CCE8A319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8534015">
            <a:off x="5834848" y="-539049"/>
            <a:ext cx="6424252" cy="77753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505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6CF5-AA4E-4514-EDA1-569F02A39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2394C-D2F1-6F02-18AE-48FDF1D3D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3A38E-F8A2-469A-74A3-29AD13C66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AD0E-7686-4638-AD50-204BB6AA32C8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5F7FC-AED2-FC3C-2F05-A7F15352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CC782-2E02-44E9-D736-8A0FEB5C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A4D6-34F9-4C02-8DF4-5736CC93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2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parc_logo.psd">
            <a:extLst>
              <a:ext uri="{FF2B5EF4-FFF2-40B4-BE49-F238E27FC236}">
                <a16:creationId xmlns:a16="http://schemas.microsoft.com/office/drawing/2014/main" id="{AAAB7F1C-6DFC-314E-BF0F-0ABF2BB51E1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8322" y="154170"/>
            <a:ext cx="973733" cy="66250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4FB7A4-D33C-7D42-8F02-D84FF9B3CD6B}"/>
              </a:ext>
            </a:extLst>
          </p:cNvPr>
          <p:cNvSpPr txBox="1"/>
          <p:nvPr userDrawn="1"/>
        </p:nvSpPr>
        <p:spPr>
          <a:xfrm>
            <a:off x="312514" y="6597445"/>
            <a:ext cx="4318000" cy="264479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2A6782-44AE-DF4F-988A-0D8835720154}" type="datetime1">
              <a:rPr lang="en-US" sz="900" b="0" i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6/29/2023</a:t>
            </a:fld>
            <a:endParaRPr lang="en-US" sz="900" b="0" i="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12E27-F9B9-AA4E-BFF7-5460D976232E}"/>
              </a:ext>
            </a:extLst>
          </p:cNvPr>
          <p:cNvSpPr txBox="1"/>
          <p:nvPr userDrawn="1"/>
        </p:nvSpPr>
        <p:spPr>
          <a:xfrm>
            <a:off x="10096500" y="6597445"/>
            <a:ext cx="1742844" cy="264479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fld id="{3391FD47-5CAD-E949-B674-737EDCB2E420}" type="slidenum">
              <a:rPr lang="en-US" sz="900" b="0" i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900" b="0" i="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A20DE-9C89-304E-9F91-1059CB93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14" y="298451"/>
            <a:ext cx="10715808" cy="630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BB4AD-9822-404B-889A-69B9E6CFB0FB}"/>
              </a:ext>
            </a:extLst>
          </p:cNvPr>
          <p:cNvSpPr txBox="1"/>
          <p:nvPr userDrawn="1"/>
        </p:nvSpPr>
        <p:spPr>
          <a:xfrm>
            <a:off x="3937000" y="6597445"/>
            <a:ext cx="4318000" cy="264479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SPARC  </a:t>
            </a:r>
            <a:r>
              <a:rPr lang="en-US" sz="700" b="0" i="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•</a:t>
            </a:r>
            <a:r>
              <a:rPr lang="en-US" sz="900" b="0" i="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Confidential and Proprietary  </a:t>
            </a:r>
            <a:r>
              <a:rPr lang="en-US" sz="700" b="0" i="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•</a:t>
            </a:r>
            <a:r>
              <a:rPr lang="en-US" sz="900" b="0" i="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Not for Distribution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E12050-ABDE-B749-8BEF-A147B394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514" y="1005839"/>
            <a:ext cx="11526830" cy="5553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8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3" r:id="rId4"/>
    <p:sldLayoutId id="2147483652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5C2582"/>
        </a:buClr>
        <a:buSzPct val="8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5C2582"/>
        </a:buClr>
        <a:buSzPct val="8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5C2582"/>
        </a:buClr>
        <a:buSzPct val="8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5C2582"/>
        </a:buClr>
        <a:buSzPct val="8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5C2582"/>
        </a:buClr>
        <a:buSzPct val="8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A3AECF-F4C0-9047-A061-1E5E882B95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Weighting of pitch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0F5B2-E5EC-934D-B74C-6983F843ED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June 29, 2023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3EB03-1EEF-9947-A03A-A82CEA9882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59214" y="4582896"/>
            <a:ext cx="5665694" cy="481430"/>
          </a:xfrm>
        </p:spPr>
        <p:txBody>
          <a:bodyPr/>
          <a:lstStyle/>
          <a:p>
            <a:r>
              <a:rPr lang="en-US" sz="1800" dirty="0"/>
              <a:t>S. Scott (CFS), G. J. Kramer (PPPL), A. </a:t>
            </a:r>
            <a:r>
              <a:rPr lang="en-US" sz="1800" dirty="0" err="1"/>
              <a:t>Lachmann</a:t>
            </a:r>
            <a:r>
              <a:rPr lang="en-US" sz="1800" dirty="0"/>
              <a:t> (PPPL/SULI), H. Zhang (PPPL/PFURO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0DC457-FEF5-7870-E962-C6E255CD6295}"/>
              </a:ext>
            </a:extLst>
          </p:cNvPr>
          <p:cNvSpPr txBox="1"/>
          <p:nvPr/>
        </p:nvSpPr>
        <p:spPr>
          <a:xfrm>
            <a:off x="762000" y="596987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2400" dirty="0"/>
              <a:t>This file:  20230629_pitch_weight_01.pptx</a:t>
            </a:r>
          </a:p>
        </p:txBody>
      </p:sp>
    </p:spTree>
    <p:extLst>
      <p:ext uri="{BB962C8B-B14F-4D97-AF65-F5344CB8AC3E}">
        <p14:creationId xmlns:p14="http://schemas.microsoft.com/office/powerpoint/2010/main" val="54573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4689-136C-8E7F-30F0-238CE49A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What is the issue?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F6ABFC-D9DC-8686-40A2-1822EE0A8F96}"/>
              </a:ext>
            </a:extLst>
          </p:cNvPr>
          <p:cNvSpPr txBox="1"/>
          <p:nvPr/>
        </p:nvSpPr>
        <p:spPr>
          <a:xfrm>
            <a:off x="478220" y="1340069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The ASCOT preprocessor (marker_sets.py) constructs an ensemble of marker that is randomly or uniformly </a:t>
            </a:r>
          </a:p>
          <a:p>
            <a:pPr>
              <a:buClr>
                <a:schemeClr val="accent6"/>
              </a:buClr>
            </a:pPr>
            <a:r>
              <a:rPr lang="en-US" dirty="0"/>
              <a:t>      distributed in the variable ‘pitch’ </a:t>
            </a:r>
            <a:r>
              <a:rPr lang="en-US" sz="1800" dirty="0">
                <a:latin typeface="Symbol" panose="05050102010706020507" pitchFamily="18" charset="2"/>
              </a:rPr>
              <a:t>º</a:t>
            </a:r>
            <a:r>
              <a:rPr lang="en-US" dirty="0">
                <a:latin typeface="MS Shell Dlg 2" panose="020B0604030504040204" pitchFamily="34" charset="0"/>
              </a:rPr>
              <a:t> </a:t>
            </a:r>
            <a:r>
              <a:rPr lang="en-US" dirty="0"/>
              <a:t> </a:t>
            </a:r>
            <a:r>
              <a:rPr lang="en-US" dirty="0">
                <a:latin typeface="Symbol" panose="05050102010706020507" pitchFamily="18" charset="2"/>
              </a:rPr>
              <a:t>l </a:t>
            </a:r>
            <a:r>
              <a:rPr lang="en-US" dirty="0"/>
              <a:t>=  cos (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dirty="0"/>
              <a:t>) where </a:t>
            </a:r>
            <a:r>
              <a:rPr lang="en-US" dirty="0">
                <a:latin typeface="Symbol" panose="05050102010706020507" pitchFamily="18" charset="2"/>
              </a:rPr>
              <a:t>q </a:t>
            </a:r>
            <a:r>
              <a:rPr lang="en-US" dirty="0"/>
              <a:t>is the angle between the velocity vector and the local </a:t>
            </a:r>
          </a:p>
          <a:p>
            <a:pPr algn="l">
              <a:buClr>
                <a:schemeClr val="accent6"/>
              </a:buClr>
            </a:pPr>
            <a:r>
              <a:rPr lang="en-US" dirty="0"/>
              <a:t>      B-field direction.</a:t>
            </a:r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So the ‘density function’ of markers as a function of </a:t>
            </a:r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/>
              <a:t> is just a constant, N(</a:t>
            </a:r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/>
              <a:t>) = c.</a:t>
            </a:r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A marker with some </a:t>
            </a:r>
            <a:r>
              <a:rPr lang="en-US" dirty="0">
                <a:latin typeface="Symbol" panose="05050102010706020507" pitchFamily="18" charset="2"/>
              </a:rPr>
              <a:t>l </a:t>
            </a:r>
            <a:r>
              <a:rPr lang="en-US" dirty="0"/>
              <a:t>has a velocity parallel to B-field of V</a:t>
            </a:r>
            <a:r>
              <a:rPr lang="en-US" baseline="-25000" dirty="0"/>
              <a:t>||</a:t>
            </a:r>
            <a:r>
              <a:rPr lang="en-US" dirty="0"/>
              <a:t> = </a:t>
            </a:r>
            <a:r>
              <a:rPr lang="en-US" dirty="0" err="1"/>
              <a:t>V</a:t>
            </a:r>
            <a:r>
              <a:rPr lang="en-US" dirty="0" err="1">
                <a:latin typeface="Symbol" panose="05050102010706020507" pitchFamily="18" charset="2"/>
              </a:rPr>
              <a:t>l</a:t>
            </a:r>
            <a:r>
              <a:rPr lang="en-US" dirty="0">
                <a:latin typeface="Symbol" panose="05050102010706020507" pitchFamily="18" charset="2"/>
              </a:rPr>
              <a:t> </a:t>
            </a:r>
            <a:r>
              <a:rPr lang="en-US" dirty="0"/>
              <a:t>= V cos(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dirty="0"/>
              <a:t>).</a:t>
            </a:r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A marker with some </a:t>
            </a:r>
            <a:r>
              <a:rPr lang="en-US" dirty="0">
                <a:latin typeface="Symbol" panose="05050102010706020507" pitchFamily="18" charset="2"/>
              </a:rPr>
              <a:t>l </a:t>
            </a:r>
            <a:r>
              <a:rPr lang="en-US" dirty="0"/>
              <a:t>therefore has a velocity perpendicular to B-field of V</a:t>
            </a:r>
            <a:r>
              <a:rPr lang="en-US" baseline="-25000" dirty="0">
                <a:latin typeface="Symbol" panose="05050102010706020507" pitchFamily="18" charset="2"/>
              </a:rPr>
              <a:t>^</a:t>
            </a:r>
            <a:r>
              <a:rPr lang="en-US" dirty="0"/>
              <a:t>= sqrt(V</a:t>
            </a:r>
            <a:r>
              <a:rPr lang="en-US" baseline="30000" dirty="0"/>
              <a:t>2</a:t>
            </a:r>
            <a:r>
              <a:rPr lang="en-US" dirty="0"/>
              <a:t> – (</a:t>
            </a:r>
            <a:r>
              <a:rPr lang="en-US" dirty="0" err="1"/>
              <a:t>V</a:t>
            </a:r>
            <a:r>
              <a:rPr lang="en-US" dirty="0" err="1">
                <a:latin typeface="Symbol" panose="05050102010706020507" pitchFamily="18" charset="2"/>
              </a:rPr>
              <a:t>l</a:t>
            </a:r>
            <a:r>
              <a:rPr lang="en-US" dirty="0">
                <a:latin typeface="Symbol" panose="05050102010706020507" pitchFamily="18" charset="2"/>
              </a:rPr>
              <a:t>)</a:t>
            </a:r>
            <a:r>
              <a:rPr lang="en-US" baseline="30000" dirty="0"/>
              <a:t>2</a:t>
            </a:r>
            <a:r>
              <a:rPr lang="en-US" dirty="0"/>
              <a:t>) = V sqrt (1 - </a:t>
            </a:r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baseline="30000" dirty="0"/>
              <a:t>2</a:t>
            </a:r>
            <a:r>
              <a:rPr lang="en-US" dirty="0"/>
              <a:t>). </a:t>
            </a:r>
          </a:p>
          <a:p>
            <a:pPr>
              <a:buClr>
                <a:schemeClr val="accent6"/>
              </a:buClr>
            </a:pPr>
            <a:endParaRPr lang="en-US" dirty="0"/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Assuming for convenience that the B-field is in the x-direction, then the velocity components in the y- and </a:t>
            </a:r>
          </a:p>
          <a:p>
            <a:pPr>
              <a:buClr>
                <a:schemeClr val="accent6"/>
              </a:buClr>
            </a:pPr>
            <a:r>
              <a:rPr lang="en-US" dirty="0"/>
              <a:t>      z-directions would be V</a:t>
            </a:r>
            <a:r>
              <a:rPr lang="en-US" baseline="-25000" dirty="0"/>
              <a:t>x </a:t>
            </a:r>
            <a:r>
              <a:rPr lang="en-US" dirty="0"/>
              <a:t>= V</a:t>
            </a:r>
            <a:r>
              <a:rPr lang="en-US" baseline="-25000" dirty="0">
                <a:latin typeface="Symbol" panose="05050102010706020507" pitchFamily="18" charset="2"/>
              </a:rPr>
              <a:t>^</a:t>
            </a:r>
            <a:r>
              <a:rPr lang="en-US" dirty="0"/>
              <a:t> sin(</a:t>
            </a:r>
            <a:r>
              <a:rPr lang="en-US" dirty="0">
                <a:latin typeface="Symbol" panose="05050102010706020507" pitchFamily="18" charset="2"/>
              </a:rPr>
              <a:t>b</a:t>
            </a:r>
            <a:r>
              <a:rPr lang="en-US" dirty="0"/>
              <a:t>), </a:t>
            </a:r>
            <a:r>
              <a:rPr lang="en-US" dirty="0" err="1"/>
              <a:t>V</a:t>
            </a:r>
            <a:r>
              <a:rPr lang="en-US" baseline="-25000" dirty="0" err="1"/>
              <a:t>y</a:t>
            </a:r>
            <a:r>
              <a:rPr lang="en-US" dirty="0"/>
              <a:t> = V</a:t>
            </a:r>
            <a:r>
              <a:rPr lang="en-US" baseline="-25000" dirty="0">
                <a:latin typeface="Symbol" panose="05050102010706020507" pitchFamily="18" charset="2"/>
              </a:rPr>
              <a:t>^</a:t>
            </a:r>
            <a:r>
              <a:rPr lang="en-US" dirty="0"/>
              <a:t> cos(</a:t>
            </a:r>
            <a:r>
              <a:rPr lang="en-US" dirty="0">
                <a:latin typeface="Symbol" panose="05050102010706020507" pitchFamily="18" charset="2"/>
              </a:rPr>
              <a:t>b</a:t>
            </a:r>
            <a:r>
              <a:rPr lang="en-US" dirty="0"/>
              <a:t>), where </a:t>
            </a:r>
            <a:r>
              <a:rPr lang="en-US" dirty="0">
                <a:latin typeface="Symbol" panose="05050102010706020507" pitchFamily="18" charset="2"/>
              </a:rPr>
              <a:t>b</a:t>
            </a:r>
            <a:r>
              <a:rPr lang="en-US" dirty="0"/>
              <a:t> is the ‘gyro’ angle.</a:t>
            </a:r>
          </a:p>
          <a:p>
            <a:pPr>
              <a:buClr>
                <a:schemeClr val="accent6"/>
              </a:buClr>
            </a:pPr>
            <a:endParaRPr lang="en-US" dirty="0"/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‘Weights’ W(</a:t>
            </a:r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/>
              <a:t>) are assigned to each</a:t>
            </a:r>
            <a:r>
              <a:rPr lang="en-US" dirty="0">
                <a:latin typeface="Symbol" panose="05050102010706020507" pitchFamily="18" charset="2"/>
              </a:rPr>
              <a:t> l</a:t>
            </a:r>
            <a:r>
              <a:rPr lang="en-US" dirty="0"/>
              <a:t>.  </a:t>
            </a:r>
            <a:r>
              <a:rPr lang="en-US" dirty="0">
                <a:solidFill>
                  <a:srgbClr val="FF41FB"/>
                </a:solidFill>
              </a:rPr>
              <a:t>We want to compute the proper weight function so that</a:t>
            </a:r>
          </a:p>
          <a:p>
            <a:pPr>
              <a:buClr>
                <a:schemeClr val="accent6"/>
              </a:buClr>
            </a:pPr>
            <a:r>
              <a:rPr lang="en-US" dirty="0">
                <a:solidFill>
                  <a:srgbClr val="FF41FB"/>
                </a:solidFill>
              </a:rPr>
              <a:t>       N(</a:t>
            </a:r>
            <a:r>
              <a:rPr lang="en-US" dirty="0">
                <a:solidFill>
                  <a:srgbClr val="FF41FB"/>
                </a:solidFill>
                <a:latin typeface="Symbol" panose="05050102010706020507" pitchFamily="18" charset="2"/>
              </a:rPr>
              <a:t>l</a:t>
            </a:r>
            <a:r>
              <a:rPr lang="en-US" dirty="0">
                <a:solidFill>
                  <a:srgbClr val="FF41FB"/>
                </a:solidFill>
              </a:rPr>
              <a:t>)W(</a:t>
            </a:r>
            <a:r>
              <a:rPr lang="en-US" dirty="0">
                <a:solidFill>
                  <a:srgbClr val="FF41FB"/>
                </a:solidFill>
                <a:latin typeface="Symbol" panose="05050102010706020507" pitchFamily="18" charset="2"/>
              </a:rPr>
              <a:t>l</a:t>
            </a:r>
            <a:r>
              <a:rPr lang="en-US" dirty="0">
                <a:solidFill>
                  <a:srgbClr val="FF41FB"/>
                </a:solidFill>
              </a:rPr>
              <a:t>) represents an isotropic distribution function.</a:t>
            </a:r>
          </a:p>
          <a:p>
            <a:pPr>
              <a:buClr>
                <a:schemeClr val="accent6"/>
              </a:buClr>
            </a:pPr>
            <a:endParaRPr lang="en-US" dirty="0"/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If choosing N(</a:t>
            </a:r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/>
              <a:t>) = c yields an isotropic distribution function by itself, then W(</a:t>
            </a:r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/>
              <a:t>) = 1  (i.e. a constant, </a:t>
            </a:r>
          </a:p>
          <a:p>
            <a:pPr>
              <a:buClr>
                <a:schemeClr val="accent6"/>
              </a:buClr>
            </a:pPr>
            <a:r>
              <a:rPr lang="en-US" dirty="0"/>
              <a:t>      not varying with</a:t>
            </a:r>
            <a:r>
              <a:rPr lang="en-US" dirty="0">
                <a:latin typeface="Symbol" panose="05050102010706020507" pitchFamily="18" charset="2"/>
              </a:rPr>
              <a:t> l</a:t>
            </a:r>
            <a:r>
              <a:rPr lang="en-US" dirty="0"/>
              <a:t>).  </a:t>
            </a:r>
          </a:p>
        </p:txBody>
      </p:sp>
    </p:spTree>
    <p:extLst>
      <p:ext uri="{BB962C8B-B14F-4D97-AF65-F5344CB8AC3E}">
        <p14:creationId xmlns:p14="http://schemas.microsoft.com/office/powerpoint/2010/main" val="429173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FF29997-8334-2265-E97A-59720787E1E5}"/>
              </a:ext>
            </a:extLst>
          </p:cNvPr>
          <p:cNvGrpSpPr/>
          <p:nvPr/>
        </p:nvGrpSpPr>
        <p:grpSpPr>
          <a:xfrm>
            <a:off x="6005034" y="607897"/>
            <a:ext cx="5197652" cy="5057296"/>
            <a:chOff x="2470026" y="-173685"/>
            <a:chExt cx="5197652" cy="505729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9260449-7A97-2D24-D473-B2A5AD767892}"/>
                </a:ext>
              </a:extLst>
            </p:cNvPr>
            <p:cNvCxnSpPr>
              <a:cxnSpLocks/>
            </p:cNvCxnSpPr>
            <p:nvPr/>
          </p:nvCxnSpPr>
          <p:spPr>
            <a:xfrm>
              <a:off x="4519499" y="3220088"/>
              <a:ext cx="314817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5F36AAA-5600-1C1C-C0C7-BACDAECC00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0026" y="3214981"/>
              <a:ext cx="2051054" cy="16686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09D9D0C-5713-16FC-3E3F-88F6FD46F3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2661" y="-173685"/>
              <a:ext cx="0" cy="33988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4C3A2D5C-C080-78E7-72AE-952F35C9C62A}"/>
              </a:ext>
            </a:extLst>
          </p:cNvPr>
          <p:cNvSpPr/>
          <p:nvPr/>
        </p:nvSpPr>
        <p:spPr>
          <a:xfrm>
            <a:off x="9915374" y="2559298"/>
            <a:ext cx="469971" cy="265124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77D6E2-C70B-CE2F-5002-94BB4F360265}"/>
              </a:ext>
            </a:extLst>
          </p:cNvPr>
          <p:cNvCxnSpPr>
            <a:cxnSpLocks/>
            <a:endCxn id="17" idx="0"/>
          </p:cNvCxnSpPr>
          <p:nvPr/>
        </p:nvCxnSpPr>
        <p:spPr>
          <a:xfrm flipV="1">
            <a:off x="8054507" y="2559298"/>
            <a:ext cx="2095853" cy="1447480"/>
          </a:xfrm>
          <a:prstGeom prst="straightConnector1">
            <a:avLst/>
          </a:prstGeom>
          <a:ln w="127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B3C0C61-823B-8158-093D-2008717E95B0}"/>
              </a:ext>
            </a:extLst>
          </p:cNvPr>
          <p:cNvGrpSpPr/>
          <p:nvPr/>
        </p:nvGrpSpPr>
        <p:grpSpPr>
          <a:xfrm>
            <a:off x="9207319" y="2562652"/>
            <a:ext cx="316112" cy="550534"/>
            <a:chOff x="6039711" y="2462404"/>
            <a:chExt cx="316112" cy="55053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6A4F55D-8CD1-A6B2-CE37-C6D714A8FFCE}"/>
                </a:ext>
              </a:extLst>
            </p:cNvPr>
            <p:cNvSpPr txBox="1"/>
            <p:nvPr/>
          </p:nvSpPr>
          <p:spPr>
            <a:xfrm>
              <a:off x="6039711" y="2643606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FF"/>
                  </a:solidFill>
                </a:rPr>
                <a:t>V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79A42F-0DE6-C97B-1D16-1A5610D52B7F}"/>
                </a:ext>
              </a:extLst>
            </p:cNvPr>
            <p:cNvSpPr txBox="1"/>
            <p:nvPr/>
          </p:nvSpPr>
          <p:spPr>
            <a:xfrm>
              <a:off x="6053892" y="2462404"/>
              <a:ext cx="9691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rgbClr val="FF00FF"/>
                  </a:solidFill>
                  <a:latin typeface="Symbol" panose="05050102010706020507" pitchFamily="18" charset="2"/>
                </a:rPr>
                <a:t>®</a:t>
              </a:r>
              <a:endParaRPr lang="en-US" sz="1000" dirty="0">
                <a:solidFill>
                  <a:srgbClr val="FF00FF"/>
                </a:solidFill>
                <a:latin typeface="MS Shell Dlg 2" panose="020B0604030504040204" pitchFamily="34" charset="0"/>
              </a:endParaRPr>
            </a:p>
          </p:txBody>
        </p: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BFD84913-72FD-95D9-AF5F-65EF054030FC}"/>
              </a:ext>
            </a:extLst>
          </p:cNvPr>
          <p:cNvSpPr/>
          <p:nvPr/>
        </p:nvSpPr>
        <p:spPr>
          <a:xfrm rot="21186917">
            <a:off x="8505910" y="3655027"/>
            <a:ext cx="264404" cy="703504"/>
          </a:xfrm>
          <a:prstGeom prst="arc">
            <a:avLst/>
          </a:prstGeom>
          <a:ln w="952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F1B1DA-39AB-F3B6-27BD-5D6791AAB8AF}"/>
              </a:ext>
            </a:extLst>
          </p:cNvPr>
          <p:cNvSpPr txBox="1"/>
          <p:nvPr/>
        </p:nvSpPr>
        <p:spPr>
          <a:xfrm>
            <a:off x="8727699" y="36077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Symbol" panose="05050102010706020507" pitchFamily="18" charset="2"/>
              </a:rPr>
              <a:t>q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2C4885-E544-3DE8-6716-B1F98AA5A3EF}"/>
              </a:ext>
            </a:extLst>
          </p:cNvPr>
          <p:cNvCxnSpPr/>
          <p:nvPr/>
        </p:nvCxnSpPr>
        <p:spPr>
          <a:xfrm>
            <a:off x="10150359" y="2571323"/>
            <a:ext cx="0" cy="1435455"/>
          </a:xfrm>
          <a:prstGeom prst="line">
            <a:avLst/>
          </a:prstGeom>
          <a:ln w="12700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4ECCDDF-F70A-880E-2520-B8438D9F117D}"/>
              </a:ext>
            </a:extLst>
          </p:cNvPr>
          <p:cNvCxnSpPr>
            <a:cxnSpLocks/>
          </p:cNvCxnSpPr>
          <p:nvPr/>
        </p:nvCxnSpPr>
        <p:spPr>
          <a:xfrm>
            <a:off x="8083072" y="4191444"/>
            <a:ext cx="2067287" cy="0"/>
          </a:xfrm>
          <a:prstGeom prst="line">
            <a:avLst/>
          </a:prstGeom>
          <a:ln w="952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8B8B05-97DD-A14B-2006-3CBB99C9BC42}"/>
              </a:ext>
            </a:extLst>
          </p:cNvPr>
          <p:cNvCxnSpPr/>
          <p:nvPr/>
        </p:nvCxnSpPr>
        <p:spPr>
          <a:xfrm>
            <a:off x="8080049" y="4109710"/>
            <a:ext cx="0" cy="163468"/>
          </a:xfrm>
          <a:prstGeom prst="line">
            <a:avLst/>
          </a:prstGeom>
          <a:ln w="952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D2863D-976B-C4E5-32D7-6F13AE3129BE}"/>
              </a:ext>
            </a:extLst>
          </p:cNvPr>
          <p:cNvCxnSpPr/>
          <p:nvPr/>
        </p:nvCxnSpPr>
        <p:spPr>
          <a:xfrm>
            <a:off x="10153068" y="4109710"/>
            <a:ext cx="0" cy="163468"/>
          </a:xfrm>
          <a:prstGeom prst="line">
            <a:avLst/>
          </a:prstGeom>
          <a:ln w="952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4F5155A-1090-BE8F-CD4E-BA4DC7D5B663}"/>
              </a:ext>
            </a:extLst>
          </p:cNvPr>
          <p:cNvGrpSpPr/>
          <p:nvPr/>
        </p:nvGrpSpPr>
        <p:grpSpPr>
          <a:xfrm>
            <a:off x="8026039" y="4208344"/>
            <a:ext cx="2177199" cy="1033795"/>
            <a:chOff x="4448733" y="4429584"/>
            <a:chExt cx="2177199" cy="103379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56395D-E86D-18BE-E8A1-F3B242C601E5}"/>
                </a:ext>
              </a:extLst>
            </p:cNvPr>
            <p:cNvSpPr txBox="1"/>
            <p:nvPr/>
          </p:nvSpPr>
          <p:spPr>
            <a:xfrm>
              <a:off x="4448733" y="4632382"/>
              <a:ext cx="217719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FF"/>
                  </a:solidFill>
                  <a:latin typeface="MS Shell Dlg 2" panose="020B0604030504040204" pitchFamily="34" charset="0"/>
                  <a:ea typeface="MS Shell Dlg 2" panose="020B0604030504040204" pitchFamily="34" charset="0"/>
                  <a:cs typeface="MS Shell Dlg 2" panose="020B0604030504040204" pitchFamily="34" charset="0"/>
                </a:rPr>
                <a:t>V</a:t>
              </a:r>
              <a:r>
                <a:rPr lang="en-US" baseline="-25000" dirty="0">
                  <a:solidFill>
                    <a:srgbClr val="FF00FF"/>
                  </a:solidFill>
                </a:rPr>
                <a:t>|| </a:t>
              </a:r>
              <a:r>
                <a:rPr lang="en-US" dirty="0">
                  <a:solidFill>
                    <a:srgbClr val="FF00FF"/>
                  </a:solidFill>
                </a:rPr>
                <a:t> </a:t>
              </a:r>
              <a:r>
                <a:rPr lang="en-US" sz="1800" dirty="0">
                  <a:solidFill>
                    <a:srgbClr val="FF00FF"/>
                  </a:solidFill>
                  <a:latin typeface="Symbol" panose="05050102010706020507" pitchFamily="18" charset="2"/>
                </a:rPr>
                <a:t>º</a:t>
              </a:r>
              <a:r>
                <a:rPr lang="en-US" dirty="0">
                  <a:solidFill>
                    <a:srgbClr val="FF00FF"/>
                  </a:solidFill>
                  <a:latin typeface="MS Shell Dlg 2" panose="020B0604030504040204" pitchFamily="34" charset="0"/>
                </a:rPr>
                <a:t> V cos </a:t>
              </a:r>
              <a:r>
                <a:rPr lang="en-US" dirty="0">
                  <a:solidFill>
                    <a:srgbClr val="FF00FF"/>
                  </a:solidFill>
                  <a:latin typeface="Symbol" panose="05050102010706020507" pitchFamily="18" charset="2"/>
                </a:rPr>
                <a:t>q</a:t>
              </a:r>
              <a:r>
                <a:rPr lang="en-US" sz="1800" dirty="0">
                  <a:solidFill>
                    <a:srgbClr val="FF00FF"/>
                  </a:solidFill>
                  <a:latin typeface="Symbol" panose="05050102010706020507" pitchFamily="18" charset="2"/>
                </a:rPr>
                <a:t> º |</a:t>
              </a:r>
              <a:r>
                <a:rPr lang="en-US" sz="800" dirty="0">
                  <a:solidFill>
                    <a:srgbClr val="FF00FF"/>
                  </a:solidFill>
                  <a:latin typeface="Symbol" panose="05050102010706020507" pitchFamily="18" charset="2"/>
                </a:rPr>
                <a:t> </a:t>
              </a:r>
              <a:r>
                <a:rPr lang="en-US" sz="1800" dirty="0">
                  <a:solidFill>
                    <a:srgbClr val="FF00FF"/>
                  </a:solidFill>
                  <a:latin typeface="MS Shell Dlg 2" panose="020B0604030504040204" pitchFamily="34" charset="0"/>
                  <a:ea typeface="MS Shell Dlg 2" panose="020B0604030504040204" pitchFamily="34" charset="0"/>
                  <a:cs typeface="MS Shell Dlg 2" panose="020B0604030504040204" pitchFamily="34" charset="0"/>
                </a:rPr>
                <a:t>V</a:t>
              </a:r>
              <a:r>
                <a:rPr lang="en-US" dirty="0">
                  <a:solidFill>
                    <a:srgbClr val="FF00FF"/>
                  </a:solidFill>
                  <a:latin typeface="Symbol" panose="05050102010706020507" pitchFamily="18" charset="2"/>
                  <a:ea typeface="MS Shell Dlg 2" panose="020B0604030504040204" pitchFamily="34" charset="0"/>
                  <a:cs typeface="MS Shell Dlg 2" panose="020B0604030504040204" pitchFamily="34" charset="0"/>
                </a:rPr>
                <a:t>|</a:t>
              </a:r>
              <a:r>
                <a:rPr lang="en-US" sz="1800" dirty="0">
                  <a:solidFill>
                    <a:srgbClr val="FF00FF"/>
                  </a:solidFill>
                  <a:latin typeface="MS Shell Dlg 2" panose="020B0604030504040204" pitchFamily="34" charset="0"/>
                  <a:ea typeface="MS Shell Dlg 2" panose="020B0604030504040204" pitchFamily="34" charset="0"/>
                  <a:cs typeface="MS Shell Dlg 2" panose="020B0604030504040204" pitchFamily="34" charset="0"/>
                </a:rPr>
                <a:t> </a:t>
              </a:r>
              <a:r>
                <a:rPr lang="en-US" sz="1800" dirty="0">
                  <a:solidFill>
                    <a:srgbClr val="FF00FF"/>
                  </a:solidFill>
                  <a:latin typeface="Symbol" panose="05050102010706020507" pitchFamily="18" charset="2"/>
                  <a:ea typeface="MS Shell Dlg 2" panose="020B0604030504040204" pitchFamily="34" charset="0"/>
                  <a:cs typeface="MS Shell Dlg 2" panose="020B0604030504040204" pitchFamily="34" charset="0"/>
                </a:rPr>
                <a:t>l</a:t>
              </a:r>
            </a:p>
            <a:p>
              <a:endParaRPr lang="en-US" sz="1200" dirty="0">
                <a:solidFill>
                  <a:srgbClr val="FF00FF"/>
                </a:solidFill>
                <a:latin typeface="MS Shell Dlg 2" panose="020B0604030504040204" pitchFamily="34" charset="0"/>
                <a:ea typeface="MS Shell Dlg 2" panose="020B0604030504040204" pitchFamily="34" charset="0"/>
                <a:cs typeface="MS Shell Dlg 2" panose="020B0604030504040204" pitchFamily="34" charset="0"/>
              </a:endParaRPr>
            </a:p>
            <a:p>
              <a:r>
                <a:rPr lang="en-US" dirty="0">
                  <a:solidFill>
                    <a:srgbClr val="FF00FF"/>
                  </a:solidFill>
                  <a:latin typeface="MS Shell Dlg 2" panose="020B0604030504040204" pitchFamily="34" charset="0"/>
                  <a:ea typeface="MS Shell Dlg 2" panose="020B0604030504040204" pitchFamily="34" charset="0"/>
                  <a:cs typeface="MS Shell Dlg 2" panose="020B0604030504040204" pitchFamily="34" charset="0"/>
                </a:rPr>
                <a:t>with </a:t>
              </a:r>
              <a:r>
                <a:rPr lang="en-US" dirty="0">
                  <a:solidFill>
                    <a:srgbClr val="FF00FF"/>
                  </a:solidFill>
                  <a:latin typeface="Symbol" panose="05050102010706020507" pitchFamily="18" charset="2"/>
                  <a:ea typeface="MS Shell Dlg 2" panose="020B0604030504040204" pitchFamily="34" charset="0"/>
                  <a:cs typeface="MS Shell Dlg 2" panose="020B0604030504040204" pitchFamily="34" charset="0"/>
                </a:rPr>
                <a:t>l</a:t>
              </a:r>
              <a:r>
                <a:rPr lang="en-US" dirty="0">
                  <a:solidFill>
                    <a:srgbClr val="FF00FF"/>
                  </a:solidFill>
                  <a:latin typeface="MS Shell Dlg 2" panose="020B0604030504040204" pitchFamily="34" charset="0"/>
                  <a:ea typeface="MS Shell Dlg 2" panose="020B0604030504040204" pitchFamily="34" charset="0"/>
                  <a:cs typeface="MS Shell Dlg 2" panose="020B0604030504040204" pitchFamily="34" charset="0"/>
                </a:rPr>
                <a:t> </a:t>
              </a:r>
              <a:r>
                <a:rPr lang="en-US" sz="1800" dirty="0">
                  <a:solidFill>
                    <a:srgbClr val="FF00FF"/>
                  </a:solidFill>
                  <a:latin typeface="Symbol" panose="05050102010706020507" pitchFamily="18" charset="2"/>
                </a:rPr>
                <a:t>º</a:t>
              </a:r>
              <a:r>
                <a:rPr lang="en-US" dirty="0">
                  <a:solidFill>
                    <a:srgbClr val="FF00FF"/>
                  </a:solidFill>
                  <a:latin typeface="MS Shell Dlg 2" panose="020B0604030504040204" pitchFamily="34" charset="0"/>
                  <a:ea typeface="MS Shell Dlg 2" panose="020B0604030504040204" pitchFamily="34" charset="0"/>
                  <a:cs typeface="MS Shell Dlg 2" panose="020B0604030504040204" pitchFamily="34" charset="0"/>
                </a:rPr>
                <a:t> cos </a:t>
              </a:r>
              <a:r>
                <a:rPr lang="en-US" dirty="0">
                  <a:solidFill>
                    <a:srgbClr val="FF00FF"/>
                  </a:solidFill>
                  <a:latin typeface="Symbol" panose="05050102010706020507" pitchFamily="18" charset="2"/>
                  <a:ea typeface="MS Shell Dlg 2" panose="020B0604030504040204" pitchFamily="34" charset="0"/>
                  <a:cs typeface="MS Shell Dlg 2" panose="020B0604030504040204" pitchFamily="34" charset="0"/>
                </a:rPr>
                <a:t>q</a:t>
              </a:r>
              <a:r>
                <a:rPr lang="en-US" dirty="0">
                  <a:solidFill>
                    <a:srgbClr val="FF00FF"/>
                  </a:solidFill>
                  <a:latin typeface="MS Shell Dlg 2" panose="020B0604030504040204" pitchFamily="34" charset="0"/>
                </a:rPr>
                <a:t> </a:t>
              </a:r>
              <a:endParaRPr lang="en-US" baseline="-25000" dirty="0">
                <a:solidFill>
                  <a:srgbClr val="FF00FF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1E9DEC9-0361-C571-CAE1-844B7C83561A}"/>
                </a:ext>
              </a:extLst>
            </p:cNvPr>
            <p:cNvSpPr txBox="1"/>
            <p:nvPr/>
          </p:nvSpPr>
          <p:spPr>
            <a:xfrm>
              <a:off x="6047541" y="4429584"/>
              <a:ext cx="9691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rgbClr val="FF00FF"/>
                  </a:solidFill>
                  <a:latin typeface="Symbol" panose="05050102010706020507" pitchFamily="18" charset="2"/>
                </a:rPr>
                <a:t>®</a:t>
              </a:r>
              <a:endParaRPr lang="en-US" sz="1000" dirty="0">
                <a:solidFill>
                  <a:srgbClr val="FF00FF"/>
                </a:solidFill>
                <a:latin typeface="MS Shell Dlg 2" panose="020B0604030504040204" pitchFamily="34" charset="0"/>
              </a:endParaRP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1F8F39A-6B2C-0A0D-2A47-A8C594C7C0EB}"/>
              </a:ext>
            </a:extLst>
          </p:cNvPr>
          <p:cNvCxnSpPr>
            <a:cxnSpLocks/>
          </p:cNvCxnSpPr>
          <p:nvPr/>
        </p:nvCxnSpPr>
        <p:spPr>
          <a:xfrm flipH="1" flipV="1">
            <a:off x="10069233" y="2416912"/>
            <a:ext cx="72960" cy="14680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19C37B8-4873-70D6-DCFF-1EF1A6A2305A}"/>
              </a:ext>
            </a:extLst>
          </p:cNvPr>
          <p:cNvSpPr/>
          <p:nvPr/>
        </p:nvSpPr>
        <p:spPr>
          <a:xfrm rot="19591851">
            <a:off x="10053092" y="2502162"/>
            <a:ext cx="72960" cy="8047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63913F9-C492-5CEB-6439-37344970476F}"/>
              </a:ext>
            </a:extLst>
          </p:cNvPr>
          <p:cNvSpPr txBox="1"/>
          <p:nvPr/>
        </p:nvSpPr>
        <p:spPr>
          <a:xfrm>
            <a:off x="10036951" y="2279470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V</a:t>
            </a:r>
            <a:r>
              <a:rPr lang="en-US" sz="800" dirty="0">
                <a:solidFill>
                  <a:srgbClr val="0070C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d</a:t>
            </a:r>
            <a:r>
              <a:rPr lang="en-US" sz="1400" dirty="0" err="1">
                <a:solidFill>
                  <a:srgbClr val="0070C0"/>
                </a:solidFill>
                <a:latin typeface="Symbol" panose="05050102010706020507" pitchFamily="18" charset="2"/>
              </a:rPr>
              <a:t>q</a:t>
            </a:r>
            <a:endParaRPr lang="en-US" sz="1400" dirty="0">
              <a:solidFill>
                <a:srgbClr val="0070C0"/>
              </a:solidFill>
              <a:latin typeface="Symbol" panose="05050102010706020507" pitchFamily="18" charset="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B00719-38FE-A341-1C07-456D99DD06A7}"/>
              </a:ext>
            </a:extLst>
          </p:cNvPr>
          <p:cNvSpPr txBox="1"/>
          <p:nvPr/>
        </p:nvSpPr>
        <p:spPr>
          <a:xfrm>
            <a:off x="10144609" y="3115232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r = V sin</a:t>
            </a:r>
            <a:r>
              <a:rPr lang="en-US" sz="800" dirty="0">
                <a:solidFill>
                  <a:srgbClr val="FF00FF"/>
                </a:solidFill>
              </a:rPr>
              <a:t> </a:t>
            </a:r>
            <a:r>
              <a:rPr lang="en-US" dirty="0">
                <a:solidFill>
                  <a:srgbClr val="FF00FF"/>
                </a:solidFill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4FF5F0-B974-DC29-DA62-D388AC994513}"/>
              </a:ext>
            </a:extLst>
          </p:cNvPr>
          <p:cNvSpPr txBox="1"/>
          <p:nvPr/>
        </p:nvSpPr>
        <p:spPr>
          <a:xfrm>
            <a:off x="8381593" y="6345747"/>
            <a:ext cx="2821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u="sng" dirty="0"/>
              <a:t>this file</a:t>
            </a:r>
            <a:r>
              <a:rPr lang="en-US" sz="1200" i="1" dirty="0"/>
              <a:t>:  20230628_pitch_weight_02.pptx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93A700-3CE3-F14E-D782-2D437C980082}"/>
              </a:ext>
            </a:extLst>
          </p:cNvPr>
          <p:cNvSpPr txBox="1"/>
          <p:nvPr/>
        </p:nvSpPr>
        <p:spPr>
          <a:xfrm>
            <a:off x="300594" y="216858"/>
            <a:ext cx="6074035" cy="8494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Compute velocity space of all velocity vectors having and angle</a:t>
            </a:r>
          </a:p>
          <a:p>
            <a:r>
              <a:rPr lang="en-US" dirty="0">
                <a:solidFill>
                  <a:srgbClr val="0070C0"/>
                </a:solidFill>
              </a:rPr>
              <a:t>with respect to the local B-field between </a:t>
            </a:r>
            <a:r>
              <a:rPr lang="en-US" dirty="0">
                <a:solidFill>
                  <a:srgbClr val="0070C0"/>
                </a:solidFill>
                <a:latin typeface="Symbol" panose="05050102010706020507" pitchFamily="18" charset="2"/>
              </a:rPr>
              <a:t>q</a:t>
            </a:r>
            <a:r>
              <a:rPr lang="en-US" dirty="0">
                <a:solidFill>
                  <a:srgbClr val="0070C0"/>
                </a:solidFill>
              </a:rPr>
              <a:t> and </a:t>
            </a:r>
            <a:r>
              <a:rPr lang="en-US" dirty="0">
                <a:solidFill>
                  <a:srgbClr val="0070C0"/>
                </a:solidFill>
                <a:latin typeface="Symbol" panose="05050102010706020507" pitchFamily="18" charset="2"/>
              </a:rPr>
              <a:t>q </a:t>
            </a:r>
            <a:r>
              <a:rPr lang="en-US" dirty="0">
                <a:solidFill>
                  <a:srgbClr val="0070C0"/>
                </a:solidFill>
              </a:rPr>
              <a:t>+ </a:t>
            </a:r>
            <a:r>
              <a:rPr lang="en-US" dirty="0" err="1">
                <a:solidFill>
                  <a:srgbClr val="0070C0"/>
                </a:solidFill>
              </a:rPr>
              <a:t>d</a:t>
            </a:r>
            <a:r>
              <a:rPr lang="en-US" dirty="0" err="1">
                <a:solidFill>
                  <a:srgbClr val="0070C0"/>
                </a:solidFill>
                <a:latin typeface="Symbol" panose="05050102010706020507" pitchFamily="18" charset="2"/>
              </a:rPr>
              <a:t>q</a:t>
            </a:r>
            <a:endParaRPr lang="en-US" dirty="0">
              <a:solidFill>
                <a:srgbClr val="0070C0"/>
              </a:solidFill>
              <a:latin typeface="Symbol" panose="05050102010706020507" pitchFamily="18" charset="2"/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Circumference = 2</a:t>
            </a:r>
            <a:r>
              <a:rPr lang="en-US" dirty="0">
                <a:latin typeface="Symbol" panose="05050102010706020507" pitchFamily="18" charset="2"/>
              </a:rPr>
              <a:t>p</a:t>
            </a:r>
            <a:r>
              <a:rPr lang="en-US" dirty="0"/>
              <a:t>r = 2</a:t>
            </a:r>
            <a:r>
              <a:rPr lang="en-US" dirty="0">
                <a:latin typeface="Symbol" panose="05050102010706020507" pitchFamily="18" charset="2"/>
              </a:rPr>
              <a:t>p</a:t>
            </a:r>
            <a:r>
              <a:rPr lang="en-US" dirty="0"/>
              <a:t> V sin </a:t>
            </a:r>
            <a:r>
              <a:rPr lang="en-US" dirty="0">
                <a:latin typeface="Symbol" panose="05050102010706020507" pitchFamily="18" charset="2"/>
              </a:rPr>
              <a:t>q</a:t>
            </a:r>
          </a:p>
          <a:p>
            <a:endParaRPr lang="en-US" sz="1200" dirty="0"/>
          </a:p>
          <a:p>
            <a:r>
              <a:rPr lang="en-US" dirty="0"/>
              <a:t>Width of ‘ribbon’ = V </a:t>
            </a:r>
            <a:r>
              <a:rPr lang="en-US" dirty="0" err="1"/>
              <a:t>d</a:t>
            </a:r>
            <a:r>
              <a:rPr lang="en-US" dirty="0" err="1">
                <a:latin typeface="Symbol" panose="05050102010706020507" pitchFamily="18" charset="2"/>
              </a:rPr>
              <a:t>q</a:t>
            </a:r>
            <a:endParaRPr lang="en-US" dirty="0">
              <a:latin typeface="Symbol" panose="05050102010706020507" pitchFamily="18" charset="2"/>
            </a:endParaRPr>
          </a:p>
          <a:p>
            <a:endParaRPr lang="en-US" sz="1200" dirty="0"/>
          </a:p>
          <a:p>
            <a:r>
              <a:rPr lang="en-US" dirty="0"/>
              <a:t>So total phase area A is:   Circumference x Width</a:t>
            </a:r>
          </a:p>
          <a:p>
            <a:endParaRPr lang="en-US" sz="1200" dirty="0"/>
          </a:p>
          <a:p>
            <a:r>
              <a:rPr lang="en-US" dirty="0"/>
              <a:t>     A = (2pV sin q) V </a:t>
            </a:r>
            <a:r>
              <a:rPr lang="en-US" dirty="0" err="1"/>
              <a:t>d</a:t>
            </a:r>
            <a:r>
              <a:rPr lang="en-US" dirty="0" err="1">
                <a:latin typeface="Symbol" panose="05050102010706020507" pitchFamily="18" charset="2"/>
              </a:rPr>
              <a:t>q</a:t>
            </a:r>
            <a:endParaRPr lang="en-US" dirty="0">
              <a:latin typeface="Symbol" panose="05050102010706020507" pitchFamily="18" charset="2"/>
            </a:endParaRPr>
          </a:p>
          <a:p>
            <a:endParaRPr lang="en-US" sz="1200" dirty="0"/>
          </a:p>
          <a:p>
            <a:r>
              <a:rPr lang="en-US" dirty="0"/>
              <a:t>          = 2</a:t>
            </a:r>
            <a:r>
              <a:rPr lang="en-US" dirty="0">
                <a:latin typeface="Symbol" panose="05050102010706020507" pitchFamily="18" charset="2"/>
                <a:ea typeface="MS Shell Dlg 2" panose="020B0604030504040204" pitchFamily="34" charset="0"/>
                <a:cs typeface="MS Shell Dlg 2" panose="020B0604030504040204" pitchFamily="34" charset="0"/>
              </a:rPr>
              <a:t>p</a:t>
            </a:r>
            <a:r>
              <a:rPr lang="en-US" dirty="0"/>
              <a:t>V</a:t>
            </a:r>
            <a:r>
              <a:rPr lang="en-US" baseline="30000" dirty="0"/>
              <a:t>2</a:t>
            </a:r>
            <a:r>
              <a:rPr lang="en-US" dirty="0"/>
              <a:t> (sin 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dirty="0"/>
              <a:t>) </a:t>
            </a:r>
            <a:r>
              <a:rPr lang="en-US" dirty="0" err="1"/>
              <a:t>d</a:t>
            </a:r>
            <a:r>
              <a:rPr lang="en-US" dirty="0" err="1">
                <a:latin typeface="Symbol" panose="05050102010706020507" pitchFamily="18" charset="2"/>
              </a:rPr>
              <a:t>q</a:t>
            </a:r>
            <a:endParaRPr lang="en-US" dirty="0">
              <a:latin typeface="Symbol" panose="05050102010706020507" pitchFamily="18" charset="2"/>
            </a:endParaRPr>
          </a:p>
          <a:p>
            <a:endParaRPr lang="en-US" sz="1200" dirty="0">
              <a:latin typeface="Symbol" panose="05050102010706020507" pitchFamily="18" charset="2"/>
            </a:endParaRPr>
          </a:p>
          <a:p>
            <a:pPr marL="285750" indent="-285750">
              <a:buFont typeface="Symbol" panose="05050102010706020507" pitchFamily="18" charset="2"/>
              <a:buChar char=" "/>
            </a:pPr>
            <a:r>
              <a:rPr lang="en-US" dirty="0">
                <a:latin typeface="Symbol" panose="05050102010706020507" pitchFamily="18" charset="2"/>
              </a:rPr>
              <a:t>= </a:t>
            </a:r>
            <a:r>
              <a:rPr lang="en-US" dirty="0"/>
              <a:t>2</a:t>
            </a:r>
            <a:r>
              <a:rPr lang="en-US" dirty="0">
                <a:latin typeface="Symbol" panose="05050102010706020507" pitchFamily="18" charset="2"/>
                <a:ea typeface="MS Shell Dlg 2" panose="020B0604030504040204" pitchFamily="34" charset="0"/>
                <a:cs typeface="MS Shell Dlg 2" panose="020B0604030504040204" pitchFamily="34" charset="0"/>
              </a:rPr>
              <a:t>p</a:t>
            </a:r>
            <a:r>
              <a:rPr lang="en-US" dirty="0"/>
              <a:t>V</a:t>
            </a:r>
            <a:r>
              <a:rPr lang="en-US" baseline="30000" dirty="0"/>
              <a:t>2</a:t>
            </a:r>
            <a:r>
              <a:rPr lang="en-US" dirty="0"/>
              <a:t> d(cos 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dirty="0"/>
              <a:t>)</a:t>
            </a:r>
          </a:p>
          <a:p>
            <a:pPr marL="285750" indent="-285750">
              <a:buFont typeface="Symbol" panose="05050102010706020507" pitchFamily="18" charset="2"/>
              <a:buChar char=" "/>
            </a:pPr>
            <a:endParaRPr lang="en-US" sz="1200" dirty="0">
              <a:latin typeface="Symbol" panose="05050102010706020507" pitchFamily="18" charset="2"/>
            </a:endParaRPr>
          </a:p>
          <a:p>
            <a:pPr marL="285750" indent="-285750">
              <a:buFont typeface="Symbol" panose="05050102010706020507" pitchFamily="18" charset="2"/>
              <a:buChar char=" "/>
            </a:pPr>
            <a:r>
              <a:rPr lang="en-US" dirty="0">
                <a:latin typeface="Symbol" panose="05050102010706020507" pitchFamily="18" charset="2"/>
              </a:rPr>
              <a:t>= </a:t>
            </a:r>
            <a:r>
              <a:rPr lang="en-US" dirty="0"/>
              <a:t>2</a:t>
            </a:r>
            <a:r>
              <a:rPr lang="en-US" dirty="0">
                <a:latin typeface="Symbol" panose="05050102010706020507" pitchFamily="18" charset="2"/>
                <a:ea typeface="MS Shell Dlg 2" panose="020B0604030504040204" pitchFamily="34" charset="0"/>
                <a:cs typeface="MS Shell Dlg 2" panose="020B0604030504040204" pitchFamily="34" charset="0"/>
              </a:rPr>
              <a:t>p</a:t>
            </a:r>
            <a:r>
              <a:rPr lang="en-US" dirty="0"/>
              <a:t>V</a:t>
            </a:r>
            <a:r>
              <a:rPr lang="en-US" baseline="30000" dirty="0"/>
              <a:t>2</a:t>
            </a:r>
            <a:r>
              <a:rPr lang="en-US" dirty="0"/>
              <a:t> d</a:t>
            </a:r>
            <a:r>
              <a:rPr lang="en-US" sz="800" dirty="0"/>
              <a:t> </a:t>
            </a:r>
            <a:r>
              <a:rPr lang="en-US" dirty="0">
                <a:latin typeface="Symbol" panose="05050102010706020507" pitchFamily="18" charset="2"/>
              </a:rPr>
              <a:t>l</a:t>
            </a:r>
          </a:p>
          <a:p>
            <a:pPr marL="285750" indent="-285750">
              <a:buFont typeface="Symbol" panose="05050102010706020507" pitchFamily="18" charset="2"/>
              <a:buChar char=" "/>
            </a:pPr>
            <a:endParaRPr lang="en-US" sz="1200" dirty="0">
              <a:latin typeface="Symbol" panose="05050102010706020507" pitchFamily="18" charset="2"/>
            </a:endParaRPr>
          </a:p>
          <a:p>
            <a:pPr marL="285750" indent="-285750">
              <a:buFont typeface="Symbol" panose="05050102010706020507" pitchFamily="18" charset="2"/>
              <a:buChar char=" "/>
              <a:tabLst>
                <a:tab pos="398463" algn="l"/>
              </a:tabLst>
            </a:pPr>
            <a:r>
              <a:rPr lang="en-US" dirty="0">
                <a:solidFill>
                  <a:srgbClr val="FF0000"/>
                </a:solidFill>
                <a:latin typeface="MS Shell Dlg 2" panose="020B0604030504040204" pitchFamily="34" charset="0"/>
                <a:ea typeface="MS Shell Dlg 2" panose="020B0604030504040204" pitchFamily="34" charset="0"/>
                <a:cs typeface="MS Shell Dlg 2" panose="020B0604030504040204" pitchFamily="34" charset="0"/>
                <a:sym typeface="Wingdings" panose="05000000000000000000" pitchFamily="2" charset="2"/>
              </a:rPr>
              <a:t>--&gt;  </a:t>
            </a:r>
            <a:r>
              <a:rPr lang="en-US" dirty="0">
                <a:solidFill>
                  <a:srgbClr val="FF0000"/>
                </a:solidFill>
                <a:ea typeface="MS Shell Dlg 2" panose="020B0604030504040204" pitchFamily="34" charset="0"/>
                <a:cs typeface="MS Shell Dlg 2" panose="020B0604030504040204" pitchFamily="34" charset="0"/>
                <a:sym typeface="Wingdings" panose="05000000000000000000" pitchFamily="2" charset="2"/>
              </a:rPr>
              <a:t>so the number of alpha particles born with</a:t>
            </a:r>
          </a:p>
          <a:p>
            <a:pPr marL="285750" indent="-285750">
              <a:buFont typeface="Symbol" panose="05050102010706020507" pitchFamily="18" charset="2"/>
              <a:buChar char=" "/>
              <a:tabLst>
                <a:tab pos="398463" algn="l"/>
              </a:tabLst>
            </a:pPr>
            <a:r>
              <a:rPr lang="en-US" dirty="0">
                <a:solidFill>
                  <a:srgbClr val="FF0000"/>
                </a:solidFill>
                <a:latin typeface="Symbol" panose="05050102010706020507" pitchFamily="18" charset="2"/>
                <a:ea typeface="MS Shell Dlg 2" panose="020B0604030504040204" pitchFamily="34" charset="0"/>
                <a:cs typeface="MS Shell Dlg 2" panose="020B0604030504040204" pitchFamily="34" charset="0"/>
                <a:sym typeface="Wingdings" panose="05000000000000000000" pitchFamily="2" charset="2"/>
              </a:rPr>
              <a:t>         l</a:t>
            </a:r>
            <a:r>
              <a:rPr lang="en-US" baseline="-25000" dirty="0">
                <a:solidFill>
                  <a:srgbClr val="FF0000"/>
                </a:solidFill>
                <a:latin typeface="Symbol" panose="05050102010706020507" pitchFamily="18" charset="2"/>
                <a:ea typeface="MS Shell Dlg 2" panose="020B0604030504040204" pitchFamily="34" charset="0"/>
                <a:cs typeface="MS Shell Dlg 2" panose="020B0604030504040204" pitchFamily="34" charset="0"/>
                <a:sym typeface="Wingdings" panose="05000000000000000000" pitchFamily="2" charset="2"/>
              </a:rPr>
              <a:t>o</a:t>
            </a:r>
            <a:r>
              <a:rPr lang="en-US" dirty="0">
                <a:solidFill>
                  <a:srgbClr val="FF0000"/>
                </a:solidFill>
                <a:latin typeface="Symbol" panose="05050102010706020507" pitchFamily="18" charset="2"/>
                <a:ea typeface="MS Shell Dlg 2" panose="020B0604030504040204" pitchFamily="34" charset="0"/>
                <a:cs typeface="MS Shell Dlg 2" panose="020B0604030504040204" pitchFamily="34" charset="0"/>
                <a:sym typeface="Wingdings" panose="05000000000000000000" pitchFamily="2" charset="2"/>
              </a:rPr>
              <a:t> &lt; l &lt; l</a:t>
            </a:r>
            <a:r>
              <a:rPr lang="en-US" baseline="-25000" dirty="0">
                <a:solidFill>
                  <a:srgbClr val="FF0000"/>
                </a:solidFill>
                <a:latin typeface="Symbol" panose="05050102010706020507" pitchFamily="18" charset="2"/>
                <a:ea typeface="MS Shell Dlg 2" panose="020B0604030504040204" pitchFamily="34" charset="0"/>
                <a:cs typeface="MS Shell Dlg 2" panose="020B0604030504040204" pitchFamily="34" charset="0"/>
                <a:sym typeface="Wingdings" panose="05000000000000000000" pitchFamily="2" charset="2"/>
              </a:rPr>
              <a:t>o</a:t>
            </a:r>
            <a:r>
              <a:rPr lang="en-US" dirty="0">
                <a:solidFill>
                  <a:srgbClr val="FF0000"/>
                </a:solidFill>
                <a:latin typeface="Symbol" panose="05050102010706020507" pitchFamily="18" charset="2"/>
                <a:ea typeface="MS Shell Dlg 2" panose="020B0604030504040204" pitchFamily="34" charset="0"/>
                <a:cs typeface="MS Shell Dlg 2" panose="020B0604030504040204" pitchFamily="34" charset="0"/>
                <a:sym typeface="Wingdings" panose="05000000000000000000" pitchFamily="2" charset="2"/>
              </a:rPr>
              <a:t> + </a:t>
            </a:r>
            <a:r>
              <a:rPr lang="en-US" dirty="0">
                <a:solidFill>
                  <a:srgbClr val="FF0000"/>
                </a:solidFill>
                <a:latin typeface="+mj-lt"/>
                <a:ea typeface="MS Shell Dlg 2" panose="020B0604030504040204" pitchFamily="34" charset="0"/>
                <a:cs typeface="MS Shell Dlg 2" panose="020B0604030504040204" pitchFamily="34" charset="0"/>
                <a:sym typeface="Wingdings" panose="05000000000000000000" pitchFamily="2" charset="2"/>
              </a:rPr>
              <a:t>d</a:t>
            </a:r>
            <a:r>
              <a:rPr lang="en-US" dirty="0">
                <a:solidFill>
                  <a:srgbClr val="FF0000"/>
                </a:solidFill>
                <a:latin typeface="Symbol" panose="05050102010706020507" pitchFamily="18" charset="2"/>
                <a:ea typeface="MS Shell Dlg 2" panose="020B0604030504040204" pitchFamily="34" charset="0"/>
                <a:cs typeface="MS Shell Dlg 2" panose="020B0604030504040204" pitchFamily="34" charset="0"/>
                <a:sym typeface="Wingdings" panose="05000000000000000000" pitchFamily="2" charset="2"/>
              </a:rPr>
              <a:t>l </a:t>
            </a:r>
            <a:r>
              <a:rPr lang="en-US" dirty="0">
                <a:solidFill>
                  <a:srgbClr val="FF0000"/>
                </a:solidFill>
                <a:ea typeface="MS Shell Dlg 2" panose="020B0604030504040204" pitchFamily="34" charset="0"/>
                <a:cs typeface="MS Shell Dlg 2" panose="020B0604030504040204" pitchFamily="34" charset="0"/>
                <a:sym typeface="Wingdings" panose="05000000000000000000" pitchFamily="2" charset="2"/>
              </a:rPr>
              <a:t>is just proportional to d</a:t>
            </a:r>
            <a:r>
              <a:rPr lang="en-US" dirty="0">
                <a:solidFill>
                  <a:srgbClr val="FF0000"/>
                </a:solidFill>
                <a:latin typeface="Symbol" panose="05050102010706020507" pitchFamily="18" charset="2"/>
                <a:ea typeface="MS Shell Dlg 2" panose="020B0604030504040204" pitchFamily="34" charset="0"/>
                <a:cs typeface="MS Shell Dlg 2" panose="020B0604030504040204" pitchFamily="34" charset="0"/>
                <a:sym typeface="Wingdings" panose="05000000000000000000" pitchFamily="2" charset="2"/>
              </a:rPr>
              <a:t>l</a:t>
            </a:r>
          </a:p>
          <a:p>
            <a:pPr marL="285750" indent="-285750">
              <a:buFont typeface="Symbol" panose="05050102010706020507" pitchFamily="18" charset="2"/>
              <a:buChar char=" "/>
              <a:tabLst>
                <a:tab pos="398463" algn="l"/>
              </a:tabLst>
            </a:pPr>
            <a:r>
              <a:rPr lang="en-US" dirty="0">
                <a:solidFill>
                  <a:srgbClr val="FF0000"/>
                </a:solidFill>
                <a:latin typeface="Symbol" panose="05050102010706020507" pitchFamily="18" charset="2"/>
                <a:ea typeface="MS Shell Dlg 2" panose="020B0604030504040204" pitchFamily="34" charset="0"/>
                <a:cs typeface="MS Shell Dlg 2" panose="020B0604030504040204" pitchFamily="34" charset="0"/>
                <a:sym typeface="Wingdings" panose="05000000000000000000" pitchFamily="2" charset="2"/>
              </a:rPr>
              <a:t>         </a:t>
            </a:r>
            <a:r>
              <a:rPr lang="en-US" dirty="0">
                <a:solidFill>
                  <a:srgbClr val="FF0000"/>
                </a:solidFill>
                <a:ea typeface="MS Shell Dlg 2" panose="020B0604030504040204" pitchFamily="34" charset="0"/>
                <a:cs typeface="MS Shell Dlg 2" panose="020B0604030504040204" pitchFamily="34" charset="0"/>
                <a:sym typeface="Wingdings" panose="05000000000000000000" pitchFamily="2" charset="2"/>
              </a:rPr>
              <a:t>and is not a function of </a:t>
            </a:r>
            <a:r>
              <a:rPr lang="en-US" dirty="0">
                <a:solidFill>
                  <a:srgbClr val="FF0000"/>
                </a:solidFill>
                <a:latin typeface="Symbol" panose="05050102010706020507" pitchFamily="18" charset="2"/>
                <a:ea typeface="MS Shell Dlg 2" panose="020B0604030504040204" pitchFamily="34" charset="0"/>
                <a:cs typeface="MS Shell Dlg 2" panose="020B0604030504040204" pitchFamily="34" charset="0"/>
                <a:sym typeface="Wingdings" panose="05000000000000000000" pitchFamily="2" charset="2"/>
              </a:rPr>
              <a:t>l</a:t>
            </a:r>
            <a:r>
              <a:rPr lang="en-US" dirty="0">
                <a:solidFill>
                  <a:srgbClr val="FF0000"/>
                </a:solidFill>
                <a:ea typeface="MS Shell Dlg 2" panose="020B0604030504040204" pitchFamily="34" charset="0"/>
                <a:cs typeface="MS Shell Dlg 2" panose="020B0604030504040204" pitchFamily="34" charset="0"/>
                <a:sym typeface="Wingdings" panose="05000000000000000000" pitchFamily="2" charset="2"/>
              </a:rPr>
              <a:t>. </a:t>
            </a:r>
            <a:endParaRPr lang="en-US" dirty="0">
              <a:solidFill>
                <a:srgbClr val="FF0000"/>
              </a:solidFill>
              <a:latin typeface="Symbol" panose="05050102010706020507" pitchFamily="18" charset="2"/>
              <a:ea typeface="MS Shell Dlg 2" panose="020B0604030504040204" pitchFamily="34" charset="0"/>
              <a:cs typeface="MS Shell Dlg 2" panose="020B0604030504040204" pitchFamily="34" charset="0"/>
            </a:endParaRPr>
          </a:p>
          <a:p>
            <a:pPr marL="285750" indent="-285750">
              <a:buFont typeface="Symbol" panose="05050102010706020507" pitchFamily="18" charset="2"/>
              <a:buChar char=" 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Symbol" panose="05050102010706020507" pitchFamily="18" charset="2"/>
              <a:buChar char=" "/>
            </a:pPr>
            <a:endParaRPr lang="en-US" dirty="0"/>
          </a:p>
          <a:p>
            <a:r>
              <a:rPr lang="en-US" u="sng" dirty="0"/>
              <a:t>Check</a:t>
            </a:r>
            <a:r>
              <a:rPr lang="en-US" dirty="0"/>
              <a:t>:  total area is  = 2</a:t>
            </a:r>
            <a:r>
              <a:rPr lang="en-US" dirty="0">
                <a:latin typeface="Symbol" panose="05050102010706020507" pitchFamily="18" charset="2"/>
                <a:ea typeface="MS Shell Dlg 2" panose="020B0604030504040204" pitchFamily="34" charset="0"/>
                <a:cs typeface="MS Shell Dlg 2" panose="020B0604030504040204" pitchFamily="34" charset="0"/>
              </a:rPr>
              <a:t>p</a:t>
            </a:r>
            <a:r>
              <a:rPr lang="en-US" dirty="0"/>
              <a:t>V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sz="4400" baseline="-15000" dirty="0">
                <a:latin typeface="Symbol" panose="05050102010706020507" pitchFamily="18" charset="2"/>
              </a:rPr>
              <a:t>ò</a:t>
            </a:r>
            <a:r>
              <a:rPr lang="en-US" sz="3000" dirty="0">
                <a:latin typeface="MS Shell Dlg 2" panose="020B0604030504040204" pitchFamily="34" charset="0"/>
              </a:rPr>
              <a:t>  </a:t>
            </a:r>
            <a:r>
              <a:rPr lang="en-US" dirty="0"/>
              <a:t>d</a:t>
            </a:r>
            <a:r>
              <a:rPr lang="en-US" sz="800" dirty="0"/>
              <a:t> </a:t>
            </a:r>
            <a:r>
              <a:rPr lang="en-US" dirty="0">
                <a:latin typeface="Symbol" panose="05050102010706020507" pitchFamily="18" charset="2"/>
              </a:rPr>
              <a:t>l   </a:t>
            </a:r>
            <a:r>
              <a:rPr lang="en-US" dirty="0">
                <a:latin typeface="MS Shell Dlg 2" panose="020B0604030504040204" pitchFamily="34" charset="0"/>
                <a:ea typeface="MS Shell Dlg 2" panose="020B0604030504040204" pitchFamily="34" charset="0"/>
                <a:cs typeface="MS Shell Dlg 2" panose="020B0604030504040204" pitchFamily="34" charset="0"/>
              </a:rPr>
              <a:t>= 4</a:t>
            </a:r>
            <a:r>
              <a:rPr lang="en-US" dirty="0">
                <a:latin typeface="Symbol" panose="05050102010706020507" pitchFamily="18" charset="2"/>
                <a:ea typeface="MS Shell Dlg 2" panose="020B0604030504040204" pitchFamily="34" charset="0"/>
                <a:cs typeface="MS Shell Dlg 2" panose="020B0604030504040204" pitchFamily="34" charset="0"/>
              </a:rPr>
              <a:t>p</a:t>
            </a:r>
            <a:r>
              <a:rPr lang="en-US" dirty="0">
                <a:latin typeface="MS Shell Dlg 2" panose="020B0604030504040204" pitchFamily="34" charset="0"/>
                <a:ea typeface="MS Shell Dlg 2" panose="020B0604030504040204" pitchFamily="34" charset="0"/>
                <a:cs typeface="MS Shell Dlg 2" panose="020B0604030504040204" pitchFamily="34" charset="0"/>
              </a:rPr>
              <a:t>V</a:t>
            </a:r>
            <a:r>
              <a:rPr lang="en-US" baseline="30000" dirty="0">
                <a:latin typeface="MS Shell Dlg 2" panose="020B0604030504040204" pitchFamily="34" charset="0"/>
                <a:ea typeface="MS Shell Dlg 2" panose="020B0604030504040204" pitchFamily="34" charset="0"/>
                <a:cs typeface="MS Shell Dlg 2" panose="020B0604030504040204" pitchFamily="34" charset="0"/>
              </a:rPr>
              <a:t>2</a:t>
            </a:r>
            <a:r>
              <a:rPr lang="en-US" dirty="0">
                <a:latin typeface="MS Shell Dlg 2" panose="020B0604030504040204" pitchFamily="34" charset="0"/>
                <a:ea typeface="MS Shell Dlg 2" panose="020B0604030504040204" pitchFamily="34" charset="0"/>
                <a:cs typeface="MS Shell Dlg 2" panose="020B0604030504040204" pitchFamily="34" charset="0"/>
              </a:rPr>
              <a:t>   </a:t>
            </a:r>
            <a:r>
              <a:rPr lang="en-US" sz="1800" dirty="0">
                <a:latin typeface="Wingdings" panose="05000000000000000000" pitchFamily="2" charset="2"/>
              </a:rPr>
              <a:t>ü</a:t>
            </a:r>
            <a:endParaRPr lang="en-US" sz="1800" dirty="0">
              <a:latin typeface="MS Shell Dlg 2" panose="020B0604030504040204" pitchFamily="34" charset="0"/>
            </a:endParaRPr>
          </a:p>
          <a:p>
            <a:endParaRPr lang="en-US" dirty="0"/>
          </a:p>
          <a:p>
            <a:pPr marL="285750" indent="-285750">
              <a:buFont typeface="Symbol" panose="05050102010706020507" pitchFamily="18" charset="2"/>
              <a:buChar char=" 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 "/>
            </a:pPr>
            <a:endParaRPr lang="en-US" dirty="0">
              <a:latin typeface="Symbol" panose="05050102010706020507" pitchFamily="18" charset="2"/>
            </a:endParaRPr>
          </a:p>
          <a:p>
            <a:pPr marL="285750" indent="-285750">
              <a:buFont typeface="Symbol" panose="05050102010706020507" pitchFamily="18" charset="2"/>
              <a:buChar char=" "/>
            </a:pPr>
            <a:endParaRPr lang="en-US" dirty="0">
              <a:latin typeface="Symbol" panose="05050102010706020507" pitchFamily="18" charset="2"/>
            </a:endParaRPr>
          </a:p>
          <a:p>
            <a:pPr marL="285750" indent="-285750">
              <a:buFont typeface="Symbol" panose="05050102010706020507" pitchFamily="18" charset="2"/>
              <a:buChar char=" "/>
            </a:pPr>
            <a:endParaRPr lang="en-US" dirty="0">
              <a:latin typeface="Symbol" panose="05050102010706020507" pitchFamily="18" charset="2"/>
            </a:endParaRPr>
          </a:p>
          <a:p>
            <a:endParaRPr lang="en-US" dirty="0">
              <a:latin typeface="Symbol" panose="05050102010706020507" pitchFamily="18" charset="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E9D102-B235-2772-7D85-CAB00D70258A}"/>
              </a:ext>
            </a:extLst>
          </p:cNvPr>
          <p:cNvSpPr txBox="1"/>
          <p:nvPr/>
        </p:nvSpPr>
        <p:spPr>
          <a:xfrm>
            <a:off x="2946480" y="5994183"/>
            <a:ext cx="330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D96F82-8733-B357-81F2-C818F4407B97}"/>
              </a:ext>
            </a:extLst>
          </p:cNvPr>
          <p:cNvSpPr txBox="1"/>
          <p:nvPr/>
        </p:nvSpPr>
        <p:spPr>
          <a:xfrm>
            <a:off x="3014795" y="56494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3FE5DE-9004-3421-83AF-7FD63EF8B199}"/>
              </a:ext>
            </a:extLst>
          </p:cNvPr>
          <p:cNvSpPr txBox="1"/>
          <p:nvPr/>
        </p:nvSpPr>
        <p:spPr>
          <a:xfrm>
            <a:off x="11202686" y="3792367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||</a:t>
            </a:r>
            <a:r>
              <a:rPr lang="en-US" dirty="0"/>
              <a:t> = V</a:t>
            </a:r>
            <a:r>
              <a:rPr lang="en-US" baseline="-25000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342329-07AF-0696-BDC6-DA9FA41ED7D4}"/>
              </a:ext>
            </a:extLst>
          </p:cNvPr>
          <p:cNvSpPr txBox="1"/>
          <p:nvPr/>
        </p:nvSpPr>
        <p:spPr>
          <a:xfrm>
            <a:off x="7835506" y="167372"/>
            <a:ext cx="38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y</a:t>
            </a:r>
            <a:endParaRPr lang="en-US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4F21AB-D96B-CBC1-5F19-BCF134B66811}"/>
              </a:ext>
            </a:extLst>
          </p:cNvPr>
          <p:cNvSpPr txBox="1"/>
          <p:nvPr/>
        </p:nvSpPr>
        <p:spPr>
          <a:xfrm>
            <a:off x="5731071" y="5548669"/>
            <a:ext cx="38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z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21650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7ED287F-C2AC-7258-C11C-4AE830F475F6}"/>
              </a:ext>
            </a:extLst>
          </p:cNvPr>
          <p:cNvGrpSpPr/>
          <p:nvPr/>
        </p:nvGrpSpPr>
        <p:grpSpPr>
          <a:xfrm>
            <a:off x="6005034" y="607897"/>
            <a:ext cx="5197652" cy="5057296"/>
            <a:chOff x="2470026" y="-173685"/>
            <a:chExt cx="5197652" cy="5057296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1E664C5-D9EF-75AC-BE89-FD9835E2D9BA}"/>
                </a:ext>
              </a:extLst>
            </p:cNvPr>
            <p:cNvCxnSpPr>
              <a:cxnSpLocks/>
            </p:cNvCxnSpPr>
            <p:nvPr/>
          </p:nvCxnSpPr>
          <p:spPr>
            <a:xfrm>
              <a:off x="4519499" y="3220088"/>
              <a:ext cx="314817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AAA7BEC-5049-503C-D788-2F98F4B295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0026" y="3214981"/>
              <a:ext cx="2051054" cy="16686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DE89470-B9C4-B2A3-E8B9-3183843BF0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2661" y="-173685"/>
              <a:ext cx="0" cy="33988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B655BA37-5DE0-28D9-1DDF-CBFF06BE114F}"/>
              </a:ext>
            </a:extLst>
          </p:cNvPr>
          <p:cNvSpPr/>
          <p:nvPr/>
        </p:nvSpPr>
        <p:spPr>
          <a:xfrm>
            <a:off x="9915374" y="2559298"/>
            <a:ext cx="469971" cy="265124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3CEA59-BD31-FC3A-20C2-E7F793A4F3C0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8054507" y="2559298"/>
            <a:ext cx="2095853" cy="1447480"/>
          </a:xfrm>
          <a:prstGeom prst="straightConnector1">
            <a:avLst/>
          </a:prstGeom>
          <a:ln w="127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3FEE2CE-E8BC-4F73-CEA7-9A2737DA1D4E}"/>
              </a:ext>
            </a:extLst>
          </p:cNvPr>
          <p:cNvGrpSpPr/>
          <p:nvPr/>
        </p:nvGrpSpPr>
        <p:grpSpPr>
          <a:xfrm>
            <a:off x="9207319" y="2562652"/>
            <a:ext cx="316112" cy="550534"/>
            <a:chOff x="6039711" y="2462404"/>
            <a:chExt cx="316112" cy="55053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BF065F-0D0C-E47B-2203-4FABB9BFA3E6}"/>
                </a:ext>
              </a:extLst>
            </p:cNvPr>
            <p:cNvSpPr txBox="1"/>
            <p:nvPr/>
          </p:nvSpPr>
          <p:spPr>
            <a:xfrm>
              <a:off x="6039711" y="2643606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FF"/>
                  </a:solidFill>
                </a:rPr>
                <a:t>V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34E8BF-5D08-B4C0-E0BF-2295FAC3DE6D}"/>
                </a:ext>
              </a:extLst>
            </p:cNvPr>
            <p:cNvSpPr txBox="1"/>
            <p:nvPr/>
          </p:nvSpPr>
          <p:spPr>
            <a:xfrm>
              <a:off x="6053892" y="2462404"/>
              <a:ext cx="9691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rgbClr val="FF00FF"/>
                  </a:solidFill>
                  <a:latin typeface="Symbol" panose="05050102010706020507" pitchFamily="18" charset="2"/>
                </a:rPr>
                <a:t>®</a:t>
              </a:r>
              <a:endParaRPr lang="en-US" sz="1000" dirty="0">
                <a:solidFill>
                  <a:srgbClr val="FF00FF"/>
                </a:solidFill>
                <a:latin typeface="MS Shell Dlg 2" panose="020B060403050404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546457B-F8EC-2A22-2E71-722618CE5681}"/>
              </a:ext>
            </a:extLst>
          </p:cNvPr>
          <p:cNvSpPr txBox="1"/>
          <p:nvPr/>
        </p:nvSpPr>
        <p:spPr>
          <a:xfrm>
            <a:off x="9220091" y="342208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Symbol" panose="05050102010706020507" pitchFamily="18" charset="2"/>
              </a:rPr>
              <a:t>q</a:t>
            </a:r>
            <a:r>
              <a:rPr lang="en-US" baseline="-25000" dirty="0">
                <a:solidFill>
                  <a:srgbClr val="FF00FF"/>
                </a:solidFill>
                <a:latin typeface="Symbol" panose="05050102010706020507" pitchFamily="18" charset="2"/>
              </a:rPr>
              <a:t>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EC5343-EEA7-1220-1FF7-E077EE56D375}"/>
              </a:ext>
            </a:extLst>
          </p:cNvPr>
          <p:cNvCxnSpPr/>
          <p:nvPr/>
        </p:nvCxnSpPr>
        <p:spPr>
          <a:xfrm>
            <a:off x="10150359" y="2571323"/>
            <a:ext cx="0" cy="1435455"/>
          </a:xfrm>
          <a:prstGeom prst="line">
            <a:avLst/>
          </a:prstGeom>
          <a:ln w="12700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E6B7D8-F0DE-042F-E0E8-BCF0E8743110}"/>
              </a:ext>
            </a:extLst>
          </p:cNvPr>
          <p:cNvCxnSpPr>
            <a:cxnSpLocks/>
          </p:cNvCxnSpPr>
          <p:nvPr/>
        </p:nvCxnSpPr>
        <p:spPr>
          <a:xfrm flipH="1" flipV="1">
            <a:off x="10069233" y="2416912"/>
            <a:ext cx="72960" cy="14680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46545A1-6365-000E-50CC-E89BF7CF959C}"/>
              </a:ext>
            </a:extLst>
          </p:cNvPr>
          <p:cNvSpPr/>
          <p:nvPr/>
        </p:nvSpPr>
        <p:spPr>
          <a:xfrm rot="19591851">
            <a:off x="10053092" y="2502162"/>
            <a:ext cx="72960" cy="8047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F47AF7-32A2-D5DB-B0B2-FCE7B3FF9803}"/>
              </a:ext>
            </a:extLst>
          </p:cNvPr>
          <p:cNvSpPr txBox="1"/>
          <p:nvPr/>
        </p:nvSpPr>
        <p:spPr>
          <a:xfrm>
            <a:off x="10036951" y="2290349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V</a:t>
            </a:r>
            <a:r>
              <a:rPr lang="en-US" sz="800" dirty="0">
                <a:solidFill>
                  <a:srgbClr val="0070C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d</a:t>
            </a:r>
            <a:r>
              <a:rPr lang="en-US" sz="1400" dirty="0" err="1">
                <a:solidFill>
                  <a:srgbClr val="0070C0"/>
                </a:solidFill>
                <a:latin typeface="Symbol" panose="05050102010706020507" pitchFamily="18" charset="2"/>
              </a:rPr>
              <a:t>q</a:t>
            </a:r>
            <a:endParaRPr lang="en-US" sz="1400" dirty="0">
              <a:solidFill>
                <a:srgbClr val="0070C0"/>
              </a:solidFill>
              <a:latin typeface="Symbol" panose="05050102010706020507" pitchFamily="18" charset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B689B9-0E75-40CF-C783-02B637B5438D}"/>
              </a:ext>
            </a:extLst>
          </p:cNvPr>
          <p:cNvSpPr txBox="1"/>
          <p:nvPr/>
        </p:nvSpPr>
        <p:spPr>
          <a:xfrm>
            <a:off x="10144609" y="3115232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r</a:t>
            </a:r>
            <a:r>
              <a:rPr lang="en-US" baseline="-25000" dirty="0">
                <a:solidFill>
                  <a:srgbClr val="FF00FF"/>
                </a:solidFill>
              </a:rPr>
              <a:t>1</a:t>
            </a:r>
            <a:r>
              <a:rPr lang="en-US" dirty="0">
                <a:solidFill>
                  <a:srgbClr val="FF00FF"/>
                </a:solidFill>
              </a:rPr>
              <a:t> = V sin</a:t>
            </a:r>
            <a:r>
              <a:rPr lang="en-US" sz="800" dirty="0">
                <a:solidFill>
                  <a:srgbClr val="FF00FF"/>
                </a:solidFill>
              </a:rPr>
              <a:t> </a:t>
            </a:r>
            <a:r>
              <a:rPr lang="en-US" dirty="0">
                <a:solidFill>
                  <a:srgbClr val="FF00FF"/>
                </a:solidFill>
                <a:latin typeface="Symbol" panose="05050102010706020507" pitchFamily="18" charset="2"/>
              </a:rPr>
              <a:t>q</a:t>
            </a:r>
            <a:r>
              <a:rPr lang="en-US" baseline="-25000" dirty="0">
                <a:solidFill>
                  <a:srgbClr val="FF00FF"/>
                </a:solidFill>
                <a:latin typeface="Symbol" panose="05050102010706020507" pitchFamily="18" charset="2"/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C755AFF-F186-4C87-3773-B874C3CCDB43}"/>
              </a:ext>
            </a:extLst>
          </p:cNvPr>
          <p:cNvSpPr/>
          <p:nvPr/>
        </p:nvSpPr>
        <p:spPr>
          <a:xfrm>
            <a:off x="8192399" y="2235522"/>
            <a:ext cx="469971" cy="329879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881DC109-B170-B9AF-C051-CB82BCB2AED8}"/>
              </a:ext>
            </a:extLst>
          </p:cNvPr>
          <p:cNvSpPr/>
          <p:nvPr/>
        </p:nvSpPr>
        <p:spPr>
          <a:xfrm rot="875630">
            <a:off x="8370387" y="3364501"/>
            <a:ext cx="950085" cy="1040842"/>
          </a:xfrm>
          <a:prstGeom prst="arc">
            <a:avLst/>
          </a:prstGeom>
          <a:ln w="952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29D399-4F53-E01A-D823-A066BC588392}"/>
              </a:ext>
            </a:extLst>
          </p:cNvPr>
          <p:cNvSpPr txBox="1"/>
          <p:nvPr/>
        </p:nvSpPr>
        <p:spPr>
          <a:xfrm>
            <a:off x="8124898" y="3668725"/>
            <a:ext cx="381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  <a:latin typeface="Symbol" panose="05050102010706020507" pitchFamily="18" charset="2"/>
              </a:rPr>
              <a:t>q</a:t>
            </a:r>
            <a:r>
              <a:rPr lang="en-US" sz="1400" baseline="-25000" dirty="0">
                <a:solidFill>
                  <a:srgbClr val="00B0F0"/>
                </a:solidFill>
                <a:latin typeface="Symbol" panose="05050102010706020507" pitchFamily="18" charset="2"/>
              </a:rPr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A2D5FB-7AFB-8CE1-8678-B5E983AD27D0}"/>
              </a:ext>
            </a:extLst>
          </p:cNvPr>
          <p:cNvCxnSpPr>
            <a:cxnSpLocks/>
            <a:endCxn id="18" idx="0"/>
          </p:cNvCxnSpPr>
          <p:nvPr/>
        </p:nvCxnSpPr>
        <p:spPr>
          <a:xfrm flipV="1">
            <a:off x="8038919" y="2235522"/>
            <a:ext cx="388466" cy="1775977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B7459D1B-188E-8411-42C1-913CE3F5AE92}"/>
              </a:ext>
            </a:extLst>
          </p:cNvPr>
          <p:cNvSpPr/>
          <p:nvPr/>
        </p:nvSpPr>
        <p:spPr>
          <a:xfrm rot="1260548">
            <a:off x="7878789" y="3850751"/>
            <a:ext cx="297895" cy="235997"/>
          </a:xfrm>
          <a:prstGeom prst="arc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893CA0-E42E-7BE9-DE7E-4320D52B01BA}"/>
              </a:ext>
            </a:extLst>
          </p:cNvPr>
          <p:cNvSpPr/>
          <p:nvPr/>
        </p:nvSpPr>
        <p:spPr>
          <a:xfrm rot="1000823">
            <a:off x="8329402" y="2234552"/>
            <a:ext cx="89148" cy="891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D8A30A-DF1C-F042-3AA4-5550C4098207}"/>
              </a:ext>
            </a:extLst>
          </p:cNvPr>
          <p:cNvCxnSpPr/>
          <p:nvPr/>
        </p:nvCxnSpPr>
        <p:spPr>
          <a:xfrm flipH="1" flipV="1">
            <a:off x="8221666" y="2173224"/>
            <a:ext cx="193634" cy="698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39D490-477E-A1B3-5BD7-BDD454CE2476}"/>
              </a:ext>
            </a:extLst>
          </p:cNvPr>
          <p:cNvSpPr txBox="1"/>
          <p:nvPr/>
        </p:nvSpPr>
        <p:spPr>
          <a:xfrm>
            <a:off x="8116533" y="1917323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V</a:t>
            </a:r>
            <a:r>
              <a:rPr lang="en-US" sz="800" dirty="0">
                <a:solidFill>
                  <a:srgbClr val="0070C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d</a:t>
            </a:r>
            <a:r>
              <a:rPr lang="en-US" sz="1400" dirty="0" err="1">
                <a:solidFill>
                  <a:srgbClr val="0070C0"/>
                </a:solidFill>
                <a:latin typeface="Symbol" panose="05050102010706020507" pitchFamily="18" charset="2"/>
              </a:rPr>
              <a:t>q</a:t>
            </a:r>
            <a:endParaRPr lang="en-US" sz="1400" dirty="0">
              <a:solidFill>
                <a:srgbClr val="0070C0"/>
              </a:solidFill>
              <a:latin typeface="Symbol" panose="05050102010706020507" pitchFamily="18" charset="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EBA4F7-5BAE-9E2E-4AAD-D078CC82B5FF}"/>
              </a:ext>
            </a:extLst>
          </p:cNvPr>
          <p:cNvSpPr txBox="1"/>
          <p:nvPr/>
        </p:nvSpPr>
        <p:spPr>
          <a:xfrm>
            <a:off x="8501815" y="2099255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r</a:t>
            </a:r>
            <a:r>
              <a:rPr lang="en-US" baseline="-25000" dirty="0">
                <a:solidFill>
                  <a:srgbClr val="00B0F0"/>
                </a:solidFill>
              </a:rPr>
              <a:t>2</a:t>
            </a:r>
            <a:r>
              <a:rPr lang="en-US" dirty="0">
                <a:solidFill>
                  <a:srgbClr val="00B0F0"/>
                </a:solidFill>
              </a:rPr>
              <a:t>= V sin</a:t>
            </a:r>
            <a:r>
              <a:rPr lang="en-US" sz="800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  <a:latin typeface="Symbol" panose="05050102010706020507" pitchFamily="18" charset="2"/>
              </a:rPr>
              <a:t>q</a:t>
            </a:r>
            <a:r>
              <a:rPr lang="en-US" baseline="-25000" dirty="0">
                <a:solidFill>
                  <a:srgbClr val="00B0F0"/>
                </a:solidFill>
                <a:latin typeface="Symbol" panose="05050102010706020507" pitchFamily="18" charset="2"/>
              </a:rPr>
              <a:t>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E5317F-F6AD-EBDB-E8B7-8C6D46EB0D32}"/>
              </a:ext>
            </a:extLst>
          </p:cNvPr>
          <p:cNvCxnSpPr>
            <a:cxnSpLocks/>
          </p:cNvCxnSpPr>
          <p:nvPr/>
        </p:nvCxnSpPr>
        <p:spPr>
          <a:xfrm>
            <a:off x="8451026" y="2243074"/>
            <a:ext cx="0" cy="1725675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E9A4A1F-35B5-A504-D79F-6BFCE6E67E73}"/>
              </a:ext>
            </a:extLst>
          </p:cNvPr>
          <p:cNvSpPr txBox="1"/>
          <p:nvPr/>
        </p:nvSpPr>
        <p:spPr>
          <a:xfrm>
            <a:off x="851338" y="762000"/>
            <a:ext cx="6474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Compare the cartoon at small </a:t>
            </a:r>
            <a:r>
              <a:rPr lang="en-US" sz="2800" dirty="0">
                <a:solidFill>
                  <a:srgbClr val="0070C0"/>
                </a:solidFill>
                <a:latin typeface="Symbol" panose="05050102010706020507" pitchFamily="18" charset="2"/>
              </a:rPr>
              <a:t>q</a:t>
            </a:r>
            <a:r>
              <a:rPr lang="en-US" sz="2800" dirty="0">
                <a:solidFill>
                  <a:srgbClr val="0070C0"/>
                </a:solidFill>
              </a:rPr>
              <a:t> and large </a:t>
            </a:r>
            <a:r>
              <a:rPr lang="en-US" sz="2800" dirty="0">
                <a:solidFill>
                  <a:srgbClr val="0070C0"/>
                </a:solidFill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51924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3DE705-B54C-9EB9-CE0C-D5A9CD56CFCB}"/>
              </a:ext>
            </a:extLst>
          </p:cNvPr>
          <p:cNvSpPr txBox="1"/>
          <p:nvPr/>
        </p:nvSpPr>
        <p:spPr>
          <a:xfrm>
            <a:off x="541489" y="122160"/>
            <a:ext cx="102320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But how do we reconcile the weight(</a:t>
            </a:r>
            <a:r>
              <a:rPr lang="en-US" sz="2800" dirty="0">
                <a:solidFill>
                  <a:srgbClr val="0070C0"/>
                </a:solidFill>
                <a:latin typeface="Symbol" panose="05050102010706020507" pitchFamily="18" charset="2"/>
              </a:rPr>
              <a:t>l</a:t>
            </a:r>
            <a:r>
              <a:rPr lang="en-US" sz="2800" dirty="0">
                <a:solidFill>
                  <a:srgbClr val="0070C0"/>
                </a:solidFill>
              </a:rPr>
              <a:t>) being unity with the fact that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there are more alphas with </a:t>
            </a:r>
            <a:r>
              <a:rPr lang="en-US" sz="2800" dirty="0">
                <a:solidFill>
                  <a:srgbClr val="0070C0"/>
                </a:solidFill>
                <a:latin typeface="Symbol" panose="05050102010706020507" pitchFamily="18" charset="2"/>
              </a:rPr>
              <a:t>q</a:t>
            </a:r>
            <a:r>
              <a:rPr lang="en-US" sz="2800" dirty="0">
                <a:solidFill>
                  <a:srgbClr val="0070C0"/>
                </a:solidFill>
              </a:rPr>
              <a:t> near 90</a:t>
            </a:r>
            <a:r>
              <a:rPr lang="en-US" sz="2800" baseline="30000" dirty="0">
                <a:solidFill>
                  <a:srgbClr val="0070C0"/>
                </a:solidFill>
              </a:rPr>
              <a:t>o</a:t>
            </a:r>
            <a:r>
              <a:rPr lang="en-US" sz="2800" dirty="0">
                <a:solidFill>
                  <a:srgbClr val="0070C0"/>
                </a:solidFill>
              </a:rPr>
              <a:t> than with </a:t>
            </a:r>
            <a:r>
              <a:rPr lang="en-US" sz="2800" dirty="0">
                <a:solidFill>
                  <a:srgbClr val="0070C0"/>
                </a:solidFill>
                <a:latin typeface="Symbol" panose="05050102010706020507" pitchFamily="18" charset="2"/>
              </a:rPr>
              <a:t>q</a:t>
            </a:r>
            <a:r>
              <a:rPr lang="en-US" sz="2800" dirty="0">
                <a:solidFill>
                  <a:srgbClr val="0070C0"/>
                </a:solidFill>
              </a:rPr>
              <a:t> near 0</a:t>
            </a:r>
            <a:r>
              <a:rPr lang="en-US" sz="2800" baseline="30000" dirty="0">
                <a:solidFill>
                  <a:srgbClr val="0070C0"/>
                </a:solidFill>
              </a:rPr>
              <a:t>o</a:t>
            </a:r>
            <a:r>
              <a:rPr lang="en-US" sz="2800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012723-49F5-A90A-76EC-3C95B5743DFC}"/>
              </a:ext>
            </a:extLst>
          </p:cNvPr>
          <p:cNvSpPr txBox="1"/>
          <p:nvPr/>
        </p:nvSpPr>
        <p:spPr>
          <a:xfrm>
            <a:off x="632154" y="1661427"/>
            <a:ext cx="1005076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two ranges of </a:t>
            </a:r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/>
              <a:t>:    </a:t>
            </a:r>
            <a:r>
              <a:rPr lang="en-US" dirty="0">
                <a:latin typeface="Symbol" panose="05050102010706020507" pitchFamily="18" charset="2"/>
              </a:rPr>
              <a:t>l </a:t>
            </a:r>
            <a:r>
              <a:rPr lang="en-US" dirty="0"/>
              <a:t>= [0.9,1.0] (i.e. nearly parallel to B) and  l = [0., 0.1] (i.e. nearly perp to 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ymbol" panose="05050102010706020507" pitchFamily="18" charset="2"/>
              </a:rPr>
              <a:t>l </a:t>
            </a:r>
            <a:r>
              <a:rPr lang="en-US" dirty="0"/>
              <a:t>= [0.9, 1.0] corresponds to 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dirty="0"/>
              <a:t> = [ 25.8, 0]   i.e. a range of 25.8</a:t>
            </a:r>
            <a:r>
              <a:rPr lang="en-US" baseline="30000" dirty="0"/>
              <a:t>o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ymbol" panose="05050102010706020507" pitchFamily="18" charset="2"/>
                <a:ea typeface="MS Shell Dlg 2" panose="020B0604030504040204" pitchFamily="34" charset="0"/>
                <a:cs typeface="MS Shell Dlg 2" panose="020B0604030504040204" pitchFamily="34" charset="0"/>
              </a:rPr>
              <a:t>l  </a:t>
            </a:r>
            <a:r>
              <a:rPr lang="en-US" dirty="0"/>
              <a:t>= [0., 0.1] corresponds to</a:t>
            </a:r>
            <a:r>
              <a:rPr lang="en-US" dirty="0">
                <a:latin typeface="Symbol" panose="05050102010706020507" pitchFamily="18" charset="2"/>
              </a:rPr>
              <a:t> q </a:t>
            </a:r>
            <a:r>
              <a:rPr lang="en-US" dirty="0"/>
              <a:t>= [90, 84.3]   i.e. a range of 5.7</a:t>
            </a:r>
            <a:r>
              <a:rPr lang="en-US" baseline="30000" dirty="0"/>
              <a:t>o</a:t>
            </a:r>
            <a:r>
              <a:rPr lang="en-US" dirty="0"/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u="sng" dirty="0"/>
              <a:t>Second check</a:t>
            </a:r>
            <a:r>
              <a:rPr lang="en-US" dirty="0"/>
              <a:t>:  construct an ensemble of markers that is uniformly distributed in </a:t>
            </a:r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/>
              <a:t> (over[-1,1] ) and</a:t>
            </a:r>
          </a:p>
          <a:p>
            <a:r>
              <a:rPr lang="en-US" dirty="0"/>
              <a:t>                            uniformly distributed in pitch angle</a:t>
            </a:r>
            <a:r>
              <a:rPr lang="en-US" dirty="0">
                <a:latin typeface="Symbol" panose="05050102010706020507" pitchFamily="18" charset="2"/>
              </a:rPr>
              <a:t> b </a:t>
            </a:r>
            <a:r>
              <a:rPr lang="en-US" dirty="0"/>
              <a:t>(over [0, 2</a:t>
            </a:r>
            <a:r>
              <a:rPr lang="en-US" dirty="0">
                <a:latin typeface="Symbol" panose="05050102010706020507" pitchFamily="18" charset="2"/>
              </a:rPr>
              <a:t>p</a:t>
            </a:r>
            <a:r>
              <a:rPr lang="en-US" dirty="0"/>
              <a:t>]).   Then compute Vx, </a:t>
            </a:r>
            <a:r>
              <a:rPr lang="en-US" dirty="0" err="1"/>
              <a:t>Vy</a:t>
            </a:r>
            <a:r>
              <a:rPr lang="en-US" dirty="0"/>
              <a:t>, </a:t>
            </a:r>
            <a:r>
              <a:rPr lang="en-US" dirty="0" err="1"/>
              <a:t>Vz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Are there the same number of markers with velocity vector near the x-hat direction, the y-hat</a:t>
            </a:r>
          </a:p>
          <a:p>
            <a:r>
              <a:rPr lang="en-US" dirty="0"/>
              <a:t>direction, and the z-hat direction, i.e. is this constructed ensemble actually isotropic?</a:t>
            </a:r>
          </a:p>
          <a:p>
            <a:endParaRPr lang="en-US" dirty="0"/>
          </a:p>
          <a:p>
            <a:r>
              <a:rPr lang="en-US" dirty="0"/>
              <a:t>Answer:  yes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AA66D9-6EA2-D30A-2CF2-CDEAC542AFC1}"/>
              </a:ext>
            </a:extLst>
          </p:cNvPr>
          <p:cNvGrpSpPr/>
          <p:nvPr/>
        </p:nvGrpSpPr>
        <p:grpSpPr>
          <a:xfrm>
            <a:off x="7084942" y="2367452"/>
            <a:ext cx="143034" cy="591721"/>
            <a:chOff x="6752427" y="5920612"/>
            <a:chExt cx="143034" cy="59172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D55C75C-BBC5-9D91-4A27-A07C743978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5461" y="5920612"/>
              <a:ext cx="0" cy="587464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2CF1B5-1804-12FC-BD15-0C43E8402D90}"/>
                </a:ext>
              </a:extLst>
            </p:cNvPr>
            <p:cNvCxnSpPr>
              <a:cxnSpLocks/>
            </p:cNvCxnSpPr>
            <p:nvPr/>
          </p:nvCxnSpPr>
          <p:spPr>
            <a:xfrm>
              <a:off x="6752427" y="5920612"/>
              <a:ext cx="143034" cy="0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CF17C81-C77C-4E6E-159C-A2D7439DD6B3}"/>
                </a:ext>
              </a:extLst>
            </p:cNvPr>
            <p:cNvCxnSpPr>
              <a:cxnSpLocks/>
            </p:cNvCxnSpPr>
            <p:nvPr/>
          </p:nvCxnSpPr>
          <p:spPr>
            <a:xfrm>
              <a:off x="6752427" y="6512333"/>
              <a:ext cx="143034" cy="0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4ED9778-90CB-D824-5472-E809EE1CF1E9}"/>
              </a:ext>
            </a:extLst>
          </p:cNvPr>
          <p:cNvSpPr txBox="1"/>
          <p:nvPr/>
        </p:nvSpPr>
        <p:spPr>
          <a:xfrm>
            <a:off x="7446395" y="2251838"/>
            <a:ext cx="38866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Ans.: same d</a:t>
            </a:r>
            <a:r>
              <a:rPr lang="en-US" dirty="0">
                <a:solidFill>
                  <a:srgbClr val="FF00FF"/>
                </a:solidFill>
                <a:latin typeface="Symbol" panose="05050102010706020507" pitchFamily="18" charset="2"/>
              </a:rPr>
              <a:t>l</a:t>
            </a:r>
            <a:r>
              <a:rPr lang="en-US" dirty="0">
                <a:solidFill>
                  <a:srgbClr val="FF00FF"/>
                </a:solidFill>
              </a:rPr>
              <a:t> covers a bigger </a:t>
            </a:r>
            <a:r>
              <a:rPr lang="en-US" dirty="0" err="1">
                <a:solidFill>
                  <a:srgbClr val="FF00FF"/>
                </a:solidFill>
              </a:rPr>
              <a:t>d</a:t>
            </a:r>
            <a:r>
              <a:rPr lang="en-US" dirty="0" err="1">
                <a:solidFill>
                  <a:srgbClr val="FF00FF"/>
                </a:solidFill>
                <a:latin typeface="Symbol" panose="05050102010706020507" pitchFamily="18" charset="2"/>
              </a:rPr>
              <a:t>q</a:t>
            </a:r>
            <a:r>
              <a:rPr lang="en-US" dirty="0">
                <a:solidFill>
                  <a:srgbClr val="FF00FF"/>
                </a:solidFill>
              </a:rPr>
              <a:t> when </a:t>
            </a:r>
          </a:p>
          <a:p>
            <a:r>
              <a:rPr lang="en-US" dirty="0">
                <a:solidFill>
                  <a:srgbClr val="FF00FF"/>
                </a:solidFill>
                <a:latin typeface="Symbol" panose="05050102010706020507" pitchFamily="18" charset="2"/>
              </a:rPr>
              <a:t>l</a:t>
            </a:r>
            <a:r>
              <a:rPr lang="en-US" dirty="0">
                <a:solidFill>
                  <a:srgbClr val="FF00FF"/>
                </a:solidFill>
              </a:rPr>
              <a:t> is near unity, i.e. velocity is nearly </a:t>
            </a:r>
          </a:p>
          <a:p>
            <a:r>
              <a:rPr lang="en-US" dirty="0">
                <a:solidFill>
                  <a:srgbClr val="FF00FF"/>
                </a:solidFill>
              </a:rPr>
              <a:t>parallel to B</a:t>
            </a:r>
          </a:p>
        </p:txBody>
      </p:sp>
    </p:spTree>
    <p:extLst>
      <p:ext uri="{BB962C8B-B14F-4D97-AF65-F5344CB8AC3E}">
        <p14:creationId xmlns:p14="http://schemas.microsoft.com/office/powerpoint/2010/main" val="407248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909372-50E0-5C1A-6049-37513B0AB997}"/>
              </a:ext>
            </a:extLst>
          </p:cNvPr>
          <p:cNvSpPr txBox="1"/>
          <p:nvPr/>
        </p:nvSpPr>
        <p:spPr>
          <a:xfrm>
            <a:off x="304800" y="290165"/>
            <a:ext cx="80899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pdb</a:t>
            </a:r>
            <a:endParaRPr lang="en-US" dirty="0"/>
          </a:p>
          <a:p>
            <a:r>
              <a:rPr lang="en-US" dirty="0"/>
              <a:t>import h5py</a:t>
            </a:r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               as      np</a:t>
            </a:r>
          </a:p>
          <a:p>
            <a:r>
              <a:rPr lang="en-US" dirty="0"/>
              <a:t>import time                 as      time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   as     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myprompts</a:t>
            </a:r>
            <a:r>
              <a:rPr lang="en-US" dirty="0"/>
              <a:t>            as      MYP</a:t>
            </a:r>
          </a:p>
          <a:p>
            <a:r>
              <a:rPr lang="en-US" dirty="0"/>
              <a:t>import </a:t>
            </a:r>
            <a:r>
              <a:rPr lang="en-US" dirty="0" err="1"/>
              <a:t>read_any_file</a:t>
            </a:r>
            <a:r>
              <a:rPr lang="en-US" dirty="0"/>
              <a:t>        as      RAF</a:t>
            </a:r>
          </a:p>
          <a:p>
            <a:r>
              <a:rPr lang="en-US" dirty="0"/>
              <a:t>import </a:t>
            </a:r>
            <a:r>
              <a:rPr lang="en-US" dirty="0" err="1"/>
              <a:t>write_a_file</a:t>
            </a:r>
            <a:r>
              <a:rPr lang="en-US" dirty="0"/>
              <a:t>         as      WAF</a:t>
            </a:r>
          </a:p>
          <a:p>
            <a:r>
              <a:rPr lang="en-US" dirty="0"/>
              <a:t>import matplotlib           as      </a:t>
            </a:r>
            <a:r>
              <a:rPr lang="en-US" dirty="0" err="1"/>
              <a:t>mpl</a:t>
            </a:r>
            <a:endParaRPr lang="en-US" dirty="0"/>
          </a:p>
          <a:p>
            <a:r>
              <a:rPr lang="en-US" dirty="0"/>
              <a:t>from   </a:t>
            </a:r>
            <a:r>
              <a:rPr lang="en-US" dirty="0" err="1"/>
              <a:t>shapely.geometry</a:t>
            </a:r>
            <a:r>
              <a:rPr lang="en-US" dirty="0"/>
              <a:t>     import  Point, Polygon</a:t>
            </a:r>
          </a:p>
          <a:p>
            <a:r>
              <a:rPr lang="en-US" dirty="0"/>
              <a:t>from   </a:t>
            </a:r>
            <a:r>
              <a:rPr lang="en-US" dirty="0" err="1"/>
              <a:t>matplotlib.patches</a:t>
            </a:r>
            <a:r>
              <a:rPr lang="en-US" dirty="0"/>
              <a:t>   import  Rectangle</a:t>
            </a:r>
          </a:p>
          <a:p>
            <a:r>
              <a:rPr lang="en-US" dirty="0"/>
              <a:t>from   </a:t>
            </a:r>
            <a:r>
              <a:rPr lang="en-US" dirty="0" err="1"/>
              <a:t>matplotlib.backends.backend_pdf</a:t>
            </a:r>
            <a:r>
              <a:rPr lang="en-US" dirty="0"/>
              <a:t> import </a:t>
            </a:r>
            <a:r>
              <a:rPr lang="en-US" dirty="0" err="1"/>
              <a:t>PdfPages</a:t>
            </a:r>
            <a:endParaRPr lang="en-US" dirty="0"/>
          </a:p>
          <a:p>
            <a:r>
              <a:rPr lang="en-US" dirty="0"/>
              <a:t>import sys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test_pitch_weight</a:t>
            </a:r>
            <a:r>
              <a:rPr lang="en-US" dirty="0"/>
              <a:t>():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Npitch</a:t>
            </a:r>
            <a:r>
              <a:rPr lang="en-US" dirty="0"/>
              <a:t> = 3000</a:t>
            </a:r>
          </a:p>
          <a:p>
            <a:r>
              <a:rPr lang="en-US" dirty="0"/>
              <a:t>    </a:t>
            </a:r>
            <a:r>
              <a:rPr lang="en-US" dirty="0" err="1"/>
              <a:t>Nbeta</a:t>
            </a:r>
            <a:r>
              <a:rPr lang="en-US" dirty="0"/>
              <a:t>  = 3000</a:t>
            </a:r>
          </a:p>
          <a:p>
            <a:r>
              <a:rPr lang="en-US" dirty="0"/>
              <a:t>    </a:t>
            </a:r>
            <a:r>
              <a:rPr lang="en-US" dirty="0" err="1"/>
              <a:t>Ntotal</a:t>
            </a:r>
            <a:r>
              <a:rPr lang="en-US" dirty="0"/>
              <a:t> = </a:t>
            </a:r>
            <a:r>
              <a:rPr lang="en-US" dirty="0" err="1"/>
              <a:t>Npitch</a:t>
            </a:r>
            <a:r>
              <a:rPr lang="en-US" dirty="0"/>
              <a:t> * </a:t>
            </a:r>
            <a:r>
              <a:rPr lang="en-US" dirty="0" err="1"/>
              <a:t>Nbeta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vparallel</a:t>
            </a:r>
            <a:r>
              <a:rPr lang="en-US" dirty="0"/>
              <a:t> = </a:t>
            </a:r>
            <a:r>
              <a:rPr lang="en-US" dirty="0" err="1"/>
              <a:t>np.zeros</a:t>
            </a:r>
            <a:r>
              <a:rPr lang="en-US" dirty="0"/>
              <a:t>(</a:t>
            </a:r>
            <a:r>
              <a:rPr lang="en-US" dirty="0" err="1"/>
              <a:t>Ntotal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vy</a:t>
            </a:r>
            <a:r>
              <a:rPr lang="en-US" dirty="0"/>
              <a:t>        = </a:t>
            </a:r>
            <a:r>
              <a:rPr lang="en-US" dirty="0" err="1"/>
              <a:t>np.zeros</a:t>
            </a:r>
            <a:r>
              <a:rPr lang="en-US" dirty="0"/>
              <a:t>(</a:t>
            </a:r>
            <a:r>
              <a:rPr lang="en-US" dirty="0" err="1"/>
              <a:t>Ntotal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vz</a:t>
            </a:r>
            <a:r>
              <a:rPr lang="en-US" dirty="0"/>
              <a:t>        = </a:t>
            </a:r>
            <a:r>
              <a:rPr lang="en-US" dirty="0" err="1"/>
              <a:t>np.zeros</a:t>
            </a:r>
            <a:r>
              <a:rPr lang="en-US" dirty="0"/>
              <a:t>(</a:t>
            </a:r>
            <a:r>
              <a:rPr lang="en-US" dirty="0" err="1"/>
              <a:t>Ntotal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/>
              <a:t>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3EADE0-BA86-1690-ADEE-8A4AEF2ADE03}"/>
              </a:ext>
            </a:extLst>
          </p:cNvPr>
          <p:cNvSpPr txBox="1"/>
          <p:nvPr/>
        </p:nvSpPr>
        <p:spPr>
          <a:xfrm>
            <a:off x="6988706" y="1006278"/>
            <a:ext cx="2811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FF"/>
                </a:solidFill>
              </a:rPr>
              <a:t>test_pitch_weight.py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05EA5D-CB91-F91E-0FF4-592D2491B2B5}"/>
              </a:ext>
            </a:extLst>
          </p:cNvPr>
          <p:cNvSpPr txBox="1"/>
          <p:nvPr/>
        </p:nvSpPr>
        <p:spPr>
          <a:xfrm>
            <a:off x="6956441" y="1640671"/>
            <a:ext cx="441588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Constructs a marker ensemble uniformly distributed in </a:t>
            </a:r>
            <a:r>
              <a:rPr lang="en-US" sz="1400" dirty="0">
                <a:solidFill>
                  <a:srgbClr val="0070C0"/>
                </a:solidFill>
                <a:latin typeface="Symbol" panose="05050102010706020507" pitchFamily="18" charset="2"/>
              </a:rPr>
              <a:t>l</a:t>
            </a:r>
          </a:p>
          <a:p>
            <a:r>
              <a:rPr lang="en-US" sz="1400" dirty="0">
                <a:solidFill>
                  <a:srgbClr val="0070C0"/>
                </a:solidFill>
              </a:rPr>
              <a:t>and uniformly distributed in pitch angle (essentially,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at one velocity and one spatial location).  Then compute</a:t>
            </a:r>
          </a:p>
          <a:p>
            <a:r>
              <a:rPr lang="en-US" sz="1400" dirty="0">
                <a:solidFill>
                  <a:srgbClr val="0070C0"/>
                </a:solidFill>
              </a:rPr>
              <a:t>number of markers with velocity vector nearly in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x-direction, nearly in y-direction, and nearly in z-direction.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If the numbers of markers in these three directions are</a:t>
            </a:r>
          </a:p>
          <a:p>
            <a:r>
              <a:rPr lang="en-US" sz="1400" dirty="0">
                <a:solidFill>
                  <a:srgbClr val="0070C0"/>
                </a:solidFill>
              </a:rPr>
              <a:t>nearly the same, then the constructed marker ensemble</a:t>
            </a:r>
          </a:p>
          <a:p>
            <a:r>
              <a:rPr lang="en-US" sz="1400" dirty="0">
                <a:solidFill>
                  <a:srgbClr val="0070C0"/>
                </a:solidFill>
              </a:rPr>
              <a:t>is </a:t>
            </a:r>
            <a:r>
              <a:rPr lang="en-US" sz="1400" dirty="0" err="1">
                <a:solidFill>
                  <a:srgbClr val="0070C0"/>
                </a:solidFill>
              </a:rPr>
              <a:t>isotrpopic</a:t>
            </a:r>
            <a:r>
              <a:rPr lang="en-US" sz="1400" dirty="0">
                <a:solidFill>
                  <a:srgbClr val="0070C0"/>
                </a:solidFill>
              </a:rPr>
              <a:t> and no special ‘weighting’ of the markers in</a:t>
            </a:r>
          </a:p>
          <a:p>
            <a:r>
              <a:rPr lang="en-US" sz="1400" dirty="0">
                <a:solidFill>
                  <a:srgbClr val="0070C0"/>
                </a:solidFill>
                <a:latin typeface="Symbol" panose="05050102010706020507" pitchFamily="18" charset="2"/>
              </a:rPr>
              <a:t>l </a:t>
            </a:r>
            <a:r>
              <a:rPr lang="en-US" sz="1400" dirty="0">
                <a:solidFill>
                  <a:srgbClr val="0070C0"/>
                </a:solidFill>
              </a:rPr>
              <a:t>is needed to ensure that the weighted distribution</a:t>
            </a:r>
          </a:p>
          <a:p>
            <a:r>
              <a:rPr lang="en-US" sz="1400" dirty="0">
                <a:solidFill>
                  <a:srgbClr val="0070C0"/>
                </a:solidFill>
              </a:rPr>
              <a:t>function isotropic.</a:t>
            </a:r>
          </a:p>
        </p:txBody>
      </p:sp>
    </p:spTree>
    <p:extLst>
      <p:ext uri="{BB962C8B-B14F-4D97-AF65-F5344CB8AC3E}">
        <p14:creationId xmlns:p14="http://schemas.microsoft.com/office/powerpoint/2010/main" val="756495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352568-1FC7-F107-191A-1C64A463C9B2}"/>
              </a:ext>
            </a:extLst>
          </p:cNvPr>
          <p:cNvSpPr txBox="1"/>
          <p:nvPr/>
        </p:nvSpPr>
        <p:spPr>
          <a:xfrm>
            <a:off x="1145188" y="49837"/>
            <a:ext cx="9153844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</a:t>
            </a:r>
            <a:r>
              <a:rPr lang="en-US" sz="1300" dirty="0"/>
              <a:t>weights = </a:t>
            </a:r>
            <a:r>
              <a:rPr lang="en-US" sz="1300" dirty="0" err="1"/>
              <a:t>np.zeros</a:t>
            </a:r>
            <a:r>
              <a:rPr lang="en-US" sz="1300" dirty="0"/>
              <a:t>(</a:t>
            </a:r>
            <a:r>
              <a:rPr lang="en-US" sz="1300" dirty="0" err="1"/>
              <a:t>Ntotal</a:t>
            </a:r>
            <a:r>
              <a:rPr lang="en-US" sz="1300" dirty="0"/>
              <a:t>)</a:t>
            </a:r>
          </a:p>
          <a:p>
            <a:r>
              <a:rPr lang="en-US" sz="1300" dirty="0"/>
              <a:t>    betas   = </a:t>
            </a:r>
            <a:r>
              <a:rPr lang="en-US" sz="1300" dirty="0" err="1"/>
              <a:t>np.linspace</a:t>
            </a:r>
            <a:r>
              <a:rPr lang="en-US" sz="1300" dirty="0"/>
              <a:t>(0., 2.*</a:t>
            </a:r>
            <a:r>
              <a:rPr lang="en-US" sz="1300" dirty="0" err="1"/>
              <a:t>np.pi</a:t>
            </a:r>
            <a:r>
              <a:rPr lang="en-US" sz="1300" dirty="0"/>
              <a:t>, </a:t>
            </a:r>
            <a:r>
              <a:rPr lang="en-US" sz="1300" dirty="0" err="1"/>
              <a:t>Nbeta</a:t>
            </a:r>
            <a:r>
              <a:rPr lang="en-US" sz="1300" dirty="0"/>
              <a:t>, endpoint=False)</a:t>
            </a:r>
          </a:p>
          <a:p>
            <a:r>
              <a:rPr lang="en-US" sz="1300" dirty="0"/>
              <a:t>    pitches = </a:t>
            </a:r>
            <a:r>
              <a:rPr lang="en-US" sz="1300" dirty="0" err="1"/>
              <a:t>np.linspace</a:t>
            </a:r>
            <a:r>
              <a:rPr lang="en-US" sz="1300" dirty="0"/>
              <a:t>(-0.999999, 0.999999, </a:t>
            </a:r>
            <a:r>
              <a:rPr lang="en-US" sz="1300" dirty="0" err="1"/>
              <a:t>Npitch</a:t>
            </a:r>
            <a:r>
              <a:rPr lang="en-US" sz="1300" dirty="0"/>
              <a:t>, endpoint=True)</a:t>
            </a:r>
          </a:p>
          <a:p>
            <a:endParaRPr lang="en-US" sz="1300" dirty="0"/>
          </a:p>
          <a:p>
            <a:r>
              <a:rPr lang="en-US" sz="1300" dirty="0"/>
              <a:t>    </a:t>
            </a:r>
            <a:r>
              <a:rPr lang="en-US" sz="1300" dirty="0" err="1"/>
              <a:t>vtot</a:t>
            </a:r>
            <a:r>
              <a:rPr lang="en-US" sz="1300" dirty="0"/>
              <a:t> = 1.3e7 # birth speed of alpha at 3.5 MeV</a:t>
            </a:r>
          </a:p>
          <a:p>
            <a:r>
              <a:rPr lang="en-US" sz="1300" dirty="0"/>
              <a:t>    </a:t>
            </a:r>
            <a:r>
              <a:rPr lang="en-US" sz="1300" dirty="0" err="1"/>
              <a:t>ictr</a:t>
            </a:r>
            <a:r>
              <a:rPr lang="en-US" sz="1300" dirty="0"/>
              <a:t> = 0</a:t>
            </a:r>
          </a:p>
          <a:p>
            <a:r>
              <a:rPr lang="en-US" sz="1300" dirty="0"/>
              <a:t>    </a:t>
            </a:r>
          </a:p>
          <a:p>
            <a:r>
              <a:rPr lang="en-US" sz="1300" dirty="0"/>
              <a:t>    for ii in range(</a:t>
            </a:r>
            <a:r>
              <a:rPr lang="en-US" sz="1300" dirty="0" err="1"/>
              <a:t>Npitch</a:t>
            </a:r>
            <a:r>
              <a:rPr lang="en-US" sz="1300" dirty="0"/>
              <a:t>):</a:t>
            </a:r>
          </a:p>
          <a:p>
            <a:r>
              <a:rPr lang="en-US" sz="1300" dirty="0"/>
              <a:t>       for </a:t>
            </a:r>
            <a:r>
              <a:rPr lang="en-US" sz="1300" dirty="0" err="1"/>
              <a:t>jj</a:t>
            </a:r>
            <a:r>
              <a:rPr lang="en-US" sz="1300" dirty="0"/>
              <a:t> in range(</a:t>
            </a:r>
            <a:r>
              <a:rPr lang="en-US" sz="1300" dirty="0" err="1"/>
              <a:t>Nbeta</a:t>
            </a:r>
            <a:r>
              <a:rPr lang="en-US" sz="1300" dirty="0"/>
              <a:t>):</a:t>
            </a:r>
          </a:p>
          <a:p>
            <a:r>
              <a:rPr lang="en-US" sz="1300" dirty="0"/>
              <a:t>           </a:t>
            </a:r>
          </a:p>
          <a:p>
            <a:r>
              <a:rPr lang="en-US" sz="1300" dirty="0"/>
              <a:t>          </a:t>
            </a:r>
            <a:r>
              <a:rPr lang="en-US" sz="1300" dirty="0" err="1"/>
              <a:t>vparallel</a:t>
            </a:r>
            <a:r>
              <a:rPr lang="en-US" sz="1300" dirty="0"/>
              <a:t>[</a:t>
            </a:r>
            <a:r>
              <a:rPr lang="en-US" sz="1300" dirty="0" err="1"/>
              <a:t>ictr</a:t>
            </a:r>
            <a:r>
              <a:rPr lang="en-US" sz="1300" dirty="0"/>
              <a:t>] = </a:t>
            </a:r>
            <a:r>
              <a:rPr lang="en-US" sz="1300" dirty="0" err="1"/>
              <a:t>vtot</a:t>
            </a:r>
            <a:r>
              <a:rPr lang="en-US" sz="1300" dirty="0"/>
              <a:t> * pitches[ii]</a:t>
            </a:r>
          </a:p>
          <a:p>
            <a:r>
              <a:rPr lang="en-US" sz="1300" dirty="0"/>
              <a:t>          weights[</a:t>
            </a:r>
            <a:r>
              <a:rPr lang="en-US" sz="1300" dirty="0" err="1"/>
              <a:t>ictr</a:t>
            </a:r>
            <a:r>
              <a:rPr lang="en-US" sz="1300" dirty="0"/>
              <a:t>]  = 1</a:t>
            </a:r>
          </a:p>
          <a:p>
            <a:r>
              <a:rPr lang="en-US" sz="1300" dirty="0"/>
              <a:t>          #weights[ictr]   = </a:t>
            </a:r>
            <a:r>
              <a:rPr lang="en-US" sz="1300" dirty="0" err="1"/>
              <a:t>np.sqrt</a:t>
            </a:r>
            <a:r>
              <a:rPr lang="en-US" sz="1300" dirty="0"/>
              <a:t>(1 - pitches[ii]**2)</a:t>
            </a:r>
          </a:p>
          <a:p>
            <a:r>
              <a:rPr lang="en-US" sz="1300" dirty="0"/>
              <a:t>          </a:t>
            </a:r>
            <a:r>
              <a:rPr lang="en-US" sz="1300" dirty="0" err="1"/>
              <a:t>vperp</a:t>
            </a:r>
            <a:r>
              <a:rPr lang="en-US" sz="1300" dirty="0"/>
              <a:t>           = </a:t>
            </a:r>
            <a:r>
              <a:rPr lang="en-US" sz="1300" dirty="0" err="1"/>
              <a:t>np.sqrt</a:t>
            </a:r>
            <a:r>
              <a:rPr lang="en-US" sz="1300" dirty="0"/>
              <a:t>(</a:t>
            </a:r>
            <a:r>
              <a:rPr lang="en-US" sz="1300" dirty="0" err="1"/>
              <a:t>vtot</a:t>
            </a:r>
            <a:r>
              <a:rPr lang="en-US" sz="1300" dirty="0"/>
              <a:t>**2-vparallel[</a:t>
            </a:r>
            <a:r>
              <a:rPr lang="en-US" sz="1300" dirty="0" err="1"/>
              <a:t>ictr</a:t>
            </a:r>
            <a:r>
              <a:rPr lang="en-US" sz="1300" dirty="0"/>
              <a:t>]**2)</a:t>
            </a:r>
          </a:p>
          <a:p>
            <a:r>
              <a:rPr lang="en-US" sz="1300" dirty="0"/>
              <a:t>          </a:t>
            </a:r>
            <a:r>
              <a:rPr lang="en-US" sz="1300" dirty="0" err="1"/>
              <a:t>vy</a:t>
            </a:r>
            <a:r>
              <a:rPr lang="en-US" sz="1300" dirty="0"/>
              <a:t>[</a:t>
            </a:r>
            <a:r>
              <a:rPr lang="en-US" sz="1300" dirty="0" err="1"/>
              <a:t>ictr</a:t>
            </a:r>
            <a:r>
              <a:rPr lang="en-US" sz="1300" dirty="0"/>
              <a:t>]        = </a:t>
            </a:r>
            <a:r>
              <a:rPr lang="en-US" sz="1300" dirty="0" err="1"/>
              <a:t>vperp</a:t>
            </a:r>
            <a:r>
              <a:rPr lang="en-US" sz="1300" dirty="0"/>
              <a:t> * </a:t>
            </a:r>
            <a:r>
              <a:rPr lang="en-US" sz="1300" dirty="0" err="1"/>
              <a:t>np.cos</a:t>
            </a:r>
            <a:r>
              <a:rPr lang="en-US" sz="1300" dirty="0"/>
              <a:t>(betas[</a:t>
            </a:r>
            <a:r>
              <a:rPr lang="en-US" sz="1300" dirty="0" err="1"/>
              <a:t>jj</a:t>
            </a:r>
            <a:r>
              <a:rPr lang="en-US" sz="1300" dirty="0"/>
              <a:t>])</a:t>
            </a:r>
          </a:p>
          <a:p>
            <a:r>
              <a:rPr lang="en-US" sz="1300" dirty="0"/>
              <a:t>          </a:t>
            </a:r>
            <a:r>
              <a:rPr lang="en-US" sz="1300" dirty="0" err="1"/>
              <a:t>vz</a:t>
            </a:r>
            <a:r>
              <a:rPr lang="en-US" sz="1300" dirty="0"/>
              <a:t>[</a:t>
            </a:r>
            <a:r>
              <a:rPr lang="en-US" sz="1300" dirty="0" err="1"/>
              <a:t>ictr</a:t>
            </a:r>
            <a:r>
              <a:rPr lang="en-US" sz="1300" dirty="0"/>
              <a:t>]        = </a:t>
            </a:r>
            <a:r>
              <a:rPr lang="en-US" sz="1300" dirty="0" err="1"/>
              <a:t>vperp</a:t>
            </a:r>
            <a:r>
              <a:rPr lang="en-US" sz="1300" dirty="0"/>
              <a:t> * </a:t>
            </a:r>
            <a:r>
              <a:rPr lang="en-US" sz="1300" dirty="0" err="1"/>
              <a:t>np.sin</a:t>
            </a:r>
            <a:r>
              <a:rPr lang="en-US" sz="1300" dirty="0"/>
              <a:t>(betas[</a:t>
            </a:r>
            <a:r>
              <a:rPr lang="en-US" sz="1300" dirty="0" err="1"/>
              <a:t>jj</a:t>
            </a:r>
            <a:r>
              <a:rPr lang="en-US" sz="1300" dirty="0"/>
              <a:t>])</a:t>
            </a:r>
          </a:p>
          <a:p>
            <a:r>
              <a:rPr lang="en-US" sz="1300" dirty="0"/>
              <a:t>          </a:t>
            </a:r>
            <a:r>
              <a:rPr lang="en-US" sz="1300" dirty="0" err="1"/>
              <a:t>ictr</a:t>
            </a:r>
            <a:r>
              <a:rPr lang="en-US" sz="1300" dirty="0"/>
              <a:t>+= 1</a:t>
            </a:r>
          </a:p>
          <a:p>
            <a:r>
              <a:rPr lang="en-US" sz="1300" dirty="0"/>
              <a:t>          </a:t>
            </a:r>
          </a:p>
          <a:p>
            <a:r>
              <a:rPr lang="en-US" sz="1300" dirty="0"/>
              <a:t>    weights = weights / </a:t>
            </a:r>
            <a:r>
              <a:rPr lang="en-US" sz="1300" dirty="0" err="1"/>
              <a:t>np.sum</a:t>
            </a:r>
            <a:r>
              <a:rPr lang="en-US" sz="1300" dirty="0"/>
              <a:t>(weights)</a:t>
            </a:r>
          </a:p>
          <a:p>
            <a:r>
              <a:rPr lang="en-US" sz="1300" dirty="0"/>
              <a:t>    </a:t>
            </a:r>
          </a:p>
          <a:p>
            <a:r>
              <a:rPr lang="en-US" sz="1300" dirty="0"/>
              <a:t>    </a:t>
            </a:r>
            <a:r>
              <a:rPr lang="en-US" sz="1300" dirty="0" err="1"/>
              <a:t>ii_parallel</a:t>
            </a:r>
            <a:r>
              <a:rPr lang="en-US" sz="1300" dirty="0"/>
              <a:t> = (</a:t>
            </a:r>
            <a:r>
              <a:rPr lang="en-US" sz="1300" dirty="0" err="1"/>
              <a:t>np.abs</a:t>
            </a:r>
            <a:r>
              <a:rPr lang="en-US" sz="1300" dirty="0"/>
              <a:t>(</a:t>
            </a:r>
            <a:r>
              <a:rPr lang="en-US" sz="1300" dirty="0" err="1"/>
              <a:t>vparallel</a:t>
            </a:r>
            <a:r>
              <a:rPr lang="en-US" sz="1300" dirty="0"/>
              <a:t>)/</a:t>
            </a:r>
            <a:r>
              <a:rPr lang="en-US" sz="1300" dirty="0" err="1"/>
              <a:t>vtot</a:t>
            </a:r>
            <a:r>
              <a:rPr lang="en-US" sz="1300" dirty="0"/>
              <a:t>&gt;0.9)</a:t>
            </a:r>
          </a:p>
          <a:p>
            <a:r>
              <a:rPr lang="en-US" sz="1300" dirty="0"/>
              <a:t>    </a:t>
            </a:r>
            <a:r>
              <a:rPr lang="en-US" sz="1300" dirty="0" err="1"/>
              <a:t>ii_y</a:t>
            </a:r>
            <a:r>
              <a:rPr lang="en-US" sz="1300" dirty="0"/>
              <a:t>        = (</a:t>
            </a:r>
            <a:r>
              <a:rPr lang="en-US" sz="1300" dirty="0" err="1"/>
              <a:t>np.abs</a:t>
            </a:r>
            <a:r>
              <a:rPr lang="en-US" sz="1300" dirty="0"/>
              <a:t>(</a:t>
            </a:r>
            <a:r>
              <a:rPr lang="en-US" sz="1300" dirty="0" err="1"/>
              <a:t>vy</a:t>
            </a:r>
            <a:r>
              <a:rPr lang="en-US" sz="1300" dirty="0"/>
              <a:t>)/</a:t>
            </a:r>
            <a:r>
              <a:rPr lang="en-US" sz="1300" dirty="0" err="1"/>
              <a:t>vtot</a:t>
            </a:r>
            <a:r>
              <a:rPr lang="en-US" sz="1300" dirty="0"/>
              <a:t>&gt;0.9)</a:t>
            </a:r>
          </a:p>
          <a:p>
            <a:r>
              <a:rPr lang="en-US" sz="1300" dirty="0"/>
              <a:t>    </a:t>
            </a:r>
            <a:r>
              <a:rPr lang="en-US" sz="1300" dirty="0" err="1"/>
              <a:t>ii_z</a:t>
            </a:r>
            <a:r>
              <a:rPr lang="en-US" sz="1300" dirty="0"/>
              <a:t>        = (</a:t>
            </a:r>
            <a:r>
              <a:rPr lang="en-US" sz="1300" dirty="0" err="1"/>
              <a:t>np.abs</a:t>
            </a:r>
            <a:r>
              <a:rPr lang="en-US" sz="1300" dirty="0"/>
              <a:t>(</a:t>
            </a:r>
            <a:r>
              <a:rPr lang="en-US" sz="1300" dirty="0" err="1"/>
              <a:t>vz</a:t>
            </a:r>
            <a:r>
              <a:rPr lang="en-US" sz="1300" dirty="0"/>
              <a:t>)/</a:t>
            </a:r>
            <a:r>
              <a:rPr lang="en-US" sz="1300" dirty="0" err="1"/>
              <a:t>vtot</a:t>
            </a:r>
            <a:r>
              <a:rPr lang="en-US" sz="1300" dirty="0"/>
              <a:t>&gt;0.9)</a:t>
            </a:r>
          </a:p>
          <a:p>
            <a:endParaRPr lang="en-US" sz="1300" dirty="0"/>
          </a:p>
          <a:p>
            <a:r>
              <a:rPr lang="en-US" sz="1300" dirty="0"/>
              <a:t>    </a:t>
            </a:r>
            <a:r>
              <a:rPr lang="en-US" sz="1300" dirty="0" err="1"/>
              <a:t>total_weight_parallel</a:t>
            </a:r>
            <a:r>
              <a:rPr lang="en-US" sz="1300" dirty="0"/>
              <a:t> = </a:t>
            </a:r>
            <a:r>
              <a:rPr lang="en-US" sz="1300" dirty="0" err="1"/>
              <a:t>np.sum</a:t>
            </a:r>
            <a:r>
              <a:rPr lang="en-US" sz="1300" dirty="0"/>
              <a:t>( weights[</a:t>
            </a:r>
            <a:r>
              <a:rPr lang="en-US" sz="1300" dirty="0" err="1"/>
              <a:t>ii_parallel</a:t>
            </a:r>
            <a:r>
              <a:rPr lang="en-US" sz="1300" dirty="0"/>
              <a:t>])</a:t>
            </a:r>
          </a:p>
          <a:p>
            <a:r>
              <a:rPr lang="en-US" sz="1300" dirty="0"/>
              <a:t>    </a:t>
            </a:r>
            <a:r>
              <a:rPr lang="en-US" sz="1300" dirty="0" err="1"/>
              <a:t>total_weight_y</a:t>
            </a:r>
            <a:r>
              <a:rPr lang="en-US" sz="1300" dirty="0"/>
              <a:t>        = </a:t>
            </a:r>
            <a:r>
              <a:rPr lang="en-US" sz="1300" dirty="0" err="1"/>
              <a:t>np.sum</a:t>
            </a:r>
            <a:r>
              <a:rPr lang="en-US" sz="1300" dirty="0"/>
              <a:t>( weights[</a:t>
            </a:r>
            <a:r>
              <a:rPr lang="en-US" sz="1300" dirty="0" err="1"/>
              <a:t>ii_y</a:t>
            </a:r>
            <a:r>
              <a:rPr lang="en-US" sz="1300" dirty="0"/>
              <a:t>])</a:t>
            </a:r>
          </a:p>
          <a:p>
            <a:r>
              <a:rPr lang="en-US" sz="1300" dirty="0"/>
              <a:t>    </a:t>
            </a:r>
            <a:r>
              <a:rPr lang="en-US" sz="1300" dirty="0" err="1"/>
              <a:t>total_weight_z</a:t>
            </a:r>
            <a:r>
              <a:rPr lang="en-US" sz="1300" dirty="0"/>
              <a:t>        = </a:t>
            </a:r>
            <a:r>
              <a:rPr lang="en-US" sz="1300" dirty="0" err="1"/>
              <a:t>np.sum</a:t>
            </a:r>
            <a:r>
              <a:rPr lang="en-US" sz="1300" dirty="0"/>
              <a:t>( weights[</a:t>
            </a:r>
            <a:r>
              <a:rPr lang="en-US" sz="1300" dirty="0" err="1"/>
              <a:t>ii_z</a:t>
            </a:r>
            <a:r>
              <a:rPr lang="en-US" sz="1300" dirty="0"/>
              <a:t>])</a:t>
            </a:r>
          </a:p>
          <a:p>
            <a:endParaRPr lang="en-US" sz="1300" dirty="0"/>
          </a:p>
          <a:p>
            <a:r>
              <a:rPr lang="en-US" sz="1300" dirty="0"/>
              <a:t>    print("  weight in parallel direction: ", </a:t>
            </a:r>
            <a:r>
              <a:rPr lang="en-US" sz="1300" dirty="0" err="1"/>
              <a:t>total_weight_parallel</a:t>
            </a:r>
            <a:r>
              <a:rPr lang="en-US" sz="1300" dirty="0"/>
              <a:t>)</a:t>
            </a:r>
          </a:p>
          <a:p>
            <a:r>
              <a:rPr lang="en-US" sz="1300" dirty="0"/>
              <a:t>    print("  weight in y direction:        ", </a:t>
            </a:r>
            <a:r>
              <a:rPr lang="en-US" sz="1300" dirty="0" err="1"/>
              <a:t>total_weight_y</a:t>
            </a:r>
            <a:r>
              <a:rPr lang="en-US" sz="1300" dirty="0"/>
              <a:t>)</a:t>
            </a:r>
          </a:p>
          <a:p>
            <a:r>
              <a:rPr lang="en-US" sz="1300" dirty="0"/>
              <a:t>    print("  weight in z direction:        ", </a:t>
            </a:r>
            <a:r>
              <a:rPr lang="en-US" sz="1300" dirty="0" err="1"/>
              <a:t>total_weight_z</a:t>
            </a:r>
            <a:r>
              <a:rPr lang="en-US" sz="1300" dirty="0"/>
              <a:t>)</a:t>
            </a:r>
          </a:p>
          <a:p>
            <a:endParaRPr lang="en-US" sz="1300" dirty="0"/>
          </a:p>
          <a:p>
            <a:r>
              <a:rPr lang="en-US" sz="1300" dirty="0"/>
              <a:t>    </a:t>
            </a:r>
            <a:r>
              <a:rPr lang="en-US" sz="1300" dirty="0" err="1"/>
              <a:t>sys.exit</a:t>
            </a:r>
            <a:r>
              <a:rPr lang="en-US" sz="1300" dirty="0"/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361E0-F3BD-C074-1D12-3ED1CFB9FDFB}"/>
              </a:ext>
            </a:extLst>
          </p:cNvPr>
          <p:cNvSpPr txBox="1"/>
          <p:nvPr/>
        </p:nvSpPr>
        <p:spPr>
          <a:xfrm>
            <a:off x="7112851" y="445351"/>
            <a:ext cx="3610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FF"/>
                </a:solidFill>
              </a:rPr>
              <a:t>test_pitch_weight.py , continued</a:t>
            </a:r>
          </a:p>
        </p:txBody>
      </p:sp>
    </p:spTree>
    <p:extLst>
      <p:ext uri="{BB962C8B-B14F-4D97-AF65-F5344CB8AC3E}">
        <p14:creationId xmlns:p14="http://schemas.microsoft.com/office/powerpoint/2010/main" val="2482703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D7BD19-D568-589F-9ED5-23BCB928D4FF}"/>
              </a:ext>
            </a:extLst>
          </p:cNvPr>
          <p:cNvSpPr txBox="1"/>
          <p:nvPr/>
        </p:nvSpPr>
        <p:spPr>
          <a:xfrm>
            <a:off x="352097" y="110268"/>
            <a:ext cx="10147737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</a:t>
            </a:r>
            <a:r>
              <a:rPr lang="en-US" sz="2400" dirty="0"/>
              <a:t> weights[</a:t>
            </a:r>
            <a:r>
              <a:rPr lang="en-US" sz="2400" dirty="0" err="1"/>
              <a:t>ictr</a:t>
            </a:r>
            <a:r>
              <a:rPr lang="en-US" sz="2400" dirty="0"/>
              <a:t>]  = 1:</a:t>
            </a:r>
          </a:p>
          <a:p>
            <a:pPr marL="341313"/>
            <a:endParaRPr lang="en-US" dirty="0"/>
          </a:p>
          <a:p>
            <a:r>
              <a:rPr lang="en-US" sz="1800" dirty="0"/>
              <a:t>       weight in parallel direction:  0.100000               </a:t>
            </a:r>
            <a:r>
              <a:rPr lang="en-US" sz="1800" dirty="0">
                <a:solidFill>
                  <a:srgbClr val="FF00FF"/>
                </a:solidFill>
                <a:sym typeface="Wingdings" panose="05000000000000000000" pitchFamily="2" charset="2"/>
              </a:rPr>
              <a:t> almost equal weighting in all directions</a:t>
            </a:r>
            <a:endParaRPr lang="en-US" sz="1800" dirty="0">
              <a:solidFill>
                <a:srgbClr val="FF00FF"/>
              </a:solidFill>
            </a:endParaRPr>
          </a:p>
          <a:p>
            <a:r>
              <a:rPr lang="en-US" sz="1800" dirty="0"/>
              <a:t>       weight in y direction:             0.099975            </a:t>
            </a:r>
          </a:p>
          <a:p>
            <a:r>
              <a:rPr lang="en-US" sz="1800" dirty="0"/>
              <a:t>       weight in z direction:             0.099975</a:t>
            </a:r>
          </a:p>
          <a:p>
            <a:endParaRPr lang="en-US" sz="1800" dirty="0"/>
          </a:p>
          <a:p>
            <a:r>
              <a:rPr lang="en-US" sz="1800" dirty="0"/>
              <a:t>      Markers in parallel </a:t>
            </a:r>
            <a:r>
              <a:rPr lang="en-US" sz="1800" dirty="0" err="1"/>
              <a:t>dirn</a:t>
            </a:r>
            <a:r>
              <a:rPr lang="en-US" sz="1800" dirty="0"/>
              <a:t>:          900000                  </a:t>
            </a:r>
            <a:r>
              <a:rPr lang="en-US" sz="1800" dirty="0">
                <a:solidFill>
                  <a:srgbClr val="FF00FF"/>
                </a:solidFill>
                <a:sym typeface="Wingdings" panose="05000000000000000000" pitchFamily="2" charset="2"/>
              </a:rPr>
              <a:t> same number of markers in all directions</a:t>
            </a:r>
            <a:endParaRPr lang="en-US" sz="1800" dirty="0">
              <a:solidFill>
                <a:srgbClr val="FF00FF"/>
              </a:solidFill>
            </a:endParaRPr>
          </a:p>
          <a:p>
            <a:r>
              <a:rPr lang="en-US" sz="1800" dirty="0"/>
              <a:t>      Markers in y-</a:t>
            </a:r>
            <a:r>
              <a:rPr lang="en-US" sz="1800" dirty="0" err="1"/>
              <a:t>dir'n</a:t>
            </a:r>
            <a:r>
              <a:rPr lang="en-US" sz="1800" dirty="0"/>
              <a:t>:                    899776</a:t>
            </a:r>
          </a:p>
          <a:p>
            <a:r>
              <a:rPr lang="en-US" sz="1800" dirty="0"/>
              <a:t>       Markers in z-</a:t>
            </a:r>
            <a:r>
              <a:rPr lang="en-US" sz="1800" dirty="0" err="1"/>
              <a:t>dir'n</a:t>
            </a:r>
            <a:r>
              <a:rPr lang="en-US" sz="1800" dirty="0"/>
              <a:t>:                   899776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sz="2400" dirty="0"/>
              <a:t>weights[</a:t>
            </a:r>
            <a:r>
              <a:rPr lang="en-US" sz="2400" dirty="0" err="1"/>
              <a:t>ictr</a:t>
            </a:r>
            <a:r>
              <a:rPr lang="en-US" sz="2400" dirty="0"/>
              <a:t>]   = </a:t>
            </a:r>
            <a:r>
              <a:rPr lang="en-US" sz="2400" dirty="0" err="1"/>
              <a:t>np.sqrt</a:t>
            </a:r>
            <a:r>
              <a:rPr lang="en-US" sz="2400" dirty="0"/>
              <a:t>(1 - pitches[ii]**2)</a:t>
            </a:r>
          </a:p>
          <a:p>
            <a:endParaRPr lang="en-US" dirty="0"/>
          </a:p>
          <a:p>
            <a:pPr marL="341313"/>
            <a:r>
              <a:rPr lang="en-US" sz="1800" dirty="0"/>
              <a:t> weight in parallel direction:  0.037215005736784476     </a:t>
            </a:r>
            <a:r>
              <a:rPr lang="en-US" sz="1800" dirty="0">
                <a:solidFill>
                  <a:srgbClr val="FF00FF"/>
                </a:solidFill>
                <a:sym typeface="Wingdings" panose="05000000000000000000" pitchFamily="2" charset="2"/>
              </a:rPr>
              <a:t> too little weight in the parallel direction</a:t>
            </a:r>
            <a:endParaRPr lang="en-US" sz="1800" dirty="0">
              <a:solidFill>
                <a:srgbClr val="FF00FF"/>
              </a:solidFill>
            </a:endParaRPr>
          </a:p>
          <a:p>
            <a:pPr marL="341313"/>
            <a:r>
              <a:rPr lang="en-US" sz="1800" dirty="0"/>
              <a:t>  weight in y direction:            0.12417961979729016</a:t>
            </a:r>
          </a:p>
          <a:p>
            <a:pPr marL="341313"/>
            <a:r>
              <a:rPr lang="en-US" sz="1800" dirty="0"/>
              <a:t>  weight in z direction:            0.12417961979729016</a:t>
            </a:r>
          </a:p>
          <a:p>
            <a:pPr marL="341313"/>
            <a:endParaRPr lang="en-US" sz="1800" dirty="0"/>
          </a:p>
          <a:p>
            <a:pPr marL="341313"/>
            <a:r>
              <a:rPr lang="en-US" sz="1800" dirty="0"/>
              <a:t>Markers in parallel </a:t>
            </a:r>
            <a:r>
              <a:rPr lang="en-US" sz="1800" dirty="0" err="1"/>
              <a:t>dirn</a:t>
            </a:r>
            <a:r>
              <a:rPr lang="en-US" sz="1800" dirty="0"/>
              <a:t>:  900000</a:t>
            </a:r>
          </a:p>
          <a:p>
            <a:pPr marL="341313"/>
            <a:r>
              <a:rPr lang="en-US" sz="1800" dirty="0"/>
              <a:t>Markers in y-</a:t>
            </a:r>
            <a:r>
              <a:rPr lang="en-US" sz="1800" dirty="0" err="1"/>
              <a:t>dir'n</a:t>
            </a:r>
            <a:r>
              <a:rPr lang="en-US" sz="1800" dirty="0"/>
              <a:t>:  899776</a:t>
            </a:r>
          </a:p>
          <a:p>
            <a:pPr marL="341313"/>
            <a:r>
              <a:rPr lang="en-US" sz="1800" dirty="0"/>
              <a:t>Markers in z-</a:t>
            </a:r>
            <a:r>
              <a:rPr lang="en-US" sz="1800" dirty="0" err="1"/>
              <a:t>dir'n</a:t>
            </a:r>
            <a:r>
              <a:rPr lang="en-US" sz="1800" dirty="0"/>
              <a:t>:  899776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5682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PARC 1">
      <a:dk1>
        <a:srgbClr val="231F20"/>
      </a:dk1>
      <a:lt1>
        <a:srgbClr val="FFFFFF"/>
      </a:lt1>
      <a:dk2>
        <a:srgbClr val="555556"/>
      </a:dk2>
      <a:lt2>
        <a:srgbClr val="CCC8C2"/>
      </a:lt2>
      <a:accent1>
        <a:srgbClr val="006EAB"/>
      </a:accent1>
      <a:accent2>
        <a:srgbClr val="E40375"/>
      </a:accent2>
      <a:accent3>
        <a:srgbClr val="009EBF"/>
      </a:accent3>
      <a:accent4>
        <a:srgbClr val="004683"/>
      </a:accent4>
      <a:accent5>
        <a:srgbClr val="8DB555"/>
      </a:accent5>
      <a:accent6>
        <a:srgbClr val="5D2881"/>
      </a:accent6>
      <a:hlink>
        <a:srgbClr val="0432FF"/>
      </a:hlink>
      <a:folHlink>
        <a:srgbClr val="0432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 marL="342900" indent="-342900" algn="l">
          <a:buClr>
            <a:schemeClr val="accent6"/>
          </a:buClr>
          <a:buFont typeface="Arial" panose="020B0604020202020204" pitchFamily="34" charset="0"/>
          <a:buChar char="•"/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4" id="{092FF3CE-9A09-9447-B40B-8FF901B93000}" vid="{8CAAD244-BBF6-AD4E-8260-E80A566B78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6857B10020E742866A01CA87CF56C4" ma:contentTypeVersion="11" ma:contentTypeDescription="Create a new document." ma:contentTypeScope="" ma:versionID="09b037389d94c4f0dfa9219c781126f8">
  <xsd:schema xmlns:xsd="http://www.w3.org/2001/XMLSchema" xmlns:xs="http://www.w3.org/2001/XMLSchema" xmlns:p="http://schemas.microsoft.com/office/2006/metadata/properties" xmlns:ns2="0a20d635-c4a0-47e6-b007-0324648ef0bd" xmlns:ns3="61dd2541-53c7-447c-8d67-d1be2b3475dd" targetNamespace="http://schemas.microsoft.com/office/2006/metadata/properties" ma:root="true" ma:fieldsID="03448cc6cbbf48a54e012273ff9d5f14" ns2:_="" ns3:_="">
    <xsd:import namespace="0a20d635-c4a0-47e6-b007-0324648ef0bd"/>
    <xsd:import namespace="61dd2541-53c7-447c-8d67-d1be2b3475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20d635-c4a0-47e6-b007-0324648ef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dd2541-53c7-447c-8d67-d1be2b3475d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2C6D98-23EA-45AE-8543-8E567E3054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20d635-c4a0-47e6-b007-0324648ef0bd"/>
    <ds:schemaRef ds:uri="61dd2541-53c7-447c-8d67-d1be2b3475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F9FD68-1344-446E-BCCB-709BF41D82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1EB6D3-63FB-4D07-9250-5C88573C5F5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190930 Official Powerpoint Template - SPARC</Template>
  <TotalTime>36</TotalTime>
  <Words>1410</Words>
  <Application>Microsoft Office PowerPoint</Application>
  <PresentationFormat>Widescreen</PresentationFormat>
  <Paragraphs>186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MS Shell Dlg 2</vt:lpstr>
      <vt:lpstr>Symbol</vt:lpstr>
      <vt:lpstr>Wingdings</vt:lpstr>
      <vt:lpstr>Office Theme</vt:lpstr>
      <vt:lpstr>PowerPoint Presentation</vt:lpstr>
      <vt:lpstr>What is the issue?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Commonwealth Fusion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Scott</dc:creator>
  <cp:lastModifiedBy>Steven Scott</cp:lastModifiedBy>
  <cp:revision>11</cp:revision>
  <dcterms:created xsi:type="dcterms:W3CDTF">2023-06-29T16:36:51Z</dcterms:created>
  <dcterms:modified xsi:type="dcterms:W3CDTF">2023-06-29T17:15:40Z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0x010100A46857B10020E742866A01CA87CF56C4</vt:lpwstr>
  </property>
</Properties>
</file>