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  <p:sldMasterId id="2147483663" r:id="rId3"/>
    <p:sldMasterId id="2147483665" r:id="rId4"/>
    <p:sldMasterId id="2147483667" r:id="rId5"/>
  </p:sldMasterIdLst>
  <p:notesMasterIdLst>
    <p:notesMasterId r:id="rId15"/>
  </p:notesMasterIdLst>
  <p:handoutMasterIdLst>
    <p:handoutMasterId r:id="rId16"/>
  </p:handoutMasterIdLst>
  <p:sldIdLst>
    <p:sldId id="256" r:id="rId6"/>
    <p:sldId id="431" r:id="rId7"/>
    <p:sldId id="432" r:id="rId8"/>
    <p:sldId id="433" r:id="rId9"/>
    <p:sldId id="437" r:id="rId10"/>
    <p:sldId id="438" r:id="rId11"/>
    <p:sldId id="290" r:id="rId12"/>
    <p:sldId id="434" r:id="rId13"/>
    <p:sldId id="435" r:id="rId14"/>
  </p:sldIdLst>
  <p:sldSz cx="12192000" cy="6858000"/>
  <p:notesSz cx="6799263" cy="9929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ção Padrão" id="{1BE64AA5-FBFF-44EA-9732-3654223CBB48}">
          <p14:sldIdLst>
            <p14:sldId id="256"/>
            <p14:sldId id="431"/>
            <p14:sldId id="432"/>
            <p14:sldId id="433"/>
            <p14:sldId id="437"/>
            <p14:sldId id="438"/>
            <p14:sldId id="290"/>
          </p14:sldIdLst>
        </p14:section>
        <p14:section name="HyperLinks" id="{96E44DEE-6871-4DD4-804F-464C9884FBC4}">
          <p14:sldIdLst>
            <p14:sldId id="434"/>
            <p14:sldId id="435"/>
          </p14:sldIdLst>
        </p14:section>
      </p14:sectionLst>
    </p:ext>
    <p:ext uri="{EFAFB233-063F-42B5-8137-9DF3F51BA10A}">
      <p15:sldGuideLst xmlns:p15="http://schemas.microsoft.com/office/powerpoint/2012/main">
        <p15:guide id="1" pos="5813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SINOT035233 - Kleber Antunes" initials="C-KA" lastIdx="7" clrIdx="0">
    <p:extLst>
      <p:ext uri="{19B8F6BF-5375-455C-9EA6-DF929625EA0E}">
        <p15:presenceInfo xmlns:p15="http://schemas.microsoft.com/office/powerpoint/2012/main" userId="CSINOT035233 - Kleber Antunes" providerId="None"/>
      </p:ext>
    </p:extLst>
  </p:cmAuthor>
  <p:cmAuthor id="2" name="Rafael de Oliveira Cardoso" initials="RdOC" lastIdx="2" clrIdx="1">
    <p:extLst>
      <p:ext uri="{19B8F6BF-5375-455C-9EA6-DF929625EA0E}">
        <p15:presenceInfo xmlns:p15="http://schemas.microsoft.com/office/powerpoint/2012/main" userId="S::rocardoso@csicargo.com.br::a0d179d2-246b-42ec-b4c0-b37589427fdf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FFFF99"/>
    <a:srgbClr val="FFFFCC"/>
    <a:srgbClr val="006600"/>
    <a:srgbClr val="0033CC"/>
    <a:srgbClr val="000099"/>
    <a:srgbClr val="6666FF"/>
    <a:srgbClr val="00B0F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3135" autoAdjust="0"/>
  </p:normalViewPr>
  <p:slideViewPr>
    <p:cSldViewPr snapToGrid="0">
      <p:cViewPr varScale="1">
        <p:scale>
          <a:sx n="103" d="100"/>
          <a:sy n="103" d="100"/>
        </p:scale>
        <p:origin x="912" y="102"/>
      </p:cViewPr>
      <p:guideLst>
        <p:guide pos="5813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2940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347" cy="496490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51343" y="1"/>
            <a:ext cx="2946347" cy="496490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4BDB61EA-5878-4DEC-A047-2A12FBBAB9FE}" type="datetimeFigureOut">
              <a:rPr lang="pt-BR" smtClean="0"/>
              <a:pPr/>
              <a:t>16/07/2024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1" y="9431600"/>
            <a:ext cx="2946347" cy="496490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51343" y="9431600"/>
            <a:ext cx="2946347" cy="496490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150B5B96-6F69-4690-AE80-3666826624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700160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6347" cy="498215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1343" y="1"/>
            <a:ext cx="2946347" cy="498215"/>
          </a:xfrm>
          <a:prstGeom prst="rect">
            <a:avLst/>
          </a:prstGeom>
        </p:spPr>
        <p:txBody>
          <a:bodyPr vert="horz" lIns="91449" tIns="45725" rIns="91449" bIns="45725" rtlCol="0"/>
          <a:lstStyle>
            <a:lvl1pPr algn="r">
              <a:defRPr sz="1200"/>
            </a:lvl1pPr>
          </a:lstStyle>
          <a:p>
            <a:fld id="{AB894A77-007C-4D2E-82D6-9F43B634B3BA}" type="datetimeFigureOut">
              <a:rPr lang="pt-BR" smtClean="0"/>
              <a:pPr/>
              <a:t>16/07/2024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47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9" tIns="45725" rIns="91449" bIns="45725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927" y="4778722"/>
            <a:ext cx="5439410" cy="3909865"/>
          </a:xfrm>
          <a:prstGeom prst="rect">
            <a:avLst/>
          </a:prstGeom>
        </p:spPr>
        <p:txBody>
          <a:bodyPr vert="horz" lIns="91449" tIns="45725" rIns="91449" bIns="45725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1" y="9431599"/>
            <a:ext cx="2946347" cy="49821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1343" y="9431599"/>
            <a:ext cx="2946347" cy="498214"/>
          </a:xfrm>
          <a:prstGeom prst="rect">
            <a:avLst/>
          </a:prstGeom>
        </p:spPr>
        <p:txBody>
          <a:bodyPr vert="horz" lIns="91449" tIns="45725" rIns="91449" bIns="45725" rtlCol="0" anchor="b"/>
          <a:lstStyle>
            <a:lvl1pPr algn="r">
              <a:defRPr sz="1200"/>
            </a:lvl1pPr>
          </a:lstStyle>
          <a:p>
            <a:fld id="{5D62A854-8DC4-4090-BD39-71DA9BC04D68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9063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62A854-8DC4-4090-BD39-71DA9BC04D68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259887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2" y="3739534"/>
            <a:ext cx="5824622" cy="20593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Name Surname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/>
          </p:nvPr>
        </p:nvSpPr>
        <p:spPr>
          <a:xfrm>
            <a:off x="1296002" y="2414003"/>
            <a:ext cx="10354133" cy="5493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3200" b="1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5"/>
          </p:nvPr>
        </p:nvSpPr>
        <p:spPr>
          <a:xfrm>
            <a:off x="1296003" y="2954003"/>
            <a:ext cx="10320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1296002" y="3976600"/>
            <a:ext cx="5824622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1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Job Title or Department</a:t>
            </a:r>
          </a:p>
        </p:txBody>
      </p:sp>
      <p:sp>
        <p:nvSpPr>
          <p:cNvPr id="7" name="Segnaposto testo 4"/>
          <p:cNvSpPr>
            <a:spLocks noGrp="1"/>
          </p:cNvSpPr>
          <p:nvPr>
            <p:ph type="body" sz="quarter" idx="17" hasCustomPrompt="1"/>
          </p:nvPr>
        </p:nvSpPr>
        <p:spPr>
          <a:xfrm>
            <a:off x="1296002" y="5415934"/>
            <a:ext cx="5824622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1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Curitiba, Brasil</a:t>
            </a:r>
          </a:p>
        </p:txBody>
      </p:sp>
    </p:spTree>
    <p:extLst>
      <p:ext uri="{BB962C8B-B14F-4D97-AF65-F5344CB8AC3E}">
        <p14:creationId xmlns:p14="http://schemas.microsoft.com/office/powerpoint/2010/main" val="62807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205403"/>
            <a:ext cx="8074044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1"/>
              </a:lnSpc>
              <a:spcBef>
                <a:spcPts val="0"/>
              </a:spcBef>
              <a:buNone/>
              <a:defRPr sz="2201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Title here</a:t>
            </a:r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720001" y="6588003"/>
            <a:ext cx="5036005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Performance Logística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720002" y="1259999"/>
            <a:ext cx="4732533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2" indent="-180002" algn="l">
              <a:lnSpc>
                <a:spcPts val="1700"/>
              </a:lnSpc>
              <a:spcBef>
                <a:spcPts val="0"/>
              </a:spcBef>
              <a:spcAft>
                <a:spcPts val="1200"/>
              </a:spcAft>
              <a:buFont typeface="Arial"/>
              <a:buChar char="•"/>
              <a:defRPr sz="1300" b="1" i="0" u="none" kern="1200" baseline="0">
                <a:solidFill>
                  <a:schemeClr val="accent3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Bullet text here</a:t>
            </a:r>
          </a:p>
        </p:txBody>
      </p:sp>
      <p:sp>
        <p:nvSpPr>
          <p:cNvPr id="16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720000" y="738803"/>
            <a:ext cx="8074044" cy="322075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401"/>
              </a:lnSpc>
              <a:spcBef>
                <a:spcPts val="0"/>
              </a:spcBef>
              <a:buNone/>
              <a:defRPr sz="1401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Subtitle here</a:t>
            </a:r>
          </a:p>
        </p:txBody>
      </p:sp>
      <p:sp>
        <p:nvSpPr>
          <p:cNvPr id="17" name="Segnaposto grafico 7"/>
          <p:cNvSpPr>
            <a:spLocks noGrp="1"/>
          </p:cNvSpPr>
          <p:nvPr>
            <p:ph type="chart" sz="quarter" idx="16" hasCustomPrompt="1"/>
          </p:nvPr>
        </p:nvSpPr>
        <p:spPr>
          <a:xfrm>
            <a:off x="5723464" y="1256249"/>
            <a:ext cx="5904094" cy="4865151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1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graph</a:t>
            </a:r>
          </a:p>
        </p:txBody>
      </p:sp>
      <p:sp>
        <p:nvSpPr>
          <p:cNvPr id="14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11268601" y="6588000"/>
            <a:ext cx="427410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‹nº›</a:t>
            </a:fld>
            <a:endParaRPr lang="it-IT" dirty="0"/>
          </a:p>
        </p:txBody>
      </p:sp>
      <p:sp>
        <p:nvSpPr>
          <p:cNvPr id="15" name="Segnaposto data 8"/>
          <p:cNvSpPr>
            <a:spLocks noGrp="1"/>
          </p:cNvSpPr>
          <p:nvPr>
            <p:ph type="dt" sz="half" idx="2"/>
          </p:nvPr>
        </p:nvSpPr>
        <p:spPr>
          <a:xfrm>
            <a:off x="8815193" y="6588003"/>
            <a:ext cx="1894357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Dezembro 2020</a:t>
            </a:r>
          </a:p>
        </p:txBody>
      </p:sp>
    </p:spTree>
    <p:extLst>
      <p:ext uri="{BB962C8B-B14F-4D97-AF65-F5344CB8AC3E}">
        <p14:creationId xmlns:p14="http://schemas.microsoft.com/office/powerpoint/2010/main" val="2397403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2" indent="0" algn="ctr">
              <a:buNone/>
              <a:defRPr sz="2000"/>
            </a:lvl2pPr>
            <a:lvl3pPr marL="914363" indent="0" algn="ctr">
              <a:buNone/>
              <a:defRPr sz="1800"/>
            </a:lvl3pPr>
            <a:lvl4pPr marL="1371545" indent="0" algn="ctr">
              <a:buNone/>
              <a:defRPr sz="1600"/>
            </a:lvl4pPr>
            <a:lvl5pPr marL="1828727" indent="0" algn="ctr">
              <a:buNone/>
              <a:defRPr sz="1600"/>
            </a:lvl5pPr>
            <a:lvl6pPr marL="2285909" indent="0" algn="ctr">
              <a:buNone/>
              <a:defRPr sz="1600"/>
            </a:lvl6pPr>
            <a:lvl7pPr marL="2743090" indent="0" algn="ctr">
              <a:buNone/>
              <a:defRPr sz="1600"/>
            </a:lvl7pPr>
            <a:lvl8pPr marL="3200272" indent="0" algn="ctr">
              <a:buNone/>
              <a:defRPr sz="1600"/>
            </a:lvl8pPr>
            <a:lvl9pPr marL="3657454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9B1D9F-9C32-48EF-B7CF-63E6026EB913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CA9032-C49A-419F-9C13-DA715F5093C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42392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16CE9-4C51-491C-976B-38EB8D0E0B0F}" type="datetimeFigureOut">
              <a:rPr lang="pt-BR" smtClean="0"/>
              <a:t>16/07/2024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61D9B1-9079-4F79-8865-3C83F481D56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000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11268601" y="6588000"/>
            <a:ext cx="427410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‹nº›</a:t>
            </a:fld>
            <a:endParaRPr lang="it-IT"/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720002" y="2150076"/>
            <a:ext cx="10726933" cy="4034824"/>
          </a:xfrm>
          <a:prstGeom prst="rect">
            <a:avLst/>
          </a:prstGeom>
        </p:spPr>
        <p:txBody>
          <a:bodyPr vert="horz" lIns="0" tIns="0" rIns="0" bIns="0"/>
          <a:lstStyle>
            <a:lvl1pPr marL="284404" indent="-284404">
              <a:spcBef>
                <a:spcPts val="432"/>
              </a:spcBef>
              <a:buSzPct val="120000"/>
              <a:buFont typeface="Wingdings" charset="2"/>
              <a:buChar char="§"/>
              <a:defRPr sz="1801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15" indent="-284404">
              <a:spcBef>
                <a:spcPts val="336"/>
              </a:spcBef>
              <a:buSzPct val="70000"/>
              <a:buFont typeface="Lucida Grande"/>
              <a:buChar char="▲"/>
              <a:defRPr sz="1401">
                <a:solidFill>
                  <a:schemeClr val="accent2"/>
                </a:solidFill>
              </a:defRPr>
            </a:lvl3pPr>
            <a:lvl4pPr marL="1544419" indent="-252003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25" indent="-252003">
              <a:spcBef>
                <a:spcPts val="601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/>
              <a:t>First </a:t>
            </a:r>
            <a:r>
              <a:rPr lang="it-IT" dirty="0" err="1"/>
              <a:t>level</a:t>
            </a:r>
            <a:endParaRPr lang="it-IT" dirty="0"/>
          </a:p>
          <a:p>
            <a:pPr lvl="1"/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24CA81DD-335C-4CBA-8FFA-574709AF4E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0001" y="6588003"/>
            <a:ext cx="5036005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>
              <a:defRPr lang="it-IT" sz="800" baseline="0" smtClean="0">
                <a:solidFill>
                  <a:schemeClr val="accent2"/>
                </a:solidFill>
              </a:defRPr>
            </a:lvl1pPr>
          </a:lstStyle>
          <a:p>
            <a:r>
              <a:rPr lang="pt-BR" dirty="0"/>
              <a:t>Performance Logística</a:t>
            </a:r>
          </a:p>
        </p:txBody>
      </p:sp>
      <p:sp>
        <p:nvSpPr>
          <p:cNvPr id="10" name="Segnaposto data 8">
            <a:extLst>
              <a:ext uri="{FF2B5EF4-FFF2-40B4-BE49-F238E27FC236}">
                <a16:creationId xmlns:a16="http://schemas.microsoft.com/office/drawing/2014/main" id="{C48DE006-3BE6-43D0-B33F-B4A0D7F762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815193" y="6588003"/>
            <a:ext cx="1894357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>
              <a:defRPr lang="it-IT" sz="800" baseline="0" smtClean="0">
                <a:solidFill>
                  <a:schemeClr val="accent2"/>
                </a:solidFill>
              </a:defRPr>
            </a:lvl1pPr>
          </a:lstStyle>
          <a:p>
            <a:pPr algn="r"/>
            <a:r>
              <a:rPr lang="pt-BR" dirty="0"/>
              <a:t>Dezembro 2020</a:t>
            </a:r>
          </a:p>
        </p:txBody>
      </p:sp>
    </p:spTree>
    <p:extLst>
      <p:ext uri="{BB962C8B-B14F-4D97-AF65-F5344CB8AC3E}">
        <p14:creationId xmlns:p14="http://schemas.microsoft.com/office/powerpoint/2010/main" val="2926615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testo 4"/>
          <p:cNvSpPr>
            <a:spLocks noGrp="1"/>
          </p:cNvSpPr>
          <p:nvPr>
            <p:ph type="body" sz="quarter" idx="11" hasCustomPrompt="1"/>
          </p:nvPr>
        </p:nvSpPr>
        <p:spPr>
          <a:xfrm>
            <a:off x="1296002" y="3739534"/>
            <a:ext cx="5824622" cy="205934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2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Name Surname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/>
          </p:nvPr>
        </p:nvSpPr>
        <p:spPr>
          <a:xfrm>
            <a:off x="1296002" y="2414003"/>
            <a:ext cx="10354133" cy="5493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3200"/>
              </a:lnSpc>
              <a:spcBef>
                <a:spcPts val="0"/>
              </a:spcBef>
              <a:buNone/>
              <a:defRPr sz="3200" b="1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5"/>
          </p:nvPr>
        </p:nvSpPr>
        <p:spPr>
          <a:xfrm>
            <a:off x="1296003" y="2954003"/>
            <a:ext cx="10320267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endParaRPr lang="it-IT" dirty="0"/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1296002" y="3976600"/>
            <a:ext cx="5824622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1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Job Title or Department</a:t>
            </a:r>
          </a:p>
        </p:txBody>
      </p:sp>
      <p:sp>
        <p:nvSpPr>
          <p:cNvPr id="7" name="Segnaposto testo 4"/>
          <p:cNvSpPr>
            <a:spLocks noGrp="1"/>
          </p:cNvSpPr>
          <p:nvPr>
            <p:ph type="body" sz="quarter" idx="17" hasCustomPrompt="1"/>
          </p:nvPr>
        </p:nvSpPr>
        <p:spPr>
          <a:xfrm>
            <a:off x="1296002" y="5415934"/>
            <a:ext cx="5824622" cy="197467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1001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Curitiba, Brasil</a:t>
            </a:r>
          </a:p>
        </p:txBody>
      </p:sp>
    </p:spTree>
    <p:extLst>
      <p:ext uri="{BB962C8B-B14F-4D97-AF65-F5344CB8AC3E}">
        <p14:creationId xmlns:p14="http://schemas.microsoft.com/office/powerpoint/2010/main" val="3574634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960002" y="2806700"/>
            <a:ext cx="8048533" cy="9525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5401" b="1" i="0" baseline="0" dirty="0">
                <a:solidFill>
                  <a:schemeClr val="bg2"/>
                </a:solidFill>
              </a:rPr>
              <a:t>Backup</a:t>
            </a:r>
          </a:p>
        </p:txBody>
      </p:sp>
      <p:sp>
        <p:nvSpPr>
          <p:cNvPr id="3" name="Segnaposto testo 4"/>
          <p:cNvSpPr>
            <a:spLocks noGrp="1"/>
          </p:cNvSpPr>
          <p:nvPr>
            <p:ph type="body" sz="quarter" idx="15" hasCustomPrompt="1"/>
          </p:nvPr>
        </p:nvSpPr>
        <p:spPr>
          <a:xfrm>
            <a:off x="960002" y="3766803"/>
            <a:ext cx="10464356" cy="364933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300"/>
              </a:lnSpc>
              <a:spcBef>
                <a:spcPts val="0"/>
              </a:spcBef>
              <a:buNone/>
              <a:defRPr sz="2000" b="0" i="0" u="none" kern="1200" baseline="0">
                <a:solidFill>
                  <a:schemeClr val="bg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Optional </a:t>
            </a:r>
            <a:r>
              <a:rPr lang="it-IT" dirty="0" err="1"/>
              <a:t>subtitle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42726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asellaDiTesto 11"/>
          <p:cNvSpPr txBox="1"/>
          <p:nvPr userDrawn="1"/>
        </p:nvSpPr>
        <p:spPr>
          <a:xfrm>
            <a:off x="720002" y="177800"/>
            <a:ext cx="8048533" cy="12446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r>
              <a:rPr lang="it-IT" sz="3600" b="0" i="0" baseline="0" dirty="0" err="1">
                <a:solidFill>
                  <a:schemeClr val="bg2"/>
                </a:solidFill>
              </a:rPr>
              <a:t>Index</a:t>
            </a:r>
            <a:endParaRPr lang="it-IT" sz="3600" b="0" i="0" baseline="0" dirty="0">
              <a:solidFill>
                <a:schemeClr val="bg2"/>
              </a:solidFill>
            </a:endParaRPr>
          </a:p>
        </p:txBody>
      </p:sp>
      <p:sp>
        <p:nvSpPr>
          <p:cNvPr id="3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11268601" y="6588000"/>
            <a:ext cx="427410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‹nº›</a:t>
            </a:fld>
            <a:endParaRPr lang="it-IT"/>
          </a:p>
        </p:txBody>
      </p:sp>
      <p:sp>
        <p:nvSpPr>
          <p:cNvPr id="4" name="Segnaposto data 7"/>
          <p:cNvSpPr>
            <a:spLocks noGrp="1"/>
          </p:cNvSpPr>
          <p:nvPr>
            <p:ph type="dt" sz="half" idx="19"/>
          </p:nvPr>
        </p:nvSpPr>
        <p:spPr>
          <a:xfrm>
            <a:off x="8815193" y="6588003"/>
            <a:ext cx="1894357" cy="206531"/>
          </a:xfrm>
        </p:spPr>
        <p:txBody>
          <a:bodyPr/>
          <a:lstStyle/>
          <a:p>
            <a:r>
              <a:rPr lang="it-IT" dirty="0"/>
              <a:t>Dezembro 2020</a:t>
            </a:r>
          </a:p>
        </p:txBody>
      </p:sp>
      <p:sp>
        <p:nvSpPr>
          <p:cNvPr id="5" name="Segnaposto piè di pagina 13"/>
          <p:cNvSpPr>
            <a:spLocks noGrp="1"/>
          </p:cNvSpPr>
          <p:nvPr>
            <p:ph type="ftr" sz="quarter" idx="20"/>
          </p:nvPr>
        </p:nvSpPr>
        <p:spPr>
          <a:xfrm>
            <a:off x="720001" y="6588003"/>
            <a:ext cx="5036005" cy="234131"/>
          </a:xfrm>
        </p:spPr>
        <p:txBody>
          <a:bodyPr/>
          <a:lstStyle/>
          <a:p>
            <a:r>
              <a:rPr lang="it-IT" dirty="0"/>
              <a:t>Performance Logística</a:t>
            </a:r>
          </a:p>
        </p:txBody>
      </p:sp>
      <p:sp>
        <p:nvSpPr>
          <p:cNvPr id="6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720000" y="2032002"/>
            <a:ext cx="10964000" cy="4087999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2" indent="-360005" algn="l">
              <a:lnSpc>
                <a:spcPts val="3200"/>
              </a:lnSpc>
              <a:spcBef>
                <a:spcPts val="0"/>
              </a:spcBef>
              <a:buClr>
                <a:schemeClr val="accent1"/>
              </a:buClr>
              <a:buSzPct val="130000"/>
              <a:buFont typeface="Lucida Grande"/>
              <a:buChar char="■"/>
              <a:defRPr sz="1801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</p:txBody>
      </p:sp>
      <p:cxnSp>
        <p:nvCxnSpPr>
          <p:cNvPr id="7" name="Connettore 1 6"/>
          <p:cNvCxnSpPr/>
          <p:nvPr userDrawn="1"/>
        </p:nvCxnSpPr>
        <p:spPr>
          <a:xfrm>
            <a:off x="688622" y="759621"/>
            <a:ext cx="11520000" cy="0"/>
          </a:xfrm>
          <a:prstGeom prst="line">
            <a:avLst/>
          </a:prstGeom>
          <a:ln w="1270" cmpd="sng">
            <a:solidFill>
              <a:schemeClr val="bg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074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205403"/>
            <a:ext cx="8074044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1"/>
              </a:lnSpc>
              <a:spcBef>
                <a:spcPts val="0"/>
              </a:spcBef>
              <a:buNone/>
              <a:defRPr sz="2201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 err="1"/>
              <a:t>Index</a:t>
            </a:r>
            <a:endParaRPr lang="it-IT" dirty="0"/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6480000" y="1259999"/>
            <a:ext cx="4944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2" indent="-180002" algn="l">
              <a:lnSpc>
                <a:spcPts val="2201"/>
              </a:lnSpc>
              <a:spcBef>
                <a:spcPts val="0"/>
              </a:spcBef>
              <a:buFont typeface="Wingdings" charset="2"/>
              <a:buChar char="§"/>
              <a:defRPr sz="1401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11268601" y="6588000"/>
            <a:ext cx="427410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‹nº›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Dezembro 2020</a:t>
            </a: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dirty="0"/>
              <a:t>Performance Logística</a:t>
            </a:r>
          </a:p>
        </p:txBody>
      </p:sp>
      <p:sp>
        <p:nvSpPr>
          <p:cNvPr id="13" name="Segnaposto testo 4"/>
          <p:cNvSpPr>
            <a:spLocks noGrp="1"/>
          </p:cNvSpPr>
          <p:nvPr>
            <p:ph type="body" sz="quarter" idx="21" hasCustomPrompt="1"/>
          </p:nvPr>
        </p:nvSpPr>
        <p:spPr>
          <a:xfrm>
            <a:off x="720000" y="1259999"/>
            <a:ext cx="4944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2" indent="-180002" algn="l">
              <a:lnSpc>
                <a:spcPts val="2201"/>
              </a:lnSpc>
              <a:spcBef>
                <a:spcPts val="0"/>
              </a:spcBef>
              <a:buFont typeface="Wingdings" charset="2"/>
              <a:buChar char="§"/>
              <a:defRPr sz="1401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  <a:p>
            <a:pPr lvl="0"/>
            <a:r>
              <a:rPr lang="it-IT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297125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1260000"/>
            <a:ext cx="4944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2201"/>
              </a:lnSpc>
              <a:spcBef>
                <a:spcPts val="0"/>
              </a:spcBef>
              <a:buNone/>
              <a:defRPr sz="1401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Text lorem ipsum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205403"/>
            <a:ext cx="8074044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1"/>
              </a:lnSpc>
              <a:spcBef>
                <a:spcPts val="0"/>
              </a:spcBef>
              <a:buNone/>
              <a:defRPr sz="2201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Title here</a:t>
            </a:r>
          </a:p>
        </p:txBody>
      </p:sp>
      <p:sp>
        <p:nvSpPr>
          <p:cNvPr id="10" name="Segnaposto testo 4"/>
          <p:cNvSpPr>
            <a:spLocks noGrp="1"/>
          </p:cNvSpPr>
          <p:nvPr>
            <p:ph type="body" sz="quarter" idx="18" hasCustomPrompt="1"/>
          </p:nvPr>
        </p:nvSpPr>
        <p:spPr>
          <a:xfrm>
            <a:off x="6480000" y="1259999"/>
            <a:ext cx="4944000" cy="48600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198002" indent="-180002" algn="l">
              <a:lnSpc>
                <a:spcPts val="2201"/>
              </a:lnSpc>
              <a:spcBef>
                <a:spcPts val="0"/>
              </a:spcBef>
              <a:buFont typeface="Arial"/>
              <a:buChar char="•"/>
              <a:defRPr sz="1401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Bullet text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11268601" y="6588000"/>
            <a:ext cx="427410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‹nº›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Dezembro 2020</a:t>
            </a: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dirty="0"/>
              <a:t>Performance Logística</a:t>
            </a:r>
          </a:p>
        </p:txBody>
      </p:sp>
    </p:spTree>
    <p:extLst>
      <p:ext uri="{BB962C8B-B14F-4D97-AF65-F5344CB8AC3E}">
        <p14:creationId xmlns:p14="http://schemas.microsoft.com/office/powerpoint/2010/main" val="1236093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_leve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1" y="205403"/>
            <a:ext cx="8074043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1"/>
              </a:lnSpc>
              <a:spcBef>
                <a:spcPts val="0"/>
              </a:spcBef>
              <a:buNone/>
              <a:defRPr sz="2201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Title here</a:t>
            </a:r>
          </a:p>
        </p:txBody>
      </p:sp>
      <p:sp>
        <p:nvSpPr>
          <p:cNvPr id="12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11268601" y="6588000"/>
            <a:ext cx="427410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‹nº›</a:t>
            </a:fld>
            <a:endParaRPr lang="it-IT"/>
          </a:p>
        </p:txBody>
      </p:sp>
      <p:sp>
        <p:nvSpPr>
          <p:cNvPr id="8" name="Segnaposto data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Dezembro 2020</a:t>
            </a:r>
          </a:p>
        </p:txBody>
      </p:sp>
      <p:sp>
        <p:nvSpPr>
          <p:cNvPr id="14" name="Segnaposto piè di pagina 13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 dirty="0"/>
              <a:t>Performance Logística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 hasCustomPrompt="1"/>
          </p:nvPr>
        </p:nvSpPr>
        <p:spPr>
          <a:xfrm>
            <a:off x="720002" y="1260000"/>
            <a:ext cx="10726933" cy="4924900"/>
          </a:xfrm>
          <a:prstGeom prst="rect">
            <a:avLst/>
          </a:prstGeom>
        </p:spPr>
        <p:txBody>
          <a:bodyPr vert="horz" lIns="0" tIns="0" rIns="0" bIns="0"/>
          <a:lstStyle>
            <a:lvl1pPr marL="284404" indent="-284404">
              <a:spcBef>
                <a:spcPts val="432"/>
              </a:spcBef>
              <a:buSzPct val="120000"/>
              <a:buFont typeface="Wingdings" charset="2"/>
              <a:buChar char="§"/>
              <a:defRPr sz="1801">
                <a:solidFill>
                  <a:schemeClr val="accent2"/>
                </a:solidFill>
              </a:defRPr>
            </a:lvl1pPr>
            <a:lvl2pPr>
              <a:spcBef>
                <a:spcPts val="384"/>
              </a:spcBef>
              <a:buSzPct val="100000"/>
              <a:buFont typeface="Arial"/>
              <a:buChar char="●"/>
              <a:defRPr sz="1600" baseline="0">
                <a:solidFill>
                  <a:schemeClr val="accent2"/>
                </a:solidFill>
              </a:defRPr>
            </a:lvl2pPr>
            <a:lvl3pPr marL="1198815" indent="-284404">
              <a:spcBef>
                <a:spcPts val="336"/>
              </a:spcBef>
              <a:buSzPct val="70000"/>
              <a:buFont typeface="Lucida Grande"/>
              <a:buChar char="▲"/>
              <a:defRPr sz="1401">
                <a:solidFill>
                  <a:schemeClr val="accent2"/>
                </a:solidFill>
              </a:defRPr>
            </a:lvl3pPr>
            <a:lvl4pPr marL="1544419" indent="-252003">
              <a:spcBef>
                <a:spcPts val="288"/>
              </a:spcBef>
              <a:buSzPct val="110000"/>
              <a:buFont typeface="Arial Bold Italic"/>
              <a:buChar char="□"/>
              <a:defRPr sz="1200" baseline="0">
                <a:solidFill>
                  <a:schemeClr val="accent2"/>
                </a:solidFill>
              </a:defRPr>
            </a:lvl4pPr>
            <a:lvl5pPr marL="2001625" indent="-252003">
              <a:spcBef>
                <a:spcPts val="601"/>
              </a:spcBef>
              <a:buSzPct val="130000"/>
              <a:buFont typeface="Arial"/>
              <a:buChar char="○"/>
              <a:defRPr sz="1200" baseline="0">
                <a:solidFill>
                  <a:schemeClr val="accent2"/>
                </a:solidFill>
              </a:defRPr>
            </a:lvl5pPr>
          </a:lstStyle>
          <a:p>
            <a:pPr lvl="0"/>
            <a:r>
              <a:rPr lang="it-IT" dirty="0"/>
              <a:t>First </a:t>
            </a:r>
            <a:r>
              <a:rPr lang="it-IT" dirty="0" err="1"/>
              <a:t>level</a:t>
            </a:r>
            <a:endParaRPr lang="it-IT" dirty="0"/>
          </a:p>
          <a:p>
            <a:pPr lvl="1"/>
            <a:r>
              <a:rPr lang="it-IT" dirty="0" err="1"/>
              <a:t>Second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2"/>
            <a:r>
              <a:rPr lang="it-IT" dirty="0" err="1"/>
              <a:t>Third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3"/>
            <a:r>
              <a:rPr lang="it-IT" dirty="0" err="1"/>
              <a:t>Fourth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  <a:p>
            <a:pPr lvl="4"/>
            <a:r>
              <a:rPr lang="it-IT" dirty="0" err="1"/>
              <a:t>Fifth</a:t>
            </a:r>
            <a:r>
              <a:rPr lang="it-IT" dirty="0"/>
              <a:t> </a:t>
            </a:r>
            <a:r>
              <a:rPr lang="it-IT" dirty="0" err="1"/>
              <a:t>level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146970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4"/>
          <p:cNvSpPr>
            <a:spLocks noGrp="1"/>
          </p:cNvSpPr>
          <p:nvPr>
            <p:ph type="body" sz="quarter" idx="16" hasCustomPrompt="1"/>
          </p:nvPr>
        </p:nvSpPr>
        <p:spPr>
          <a:xfrm>
            <a:off x="720000" y="5692301"/>
            <a:ext cx="4944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1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Note</a:t>
            </a:r>
          </a:p>
          <a:p>
            <a:pPr lvl="0"/>
            <a:r>
              <a:rPr lang="it-IT" dirty="0"/>
              <a:t>(1) Include expense incurred in relation to sale of receivables, committed lines fees, hedges</a:t>
            </a:r>
          </a:p>
          <a:p>
            <a:pPr lvl="0"/>
            <a:r>
              <a:rPr lang="it-IT" dirty="0"/>
              <a:t>(2) Net of charges on sales of receivables intersegment and floor plan fees</a:t>
            </a:r>
          </a:p>
          <a:p>
            <a:pPr lvl="0"/>
            <a:r>
              <a:rPr lang="it-IT" dirty="0"/>
              <a:t>(3) Excluding derivatives fair values</a:t>
            </a:r>
          </a:p>
        </p:txBody>
      </p:sp>
      <p:sp>
        <p:nvSpPr>
          <p:cNvPr id="9" name="Segnaposto testo 4"/>
          <p:cNvSpPr>
            <a:spLocks noGrp="1"/>
          </p:cNvSpPr>
          <p:nvPr>
            <p:ph type="body" sz="quarter" idx="14" hasCustomPrompt="1"/>
          </p:nvPr>
        </p:nvSpPr>
        <p:spPr>
          <a:xfrm>
            <a:off x="720000" y="205403"/>
            <a:ext cx="8074044" cy="322075"/>
          </a:xfrm>
          <a:prstGeom prst="rect">
            <a:avLst/>
          </a:prstGeom>
        </p:spPr>
        <p:txBody>
          <a:bodyPr vert="horz" lIns="0" tIns="0" rIns="0" bIns="0" anchor="ctr" anchorCtr="0"/>
          <a:lstStyle>
            <a:lvl1pPr marL="0" indent="0" algn="l">
              <a:lnSpc>
                <a:spcPts val="2201"/>
              </a:lnSpc>
              <a:spcBef>
                <a:spcPts val="0"/>
              </a:spcBef>
              <a:buNone/>
              <a:defRPr sz="2201" b="1" i="0" u="none" kern="1200" baseline="0">
                <a:solidFill>
                  <a:schemeClr val="accent1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Title here</a:t>
            </a:r>
          </a:p>
        </p:txBody>
      </p:sp>
      <p:sp>
        <p:nvSpPr>
          <p:cNvPr id="11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720001" y="6588003"/>
            <a:ext cx="5036005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Performance Logística</a:t>
            </a:r>
          </a:p>
        </p:txBody>
      </p:sp>
      <p:sp>
        <p:nvSpPr>
          <p:cNvPr id="8" name="Segnaposto testo 4"/>
          <p:cNvSpPr>
            <a:spLocks noGrp="1"/>
          </p:cNvSpPr>
          <p:nvPr>
            <p:ph type="body" sz="quarter" idx="19" hasCustomPrompt="1"/>
          </p:nvPr>
        </p:nvSpPr>
        <p:spPr>
          <a:xfrm>
            <a:off x="6477333" y="5692301"/>
            <a:ext cx="4944000" cy="619600"/>
          </a:xfrm>
          <a:prstGeom prst="rect">
            <a:avLst/>
          </a:prstGeom>
        </p:spPr>
        <p:txBody>
          <a:bodyPr vert="horz" lIns="0" tIns="0" rIns="0" bIns="0" anchor="t" anchorCtr="0"/>
          <a:lstStyle>
            <a:lvl1pPr marL="0" indent="0" algn="l">
              <a:lnSpc>
                <a:spcPts val="1001"/>
              </a:lnSpc>
              <a:spcBef>
                <a:spcPts val="0"/>
              </a:spcBef>
              <a:buNone/>
              <a:defRPr sz="700" b="0" i="0" u="none" kern="1200" baseline="0">
                <a:solidFill>
                  <a:schemeClr val="accent2"/>
                </a:solidFill>
                <a:uFill>
                  <a:solidFill>
                    <a:srgbClr val="291C1D"/>
                  </a:solidFill>
                </a:uFill>
                <a:latin typeface="+mn-lt"/>
                <a:ea typeface="Adobe 仿宋 Std R"/>
              </a:defRPr>
            </a:lvl1pPr>
          </a:lstStyle>
          <a:p>
            <a:pPr lvl="0"/>
            <a:r>
              <a:rPr lang="it-IT" dirty="0"/>
              <a:t>(4) Include FX gain/losses, interest cost capitalized (IAS23), bank fees and other financial charges Numbers may not add due to rounding</a:t>
            </a:r>
          </a:p>
        </p:txBody>
      </p:sp>
      <p:sp>
        <p:nvSpPr>
          <p:cNvPr id="14" name="Segnaposto tabella 13"/>
          <p:cNvSpPr>
            <a:spLocks noGrp="1"/>
          </p:cNvSpPr>
          <p:nvPr>
            <p:ph type="tbl" sz="quarter" idx="21" hasCustomPrompt="1"/>
          </p:nvPr>
        </p:nvSpPr>
        <p:spPr>
          <a:xfrm>
            <a:off x="683686" y="1080002"/>
            <a:ext cx="5327650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1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5" name="Segnaposto tabella 13"/>
          <p:cNvSpPr>
            <a:spLocks noGrp="1"/>
          </p:cNvSpPr>
          <p:nvPr>
            <p:ph type="tbl" sz="quarter" idx="22" hasCustomPrompt="1"/>
          </p:nvPr>
        </p:nvSpPr>
        <p:spPr>
          <a:xfrm>
            <a:off x="6085419" y="1080002"/>
            <a:ext cx="5327650" cy="4389437"/>
          </a:xfrm>
          <a:prstGeom prst="rect">
            <a:avLst/>
          </a:prstGeom>
        </p:spPr>
        <p:txBody>
          <a:bodyPr vert="horz"/>
          <a:lstStyle>
            <a:lvl1pPr>
              <a:buFontTx/>
              <a:buNone/>
              <a:defRPr sz="1801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/>
              <a:t>Click on the icon to insert a table</a:t>
            </a:r>
          </a:p>
        </p:txBody>
      </p:sp>
      <p:sp>
        <p:nvSpPr>
          <p:cNvPr id="10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11268601" y="6588000"/>
            <a:ext cx="427410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‹nº›</a:t>
            </a:fld>
            <a:endParaRPr lang="it-IT"/>
          </a:p>
        </p:txBody>
      </p:sp>
      <p:sp>
        <p:nvSpPr>
          <p:cNvPr id="16" name="Segnaposto data 8"/>
          <p:cNvSpPr>
            <a:spLocks noGrp="1"/>
          </p:cNvSpPr>
          <p:nvPr>
            <p:ph type="dt" sz="half" idx="2"/>
          </p:nvPr>
        </p:nvSpPr>
        <p:spPr>
          <a:xfrm>
            <a:off x="8815193" y="6588003"/>
            <a:ext cx="1894357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Dezembro 2020</a:t>
            </a:r>
          </a:p>
        </p:txBody>
      </p:sp>
    </p:spTree>
    <p:extLst>
      <p:ext uri="{BB962C8B-B14F-4D97-AF65-F5344CB8AC3E}">
        <p14:creationId xmlns:p14="http://schemas.microsoft.com/office/powerpoint/2010/main" val="35870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5.jpeg"/><Relationship Id="rId4" Type="http://schemas.openxmlformats.org/officeDocument/2006/relationships/slideLayout" Target="../slideLayouts/slideLayout9.xml"/><Relationship Id="rId9" Type="http://schemas.openxmlformats.org/officeDocument/2006/relationships/image" Target="../media/image4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12192000" cy="45974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>
              <a:solidFill>
                <a:srgbClr val="000000"/>
              </a:solidFill>
            </a:endParaRPr>
          </a:p>
        </p:txBody>
      </p:sp>
      <p:pic>
        <p:nvPicPr>
          <p:cNvPr id="5" name="Picture 7" descr="CSI-Cargo.jp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983" y="536277"/>
            <a:ext cx="1383648" cy="642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Whirlpool Corporation – Wikipédia, a enciclopédia livre">
            <a:extLst>
              <a:ext uri="{FF2B5EF4-FFF2-40B4-BE49-F238E27FC236}">
                <a16:creationId xmlns:a16="http://schemas.microsoft.com/office/drawing/2014/main" id="{DD83A05D-1F12-411A-A6CC-2F267B55E7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2627" y="536277"/>
            <a:ext cx="1927769" cy="642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217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</p:sldLayoutIdLst>
  <p:hf hdr="0"/>
  <p:txStyles>
    <p:titleStyle>
      <a:lvl1pPr algn="ctr" defTabSz="4572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45720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45720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4572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4572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4572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7" descr="CSI-Cargo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4511" y="506765"/>
            <a:ext cx="2477019" cy="105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Imagem 3"/>
          <p:cNvPicPr>
            <a:picLocks noChangeAspect="1"/>
          </p:cNvPicPr>
          <p:nvPr userDrawn="1"/>
        </p:nvPicPr>
        <p:blipFill>
          <a:blip r:embed="rId4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984" y="336379"/>
            <a:ext cx="2477019" cy="1222920"/>
          </a:xfrm>
          <a:prstGeom prst="rect">
            <a:avLst/>
          </a:prstGeom>
        </p:spPr>
      </p:pic>
      <p:sp>
        <p:nvSpPr>
          <p:cNvPr id="2" name="CaixaDeTexto 1">
            <a:extLst>
              <a:ext uri="{FF2B5EF4-FFF2-40B4-BE49-F238E27FC236}">
                <a16:creationId xmlns:a16="http://schemas.microsoft.com/office/drawing/2014/main" id="{7416F619-20C8-428E-8FB0-7EE0DF70A833}"/>
              </a:ext>
            </a:extLst>
          </p:cNvPr>
          <p:cNvSpPr txBox="1"/>
          <p:nvPr userDrawn="1"/>
        </p:nvSpPr>
        <p:spPr>
          <a:xfrm>
            <a:off x="1248229" y="2772227"/>
            <a:ext cx="97245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i="1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756845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hf hdr="0"/>
  <p:txStyles>
    <p:titleStyle>
      <a:lvl1pPr algn="ctr" defTabSz="4572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45720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45720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4572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4572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4572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ttangolo 31"/>
          <p:cNvSpPr/>
          <p:nvPr userDrawn="1"/>
        </p:nvSpPr>
        <p:spPr>
          <a:xfrm>
            <a:off x="0" y="1625600"/>
            <a:ext cx="12192000" cy="45974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</p:spTree>
    <p:extLst>
      <p:ext uri="{BB962C8B-B14F-4D97-AF65-F5344CB8AC3E}">
        <p14:creationId xmlns:p14="http://schemas.microsoft.com/office/powerpoint/2010/main" val="4169686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hf hdr="0"/>
  <p:txStyles>
    <p:titleStyle>
      <a:lvl1pPr algn="ctr" defTabSz="4572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45720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45720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4572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4572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4572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tangolo 2"/>
          <p:cNvSpPr/>
          <p:nvPr userDrawn="1"/>
        </p:nvSpPr>
        <p:spPr>
          <a:xfrm>
            <a:off x="0" y="0"/>
            <a:ext cx="12192000" cy="1625600"/>
          </a:xfrm>
          <a:prstGeom prst="rect">
            <a:avLst/>
          </a:prstGeom>
          <a:solidFill>
            <a:srgbClr val="40404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1"/>
          </a:p>
        </p:txBody>
      </p:sp>
      <p:cxnSp>
        <p:nvCxnSpPr>
          <p:cNvPr id="4" name="Connettore 1 3"/>
          <p:cNvCxnSpPr/>
          <p:nvPr userDrawn="1"/>
        </p:nvCxnSpPr>
        <p:spPr>
          <a:xfrm rot="5400000">
            <a:off x="10902255" y="6654537"/>
            <a:ext cx="186266" cy="2117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720001" y="6588003"/>
            <a:ext cx="5036005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Performance Logística</a:t>
            </a:r>
          </a:p>
        </p:txBody>
      </p:sp>
      <p:sp>
        <p:nvSpPr>
          <p:cNvPr id="6" name="Segnaposto data 8"/>
          <p:cNvSpPr>
            <a:spLocks noGrp="1"/>
          </p:cNvSpPr>
          <p:nvPr>
            <p:ph type="dt" sz="half" idx="2"/>
          </p:nvPr>
        </p:nvSpPr>
        <p:spPr>
          <a:xfrm>
            <a:off x="8815193" y="6588003"/>
            <a:ext cx="1894357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Dezembro 2020</a:t>
            </a:r>
          </a:p>
        </p:txBody>
      </p:sp>
    </p:spTree>
    <p:extLst>
      <p:ext uri="{BB962C8B-B14F-4D97-AF65-F5344CB8AC3E}">
        <p14:creationId xmlns:p14="http://schemas.microsoft.com/office/powerpoint/2010/main" val="27154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/>
  <p:txStyles>
    <p:titleStyle>
      <a:lvl1pPr algn="ctr" defTabSz="4572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45720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45720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4572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4572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4572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Connettore 1 13"/>
          <p:cNvCxnSpPr/>
          <p:nvPr userDrawn="1"/>
        </p:nvCxnSpPr>
        <p:spPr>
          <a:xfrm rot="5400000">
            <a:off x="10902255" y="6654537"/>
            <a:ext cx="186266" cy="2117"/>
          </a:xfrm>
          <a:prstGeom prst="line">
            <a:avLst/>
          </a:prstGeom>
          <a:ln w="19050" cmpd="sng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1 14"/>
          <p:cNvCxnSpPr/>
          <p:nvPr userDrawn="1"/>
        </p:nvCxnSpPr>
        <p:spPr>
          <a:xfrm>
            <a:off x="688622" y="658021"/>
            <a:ext cx="11520000" cy="0"/>
          </a:xfrm>
          <a:prstGeom prst="line">
            <a:avLst/>
          </a:prstGeom>
          <a:ln w="1270" cmpd="sng">
            <a:solidFill>
              <a:schemeClr val="accent3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720001" y="6588003"/>
            <a:ext cx="5036005" cy="234131"/>
          </a:xfrm>
          <a:prstGeom prst="rect">
            <a:avLst/>
          </a:prstGeom>
        </p:spPr>
        <p:txBody>
          <a:bodyPr vert="horz" wrap="none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Performance Logística</a:t>
            </a:r>
          </a:p>
        </p:txBody>
      </p:sp>
      <p:sp>
        <p:nvSpPr>
          <p:cNvPr id="7" name="Segnaposto data 8"/>
          <p:cNvSpPr>
            <a:spLocks noGrp="1"/>
          </p:cNvSpPr>
          <p:nvPr>
            <p:ph type="dt" sz="half" idx="2"/>
          </p:nvPr>
        </p:nvSpPr>
        <p:spPr>
          <a:xfrm>
            <a:off x="8815193" y="6588003"/>
            <a:ext cx="1894357" cy="20653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it-IT" dirty="0"/>
              <a:t>Dezembro 2020</a:t>
            </a:r>
          </a:p>
        </p:txBody>
      </p:sp>
      <p:pic>
        <p:nvPicPr>
          <p:cNvPr id="10" name="Picture 7" descr="CSI-Cargo.jpg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305" y="163863"/>
            <a:ext cx="819054" cy="34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egnaposto numero diapositiva 6"/>
          <p:cNvSpPr>
            <a:spLocks noGrp="1"/>
          </p:cNvSpPr>
          <p:nvPr>
            <p:ph type="sldNum" sz="quarter" idx="4"/>
          </p:nvPr>
        </p:nvSpPr>
        <p:spPr>
          <a:xfrm>
            <a:off x="11268601" y="6588000"/>
            <a:ext cx="427410" cy="199598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800" baseline="0">
                <a:solidFill>
                  <a:schemeClr val="accent2"/>
                </a:solidFill>
                <a:latin typeface="+mn-lt"/>
              </a:defRPr>
            </a:lvl1pPr>
          </a:lstStyle>
          <a:p>
            <a:fld id="{9648F461-6B1C-CA42-A063-2DCE900AB2CB}" type="slidenum">
              <a:rPr lang="it-IT"/>
              <a:pPr/>
              <a:t>‹nº›</a:t>
            </a:fld>
            <a:endParaRPr lang="it-IT"/>
          </a:p>
        </p:txBody>
      </p:sp>
      <p:pic>
        <p:nvPicPr>
          <p:cNvPr id="9" name="Shape 21">
            <a:extLst>
              <a:ext uri="{FF2B5EF4-FFF2-40B4-BE49-F238E27FC236}">
                <a16:creationId xmlns:a16="http://schemas.microsoft.com/office/drawing/2014/main" id="{C01F7921-55E1-430D-BC6E-7631B4B53036}"/>
              </a:ext>
            </a:extLst>
          </p:cNvPr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>
            <a:off x="11137842" y="226937"/>
            <a:ext cx="819054" cy="2849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20031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7" r:id="rId6"/>
    <p:sldLayoutId id="2147483678" r:id="rId7"/>
  </p:sldLayoutIdLst>
  <p:hf hdr="0"/>
  <p:txStyles>
    <p:titleStyle>
      <a:lvl1pPr algn="ctr" defTabSz="457206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4" indent="-342904" algn="l" defTabSz="457206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9" indent="-285753" algn="l" defTabSz="457206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457206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457206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457206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457206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457206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6" Type="http://schemas.openxmlformats.org/officeDocument/2006/relationships/slide" Target="slide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Relationship Id="rId5" Type="http://schemas.openxmlformats.org/officeDocument/2006/relationships/slide" Target="slide3.xml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" Target="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tângulo 11">
            <a:extLst>
              <a:ext uri="{FF2B5EF4-FFF2-40B4-BE49-F238E27FC236}">
                <a16:creationId xmlns:a16="http://schemas.microsoft.com/office/drawing/2014/main" id="{F9D58740-9615-01E9-D382-722973602C5E}"/>
              </a:ext>
            </a:extLst>
          </p:cNvPr>
          <p:cNvSpPr/>
          <p:nvPr/>
        </p:nvSpPr>
        <p:spPr>
          <a:xfrm>
            <a:off x="9146479" y="-1"/>
            <a:ext cx="3043070" cy="6858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 descr="Uma imagem contendo no interior, teto, quarto, geladeira&#10;&#10;Descrição gerada automaticamente">
            <a:extLst>
              <a:ext uri="{FF2B5EF4-FFF2-40B4-BE49-F238E27FC236}">
                <a16:creationId xmlns:a16="http://schemas.microsoft.com/office/drawing/2014/main" id="{D5CF5BF8-4C4D-36EE-C352-BA2F4B40E10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97" t="8000"/>
          <a:stretch/>
        </p:blipFill>
        <p:spPr>
          <a:xfrm>
            <a:off x="0" y="0"/>
            <a:ext cx="9148930" cy="6858000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A42B9108-1CC8-DBA9-9A31-AA9977863B24}"/>
              </a:ext>
            </a:extLst>
          </p:cNvPr>
          <p:cNvSpPr/>
          <p:nvPr/>
        </p:nvSpPr>
        <p:spPr>
          <a:xfrm>
            <a:off x="6051690" y="-2"/>
            <a:ext cx="6189578" cy="6858000"/>
          </a:xfrm>
          <a:prstGeom prst="rect">
            <a:avLst/>
          </a:prstGeom>
          <a:gradFill flip="none" rotWithShape="1">
            <a:gsLst>
              <a:gs pos="0">
                <a:srgbClr val="A40000"/>
              </a:gs>
              <a:gs pos="50000">
                <a:srgbClr val="FA0000">
                  <a:alpha val="60000"/>
                  <a:lumMod val="100000"/>
                </a:srgbClr>
              </a:gs>
              <a:gs pos="100000">
                <a:srgbClr val="A40000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C5BC1ABF-8C1E-3C62-639F-D820341F2488}"/>
              </a:ext>
            </a:extLst>
          </p:cNvPr>
          <p:cNvSpPr txBox="1"/>
          <p:nvPr/>
        </p:nvSpPr>
        <p:spPr>
          <a:xfrm>
            <a:off x="7881048" y="872946"/>
            <a:ext cx="259244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bg1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UM JEITO</a:t>
            </a:r>
          </a:p>
          <a:p>
            <a:r>
              <a:rPr lang="pt-BR" sz="2400" b="1" spc="250" dirty="0">
                <a:solidFill>
                  <a:schemeClr val="bg1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INTELIGENTE</a:t>
            </a:r>
            <a:endParaRPr lang="pt-BR" b="1" spc="250" dirty="0">
              <a:solidFill>
                <a:schemeClr val="bg1"/>
              </a:solidFill>
              <a:latin typeface="Univers" panose="020B0503020202020204" pitchFamily="34" charset="0"/>
              <a:ea typeface="BatangChe" panose="02030609000101010101" pitchFamily="49" charset="-127"/>
            </a:endParaRPr>
          </a:p>
          <a:p>
            <a:r>
              <a:rPr lang="pt-BR" sz="2000" spc="250" dirty="0">
                <a:solidFill>
                  <a:schemeClr val="bg1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DE FAZER</a:t>
            </a:r>
          </a:p>
          <a:p>
            <a:r>
              <a:rPr lang="pt-BR" sz="2400" b="1" spc="250" dirty="0">
                <a:solidFill>
                  <a:schemeClr val="bg1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LOGÍSTICA.</a:t>
            </a:r>
            <a:endParaRPr lang="pt-BR" sz="2000" b="1" spc="250" dirty="0">
              <a:solidFill>
                <a:schemeClr val="bg1"/>
              </a:solidFill>
              <a:latin typeface="Univers" panose="020B0503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10" name="Arco 9">
            <a:extLst>
              <a:ext uri="{FF2B5EF4-FFF2-40B4-BE49-F238E27FC236}">
                <a16:creationId xmlns:a16="http://schemas.microsoft.com/office/drawing/2014/main" id="{847D10AF-2C8B-7111-D6BF-F20175CA3BA2}"/>
              </a:ext>
            </a:extLst>
          </p:cNvPr>
          <p:cNvSpPr/>
          <p:nvPr/>
        </p:nvSpPr>
        <p:spPr>
          <a:xfrm>
            <a:off x="7429500" y="479133"/>
            <a:ext cx="3459749" cy="3018302"/>
          </a:xfrm>
          <a:prstGeom prst="arc">
            <a:avLst>
              <a:gd name="adj1" fmla="val 16200000"/>
              <a:gd name="adj2" fmla="val 21576033"/>
            </a:avLst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 sz="1500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AACEE1AD-3AE8-9A99-92B4-76D9F872A3A8}"/>
              </a:ext>
            </a:extLst>
          </p:cNvPr>
          <p:cNvSpPr/>
          <p:nvPr/>
        </p:nvSpPr>
        <p:spPr>
          <a:xfrm>
            <a:off x="8284483" y="5032351"/>
            <a:ext cx="1728893" cy="9527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/>
          </a:p>
        </p:txBody>
      </p:sp>
      <p:pic>
        <p:nvPicPr>
          <p:cNvPr id="15" name="Imagem 14" descr="Uma imagem contendo Padrão do plano de fundo&#10;&#10;Descrição gerada automaticamente">
            <a:extLst>
              <a:ext uri="{FF2B5EF4-FFF2-40B4-BE49-F238E27FC236}">
                <a16:creationId xmlns:a16="http://schemas.microsoft.com/office/drawing/2014/main" id="{3A0735BF-866A-01DD-104B-083652F254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8633589" y="4755124"/>
            <a:ext cx="1087360" cy="1538752"/>
          </a:xfrm>
          <a:prstGeom prst="rect">
            <a:avLst/>
          </a:prstGeom>
        </p:spPr>
      </p:pic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2995C3-721A-98BC-DE20-376FFF2F9C42}"/>
              </a:ext>
            </a:extLst>
          </p:cNvPr>
          <p:cNvSpPr txBox="1"/>
          <p:nvPr/>
        </p:nvSpPr>
        <p:spPr>
          <a:xfrm>
            <a:off x="7606350" y="2712606"/>
            <a:ext cx="30802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spc="250" dirty="0">
                <a:solidFill>
                  <a:schemeClr val="bg1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CD - WHOUSE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36EA78D3-A9C8-CF57-CF8E-A32C7DD74894}"/>
              </a:ext>
            </a:extLst>
          </p:cNvPr>
          <p:cNvSpPr txBox="1"/>
          <p:nvPr/>
        </p:nvSpPr>
        <p:spPr>
          <a:xfrm>
            <a:off x="6989570" y="3205300"/>
            <a:ext cx="44027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spc="250" dirty="0">
                <a:solidFill>
                  <a:schemeClr val="bg1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INVENTÁRIO GERAL </a:t>
            </a:r>
            <a:r>
              <a:rPr lang="pt-BR" sz="2800" b="1" spc="250" dirty="0">
                <a:solidFill>
                  <a:schemeClr val="bg1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2024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C6C1C5AB-21A1-A780-781C-BD53FA543C49}"/>
              </a:ext>
            </a:extLst>
          </p:cNvPr>
          <p:cNvSpPr txBox="1"/>
          <p:nvPr/>
        </p:nvSpPr>
        <p:spPr>
          <a:xfrm>
            <a:off x="6903100" y="4236464"/>
            <a:ext cx="3304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b="1" spc="250" dirty="0">
                <a:solidFill>
                  <a:schemeClr val="bg1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WHIRLPOOL  </a:t>
            </a:r>
          </a:p>
          <a:p>
            <a:pPr algn="r"/>
            <a:r>
              <a:rPr lang="pt-BR" sz="2000" spc="250" dirty="0">
                <a:solidFill>
                  <a:schemeClr val="bg1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SÃO PAULO</a:t>
            </a:r>
            <a:endParaRPr lang="pt-BR" sz="2000" b="1" spc="250" dirty="0">
              <a:solidFill>
                <a:schemeClr val="bg1"/>
              </a:solidFill>
              <a:latin typeface="Univers" panose="020B0503020202020204" pitchFamily="34" charset="0"/>
              <a:ea typeface="BatangChe" panose="02030609000101010101" pitchFamily="49" charset="-127"/>
            </a:endParaRP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52C6001-350D-B88D-FAAC-CEA3C055D107}"/>
              </a:ext>
            </a:extLst>
          </p:cNvPr>
          <p:cNvSpPr/>
          <p:nvPr/>
        </p:nvSpPr>
        <p:spPr>
          <a:xfrm rot="16200000">
            <a:off x="2694633" y="-2694631"/>
            <a:ext cx="6857998" cy="12247263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5000">
                <a:srgbClr val="7B7C7E">
                  <a:alpha val="8000"/>
                </a:srgbClr>
              </a:gs>
              <a:gs pos="78000">
                <a:schemeClr val="tx1">
                  <a:alpha val="5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48007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2CDC3BB-0A74-BAC2-2926-14BAABD9E7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Resultado Final – Inventário Geral 2024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486B69-9359-3229-F881-572524D92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2</a:t>
            </a:fld>
            <a:endParaRPr lang="it-I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BD799-F04F-941C-071C-CF3CEE83B77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Julho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41179-FF2E-6E73-5819-84035B6C27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/>
              <a:t>Performance Logística</a:t>
            </a:r>
            <a:endParaRPr lang="it-IT" dirty="0"/>
          </a:p>
        </p:txBody>
      </p:sp>
      <p:graphicFrame>
        <p:nvGraphicFramePr>
          <p:cNvPr id="6" name="Tabela 5">
            <a:extLst>
              <a:ext uri="{FF2B5EF4-FFF2-40B4-BE49-F238E27FC236}">
                <a16:creationId xmlns:a16="http://schemas.microsoft.com/office/drawing/2014/main" id="{D8A2731B-23CF-E710-DA9E-868568C55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1525259"/>
              </p:ext>
            </p:extLst>
          </p:nvPr>
        </p:nvGraphicFramePr>
        <p:xfrm>
          <a:off x="3984356" y="1388268"/>
          <a:ext cx="3543299" cy="408146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825663">
                  <a:extLst>
                    <a:ext uri="{9D8B030D-6E8A-4147-A177-3AD203B41FA5}">
                      <a16:colId xmlns:a16="http://schemas.microsoft.com/office/drawing/2014/main" val="539708903"/>
                    </a:ext>
                  </a:extLst>
                </a:gridCol>
                <a:gridCol w="1717636">
                  <a:extLst>
                    <a:ext uri="{9D8B030D-6E8A-4147-A177-3AD203B41FA5}">
                      <a16:colId xmlns:a16="http://schemas.microsoft.com/office/drawing/2014/main" val="3937656454"/>
                    </a:ext>
                  </a:extLst>
                </a:gridCol>
              </a:tblGrid>
              <a:tr h="547688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RESUMO DO INVENTÁRIO GERAL </a:t>
                      </a:r>
                    </a:p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JULHO 2024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68431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TOTAL DE LOCAÇÕES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26.824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62545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SOBRA DE LOCAÇÕES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654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92280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FALTA DE LOCAÇÕES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487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98853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TOTAL DE ERRO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1.141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220437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Acuracidade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95,75%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332846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9478759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TOTAL DE PEÇAS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4.200.351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1149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SOBRA DE PEÇAS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115.480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586658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FALTA DE PEÇAS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800.631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37102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TOTAL DE ERRO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916.111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2473520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Acuracidade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78,19%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933229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59384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TOTAL R$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R$            38.220.493,48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8051384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SOBRA R$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 dirty="0">
                          <a:effectLst/>
                        </a:rPr>
                        <a:t> R$                287.171,88 </a:t>
                      </a:r>
                      <a:endParaRPr lang="pt-B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99693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FALTA R$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000" u="none" strike="noStrike">
                          <a:effectLst/>
                        </a:rPr>
                        <a:t> R$             1.794.366,88 </a:t>
                      </a:r>
                      <a:endParaRPr lang="pt-B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494725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NET R$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R$ (1.507.195,00)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475232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Gross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 R$  2.081.538,76 </a:t>
                      </a:r>
                      <a:endParaRPr lang="pt-BR" sz="1100" b="1" i="0" u="none" strike="noStrike" dirty="0">
                        <a:solidFill>
                          <a:schemeClr val="bg1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16589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% Variação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5,45%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6061906"/>
                  </a:ext>
                </a:extLst>
              </a:tr>
              <a:tr h="247650">
                <a:tc>
                  <a:txBody>
                    <a:bodyPr/>
                    <a:lstStyle/>
                    <a:p>
                      <a:pPr algn="ctr" fontAlgn="b"/>
                      <a:r>
                        <a:rPr lang="pt-BR" sz="1100" b="1" u="none" strike="noStrike">
                          <a:effectLst/>
                        </a:rPr>
                        <a:t>Cobertura de Estoque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omic Sans MS" panose="030F0702030302020204" pitchFamily="66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400" b="1" u="none" strike="noStrike" dirty="0">
                          <a:effectLst/>
                        </a:rPr>
                        <a:t>100,00%</a:t>
                      </a:r>
                      <a:endParaRPr lang="pt-BR" sz="1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8668350"/>
                  </a:ext>
                </a:extLst>
              </a:tr>
            </a:tbl>
          </a:graphicData>
        </a:graphic>
      </p:graphicFrame>
      <p:sp>
        <p:nvSpPr>
          <p:cNvPr id="7" name="CaixaDeTexto 6">
            <a:extLst>
              <a:ext uri="{FF2B5EF4-FFF2-40B4-BE49-F238E27FC236}">
                <a16:creationId xmlns:a16="http://schemas.microsoft.com/office/drawing/2014/main" id="{2D6044D7-DF36-7CCB-BCB6-39BC1055EC25}"/>
              </a:ext>
            </a:extLst>
          </p:cNvPr>
          <p:cNvSpPr txBox="1"/>
          <p:nvPr/>
        </p:nvSpPr>
        <p:spPr>
          <a:xfrm>
            <a:off x="720001" y="886559"/>
            <a:ext cx="420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Resultado Geral</a:t>
            </a:r>
          </a:p>
        </p:txBody>
      </p:sp>
    </p:spTree>
    <p:extLst>
      <p:ext uri="{BB962C8B-B14F-4D97-AF65-F5344CB8AC3E}">
        <p14:creationId xmlns:p14="http://schemas.microsoft.com/office/powerpoint/2010/main" val="3344406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2CDC3BB-0A74-BAC2-2926-14BAABD9E7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Resultado Final – Inventário Geral 2024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486B69-9359-3229-F881-572524D92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3</a:t>
            </a:fld>
            <a:endParaRPr lang="it-I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BD799-F04F-941C-071C-CF3CEE83B77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Julho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41179-FF2E-6E73-5819-84035B6C27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/>
              <a:t>Performance Logística</a:t>
            </a:r>
            <a:endParaRPr lang="it-IT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5C74F9CF-DAF5-C61F-F333-CB64E0E4D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001" y="1936908"/>
            <a:ext cx="10976010" cy="2333242"/>
          </a:xfrm>
          <a:prstGeom prst="rect">
            <a:avLst/>
          </a:prstGeom>
        </p:spPr>
      </p:pic>
      <p:pic>
        <p:nvPicPr>
          <p:cNvPr id="14" name="Imagem 13">
            <a:hlinkClick r:id="rId3" action="ppaction://hlinksldjump"/>
            <a:extLst>
              <a:ext uri="{FF2B5EF4-FFF2-40B4-BE49-F238E27FC236}">
                <a16:creationId xmlns:a16="http://schemas.microsoft.com/office/drawing/2014/main" id="{91E396E9-0DF4-6CAD-DABF-384B3A886F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1725" y="4646514"/>
            <a:ext cx="3548550" cy="430861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B6177E5E-DD94-52FE-A8FE-C59DA827E39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1725" y="5248670"/>
            <a:ext cx="3548550" cy="420033"/>
          </a:xfrm>
          <a:prstGeom prst="rect">
            <a:avLst/>
          </a:prstGeom>
        </p:spPr>
      </p:pic>
      <p:pic>
        <p:nvPicPr>
          <p:cNvPr id="18" name="Imagem 17">
            <a:hlinkClick r:id="rId6" action="ppaction://hlinksldjump"/>
            <a:extLst>
              <a:ext uri="{FF2B5EF4-FFF2-40B4-BE49-F238E27FC236}">
                <a16:creationId xmlns:a16="http://schemas.microsoft.com/office/drawing/2014/main" id="{D006BBC3-40FD-7C21-9EB7-956B0067702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21725" y="5839998"/>
            <a:ext cx="3548550" cy="426020"/>
          </a:xfrm>
          <a:prstGeom prst="rect">
            <a:avLst/>
          </a:prstGeom>
        </p:spPr>
      </p:pic>
      <p:sp>
        <p:nvSpPr>
          <p:cNvPr id="21" name="CaixaDeTexto 20">
            <a:extLst>
              <a:ext uri="{FF2B5EF4-FFF2-40B4-BE49-F238E27FC236}">
                <a16:creationId xmlns:a16="http://schemas.microsoft.com/office/drawing/2014/main" id="{033294B8-CF25-64E3-A6ED-ED180717300F}"/>
              </a:ext>
            </a:extLst>
          </p:cNvPr>
          <p:cNvSpPr txBox="1"/>
          <p:nvPr/>
        </p:nvSpPr>
        <p:spPr>
          <a:xfrm>
            <a:off x="720001" y="886559"/>
            <a:ext cx="420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TOP 20 – Maior impacto</a:t>
            </a:r>
          </a:p>
        </p:txBody>
      </p:sp>
      <p:sp>
        <p:nvSpPr>
          <p:cNvPr id="30" name="Seta: para a Esquerda 29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D042C99-B315-45F3-3CCA-7E4F52EBA36D}"/>
              </a:ext>
            </a:extLst>
          </p:cNvPr>
          <p:cNvSpPr/>
          <p:nvPr/>
        </p:nvSpPr>
        <p:spPr>
          <a:xfrm>
            <a:off x="697290" y="6015042"/>
            <a:ext cx="427410" cy="19959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Seta: para a Esquerda 30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C04CB6E9-CE54-5979-243B-4A36E3886310}"/>
              </a:ext>
            </a:extLst>
          </p:cNvPr>
          <p:cNvSpPr/>
          <p:nvPr/>
        </p:nvSpPr>
        <p:spPr>
          <a:xfrm rot="10800000">
            <a:off x="11064947" y="6015042"/>
            <a:ext cx="427410" cy="19959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632881E0-0D67-38F9-26D0-8123BD2E2488}"/>
              </a:ext>
            </a:extLst>
          </p:cNvPr>
          <p:cNvSpPr/>
          <p:nvPr/>
        </p:nvSpPr>
        <p:spPr>
          <a:xfrm>
            <a:off x="720001" y="3466595"/>
            <a:ext cx="3023324" cy="1076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61C757BA-6CF8-6D58-DE44-0EF848DC3CF4}"/>
              </a:ext>
            </a:extLst>
          </p:cNvPr>
          <p:cNvSpPr/>
          <p:nvPr/>
        </p:nvSpPr>
        <p:spPr>
          <a:xfrm>
            <a:off x="720001" y="2290763"/>
            <a:ext cx="3023324" cy="1019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1368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2CDC3BB-0A74-BAC2-2926-14BAABD9E7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Resultado Final – Inventário Geral 2024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486B69-9359-3229-F881-572524D92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4</a:t>
            </a:fld>
            <a:endParaRPr lang="it-I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BD799-F04F-941C-071C-CF3CEE83B77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Julho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41179-FF2E-6E73-5819-84035B6C27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/>
              <a:t>Performance Logística</a:t>
            </a:r>
            <a:endParaRPr lang="it-I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04EA47-19A8-E649-FFDA-0492BBD41724}"/>
              </a:ext>
            </a:extLst>
          </p:cNvPr>
          <p:cNvSpPr txBox="1"/>
          <p:nvPr/>
        </p:nvSpPr>
        <p:spPr>
          <a:xfrm>
            <a:off x="720001" y="886559"/>
            <a:ext cx="420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RFID</a:t>
            </a:r>
          </a:p>
        </p:txBody>
      </p:sp>
    </p:spTree>
    <p:extLst>
      <p:ext uri="{BB962C8B-B14F-4D97-AF65-F5344CB8AC3E}">
        <p14:creationId xmlns:p14="http://schemas.microsoft.com/office/powerpoint/2010/main" val="427512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2CDC3BB-0A74-BAC2-2926-14BAABD9E7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Resultado Final – Inventário Geral 2024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486B69-9359-3229-F881-572524D92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5</a:t>
            </a:fld>
            <a:endParaRPr lang="it-I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BD799-F04F-941C-071C-CF3CEE83B77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Julho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41179-FF2E-6E73-5819-84035B6C27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/>
              <a:t>Performance Logística</a:t>
            </a:r>
            <a:endParaRPr lang="it-I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04EA47-19A8-E649-FFDA-0492BBD41724}"/>
              </a:ext>
            </a:extLst>
          </p:cNvPr>
          <p:cNvSpPr txBox="1"/>
          <p:nvPr/>
        </p:nvSpPr>
        <p:spPr>
          <a:xfrm>
            <a:off x="720001" y="886559"/>
            <a:ext cx="420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Número de série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577E47-D052-9610-4D17-DB80D3E7E5F8}"/>
              </a:ext>
            </a:extLst>
          </p:cNvPr>
          <p:cNvSpPr txBox="1"/>
          <p:nvPr/>
        </p:nvSpPr>
        <p:spPr>
          <a:xfrm>
            <a:off x="3042285" y="2893564"/>
            <a:ext cx="6107430" cy="1070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 5 - Número de série *controlar a saída do material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Apresentação do Renan demonstrando evolução do número da devolução antes e depois integração número de série.</a:t>
            </a:r>
          </a:p>
        </p:txBody>
      </p:sp>
    </p:spTree>
    <p:extLst>
      <p:ext uri="{BB962C8B-B14F-4D97-AF65-F5344CB8AC3E}">
        <p14:creationId xmlns:p14="http://schemas.microsoft.com/office/powerpoint/2010/main" val="3652903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2CDC3BB-0A74-BAC2-2926-14BAABD9E7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Resultado Final – Inventário Geral 2024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486B69-9359-3229-F881-572524D92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6</a:t>
            </a:fld>
            <a:endParaRPr lang="it-I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BD799-F04F-941C-071C-CF3CEE83B77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Julho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41179-FF2E-6E73-5819-84035B6C27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/>
              <a:t>Performance Logística</a:t>
            </a:r>
            <a:endParaRPr lang="it-IT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C04EA47-19A8-E649-FFDA-0492BBD41724}"/>
              </a:ext>
            </a:extLst>
          </p:cNvPr>
          <p:cNvSpPr txBox="1"/>
          <p:nvPr/>
        </p:nvSpPr>
        <p:spPr>
          <a:xfrm>
            <a:off x="720001" y="886559"/>
            <a:ext cx="42061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Recebimento Importados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C577E47-D052-9610-4D17-DB80D3E7E5F8}"/>
              </a:ext>
            </a:extLst>
          </p:cNvPr>
          <p:cNvSpPr txBox="1"/>
          <p:nvPr/>
        </p:nvSpPr>
        <p:spPr>
          <a:xfrm>
            <a:off x="3042285" y="2893564"/>
            <a:ext cx="6107430" cy="375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pt-BR" sz="1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Tela 6 - Processo importado ... ?</a:t>
            </a:r>
          </a:p>
        </p:txBody>
      </p:sp>
    </p:spTree>
    <p:extLst>
      <p:ext uri="{BB962C8B-B14F-4D97-AF65-F5344CB8AC3E}">
        <p14:creationId xmlns:p14="http://schemas.microsoft.com/office/powerpoint/2010/main" val="395187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46966F65-78A1-42B5-A75E-B98972B633D6}"/>
              </a:ext>
            </a:extLst>
          </p:cNvPr>
          <p:cNvSpPr/>
          <p:nvPr/>
        </p:nvSpPr>
        <p:spPr>
          <a:xfrm>
            <a:off x="6593013" y="0"/>
            <a:ext cx="5598986" cy="87786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" name="Imagem 1" descr="Uma imagem contendo no interior, teto, quarto, geladeira&#10;&#10;Descrição gerada automaticamente">
            <a:extLst>
              <a:ext uri="{FF2B5EF4-FFF2-40B4-BE49-F238E27FC236}">
                <a16:creationId xmlns:a16="http://schemas.microsoft.com/office/drawing/2014/main" id="{486B38B0-1859-06B2-D40E-5002A49C737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84" t="6894" r="17867" b="2482"/>
          <a:stretch/>
        </p:blipFill>
        <p:spPr>
          <a:xfrm>
            <a:off x="1" y="0"/>
            <a:ext cx="6593012" cy="6873399"/>
          </a:xfrm>
          <a:prstGeom prst="rect">
            <a:avLst/>
          </a:prstGeom>
        </p:spPr>
      </p:pic>
      <p:sp>
        <p:nvSpPr>
          <p:cNvPr id="4" name="Retângulo: Único Canto Arredondado 3">
            <a:extLst>
              <a:ext uri="{FF2B5EF4-FFF2-40B4-BE49-F238E27FC236}">
                <a16:creationId xmlns:a16="http://schemas.microsoft.com/office/drawing/2014/main" id="{C05E0035-E99B-BFD7-4DA8-D859301BF6DE}"/>
              </a:ext>
            </a:extLst>
          </p:cNvPr>
          <p:cNvSpPr>
            <a:spLocks/>
          </p:cNvSpPr>
          <p:nvPr/>
        </p:nvSpPr>
        <p:spPr>
          <a:xfrm>
            <a:off x="6593013" y="0"/>
            <a:ext cx="5616849" cy="6858000"/>
          </a:xfrm>
          <a:prstGeom prst="round1Rect">
            <a:avLst>
              <a:gd name="adj" fmla="val 50000"/>
            </a:avLst>
          </a:prstGeom>
          <a:solidFill>
            <a:srgbClr val="C0000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50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FD04B741-0787-6B5E-F49B-676AC9D56405}"/>
              </a:ext>
            </a:extLst>
          </p:cNvPr>
          <p:cNvSpPr txBox="1"/>
          <p:nvPr/>
        </p:nvSpPr>
        <p:spPr>
          <a:xfrm>
            <a:off x="7225272" y="3498627"/>
            <a:ext cx="3150927" cy="348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67" b="1" spc="83" dirty="0">
                <a:solidFill>
                  <a:srgbClr val="F9F9F9"/>
                </a:solidFill>
                <a:latin typeface="Univers" panose="020B0503020202020204" pitchFamily="34" charset="0"/>
              </a:rPr>
              <a:t>www.csicargo.com.br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D2CA137D-A575-580A-29F6-9EB0C75FE289}"/>
              </a:ext>
            </a:extLst>
          </p:cNvPr>
          <p:cNvSpPr txBox="1"/>
          <p:nvPr/>
        </p:nvSpPr>
        <p:spPr>
          <a:xfrm>
            <a:off x="7225272" y="3934505"/>
            <a:ext cx="2129595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500" spc="83" dirty="0">
                <a:solidFill>
                  <a:srgbClr val="F9F9F9"/>
                </a:solidFill>
                <a:latin typeface="Univers" panose="020B0503020202020204" pitchFamily="34" charset="0"/>
              </a:rPr>
              <a:t>+55 41 3381-2300</a:t>
            </a:r>
            <a:endParaRPr lang="pt-BR" sz="2000" spc="83" dirty="0">
              <a:solidFill>
                <a:srgbClr val="F9F9F9"/>
              </a:solidFill>
              <a:latin typeface="Univers" panose="020B0503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8B496560-481A-A431-7FCB-EED6918679D7}"/>
              </a:ext>
            </a:extLst>
          </p:cNvPr>
          <p:cNvSpPr txBox="1"/>
          <p:nvPr/>
        </p:nvSpPr>
        <p:spPr>
          <a:xfrm>
            <a:off x="7225272" y="4290497"/>
            <a:ext cx="4326075" cy="664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30000"/>
              </a:lnSpc>
            </a:pPr>
            <a:r>
              <a:rPr lang="pt-BR" sz="1500" spc="83" dirty="0">
                <a:solidFill>
                  <a:srgbClr val="FFFFFF"/>
                </a:solidFill>
                <a:latin typeface="Univers" panose="020B0503020202020204" pitchFamily="34" charset="0"/>
              </a:rPr>
              <a:t>Rod, BR-376, 16099. Barro </a:t>
            </a:r>
            <a:r>
              <a:rPr lang="pt-BR" sz="1500" spc="83" dirty="0" err="1">
                <a:solidFill>
                  <a:srgbClr val="FFFFFF"/>
                </a:solidFill>
                <a:latin typeface="Univers" panose="020B0503020202020204" pitchFamily="34" charset="0"/>
              </a:rPr>
              <a:t>Prêto</a:t>
            </a:r>
            <a:r>
              <a:rPr lang="pt-BR" sz="1500" spc="83" dirty="0">
                <a:solidFill>
                  <a:srgbClr val="FFFFFF"/>
                </a:solidFill>
                <a:latin typeface="Univers" panose="020B0503020202020204" pitchFamily="34" charset="0"/>
              </a:rPr>
              <a:t>,</a:t>
            </a:r>
          </a:p>
          <a:p>
            <a:pPr algn="l">
              <a:lnSpc>
                <a:spcPct val="130000"/>
              </a:lnSpc>
            </a:pPr>
            <a:r>
              <a:rPr lang="pt-BR" sz="1500" spc="83" dirty="0">
                <a:solidFill>
                  <a:srgbClr val="FFFFFF"/>
                </a:solidFill>
                <a:latin typeface="Univers" panose="020B0503020202020204" pitchFamily="34" charset="0"/>
              </a:rPr>
              <a:t>São José dos Pinhais - PR, 83015-820</a:t>
            </a:r>
          </a:p>
        </p:txBody>
      </p:sp>
      <p:pic>
        <p:nvPicPr>
          <p:cNvPr id="3" name="Gráfico 2">
            <a:extLst>
              <a:ext uri="{FF2B5EF4-FFF2-40B4-BE49-F238E27FC236}">
                <a16:creationId xmlns:a16="http://schemas.microsoft.com/office/drawing/2014/main" id="{E14DC4F5-7E61-A47C-AA58-E31603944D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5272" y="5506348"/>
            <a:ext cx="283945" cy="283945"/>
          </a:xfrm>
          <a:prstGeom prst="rect">
            <a:avLst/>
          </a:prstGeom>
        </p:spPr>
      </p:pic>
      <p:pic>
        <p:nvPicPr>
          <p:cNvPr id="5" name="Gráfico 4">
            <a:extLst>
              <a:ext uri="{FF2B5EF4-FFF2-40B4-BE49-F238E27FC236}">
                <a16:creationId xmlns:a16="http://schemas.microsoft.com/office/drawing/2014/main" id="{C65F2347-4AF3-A581-F529-3C0E7E8DEB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61729" y="5485928"/>
            <a:ext cx="283945" cy="283945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E96D5705-89A4-A86E-8D72-AB1E98AAAC67}"/>
              </a:ext>
            </a:extLst>
          </p:cNvPr>
          <p:cNvSpPr txBox="1"/>
          <p:nvPr/>
        </p:nvSpPr>
        <p:spPr>
          <a:xfrm>
            <a:off x="7583809" y="5508165"/>
            <a:ext cx="208139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33" b="1" spc="83" dirty="0">
                <a:solidFill>
                  <a:srgbClr val="F9F9F9"/>
                </a:solidFill>
                <a:latin typeface="Univers" panose="020B0503020202020204" pitchFamily="34" charset="0"/>
              </a:rPr>
              <a:t>@csicargologistica</a:t>
            </a:r>
            <a:endParaRPr lang="pt-BR" sz="1667" b="1" spc="83" dirty="0">
              <a:solidFill>
                <a:srgbClr val="F9F9F9"/>
              </a:solidFill>
              <a:latin typeface="Univers" panose="020B0503020202020204" pitchFamily="34" charset="0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DA4A054-83A3-57F5-EBC7-723997D56320}"/>
              </a:ext>
            </a:extLst>
          </p:cNvPr>
          <p:cNvSpPr txBox="1"/>
          <p:nvPr/>
        </p:nvSpPr>
        <p:spPr>
          <a:xfrm>
            <a:off x="10319320" y="5538515"/>
            <a:ext cx="112807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333" b="1" spc="83" dirty="0">
                <a:solidFill>
                  <a:srgbClr val="F9F9F9"/>
                </a:solidFill>
                <a:latin typeface="Univers" panose="020B0503020202020204" pitchFamily="34" charset="0"/>
              </a:rPr>
              <a:t>CSI Cargo</a:t>
            </a:r>
            <a:endParaRPr lang="pt-BR" sz="1667" b="1" spc="83" dirty="0">
              <a:solidFill>
                <a:srgbClr val="F9F9F9"/>
              </a:solidFill>
              <a:latin typeface="Univers" panose="020B0503020202020204" pitchFamily="34" charset="0"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25F4F321-8C74-943B-DF6F-C37CF8DC29D9}"/>
              </a:ext>
            </a:extLst>
          </p:cNvPr>
          <p:cNvSpPr txBox="1"/>
          <p:nvPr/>
        </p:nvSpPr>
        <p:spPr>
          <a:xfrm>
            <a:off x="7169388" y="877868"/>
            <a:ext cx="4094621" cy="800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pt-BR" sz="2000" spc="83" dirty="0">
                <a:solidFill>
                  <a:srgbClr val="F9F9F9"/>
                </a:solidFill>
                <a:latin typeface="Univers" panose="020B0503020202020204" pitchFamily="34" charset="0"/>
              </a:rPr>
              <a:t>Faça melhor.</a:t>
            </a:r>
          </a:p>
          <a:p>
            <a:pPr>
              <a:lnSpc>
                <a:spcPct val="120000"/>
              </a:lnSpc>
            </a:pPr>
            <a:r>
              <a:rPr lang="pt-BR" sz="2000" spc="83" dirty="0">
                <a:solidFill>
                  <a:srgbClr val="F9F9F9"/>
                </a:solidFill>
                <a:latin typeface="Univers" panose="020B0503020202020204" pitchFamily="34" charset="0"/>
              </a:rPr>
              <a:t>Faça com a </a:t>
            </a:r>
            <a:r>
              <a:rPr lang="pt-BR" sz="2000" b="1" spc="83" dirty="0">
                <a:solidFill>
                  <a:srgbClr val="F9F9F9"/>
                </a:solidFill>
                <a:latin typeface="Univers" panose="020B0503020202020204" pitchFamily="34" charset="0"/>
              </a:rPr>
              <a:t>CSI Cargo.</a:t>
            </a:r>
          </a:p>
        </p:txBody>
      </p:sp>
      <p:pic>
        <p:nvPicPr>
          <p:cNvPr id="15" name="Imagem 14" descr="Logotipo&#10;&#10;Descrição gerada automaticamente">
            <a:extLst>
              <a:ext uri="{FF2B5EF4-FFF2-40B4-BE49-F238E27FC236}">
                <a16:creationId xmlns:a16="http://schemas.microsoft.com/office/drawing/2014/main" id="{EA148778-9469-CC34-19F4-CCED9DECC4C5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59178" y="1882418"/>
            <a:ext cx="1962763" cy="1386988"/>
          </a:xfrm>
          <a:prstGeom prst="rect">
            <a:avLst/>
          </a:prstGeom>
        </p:spPr>
      </p:pic>
      <p:sp>
        <p:nvSpPr>
          <p:cNvPr id="16" name="Retângulo 15">
            <a:extLst>
              <a:ext uri="{FF2B5EF4-FFF2-40B4-BE49-F238E27FC236}">
                <a16:creationId xmlns:a16="http://schemas.microsoft.com/office/drawing/2014/main" id="{3A99A5B7-7FB9-75A7-6092-FB9A755A1A8C}"/>
              </a:ext>
            </a:extLst>
          </p:cNvPr>
          <p:cNvSpPr/>
          <p:nvPr/>
        </p:nvSpPr>
        <p:spPr>
          <a:xfrm rot="16200000">
            <a:off x="2684862" y="-2682400"/>
            <a:ext cx="6857998" cy="12192001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5000">
                <a:srgbClr val="7B7C7E">
                  <a:alpha val="8000"/>
                </a:srgbClr>
              </a:gs>
              <a:gs pos="78000">
                <a:schemeClr val="tx1">
                  <a:alpha val="51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>
              <a:latin typeface="Univers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1389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2CDC3BB-0A74-BAC2-2926-14BAABD9E7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Resultado Final – Inventário Geral 2024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486B69-9359-3229-F881-572524D92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8</a:t>
            </a:fld>
            <a:endParaRPr lang="it-I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BD799-F04F-941C-071C-CF3CEE83B77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Julho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41179-FF2E-6E73-5819-84035B6C27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/>
              <a:t>Performance Logística</a:t>
            </a:r>
            <a:endParaRPr lang="it-IT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3E78B59-B464-E660-F82D-84CE638E86C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2532"/>
          <a:stretch/>
        </p:blipFill>
        <p:spPr>
          <a:xfrm>
            <a:off x="697290" y="1489608"/>
            <a:ext cx="5274886" cy="1532965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7E6BDD2-5F03-FCDB-C5FD-2F284490C8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9758" y="1489608"/>
            <a:ext cx="4954952" cy="152995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F511C3A-D5E8-14B6-EF8B-D72BD649F2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3809" y="3498119"/>
            <a:ext cx="6364382" cy="222451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D76F0316-8A5E-E964-BA5F-D7A1F223CF79}"/>
              </a:ext>
            </a:extLst>
          </p:cNvPr>
          <p:cNvSpPr txBox="1"/>
          <p:nvPr/>
        </p:nvSpPr>
        <p:spPr>
          <a:xfrm>
            <a:off x="720001" y="886559"/>
            <a:ext cx="7233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W11635608 - Baixa manual de etiquetas RFID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C6700E-7E47-CB4B-17FF-9C0EDE70FABF}"/>
              </a:ext>
            </a:extLst>
          </p:cNvPr>
          <p:cNvSpPr txBox="1"/>
          <p:nvPr/>
        </p:nvSpPr>
        <p:spPr>
          <a:xfrm>
            <a:off x="697290" y="2947802"/>
            <a:ext cx="91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2022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EF7B980F-7728-3117-467C-BAF3A01F0888}"/>
              </a:ext>
            </a:extLst>
          </p:cNvPr>
          <p:cNvSpPr txBox="1"/>
          <p:nvPr/>
        </p:nvSpPr>
        <p:spPr>
          <a:xfrm>
            <a:off x="6539758" y="2947802"/>
            <a:ext cx="91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2023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622DF922-74C9-1E44-DB15-565562677118}"/>
              </a:ext>
            </a:extLst>
          </p:cNvPr>
          <p:cNvSpPr txBox="1"/>
          <p:nvPr/>
        </p:nvSpPr>
        <p:spPr>
          <a:xfrm>
            <a:off x="2878515" y="5755210"/>
            <a:ext cx="9124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2024</a:t>
            </a:r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E7CD502F-BC75-EDA5-5170-0EA79D56567A}"/>
              </a:ext>
            </a:extLst>
          </p:cNvPr>
          <p:cNvSpPr/>
          <p:nvPr/>
        </p:nvSpPr>
        <p:spPr>
          <a:xfrm>
            <a:off x="2686050" y="2781300"/>
            <a:ext cx="647700" cy="16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98FC2FA1-3BE5-1C5F-8441-2FFC1ED6A0D8}"/>
              </a:ext>
            </a:extLst>
          </p:cNvPr>
          <p:cNvSpPr/>
          <p:nvPr/>
        </p:nvSpPr>
        <p:spPr>
          <a:xfrm>
            <a:off x="8136819" y="2850449"/>
            <a:ext cx="647700" cy="1665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5C4DBBB-D9C2-52F3-A249-B84F740DD8BB}"/>
              </a:ext>
            </a:extLst>
          </p:cNvPr>
          <p:cNvSpPr/>
          <p:nvPr/>
        </p:nvSpPr>
        <p:spPr>
          <a:xfrm>
            <a:off x="3009900" y="4495911"/>
            <a:ext cx="1257300" cy="18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Esquerda 17">
            <a:hlinkClick r:id="rId5" action="ppaction://hlinksldjump"/>
            <a:extLst>
              <a:ext uri="{FF2B5EF4-FFF2-40B4-BE49-F238E27FC236}">
                <a16:creationId xmlns:a16="http://schemas.microsoft.com/office/drawing/2014/main" id="{01D538E6-60D6-A48C-2E2B-9485E35544EC}"/>
              </a:ext>
            </a:extLst>
          </p:cNvPr>
          <p:cNvSpPr/>
          <p:nvPr/>
        </p:nvSpPr>
        <p:spPr>
          <a:xfrm>
            <a:off x="697290" y="6015042"/>
            <a:ext cx="427410" cy="19959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0345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exto 1">
            <a:extLst>
              <a:ext uri="{FF2B5EF4-FFF2-40B4-BE49-F238E27FC236}">
                <a16:creationId xmlns:a16="http://schemas.microsoft.com/office/drawing/2014/main" id="{C2CDC3BB-0A74-BAC2-2926-14BAABD9E78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pt-BR" dirty="0"/>
              <a:t>Resultado Final – Inventário Geral 2024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72486B69-9359-3229-F881-572524D925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648F461-6B1C-CA42-A063-2DCE900AB2CB}" type="slidenum">
              <a:rPr lang="it-IT" smtClean="0"/>
              <a:pPr/>
              <a:t>9</a:t>
            </a:fld>
            <a:endParaRPr lang="it-IT"/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50BD799-F04F-941C-071C-CF3CEE83B77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it-IT" dirty="0"/>
              <a:t>Julho 2024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841179-FF2E-6E73-5819-84035B6C272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it-IT"/>
              <a:t>Performance Logística</a:t>
            </a:r>
            <a:endParaRPr lang="it-IT" dirty="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76F0316-8A5E-E964-BA5F-D7A1F223CF79}"/>
              </a:ext>
            </a:extLst>
          </p:cNvPr>
          <p:cNvSpPr txBox="1"/>
          <p:nvPr/>
        </p:nvSpPr>
        <p:spPr>
          <a:xfrm>
            <a:off x="720001" y="886559"/>
            <a:ext cx="76143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W10882241 – Erro no processo de devolução SAP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16C6700E-7E47-CB4B-17FF-9C0EDE70FABF}"/>
              </a:ext>
            </a:extLst>
          </p:cNvPr>
          <p:cNvSpPr txBox="1"/>
          <p:nvPr/>
        </p:nvSpPr>
        <p:spPr>
          <a:xfrm>
            <a:off x="4251131" y="3631341"/>
            <a:ext cx="32486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1 - Registro de centro</a:t>
            </a:r>
          </a:p>
        </p:txBody>
      </p:sp>
      <p:sp>
        <p:nvSpPr>
          <p:cNvPr id="17" name="Retângulo 16">
            <a:extLst>
              <a:ext uri="{FF2B5EF4-FFF2-40B4-BE49-F238E27FC236}">
                <a16:creationId xmlns:a16="http://schemas.microsoft.com/office/drawing/2014/main" id="{75C4DBBB-D9C2-52F3-A249-B84F740DD8BB}"/>
              </a:ext>
            </a:extLst>
          </p:cNvPr>
          <p:cNvSpPr/>
          <p:nvPr/>
        </p:nvSpPr>
        <p:spPr>
          <a:xfrm>
            <a:off x="3009900" y="4495911"/>
            <a:ext cx="1257300" cy="1808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Seta: para a Esquerda 17">
            <a:hlinkClick r:id="rId2" action="ppaction://hlinksldjump"/>
            <a:extLst>
              <a:ext uri="{FF2B5EF4-FFF2-40B4-BE49-F238E27FC236}">
                <a16:creationId xmlns:a16="http://schemas.microsoft.com/office/drawing/2014/main" id="{01D538E6-60D6-A48C-2E2B-9485E35544EC}"/>
              </a:ext>
            </a:extLst>
          </p:cNvPr>
          <p:cNvSpPr/>
          <p:nvPr/>
        </p:nvSpPr>
        <p:spPr>
          <a:xfrm>
            <a:off x="697290" y="6015042"/>
            <a:ext cx="427410" cy="199598"/>
          </a:xfrm>
          <a:prstGeom prst="lef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9C3E9A0A-A8F1-8937-9AB7-493651CE19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8002" y="1383487"/>
            <a:ext cx="5274886" cy="2276008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CDFAC098-819C-FF22-138A-929D8424E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507" y="3938300"/>
            <a:ext cx="5316991" cy="192519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F8A70E41-7474-6BC9-01CC-9BF93DA80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993" y="3938300"/>
            <a:ext cx="5589018" cy="2126679"/>
          </a:xfrm>
          <a:prstGeom prst="rect">
            <a:avLst/>
          </a:prstGeom>
        </p:spPr>
      </p:pic>
      <p:sp>
        <p:nvSpPr>
          <p:cNvPr id="20" name="CaixaDeTexto 19">
            <a:extLst>
              <a:ext uri="{FF2B5EF4-FFF2-40B4-BE49-F238E27FC236}">
                <a16:creationId xmlns:a16="http://schemas.microsoft.com/office/drawing/2014/main" id="{D14C1AE4-750A-E0F3-D25C-2781DAEC0191}"/>
              </a:ext>
            </a:extLst>
          </p:cNvPr>
          <p:cNvSpPr txBox="1"/>
          <p:nvPr/>
        </p:nvSpPr>
        <p:spPr>
          <a:xfrm>
            <a:off x="1392461" y="6012650"/>
            <a:ext cx="3691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2 - Demonstrativo de linhas</a:t>
            </a:r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A37A9C36-804C-6660-3C94-86FD2115A48E}"/>
              </a:ext>
            </a:extLst>
          </p:cNvPr>
          <p:cNvSpPr txBox="1"/>
          <p:nvPr/>
        </p:nvSpPr>
        <p:spPr>
          <a:xfrm>
            <a:off x="6525871" y="6032623"/>
            <a:ext cx="4751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spc="250" dirty="0">
                <a:solidFill>
                  <a:schemeClr val="accent2"/>
                </a:solidFill>
                <a:latin typeface="Univers" panose="020B0503020202020204" pitchFamily="34" charset="0"/>
                <a:ea typeface="BatangChe" panose="02030609000101010101" pitchFamily="49" charset="-127"/>
              </a:rPr>
              <a:t>3 – Demonstrativo QTD. Total SAP</a:t>
            </a:r>
          </a:p>
        </p:txBody>
      </p:sp>
    </p:spTree>
    <p:extLst>
      <p:ext uri="{BB962C8B-B14F-4D97-AF65-F5344CB8AC3E}">
        <p14:creationId xmlns:p14="http://schemas.microsoft.com/office/powerpoint/2010/main" val="1271075197"/>
      </p:ext>
    </p:extLst>
  </p:cSld>
  <p:clrMapOvr>
    <a:masterClrMapping/>
  </p:clrMapOvr>
</p:sld>
</file>

<file path=ppt/theme/theme1.xml><?xml version="1.0" encoding="utf-8"?>
<a:theme xmlns:a="http://schemas.openxmlformats.org/drawingml/2006/main" name="COVER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D7D7D"/>
      </a:accent1>
      <a:accent2>
        <a:srgbClr val="9A9A9A"/>
      </a:accent2>
      <a:accent3>
        <a:srgbClr val="676767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COVER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D7D7D"/>
      </a:accent1>
      <a:accent2>
        <a:srgbClr val="9A9A9A"/>
      </a:accent2>
      <a:accent3>
        <a:srgbClr val="676767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BACKUP">
  <a:themeElements>
    <a:clrScheme name="FCA 5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6784C1"/>
      </a:accent1>
      <a:accent2>
        <a:srgbClr val="898C8A"/>
      </a:accent2>
      <a:accent3>
        <a:srgbClr val="012169"/>
      </a:accent3>
      <a:accent4>
        <a:srgbClr val="0C2340"/>
      </a:accent4>
      <a:accent5>
        <a:srgbClr val="7BAFD4"/>
      </a:accent5>
      <a:accent6>
        <a:srgbClr val="418FDE"/>
      </a:accent6>
      <a:hlink>
        <a:srgbClr val="9BCBEB"/>
      </a:hlink>
      <a:folHlink>
        <a:srgbClr val="B1C9E8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INDEX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D7D7D"/>
      </a:accent1>
      <a:accent2>
        <a:srgbClr val="9A9A9A"/>
      </a:accent2>
      <a:accent3>
        <a:srgbClr val="676767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1_PAGES">
  <a:themeElements>
    <a:clrScheme name="Custom 3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7D7D7D"/>
      </a:accent1>
      <a:accent2>
        <a:srgbClr val="9A9A9A"/>
      </a:accent2>
      <a:accent3>
        <a:srgbClr val="676767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6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59985</TotalTime>
  <Words>308</Words>
  <Application>Microsoft Office PowerPoint</Application>
  <PresentationFormat>Widescreen</PresentationFormat>
  <Paragraphs>97</Paragraphs>
  <Slides>9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5</vt:i4>
      </vt:variant>
      <vt:variant>
        <vt:lpstr>Títulos de slides</vt:lpstr>
      </vt:variant>
      <vt:variant>
        <vt:i4>9</vt:i4>
      </vt:variant>
    </vt:vector>
  </HeadingPairs>
  <TitlesOfParts>
    <vt:vector size="22" baseType="lpstr">
      <vt:lpstr>Arial</vt:lpstr>
      <vt:lpstr>Arial Bold Italic</vt:lpstr>
      <vt:lpstr>Calibri</vt:lpstr>
      <vt:lpstr>Comic Sans MS</vt:lpstr>
      <vt:lpstr>Lucida Grande</vt:lpstr>
      <vt:lpstr>Symbol</vt:lpstr>
      <vt:lpstr>Univers</vt:lpstr>
      <vt:lpstr>Wingdings</vt:lpstr>
      <vt:lpstr>COVER</vt:lpstr>
      <vt:lpstr>1_COVER</vt:lpstr>
      <vt:lpstr>BACKUP</vt:lpstr>
      <vt:lpstr>INDEX</vt:lpstr>
      <vt:lpstr>1_PAGES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de Oliveira Caroso</dc:creator>
  <cp:lastModifiedBy>Jonathan Silveira Paixão</cp:lastModifiedBy>
  <cp:revision>1529</cp:revision>
  <cp:lastPrinted>2018-03-01T19:15:30Z</cp:lastPrinted>
  <dcterms:created xsi:type="dcterms:W3CDTF">2016-06-17T11:59:07Z</dcterms:created>
  <dcterms:modified xsi:type="dcterms:W3CDTF">2024-07-17T00:55:59Z</dcterms:modified>
</cp:coreProperties>
</file>