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66" r:id="rId6"/>
    <p:sldId id="277" r:id="rId7"/>
    <p:sldId id="278" r:id="rId8"/>
    <p:sldId id="281" r:id="rId9"/>
    <p:sldId id="280" r:id="rId10"/>
    <p:sldId id="279" r:id="rId11"/>
    <p:sldId id="282"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598" autoAdjust="0"/>
  </p:normalViewPr>
  <p:slideViewPr>
    <p:cSldViewPr snapToGrid="0">
      <p:cViewPr varScale="1">
        <p:scale>
          <a:sx n="113" d="100"/>
          <a:sy n="113" d="100"/>
        </p:scale>
        <p:origin x="432"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hab Tayea" userId="f94328719d9bac20" providerId="LiveId" clId="{A7736E55-3D90-4D69-89F4-DA3ADB93197B}"/>
    <pc:docChg chg="custSel modSld">
      <pc:chgData name="Ehab Tayea" userId="f94328719d9bac20" providerId="LiveId" clId="{A7736E55-3D90-4D69-89F4-DA3ADB93197B}" dt="2022-12-30T15:21:55.551" v="2" actId="21"/>
      <pc:docMkLst>
        <pc:docMk/>
      </pc:docMkLst>
      <pc:sldChg chg="delSp mod">
        <pc:chgData name="Ehab Tayea" userId="f94328719d9bac20" providerId="LiveId" clId="{A7736E55-3D90-4D69-89F4-DA3ADB93197B}" dt="2022-12-30T15:21:47.779" v="1" actId="21"/>
        <pc:sldMkLst>
          <pc:docMk/>
          <pc:sldMk cId="2106347884" sldId="266"/>
        </pc:sldMkLst>
        <pc:spChg chg="del">
          <ac:chgData name="Ehab Tayea" userId="f94328719d9bac20" providerId="LiveId" clId="{A7736E55-3D90-4D69-89F4-DA3ADB93197B}" dt="2022-12-30T15:21:47.779" v="1" actId="21"/>
          <ac:spMkLst>
            <pc:docMk/>
            <pc:sldMk cId="2106347884" sldId="266"/>
            <ac:spMk id="19" creationId="{CE93697D-BFA2-4D84-A860-BA620414419D}"/>
          </ac:spMkLst>
        </pc:spChg>
      </pc:sldChg>
      <pc:sldChg chg="delSp mod">
        <pc:chgData name="Ehab Tayea" userId="f94328719d9bac20" providerId="LiveId" clId="{A7736E55-3D90-4D69-89F4-DA3ADB93197B}" dt="2022-12-30T15:21:41.067" v="0" actId="21"/>
        <pc:sldMkLst>
          <pc:docMk/>
          <pc:sldMk cId="161129935" sldId="277"/>
        </pc:sldMkLst>
        <pc:spChg chg="del">
          <ac:chgData name="Ehab Tayea" userId="f94328719d9bac20" providerId="LiveId" clId="{A7736E55-3D90-4D69-89F4-DA3ADB93197B}" dt="2022-12-30T15:21:41.067" v="0" actId="21"/>
          <ac:spMkLst>
            <pc:docMk/>
            <pc:sldMk cId="161129935" sldId="277"/>
            <ac:spMk id="19" creationId="{CE93697D-BFA2-4D84-A860-BA620414419D}"/>
          </ac:spMkLst>
        </pc:spChg>
      </pc:sldChg>
      <pc:sldChg chg="delSp mod">
        <pc:chgData name="Ehab Tayea" userId="f94328719d9bac20" providerId="LiveId" clId="{A7736E55-3D90-4D69-89F4-DA3ADB93197B}" dt="2022-12-30T15:21:55.551" v="2" actId="21"/>
        <pc:sldMkLst>
          <pc:docMk/>
          <pc:sldMk cId="1142788844" sldId="278"/>
        </pc:sldMkLst>
        <pc:spChg chg="del">
          <ac:chgData name="Ehab Tayea" userId="f94328719d9bac20" providerId="LiveId" clId="{A7736E55-3D90-4D69-89F4-DA3ADB93197B}" dt="2022-12-30T15:21:55.551" v="2" actId="21"/>
          <ac:spMkLst>
            <pc:docMk/>
            <pc:sldMk cId="1142788844" sldId="278"/>
            <ac:spMk id="19" creationId="{CE93697D-BFA2-4D84-A860-BA620414419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12/30/2022</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12/30/2022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841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108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766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2687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284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4275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21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72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Data quality report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Ehab Tayea</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2" name="Picture 1">
            <a:extLst>
              <a:ext uri="{FF2B5EF4-FFF2-40B4-BE49-F238E27FC236}">
                <a16:creationId xmlns:a16="http://schemas.microsoft.com/office/drawing/2014/main" id="{281BFAF9-ECBC-F115-5C10-A12E329970AC}"/>
              </a:ext>
            </a:extLst>
          </p:cNvPr>
          <p:cNvPicPr>
            <a:picLocks noChangeAspect="1"/>
          </p:cNvPicPr>
          <p:nvPr/>
        </p:nvPicPr>
        <p:blipFill>
          <a:blip r:embed="rId3"/>
          <a:stretch>
            <a:fillRect/>
          </a:stretch>
        </p:blipFill>
        <p:spPr>
          <a:xfrm>
            <a:off x="5289397" y="5381793"/>
            <a:ext cx="2824136" cy="1418530"/>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3" y="293299"/>
            <a:ext cx="3416053" cy="1211652"/>
          </a:xfrm>
        </p:spPr>
        <p:txBody>
          <a:bodyPr>
            <a:noAutofit/>
          </a:bodyPr>
          <a:lstStyle/>
          <a:p>
            <a:r>
              <a:rPr lang="en-US" sz="3600" dirty="0"/>
              <a:t>Quality	</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76700" y="0"/>
            <a:ext cx="8115301" cy="1781175"/>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49306" y="1943100"/>
            <a:ext cx="7914312" cy="4777105"/>
          </a:xfrm>
        </p:spPr>
        <p:txBody>
          <a:bodyPr>
            <a:normAutofit/>
          </a:bodyPr>
          <a:lstStyle/>
          <a:p>
            <a:r>
              <a:rPr lang="en-US" dirty="0">
                <a:solidFill>
                  <a:schemeClr val="accent1"/>
                </a:solidFill>
              </a:rPr>
              <a:t>Working with multiple datasets comes with its challenges:</a:t>
            </a:r>
          </a:p>
          <a:p>
            <a:pPr marL="342900" lvl="1" indent="0">
              <a:buNone/>
            </a:pPr>
            <a:r>
              <a:rPr lang="en-US" dirty="0">
                <a:solidFill>
                  <a:schemeClr val="accent1"/>
                </a:solidFill>
              </a:rPr>
              <a:t>-In our case we worked with 3 different type file types.</a:t>
            </a:r>
          </a:p>
          <a:p>
            <a:pPr marL="342900" lvl="1" indent="0">
              <a:buNone/>
            </a:pPr>
            <a:r>
              <a:rPr lang="en-US" dirty="0">
                <a:solidFill>
                  <a:schemeClr val="accent1"/>
                </a:solidFill>
              </a:rPr>
              <a:t>-there was some missing and mismatch data from the datasets, could indicate of data source issues.</a:t>
            </a:r>
          </a:p>
          <a:p>
            <a:pPr marL="342900" lvl="1" indent="0">
              <a:buNone/>
            </a:pPr>
            <a:endParaRPr lang="en-US" dirty="0">
              <a:solidFill>
                <a:schemeClr val="accent1"/>
              </a:solidFill>
            </a:endParaRPr>
          </a:p>
          <a:p>
            <a:pPr lvl="1" indent="-342900"/>
            <a:r>
              <a:rPr lang="en-US" dirty="0">
                <a:solidFill>
                  <a:schemeClr val="accent1"/>
                </a:solidFill>
              </a:rPr>
              <a:t>Its crucial when acquiring data to abide by law and regulations, also we need to be aware of any data maintenance issues, as in our case we found the trees data set hasn’t been updated in long time. </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4" name="TextBox 3">
            <a:extLst>
              <a:ext uri="{FF2B5EF4-FFF2-40B4-BE49-F238E27FC236}">
                <a16:creationId xmlns:a16="http://schemas.microsoft.com/office/drawing/2014/main" id="{86FFC80C-825E-C850-F5F1-82F981336671}"/>
              </a:ext>
            </a:extLst>
          </p:cNvPr>
          <p:cNvSpPr txBox="1"/>
          <p:nvPr/>
        </p:nvSpPr>
        <p:spPr>
          <a:xfrm>
            <a:off x="532264" y="2333625"/>
            <a:ext cx="24300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venir Next LT Pro"/>
                <a:ea typeface="+mn-ea"/>
                <a:cs typeface="+mn-cs"/>
              </a:rPr>
              <a:t>Challenges	</a:t>
            </a:r>
          </a:p>
        </p:txBody>
      </p:sp>
    </p:spTree>
    <p:extLst>
      <p:ext uri="{BB962C8B-B14F-4D97-AF65-F5344CB8AC3E}">
        <p14:creationId xmlns:p14="http://schemas.microsoft.com/office/powerpoint/2010/main" val="393223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728009"/>
          </a:xfrm>
        </p:spPr>
        <p:txBody>
          <a:bodyPr>
            <a:normAutofit fontScale="90000"/>
          </a:bodyPr>
          <a:lstStyle/>
          <a:p>
            <a:r>
              <a:rPr lang="en-US" dirty="0"/>
              <a:t>Lifecycle</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76700" y="0"/>
            <a:ext cx="8115301" cy="1781175"/>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3948317" y="1943100"/>
            <a:ext cx="8115301" cy="4777105"/>
          </a:xfrm>
        </p:spPr>
        <p:txBody>
          <a:bodyPr>
            <a:normAutofit/>
          </a:bodyPr>
          <a:lstStyle/>
          <a:p>
            <a:r>
              <a:rPr lang="en-GB" sz="1800" dirty="0">
                <a:solidFill>
                  <a:schemeClr val="accent1"/>
                </a:solidFill>
              </a:rPr>
              <a:t>In this project we have acquired the data through 3 different ways:</a:t>
            </a:r>
          </a:p>
          <a:p>
            <a:endParaRPr lang="en-GB" sz="1800" dirty="0">
              <a:solidFill>
                <a:schemeClr val="accent1"/>
              </a:solidFill>
            </a:endParaRPr>
          </a:p>
          <a:p>
            <a:r>
              <a:rPr lang="en-GB" sz="1800" dirty="0">
                <a:solidFill>
                  <a:schemeClr val="accent1"/>
                </a:solidFill>
              </a:rPr>
              <a:t>1- Downloaded the 1</a:t>
            </a:r>
            <a:r>
              <a:rPr lang="en-GB" sz="1800" baseline="30000" dirty="0">
                <a:solidFill>
                  <a:schemeClr val="accent1"/>
                </a:solidFill>
              </a:rPr>
              <a:t>st</a:t>
            </a:r>
            <a:r>
              <a:rPr lang="en-GB" sz="1800" dirty="0">
                <a:solidFill>
                  <a:schemeClr val="accent1"/>
                </a:solidFill>
              </a:rPr>
              <a:t> Dataset (Trees Data)  from the council Website[Excel file]</a:t>
            </a:r>
          </a:p>
          <a:p>
            <a:endParaRPr lang="en-GB" sz="1800" dirty="0">
              <a:solidFill>
                <a:schemeClr val="accent1"/>
              </a:solidFill>
            </a:endParaRPr>
          </a:p>
          <a:p>
            <a:r>
              <a:rPr lang="en-GB" sz="1800" dirty="0">
                <a:solidFill>
                  <a:schemeClr val="accent1"/>
                </a:solidFill>
              </a:rPr>
              <a:t>2- Extracted the 2</a:t>
            </a:r>
            <a:r>
              <a:rPr lang="en-GB" sz="1800" baseline="30000" dirty="0">
                <a:solidFill>
                  <a:schemeClr val="accent1"/>
                </a:solidFill>
              </a:rPr>
              <a:t>nd</a:t>
            </a:r>
            <a:r>
              <a:rPr lang="en-GB" sz="1800" dirty="0">
                <a:solidFill>
                  <a:schemeClr val="accent1"/>
                </a:solidFill>
              </a:rPr>
              <a:t> Dataset from the council assets databases by query[csv file]</a:t>
            </a:r>
          </a:p>
          <a:p>
            <a:endParaRPr lang="en-GB" sz="1800" dirty="0">
              <a:solidFill>
                <a:schemeClr val="accent1"/>
              </a:solidFill>
            </a:endParaRPr>
          </a:p>
          <a:p>
            <a:r>
              <a:rPr lang="en-GB" sz="1800" dirty="0">
                <a:solidFill>
                  <a:schemeClr val="accent1"/>
                </a:solidFill>
              </a:rPr>
              <a:t>3-  The 3</a:t>
            </a:r>
            <a:r>
              <a:rPr lang="en-GB" sz="1800" baseline="30000" dirty="0">
                <a:solidFill>
                  <a:schemeClr val="accent1"/>
                </a:solidFill>
              </a:rPr>
              <a:t>rd</a:t>
            </a:r>
            <a:r>
              <a:rPr lang="en-GB" sz="1800" dirty="0">
                <a:solidFill>
                  <a:schemeClr val="accent1"/>
                </a:solidFill>
              </a:rPr>
              <a:t> Dataset has been acquired by web scraping a horticulture website[</a:t>
            </a:r>
            <a:r>
              <a:rPr lang="en-GB" sz="1800" dirty="0" err="1">
                <a:solidFill>
                  <a:schemeClr val="accent1"/>
                </a:solidFill>
              </a:rPr>
              <a:t>json</a:t>
            </a:r>
            <a:r>
              <a:rPr lang="en-GB" sz="1800" dirty="0">
                <a:solidFill>
                  <a:schemeClr val="accent1"/>
                </a:solidFill>
              </a:rPr>
              <a:t> file]</a:t>
            </a:r>
          </a:p>
          <a:p>
            <a:endParaRPr lang="en-US" dirty="0"/>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
        <p:nvSpPr>
          <p:cNvPr id="4" name="TextBox 3">
            <a:extLst>
              <a:ext uri="{FF2B5EF4-FFF2-40B4-BE49-F238E27FC236}">
                <a16:creationId xmlns:a16="http://schemas.microsoft.com/office/drawing/2014/main" id="{86FFC80C-825E-C850-F5F1-82F981336671}"/>
              </a:ext>
            </a:extLst>
          </p:cNvPr>
          <p:cNvSpPr txBox="1"/>
          <p:nvPr/>
        </p:nvSpPr>
        <p:spPr>
          <a:xfrm>
            <a:off x="532264" y="2333625"/>
            <a:ext cx="2430011" cy="369332"/>
          </a:xfrm>
          <a:prstGeom prst="rect">
            <a:avLst/>
          </a:prstGeom>
          <a:noFill/>
        </p:spPr>
        <p:txBody>
          <a:bodyPr wrap="square" rtlCol="0">
            <a:spAutoFit/>
          </a:bodyPr>
          <a:lstStyle/>
          <a:p>
            <a:r>
              <a:rPr lang="en-GB" dirty="0">
                <a:solidFill>
                  <a:schemeClr val="bg1"/>
                </a:solidFill>
              </a:rPr>
              <a:t>Acquiring Data</a:t>
            </a:r>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728009"/>
          </a:xfrm>
        </p:spPr>
        <p:txBody>
          <a:bodyPr>
            <a:normAutofit fontScale="90000"/>
          </a:bodyPr>
          <a:lstStyle/>
          <a:p>
            <a:r>
              <a:rPr lang="en-US" dirty="0"/>
              <a:t>Lifecycle</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76700" y="0"/>
            <a:ext cx="8115301" cy="1781175"/>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3948317" y="1943100"/>
            <a:ext cx="8115301" cy="4777105"/>
          </a:xfrm>
        </p:spPr>
        <p:txBody>
          <a:bodyPr>
            <a:normAutofit/>
          </a:bodyPr>
          <a:lstStyle/>
          <a:p>
            <a:r>
              <a:rPr lang="en-GB" dirty="0">
                <a:solidFill>
                  <a:schemeClr val="tx2">
                    <a:lumMod val="10000"/>
                  </a:schemeClr>
                </a:solidFill>
              </a:rPr>
              <a:t>-</a:t>
            </a:r>
            <a:r>
              <a:rPr lang="en-GB" dirty="0"/>
              <a:t> </a:t>
            </a:r>
            <a:r>
              <a:rPr lang="en-GB" dirty="0">
                <a:solidFill>
                  <a:schemeClr val="accent1"/>
                </a:solidFill>
              </a:rPr>
              <a:t>one of the limitations on using this analysis is to update the data at its source because:</a:t>
            </a:r>
          </a:p>
          <a:p>
            <a:endParaRPr lang="en-GB" sz="1800" dirty="0">
              <a:solidFill>
                <a:schemeClr val="accent1"/>
              </a:solidFill>
            </a:endParaRPr>
          </a:p>
          <a:p>
            <a:r>
              <a:rPr lang="en-GB" sz="1600" dirty="0">
                <a:solidFill>
                  <a:schemeClr val="accent1"/>
                </a:solidFill>
              </a:rPr>
              <a:t>* data sources are dynamic</a:t>
            </a:r>
          </a:p>
          <a:p>
            <a:r>
              <a:rPr lang="en-GB" sz="1600" dirty="0">
                <a:solidFill>
                  <a:schemeClr val="accent1"/>
                </a:solidFill>
              </a:rPr>
              <a:t>*difficulties with ownership and permissions</a:t>
            </a:r>
          </a:p>
          <a:p>
            <a:r>
              <a:rPr lang="en-GB" sz="1600" dirty="0">
                <a:solidFill>
                  <a:schemeClr val="accent1"/>
                </a:solidFill>
              </a:rPr>
              <a:t>* the complications of changing the data structure</a:t>
            </a:r>
          </a:p>
          <a:p>
            <a:endParaRPr lang="en-US" dirty="0"/>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4" name="TextBox 3">
            <a:extLst>
              <a:ext uri="{FF2B5EF4-FFF2-40B4-BE49-F238E27FC236}">
                <a16:creationId xmlns:a16="http://schemas.microsoft.com/office/drawing/2014/main" id="{86FFC80C-825E-C850-F5F1-82F981336671}"/>
              </a:ext>
            </a:extLst>
          </p:cNvPr>
          <p:cNvSpPr txBox="1"/>
          <p:nvPr/>
        </p:nvSpPr>
        <p:spPr>
          <a:xfrm>
            <a:off x="532264" y="2333625"/>
            <a:ext cx="24300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venir Next LT Pro"/>
                <a:ea typeface="+mn-ea"/>
                <a:cs typeface="+mn-cs"/>
              </a:rPr>
              <a:t>Limitation</a:t>
            </a:r>
          </a:p>
        </p:txBody>
      </p:sp>
    </p:spTree>
    <p:extLst>
      <p:ext uri="{BB962C8B-B14F-4D97-AF65-F5344CB8AC3E}">
        <p14:creationId xmlns:p14="http://schemas.microsoft.com/office/powerpoint/2010/main" val="16112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728009"/>
          </a:xfrm>
        </p:spPr>
        <p:txBody>
          <a:bodyPr>
            <a:normAutofit fontScale="90000"/>
          </a:bodyPr>
          <a:lstStyle/>
          <a:p>
            <a:r>
              <a:rPr lang="en-US" dirty="0"/>
              <a:t>Lifecycle</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76700" y="0"/>
            <a:ext cx="8115301" cy="1781175"/>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3948317" y="1943100"/>
            <a:ext cx="8115301" cy="4777105"/>
          </a:xfrm>
        </p:spPr>
        <p:txBody>
          <a:bodyPr>
            <a:normAutofit/>
          </a:bodyPr>
          <a:lstStyle/>
          <a:p>
            <a:r>
              <a:rPr lang="en-US" dirty="0">
                <a:solidFill>
                  <a:schemeClr val="accent1"/>
                </a:solidFill>
              </a:rPr>
              <a:t>In this project we are dealing with 3 datasets.</a:t>
            </a:r>
          </a:p>
          <a:p>
            <a:r>
              <a:rPr lang="en-US" dirty="0">
                <a:solidFill>
                  <a:schemeClr val="accent1"/>
                </a:solidFill>
              </a:rPr>
              <a:t>2 of them are from Camden council website and its database ,one is public, and the 2</a:t>
            </a:r>
            <a:r>
              <a:rPr lang="en-US" baseline="30000" dirty="0">
                <a:solidFill>
                  <a:schemeClr val="accent1"/>
                </a:solidFill>
              </a:rPr>
              <a:t>nd</a:t>
            </a:r>
            <a:r>
              <a:rPr lang="en-US" dirty="0">
                <a:solidFill>
                  <a:schemeClr val="accent1"/>
                </a:solidFill>
              </a:rPr>
              <a:t> is for internal use only.</a:t>
            </a:r>
          </a:p>
          <a:p>
            <a:r>
              <a:rPr lang="en-US" dirty="0">
                <a:solidFill>
                  <a:schemeClr val="accent1"/>
                </a:solidFill>
              </a:rPr>
              <a:t>The 3</a:t>
            </a:r>
            <a:r>
              <a:rPr lang="en-US" baseline="30000" dirty="0">
                <a:solidFill>
                  <a:schemeClr val="accent1"/>
                </a:solidFill>
              </a:rPr>
              <a:t>rd</a:t>
            </a:r>
            <a:r>
              <a:rPr lang="en-US" dirty="0">
                <a:solidFill>
                  <a:schemeClr val="accent1"/>
                </a:solidFill>
              </a:rPr>
              <a:t> datasets has been acquired by scraping a horticulture website which  is public as well.</a:t>
            </a:r>
          </a:p>
          <a:p>
            <a:r>
              <a:rPr lang="en-US" dirty="0">
                <a:solidFill>
                  <a:schemeClr val="accent1"/>
                </a:solidFill>
              </a:rPr>
              <a:t>The issue with data sensitivity is when dealing with data is that we need to make sure we have the legal right to use it and to use it within the permission given, any negligence could have catastrophic impact on the organization that could include legal actions, damage to reputation and waste of resources .</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4" name="TextBox 3">
            <a:extLst>
              <a:ext uri="{FF2B5EF4-FFF2-40B4-BE49-F238E27FC236}">
                <a16:creationId xmlns:a16="http://schemas.microsoft.com/office/drawing/2014/main" id="{86FFC80C-825E-C850-F5F1-82F981336671}"/>
              </a:ext>
            </a:extLst>
          </p:cNvPr>
          <p:cNvSpPr txBox="1"/>
          <p:nvPr/>
        </p:nvSpPr>
        <p:spPr>
          <a:xfrm>
            <a:off x="532264" y="2333625"/>
            <a:ext cx="24300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venir Next LT Pro"/>
                <a:ea typeface="+mn-ea"/>
                <a:cs typeface="+mn-cs"/>
              </a:rPr>
              <a:t>Data Sensitivity	</a:t>
            </a:r>
          </a:p>
        </p:txBody>
      </p:sp>
    </p:spTree>
    <p:extLst>
      <p:ext uri="{BB962C8B-B14F-4D97-AF65-F5344CB8AC3E}">
        <p14:creationId xmlns:p14="http://schemas.microsoft.com/office/powerpoint/2010/main" val="114278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3" y="293299"/>
            <a:ext cx="3416053" cy="1211652"/>
          </a:xfrm>
        </p:spPr>
        <p:txBody>
          <a:bodyPr>
            <a:noAutofit/>
          </a:bodyPr>
          <a:lstStyle/>
          <a:p>
            <a:r>
              <a:rPr lang="en-US" sz="3600" dirty="0"/>
              <a:t>Requirements	</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76700" y="0"/>
            <a:ext cx="8115301" cy="1781175"/>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49306" y="1943100"/>
            <a:ext cx="7914312" cy="4777105"/>
          </a:xfrm>
        </p:spPr>
        <p:txBody>
          <a:bodyPr>
            <a:normAutofit/>
          </a:bodyPr>
          <a:lstStyle/>
          <a:p>
            <a:r>
              <a:rPr lang="en-US" dirty="0">
                <a:solidFill>
                  <a:schemeClr val="accent1"/>
                </a:solidFill>
              </a:rPr>
              <a:t>With all the observations produced by this project, explaining the content of the datasets and all its negative sides the council will be able to determine the feasibility of the three initiatives beside it should be used as a guideline for future initiatives.</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4" name="TextBox 3">
            <a:extLst>
              <a:ext uri="{FF2B5EF4-FFF2-40B4-BE49-F238E27FC236}">
                <a16:creationId xmlns:a16="http://schemas.microsoft.com/office/drawing/2014/main" id="{86FFC80C-825E-C850-F5F1-82F981336671}"/>
              </a:ext>
            </a:extLst>
          </p:cNvPr>
          <p:cNvSpPr txBox="1"/>
          <p:nvPr/>
        </p:nvSpPr>
        <p:spPr>
          <a:xfrm>
            <a:off x="532264" y="2333625"/>
            <a:ext cx="24300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venir Next LT Pro"/>
                <a:ea typeface="+mn-ea"/>
                <a:cs typeface="+mn-cs"/>
              </a:rPr>
              <a:t>Council initiative	</a:t>
            </a:r>
          </a:p>
        </p:txBody>
      </p:sp>
    </p:spTree>
    <p:extLst>
      <p:ext uri="{BB962C8B-B14F-4D97-AF65-F5344CB8AC3E}">
        <p14:creationId xmlns:p14="http://schemas.microsoft.com/office/powerpoint/2010/main" val="301163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3" y="293299"/>
            <a:ext cx="3416053" cy="1211652"/>
          </a:xfrm>
        </p:spPr>
        <p:txBody>
          <a:bodyPr>
            <a:noAutofit/>
          </a:bodyPr>
          <a:lstStyle/>
          <a:p>
            <a:r>
              <a:rPr lang="en-US" sz="3600" dirty="0"/>
              <a:t>Requirements	</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76700" y="0"/>
            <a:ext cx="8115301" cy="1781175"/>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49306" y="1943100"/>
            <a:ext cx="7914312" cy="4777105"/>
          </a:xfrm>
        </p:spPr>
        <p:txBody>
          <a:bodyPr>
            <a:normAutofit/>
          </a:bodyPr>
          <a:lstStyle/>
          <a:p>
            <a:r>
              <a:rPr lang="en-US" dirty="0">
                <a:solidFill>
                  <a:schemeClr val="accent1"/>
                </a:solidFill>
              </a:rPr>
              <a:t>We do have few issues with the datasets:</a:t>
            </a:r>
          </a:p>
          <a:p>
            <a:r>
              <a:rPr lang="en-US" dirty="0">
                <a:solidFill>
                  <a:schemeClr val="accent1"/>
                </a:solidFill>
              </a:rPr>
              <a:t>Data is not up to date in trees dataset .</a:t>
            </a:r>
          </a:p>
          <a:p>
            <a:r>
              <a:rPr lang="en-US" dirty="0">
                <a:solidFill>
                  <a:schemeClr val="accent1"/>
                </a:solidFill>
              </a:rPr>
              <a:t>Missing values in the environmental dataset and trees dataset</a:t>
            </a:r>
          </a:p>
          <a:p>
            <a:r>
              <a:rPr lang="en-US" dirty="0">
                <a:solidFill>
                  <a:schemeClr val="accent1"/>
                </a:solidFill>
              </a:rPr>
              <a:t>Some locations missing [easting and northing]</a:t>
            </a:r>
          </a:p>
          <a:p>
            <a:r>
              <a:rPr lang="en-US" dirty="0">
                <a:solidFill>
                  <a:schemeClr val="accent1"/>
                </a:solidFill>
              </a:rPr>
              <a:t>Missing common names from the Scientific names data set</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4" name="TextBox 3">
            <a:extLst>
              <a:ext uri="{FF2B5EF4-FFF2-40B4-BE49-F238E27FC236}">
                <a16:creationId xmlns:a16="http://schemas.microsoft.com/office/drawing/2014/main" id="{86FFC80C-825E-C850-F5F1-82F981336671}"/>
              </a:ext>
            </a:extLst>
          </p:cNvPr>
          <p:cNvSpPr txBox="1"/>
          <p:nvPr/>
        </p:nvSpPr>
        <p:spPr>
          <a:xfrm>
            <a:off x="532264" y="2333625"/>
            <a:ext cx="24300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venir Next LT Pro"/>
                <a:ea typeface="+mn-ea"/>
                <a:cs typeface="+mn-cs"/>
              </a:rPr>
              <a:t>Limitations	</a:t>
            </a:r>
          </a:p>
        </p:txBody>
      </p:sp>
    </p:spTree>
    <p:extLst>
      <p:ext uri="{BB962C8B-B14F-4D97-AF65-F5344CB8AC3E}">
        <p14:creationId xmlns:p14="http://schemas.microsoft.com/office/powerpoint/2010/main" val="162219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3" y="293299"/>
            <a:ext cx="3416053" cy="1211652"/>
          </a:xfrm>
        </p:spPr>
        <p:txBody>
          <a:bodyPr>
            <a:noAutofit/>
          </a:bodyPr>
          <a:lstStyle/>
          <a:p>
            <a:r>
              <a:rPr lang="en-US" sz="3600" dirty="0"/>
              <a:t>Requirements	</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76700" y="0"/>
            <a:ext cx="8115301" cy="1781175"/>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49306" y="1943100"/>
            <a:ext cx="7914312" cy="4777105"/>
          </a:xfrm>
        </p:spPr>
        <p:txBody>
          <a:bodyPr>
            <a:normAutofit/>
          </a:bodyPr>
          <a:lstStyle/>
          <a:p>
            <a:r>
              <a:rPr lang="en-US" dirty="0">
                <a:solidFill>
                  <a:schemeClr val="accent1"/>
                </a:solidFill>
              </a:rPr>
              <a:t>Most of the data classification task was clear, with the exception of  ‘Physiological condition’ column in the environmental dataset as its values could be classed as ordinal[Good, fair Excellent …]</a:t>
            </a:r>
          </a:p>
          <a:p>
            <a:r>
              <a:rPr lang="en-US" dirty="0">
                <a:solidFill>
                  <a:schemeClr val="accent1"/>
                </a:solidFill>
              </a:rPr>
              <a:t>-these values we can assign some order to it, but with the presence of the value ‘Dead’ it will be hard to class the values as Ordinal.</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4" name="TextBox 3">
            <a:extLst>
              <a:ext uri="{FF2B5EF4-FFF2-40B4-BE49-F238E27FC236}">
                <a16:creationId xmlns:a16="http://schemas.microsoft.com/office/drawing/2014/main" id="{86FFC80C-825E-C850-F5F1-82F981336671}"/>
              </a:ext>
            </a:extLst>
          </p:cNvPr>
          <p:cNvSpPr txBox="1"/>
          <p:nvPr/>
        </p:nvSpPr>
        <p:spPr>
          <a:xfrm>
            <a:off x="532264" y="2333625"/>
            <a:ext cx="24300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venir Next LT Pro"/>
                <a:ea typeface="+mn-ea"/>
                <a:cs typeface="+mn-cs"/>
              </a:rPr>
              <a:t>Data classifying	</a:t>
            </a:r>
          </a:p>
        </p:txBody>
      </p:sp>
    </p:spTree>
    <p:extLst>
      <p:ext uri="{BB962C8B-B14F-4D97-AF65-F5344CB8AC3E}">
        <p14:creationId xmlns:p14="http://schemas.microsoft.com/office/powerpoint/2010/main" val="172087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3" y="293299"/>
            <a:ext cx="3416053" cy="1211652"/>
          </a:xfrm>
        </p:spPr>
        <p:txBody>
          <a:bodyPr>
            <a:noAutofit/>
          </a:bodyPr>
          <a:lstStyle/>
          <a:p>
            <a:r>
              <a:rPr lang="en-US" sz="3600" dirty="0"/>
              <a:t>Quality	</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76700" y="0"/>
            <a:ext cx="8115301" cy="1781175"/>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49306" y="1943100"/>
            <a:ext cx="7914312" cy="4777105"/>
          </a:xfrm>
        </p:spPr>
        <p:txBody>
          <a:bodyPr>
            <a:normAutofit/>
          </a:bodyPr>
          <a:lstStyle/>
          <a:p>
            <a:r>
              <a:rPr lang="en-US" dirty="0">
                <a:solidFill>
                  <a:schemeClr val="accent1"/>
                </a:solidFill>
              </a:rPr>
              <a:t>To assess the data sets quality, we must investigate few factors:</a:t>
            </a:r>
          </a:p>
          <a:p>
            <a:pPr marL="0" indent="0">
              <a:buNone/>
            </a:pPr>
            <a:r>
              <a:rPr lang="en-US" dirty="0">
                <a:solidFill>
                  <a:schemeClr val="accent1"/>
                </a:solidFill>
              </a:rPr>
              <a:t>1-Missing Values.</a:t>
            </a:r>
          </a:p>
          <a:p>
            <a:pPr marL="0" indent="0">
              <a:buNone/>
            </a:pPr>
            <a:r>
              <a:rPr lang="en-US" dirty="0">
                <a:solidFill>
                  <a:schemeClr val="accent1"/>
                </a:solidFill>
              </a:rPr>
              <a:t>2-Zero Values.</a:t>
            </a:r>
          </a:p>
          <a:p>
            <a:pPr marL="0" indent="0">
              <a:buNone/>
            </a:pPr>
            <a:r>
              <a:rPr lang="en-US" dirty="0">
                <a:solidFill>
                  <a:schemeClr val="accent1"/>
                </a:solidFill>
              </a:rPr>
              <a:t>3-outliers.</a:t>
            </a:r>
          </a:p>
          <a:p>
            <a:pPr marL="0" indent="0">
              <a:buNone/>
            </a:pPr>
            <a:r>
              <a:rPr lang="en-US" dirty="0">
                <a:solidFill>
                  <a:schemeClr val="accent1"/>
                </a:solidFill>
              </a:rPr>
              <a:t>4- any irrelevant data(trees outside Camden or trees names we don’t have in the council)</a:t>
            </a:r>
          </a:p>
          <a:p>
            <a:r>
              <a:rPr lang="en-US" dirty="0">
                <a:solidFill>
                  <a:schemeClr val="accent1"/>
                </a:solidFill>
              </a:rPr>
              <a:t>All observations were recorded in the report.</a:t>
            </a:r>
          </a:p>
          <a:p>
            <a:r>
              <a:rPr lang="en-US" dirty="0">
                <a:solidFill>
                  <a:schemeClr val="accent1"/>
                </a:solidFill>
              </a:rPr>
              <a:t>The observations should highlight to the council what its data quality and how important it to maintain high quality data in order to be able to make data driven decision .</a:t>
            </a:r>
          </a:p>
          <a:p>
            <a:endParaRPr lang="en-US" dirty="0">
              <a:solidFill>
                <a:schemeClr val="accent1"/>
              </a:solidFill>
            </a:endParaRP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4" name="TextBox 3">
            <a:extLst>
              <a:ext uri="{FF2B5EF4-FFF2-40B4-BE49-F238E27FC236}">
                <a16:creationId xmlns:a16="http://schemas.microsoft.com/office/drawing/2014/main" id="{86FFC80C-825E-C850-F5F1-82F981336671}"/>
              </a:ext>
            </a:extLst>
          </p:cNvPr>
          <p:cNvSpPr txBox="1"/>
          <p:nvPr/>
        </p:nvSpPr>
        <p:spPr>
          <a:xfrm>
            <a:off x="532264" y="2333625"/>
            <a:ext cx="24300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venir Next LT Pro"/>
                <a:ea typeface="+mn-ea"/>
                <a:cs typeface="+mn-cs"/>
              </a:rPr>
              <a:t>Approach	</a:t>
            </a:r>
          </a:p>
        </p:txBody>
      </p:sp>
    </p:spTree>
    <p:extLst>
      <p:ext uri="{BB962C8B-B14F-4D97-AF65-F5344CB8AC3E}">
        <p14:creationId xmlns:p14="http://schemas.microsoft.com/office/powerpoint/2010/main" val="293679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3" y="293299"/>
            <a:ext cx="3416053" cy="1211652"/>
          </a:xfrm>
        </p:spPr>
        <p:txBody>
          <a:bodyPr>
            <a:noAutofit/>
          </a:bodyPr>
          <a:lstStyle/>
          <a:p>
            <a:r>
              <a:rPr lang="en-US" sz="3600" dirty="0"/>
              <a:t>Quality	</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76700" y="0"/>
            <a:ext cx="8115301" cy="1781175"/>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149306" y="1943100"/>
            <a:ext cx="7914312" cy="4777105"/>
          </a:xfrm>
        </p:spPr>
        <p:txBody>
          <a:bodyPr>
            <a:normAutofit/>
          </a:bodyPr>
          <a:lstStyle/>
          <a:p>
            <a:r>
              <a:rPr lang="en-US" dirty="0">
                <a:solidFill>
                  <a:schemeClr val="accent1"/>
                </a:solidFill>
              </a:rPr>
              <a:t>Based on understanding what kind of data we have and how good or not it is, there are risks associated with having bad or poor-quality data, few of them are:</a:t>
            </a:r>
          </a:p>
          <a:p>
            <a:pPr marL="800100" lvl="2" indent="0">
              <a:buNone/>
            </a:pPr>
            <a:r>
              <a:rPr lang="en-US" dirty="0">
                <a:solidFill>
                  <a:schemeClr val="accent1"/>
                </a:solidFill>
              </a:rPr>
              <a:t>1- not be able to utilize its resources.</a:t>
            </a:r>
          </a:p>
          <a:p>
            <a:pPr marL="800100" lvl="2" indent="0">
              <a:buNone/>
            </a:pPr>
            <a:r>
              <a:rPr lang="en-US" dirty="0">
                <a:solidFill>
                  <a:schemeClr val="accent1"/>
                </a:solidFill>
              </a:rPr>
              <a:t>2-Decision making without data to back it up will be risky.</a:t>
            </a:r>
          </a:p>
          <a:p>
            <a:pPr marL="800100" lvl="2" indent="0">
              <a:buNone/>
            </a:pPr>
            <a:r>
              <a:rPr lang="en-US" dirty="0">
                <a:solidFill>
                  <a:schemeClr val="accent1"/>
                </a:solidFill>
              </a:rPr>
              <a:t>3- damage to reputation and chances to face legal actions.</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4" name="TextBox 3">
            <a:extLst>
              <a:ext uri="{FF2B5EF4-FFF2-40B4-BE49-F238E27FC236}">
                <a16:creationId xmlns:a16="http://schemas.microsoft.com/office/drawing/2014/main" id="{86FFC80C-825E-C850-F5F1-82F981336671}"/>
              </a:ext>
            </a:extLst>
          </p:cNvPr>
          <p:cNvSpPr txBox="1"/>
          <p:nvPr/>
        </p:nvSpPr>
        <p:spPr>
          <a:xfrm>
            <a:off x="532264" y="2333625"/>
            <a:ext cx="24300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Avenir Next LT Pro"/>
                <a:ea typeface="+mn-ea"/>
                <a:cs typeface="+mn-cs"/>
              </a:rPr>
              <a:t>Poor Data	</a:t>
            </a:r>
          </a:p>
        </p:txBody>
      </p:sp>
    </p:spTree>
    <p:extLst>
      <p:ext uri="{BB962C8B-B14F-4D97-AF65-F5344CB8AC3E}">
        <p14:creationId xmlns:p14="http://schemas.microsoft.com/office/powerpoint/2010/main" val="679954869"/>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{33BCDE68-08C4-485F-8D61-B1DE423A87C9}tf89117832_win32</Template>
  <TotalTime>269</TotalTime>
  <Words>670</Words>
  <Application>Microsoft Office PowerPoint</Application>
  <PresentationFormat>Widescreen</PresentationFormat>
  <Paragraphs>87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Calibri</vt:lpstr>
      <vt:lpstr>ColorBlockVTI</vt:lpstr>
      <vt:lpstr>Data quality report</vt:lpstr>
      <vt:lpstr>Lifecycle</vt:lpstr>
      <vt:lpstr>Lifecycle</vt:lpstr>
      <vt:lpstr>Lifecycle</vt:lpstr>
      <vt:lpstr>Requirements </vt:lpstr>
      <vt:lpstr>Requirements </vt:lpstr>
      <vt:lpstr>Requirements </vt:lpstr>
      <vt:lpstr>Quality </vt:lpstr>
      <vt:lpstr>Quality </vt:lpstr>
      <vt:lpstr>Quality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quality report</dc:title>
  <dc:creator>Ehab Tayea</dc:creator>
  <cp:lastModifiedBy>Ehab Tayea</cp:lastModifiedBy>
  <cp:revision>5</cp:revision>
  <dcterms:created xsi:type="dcterms:W3CDTF">2022-12-27T11:28:16Z</dcterms:created>
  <dcterms:modified xsi:type="dcterms:W3CDTF">2022-12-30T15:21:59Z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