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ague Spartan" charset="1" panose="00000800000000000000"/>
      <p:regular r:id="rId15"/>
    </p:embeddedFont>
    <p:embeddedFont>
      <p:font typeface="Montserrat Medium" charset="1" panose="00000600000000000000"/>
      <p:regular r:id="rId16"/>
    </p:embeddedFont>
    <p:embeddedFont>
      <p:font typeface="Montserrat Semi-Bold" charset="1" panose="00000700000000000000"/>
      <p:regular r:id="rId17"/>
    </p:embeddedFont>
    <p:embeddedFont>
      <p:font typeface="Coco Gothic Bold" charset="1" panose="00000000000000000000"/>
      <p:regular r:id="rId18"/>
    </p:embeddedFon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11273604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0" y="3757726"/>
                </a:moveTo>
                <a:lnTo>
                  <a:pt x="3757726" y="3757726"/>
                </a:lnTo>
                <a:lnTo>
                  <a:pt x="3757726" y="0"/>
                </a:lnTo>
                <a:lnTo>
                  <a:pt x="0" y="0"/>
                </a:lnTo>
                <a:lnTo>
                  <a:pt x="0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31330" y="3142657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3757726"/>
                </a:moveTo>
                <a:lnTo>
                  <a:pt x="0" y="3757726"/>
                </a:lnTo>
                <a:lnTo>
                  <a:pt x="0" y="0"/>
                </a:lnTo>
                <a:lnTo>
                  <a:pt x="3757726" y="0"/>
                </a:lnTo>
                <a:lnTo>
                  <a:pt x="3757726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862940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0"/>
                </a:moveTo>
                <a:lnTo>
                  <a:pt x="0" y="0"/>
                </a:lnTo>
                <a:lnTo>
                  <a:pt x="0" y="3757726"/>
                </a:lnTo>
                <a:lnTo>
                  <a:pt x="3757726" y="3757726"/>
                </a:lnTo>
                <a:lnTo>
                  <a:pt x="37577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7511406"/>
            <a:ext cx="486249" cy="206444"/>
            <a:chOff x="0" y="0"/>
            <a:chExt cx="128066" cy="54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066" cy="54372"/>
            </a:xfrm>
            <a:custGeom>
              <a:avLst/>
              <a:gdLst/>
              <a:ahLst/>
              <a:cxnLst/>
              <a:rect r="r" b="b" t="t" l="l"/>
              <a:pathLst>
                <a:path h="54372" w="128066">
                  <a:moveTo>
                    <a:pt x="0" y="0"/>
                  </a:moveTo>
                  <a:lnTo>
                    <a:pt x="128066" y="0"/>
                  </a:lnTo>
                  <a:lnTo>
                    <a:pt x="128066" y="54372"/>
                  </a:lnTo>
                  <a:lnTo>
                    <a:pt x="0" y="54372"/>
                  </a:lnTo>
                  <a:close/>
                </a:path>
              </a:pathLst>
            </a:custGeom>
            <a:solidFill>
              <a:srgbClr val="33322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066" cy="10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53008" y="152852"/>
            <a:ext cx="11301259" cy="1751695"/>
          </a:xfrm>
          <a:custGeom>
            <a:avLst/>
            <a:gdLst/>
            <a:ahLst/>
            <a:cxnLst/>
            <a:rect r="r" b="b" t="t" l="l"/>
            <a:pathLst>
              <a:path h="1751695" w="11301259">
                <a:moveTo>
                  <a:pt x="0" y="0"/>
                </a:moveTo>
                <a:lnTo>
                  <a:pt x="11301259" y="0"/>
                </a:lnTo>
                <a:lnTo>
                  <a:pt x="11301259" y="1751696"/>
                </a:lnTo>
                <a:lnTo>
                  <a:pt x="0" y="1751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2633374" cy="2091527"/>
          </a:xfrm>
          <a:custGeom>
            <a:avLst/>
            <a:gdLst/>
            <a:ahLst/>
            <a:cxnLst/>
            <a:rect r="r" b="b" t="t" l="l"/>
            <a:pathLst>
              <a:path h="2091527" w="2633374">
                <a:moveTo>
                  <a:pt x="0" y="0"/>
                </a:moveTo>
                <a:lnTo>
                  <a:pt x="2633374" y="0"/>
                </a:lnTo>
                <a:lnTo>
                  <a:pt x="2633374" y="2091527"/>
                </a:lnTo>
                <a:lnTo>
                  <a:pt x="0" y="2091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9769" y="3887714"/>
            <a:ext cx="16420424" cy="222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9"/>
              </a:lnSpc>
            </a:pPr>
            <a:r>
              <a:rPr lang="en-US" sz="8569" spc="145" b="true">
                <a:solidFill>
                  <a:srgbClr val="F55A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lincenciamento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559" y="6901365"/>
            <a:ext cx="10589948" cy="90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5264" spc="89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Fundamento da informática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56933" y="417650"/>
            <a:ext cx="7862135" cy="164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Maria Luisa Gibrail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Murilo Lopes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Nathan Gabriel 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Pedro Boriero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660" y="7885208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Orientadores: Ronildo Aparecido e Roberto Mello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9768212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 de setembro de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6013008" y="-191663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2274992"/>
                </a:moveTo>
                <a:lnTo>
                  <a:pt x="2274992" y="2274992"/>
                </a:lnTo>
                <a:lnTo>
                  <a:pt x="2274992" y="0"/>
                </a:lnTo>
                <a:lnTo>
                  <a:pt x="0" y="0"/>
                </a:lnTo>
                <a:lnTo>
                  <a:pt x="0" y="22749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08796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38650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-212624" y="-191663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2270024" y="-191663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0"/>
                </a:moveTo>
                <a:lnTo>
                  <a:pt x="2274992" y="0"/>
                </a:lnTo>
                <a:lnTo>
                  <a:pt x="2274992" y="2274992"/>
                </a:lnTo>
                <a:lnTo>
                  <a:pt x="0" y="227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32240" y="2171924"/>
            <a:ext cx="8099697" cy="5943153"/>
          </a:xfrm>
          <a:custGeom>
            <a:avLst/>
            <a:gdLst/>
            <a:ahLst/>
            <a:cxnLst/>
            <a:rect r="r" b="b" t="t" l="l"/>
            <a:pathLst>
              <a:path h="5943153" w="8099697">
                <a:moveTo>
                  <a:pt x="0" y="0"/>
                </a:moveTo>
                <a:lnTo>
                  <a:pt x="8099697" y="0"/>
                </a:lnTo>
                <a:lnTo>
                  <a:pt x="8099697" y="5943152"/>
                </a:lnTo>
                <a:lnTo>
                  <a:pt x="0" y="5943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38582" y="1050608"/>
            <a:ext cx="9529661" cy="717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6"/>
              </a:lnSpc>
            </a:pPr>
            <a:r>
              <a:rPr lang="en-US" sz="5396" spc="91" b="true">
                <a:solidFill>
                  <a:srgbClr val="F55A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iremos abordar: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8687" y="2815814"/>
            <a:ext cx="9879790" cy="133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2"/>
              </a:lnSpc>
            </a:pPr>
            <a:r>
              <a:rPr lang="en-US" sz="3173" spc="53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Iremos abordar sobre o que é o lincenciamento de software e alguns dos sistemas mais eficazes a serem utilizados.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-5400000">
            <a:off x="14055507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90840" y="2990713"/>
            <a:ext cx="1546041" cy="1546034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62" r="0" b="-62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7715879" y="8514602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7" y="0"/>
                </a:lnTo>
                <a:lnTo>
                  <a:pt x="3544797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134804" y="8746686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7" y="0"/>
                </a:lnTo>
                <a:lnTo>
                  <a:pt x="3544797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11260676" y="8746686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0"/>
                </a:moveTo>
                <a:lnTo>
                  <a:pt x="0" y="0"/>
                </a:lnTo>
                <a:lnTo>
                  <a:pt x="0" y="3544796"/>
                </a:lnTo>
                <a:lnTo>
                  <a:pt x="3544796" y="3544796"/>
                </a:lnTo>
                <a:lnTo>
                  <a:pt x="3544796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5400000">
            <a:off x="3336880" y="8514602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7" y="3544796"/>
                </a:moveTo>
                <a:lnTo>
                  <a:pt x="0" y="3544796"/>
                </a:lnTo>
                <a:lnTo>
                  <a:pt x="0" y="0"/>
                </a:lnTo>
                <a:lnTo>
                  <a:pt x="3544797" y="0"/>
                </a:lnTo>
                <a:lnTo>
                  <a:pt x="3544797" y="3544796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5400000">
            <a:off x="-207916" y="8514602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0"/>
                </a:moveTo>
                <a:lnTo>
                  <a:pt x="0" y="0"/>
                </a:lnTo>
                <a:lnTo>
                  <a:pt x="0" y="3544796"/>
                </a:lnTo>
                <a:lnTo>
                  <a:pt x="3544796" y="3544796"/>
                </a:lnTo>
                <a:lnTo>
                  <a:pt x="3544796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983356" y="2990713"/>
            <a:ext cx="1546041" cy="1546034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9999" t="0" r="-49999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487656" y="2990713"/>
            <a:ext cx="1546041" cy="154603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6666" t="0" r="-16666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5259769" y="2990713"/>
            <a:ext cx="1546041" cy="1546034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18144" t="0" r="-18144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425747"/>
            <a:ext cx="16362468" cy="199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b="true" sz="7795" spc="132">
                <a:solidFill>
                  <a:srgbClr val="F4663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é licenciamento de software?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7095" y="4816721"/>
            <a:ext cx="4433530" cy="293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2357" spc="4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O licenciamento de software é um contrato que define as condições de uso de um programa, protegendo tanto os usuários quanto os desenvolvedores.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23975" y="4835771"/>
            <a:ext cx="3515403" cy="422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8"/>
              </a:lnSpc>
              <a:spcBef>
                <a:spcPct val="0"/>
              </a:spcBef>
            </a:pPr>
            <a:r>
              <a:rPr lang="en-US" b="true" sz="2170" spc="36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Funciona como um acordo legal que define como e por quem o software pode ser utilizado.</a:t>
            </a:r>
          </a:p>
          <a:p>
            <a:pPr algn="ctr">
              <a:lnSpc>
                <a:spcPts val="3038"/>
              </a:lnSpc>
              <a:spcBef>
                <a:spcPct val="0"/>
              </a:spcBef>
            </a:pPr>
            <a:r>
              <a:rPr lang="en-US" b="true" sz="2170" spc="36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Protege os direitos do desenvolvedor e assegura o cumprimento das leis de propriedade intelectual.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43694" y="4816721"/>
            <a:ext cx="3233964" cy="376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2357" spc="4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Permite que os desenvolvedores monetizem seus softwares, seja através de pagamentos únicos, recorrentes ou outros modelos de negócio.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31115" y="4816721"/>
            <a:ext cx="3203348" cy="376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2357" spc="4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 desenvolvedor pode definir se o software pode ser modificado, redistribuído, ou se há limitações sobre o número de instalações e o tipo de uso.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6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7392319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6" y="0"/>
                </a:lnTo>
                <a:lnTo>
                  <a:pt x="3544796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134804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7" y="0"/>
                </a:lnTo>
                <a:lnTo>
                  <a:pt x="3544797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400000">
            <a:off x="11334501" y="7138035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7" y="0"/>
                </a:moveTo>
                <a:lnTo>
                  <a:pt x="0" y="0"/>
                </a:lnTo>
                <a:lnTo>
                  <a:pt x="0" y="3544797"/>
                </a:lnTo>
                <a:lnTo>
                  <a:pt x="3544797" y="3544797"/>
                </a:lnTo>
                <a:lnTo>
                  <a:pt x="3544797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3526574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3544796"/>
                </a:moveTo>
                <a:lnTo>
                  <a:pt x="0" y="3544796"/>
                </a:lnTo>
                <a:lnTo>
                  <a:pt x="0" y="0"/>
                </a:lnTo>
                <a:lnTo>
                  <a:pt x="3544796" y="0"/>
                </a:lnTo>
                <a:lnTo>
                  <a:pt x="3544796" y="3544796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-341783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0"/>
                </a:moveTo>
                <a:lnTo>
                  <a:pt x="0" y="0"/>
                </a:lnTo>
                <a:lnTo>
                  <a:pt x="0" y="3544796"/>
                </a:lnTo>
                <a:lnTo>
                  <a:pt x="3544796" y="3544796"/>
                </a:lnTo>
                <a:lnTo>
                  <a:pt x="3544796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29327" y="411746"/>
            <a:ext cx="15429345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 spc="136">
                <a:solidFill>
                  <a:srgbClr val="EAE8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Para que serve o licenciamento de software?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992497" y="4064048"/>
            <a:ext cx="624843" cy="62484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18235" y="4210738"/>
            <a:ext cx="173369" cy="322138"/>
          </a:xfrm>
          <a:custGeom>
            <a:avLst/>
            <a:gdLst/>
            <a:ahLst/>
            <a:cxnLst/>
            <a:rect r="r" b="b" t="t" l="l"/>
            <a:pathLst>
              <a:path h="322138" w="173369">
                <a:moveTo>
                  <a:pt x="0" y="0"/>
                </a:moveTo>
                <a:lnTo>
                  <a:pt x="173368" y="0"/>
                </a:lnTo>
                <a:lnTo>
                  <a:pt x="173368" y="322138"/>
                </a:lnTo>
                <a:lnTo>
                  <a:pt x="0" y="322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2849592" y="4366945"/>
            <a:ext cx="3602355" cy="48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7517673" y="4385995"/>
            <a:ext cx="31430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1833992" y="4389783"/>
            <a:ext cx="3786426" cy="276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6758949" y="4107974"/>
            <a:ext cx="624843" cy="62484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932851" y="4259423"/>
            <a:ext cx="277038" cy="322138"/>
          </a:xfrm>
          <a:custGeom>
            <a:avLst/>
            <a:gdLst/>
            <a:ahLst/>
            <a:cxnLst/>
            <a:rect r="r" b="b" t="t" l="l"/>
            <a:pathLst>
              <a:path h="322138" w="277038">
                <a:moveTo>
                  <a:pt x="0" y="0"/>
                </a:moveTo>
                <a:lnTo>
                  <a:pt x="277039" y="0"/>
                </a:lnTo>
                <a:lnTo>
                  <a:pt x="277039" y="322137"/>
                </a:lnTo>
                <a:lnTo>
                  <a:pt x="0" y="3221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0937115" y="4105061"/>
            <a:ext cx="624843" cy="62484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1114713" y="4261268"/>
            <a:ext cx="269648" cy="318254"/>
          </a:xfrm>
          <a:custGeom>
            <a:avLst/>
            <a:gdLst/>
            <a:ahLst/>
            <a:cxnLst/>
            <a:rect r="r" b="b" t="t" l="l"/>
            <a:pathLst>
              <a:path h="318254" w="269648">
                <a:moveTo>
                  <a:pt x="0" y="0"/>
                </a:moveTo>
                <a:lnTo>
                  <a:pt x="269648" y="0"/>
                </a:lnTo>
                <a:lnTo>
                  <a:pt x="269648" y="318254"/>
                </a:lnTo>
                <a:lnTo>
                  <a:pt x="0" y="318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036833" y="4073573"/>
            <a:ext cx="624843" cy="62484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6193889" y="4230656"/>
            <a:ext cx="310731" cy="318254"/>
          </a:xfrm>
          <a:custGeom>
            <a:avLst/>
            <a:gdLst/>
            <a:ahLst/>
            <a:cxnLst/>
            <a:rect r="r" b="b" t="t" l="l"/>
            <a:pathLst>
              <a:path h="318254" w="310731">
                <a:moveTo>
                  <a:pt x="0" y="0"/>
                </a:moveTo>
                <a:lnTo>
                  <a:pt x="310731" y="0"/>
                </a:lnTo>
                <a:lnTo>
                  <a:pt x="310731" y="318254"/>
                </a:lnTo>
                <a:lnTo>
                  <a:pt x="0" y="318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20374" y="4981575"/>
            <a:ext cx="2969091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Legalizar o uso de programas: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Evitando problemas jurídicos.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4904866" y="4828493"/>
            <a:ext cx="4055971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Proteger direitos autorais: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Garantindo que os desenvolvedores sejam remunerados.</a:t>
            </a:r>
          </a:p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8797321" y="4981575"/>
            <a:ext cx="4904433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Oferecer benefícios aos usuários: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Como atualizações constantes, suporte técnico e maior segurança.</a:t>
            </a:r>
          </a:p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4173557" y="4981575"/>
            <a:ext cx="4040663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Garante suporte técnico especializado: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Essencial para resolver problemas e otimizar o uso do programa.</a:t>
            </a:r>
          </a:p>
          <a:p>
            <a:pPr algn="ctr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31269" y="44880"/>
            <a:ext cx="6982626" cy="10287000"/>
            <a:chOff x="0" y="0"/>
            <a:chExt cx="183904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904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39045">
                  <a:moveTo>
                    <a:pt x="0" y="0"/>
                  </a:moveTo>
                  <a:lnTo>
                    <a:pt x="1839045" y="0"/>
                  </a:lnTo>
                  <a:lnTo>
                    <a:pt x="183904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AE8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39045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12730" y="-44880"/>
            <a:ext cx="6412835" cy="10331880"/>
            <a:chOff x="0" y="0"/>
            <a:chExt cx="1688977" cy="27211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8977" cy="2721154"/>
            </a:xfrm>
            <a:custGeom>
              <a:avLst/>
              <a:gdLst/>
              <a:ahLst/>
              <a:cxnLst/>
              <a:rect r="r" b="b" t="t" l="l"/>
              <a:pathLst>
                <a:path h="2721154" w="1688977">
                  <a:moveTo>
                    <a:pt x="0" y="0"/>
                  </a:moveTo>
                  <a:lnTo>
                    <a:pt x="1688977" y="0"/>
                  </a:lnTo>
                  <a:lnTo>
                    <a:pt x="1688977" y="2721154"/>
                  </a:lnTo>
                  <a:lnTo>
                    <a:pt x="0" y="2721154"/>
                  </a:lnTo>
                  <a:close/>
                </a:path>
              </a:pathLst>
            </a:custGeom>
            <a:solidFill>
              <a:srgbClr val="F4663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688977" cy="2778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5400000">
            <a:off x="15437504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2850495"/>
                </a:moveTo>
                <a:lnTo>
                  <a:pt x="2850496" y="2850495"/>
                </a:lnTo>
                <a:lnTo>
                  <a:pt x="2850496" y="0"/>
                </a:lnTo>
                <a:lnTo>
                  <a:pt x="0" y="0"/>
                </a:lnTo>
                <a:lnTo>
                  <a:pt x="0" y="2850495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6174174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6" y="2850495"/>
                </a:moveTo>
                <a:lnTo>
                  <a:pt x="0" y="2850495"/>
                </a:lnTo>
                <a:lnTo>
                  <a:pt x="0" y="0"/>
                </a:lnTo>
                <a:lnTo>
                  <a:pt x="2850496" y="0"/>
                </a:lnTo>
                <a:lnTo>
                  <a:pt x="2850496" y="2850495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5400000">
            <a:off x="9263330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2850495"/>
                </a:moveTo>
                <a:lnTo>
                  <a:pt x="2850496" y="2850495"/>
                </a:lnTo>
                <a:lnTo>
                  <a:pt x="2850496" y="0"/>
                </a:lnTo>
                <a:lnTo>
                  <a:pt x="0" y="0"/>
                </a:lnTo>
                <a:lnTo>
                  <a:pt x="0" y="2850495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0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6" y="2850495"/>
                </a:moveTo>
                <a:lnTo>
                  <a:pt x="0" y="2850495"/>
                </a:lnTo>
                <a:lnTo>
                  <a:pt x="0" y="0"/>
                </a:lnTo>
                <a:lnTo>
                  <a:pt x="2850496" y="0"/>
                </a:lnTo>
                <a:lnTo>
                  <a:pt x="2850496" y="2850495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5400000">
            <a:off x="12352487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6" y="0"/>
                </a:moveTo>
                <a:lnTo>
                  <a:pt x="0" y="0"/>
                </a:lnTo>
                <a:lnTo>
                  <a:pt x="0" y="2850495"/>
                </a:lnTo>
                <a:lnTo>
                  <a:pt x="2850496" y="2850495"/>
                </a:lnTo>
                <a:lnTo>
                  <a:pt x="2850496" y="0"/>
                </a:lnTo>
                <a:close/>
              </a:path>
            </a:pathLst>
          </a:custGeom>
          <a:blipFill>
            <a:blip r:embed="rId8">
              <a:alphaModFix amt="6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3089157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0"/>
                </a:moveTo>
                <a:lnTo>
                  <a:pt x="2850495" y="0"/>
                </a:lnTo>
                <a:lnTo>
                  <a:pt x="2850495" y="2850495"/>
                </a:lnTo>
                <a:lnTo>
                  <a:pt x="0" y="2850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98191" y="2807354"/>
            <a:ext cx="6098976" cy="3710504"/>
          </a:xfrm>
          <a:custGeom>
            <a:avLst/>
            <a:gdLst/>
            <a:ahLst/>
            <a:cxnLst/>
            <a:rect r="r" b="b" t="t" l="l"/>
            <a:pathLst>
              <a:path h="3710504" w="6098976">
                <a:moveTo>
                  <a:pt x="0" y="0"/>
                </a:moveTo>
                <a:lnTo>
                  <a:pt x="6098977" y="0"/>
                </a:lnTo>
                <a:lnTo>
                  <a:pt x="6098977" y="3710504"/>
                </a:lnTo>
                <a:lnTo>
                  <a:pt x="0" y="37105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913" r="0" b="-691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86399" y="2939065"/>
            <a:ext cx="5726069" cy="3578793"/>
          </a:xfrm>
          <a:custGeom>
            <a:avLst/>
            <a:gdLst/>
            <a:ahLst/>
            <a:cxnLst/>
            <a:rect r="r" b="b" t="t" l="l"/>
            <a:pathLst>
              <a:path h="3578793" w="5726069">
                <a:moveTo>
                  <a:pt x="0" y="0"/>
                </a:moveTo>
                <a:lnTo>
                  <a:pt x="5726069" y="0"/>
                </a:lnTo>
                <a:lnTo>
                  <a:pt x="5726069" y="3578793"/>
                </a:lnTo>
                <a:lnTo>
                  <a:pt x="0" y="35787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805918" y="2267195"/>
            <a:ext cx="4794130" cy="4122019"/>
          </a:xfrm>
          <a:custGeom>
            <a:avLst/>
            <a:gdLst/>
            <a:ahLst/>
            <a:cxnLst/>
            <a:rect r="r" b="b" t="t" l="l"/>
            <a:pathLst>
              <a:path h="4122019" w="4794130">
                <a:moveTo>
                  <a:pt x="0" y="0"/>
                </a:moveTo>
                <a:lnTo>
                  <a:pt x="4794129" y="0"/>
                </a:lnTo>
                <a:lnTo>
                  <a:pt x="4794129" y="4122019"/>
                </a:lnTo>
                <a:lnTo>
                  <a:pt x="0" y="412201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2322" t="-17049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298191" y="376924"/>
            <a:ext cx="18884382" cy="189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b="true" sz="7295" spc="124">
                <a:solidFill>
                  <a:srgbClr val="92503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Tipos de licenciamento de software:</a:t>
            </a:r>
          </a:p>
          <a:p>
            <a:pPr algn="ctr">
              <a:lnSpc>
                <a:spcPts val="729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939652" y="6698854"/>
            <a:ext cx="5872816" cy="303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Oferece liberdade para acessar </a:t>
            </a: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 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modificar o código-fonte,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desde querespeitadas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as condições do desenvolvedor.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68515" y="6136976"/>
            <a:ext cx="4821323" cy="386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2"/>
              </a:lnSpc>
              <a:spcBef>
                <a:spcPct val="0"/>
              </a:spcBef>
            </a:pPr>
            <a:r>
              <a:rPr lang="en-US" b="true" sz="3122" spc="5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Exig</a:t>
            </a:r>
            <a:r>
              <a:rPr lang="en-US" b="true" sz="3122" spc="5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 pagamentos recorrentes, geralmente mensais ou anuais, garantindo acesso às versões mais recentes do software.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7745" y="6609483"/>
            <a:ext cx="4685501" cy="321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8"/>
              </a:lnSpc>
              <a:spcBef>
                <a:spcPct val="0"/>
              </a:spcBef>
            </a:pPr>
            <a:r>
              <a:rPr lang="en-US" b="true" sz="3034" spc="51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</a:t>
            </a:r>
            <a:r>
              <a:rPr lang="en-US" b="true" sz="3034" spc="51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ermite o uso do software por tempo indeterminado após a aquisição. É comum em soluções empresariais robustas.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23749" y="2122241"/>
            <a:ext cx="5465162" cy="1370226"/>
            <a:chOff x="0" y="0"/>
            <a:chExt cx="7286883" cy="182696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9525"/>
              <a:ext cx="7286883" cy="594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80"/>
                </a:lnSpc>
              </a:pPr>
              <a:r>
                <a:rPr lang="en-US" b="true" sz="2982" spc="554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</a:t>
              </a:r>
              <a:r>
                <a:rPr lang="en-US" b="true" sz="2982" spc="554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ICENÇA PERPÉTUA: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17096"/>
              <a:ext cx="7286883" cy="1209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28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423629" y="2072108"/>
            <a:ext cx="5184797" cy="1693964"/>
            <a:chOff x="0" y="0"/>
            <a:chExt cx="6913062" cy="2258619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9525"/>
              <a:ext cx="6913062" cy="1108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b="true" sz="2829" spc="526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</a:t>
              </a:r>
              <a:r>
                <a:rPr lang="en-US" b="true" sz="2829" spc="526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ICENÇA DE CÓDIGO ABERTO: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113747"/>
              <a:ext cx="6913062" cy="1144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3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844690" y="2072108"/>
            <a:ext cx="5031351" cy="1643831"/>
            <a:chOff x="0" y="0"/>
            <a:chExt cx="6708469" cy="2191775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0"/>
              <a:ext cx="6708469" cy="1066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20"/>
                </a:lnSpc>
              </a:pPr>
              <a:r>
                <a:rPr lang="en-US" b="true" sz="2745" spc="510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</a:t>
              </a:r>
              <a:r>
                <a:rPr lang="en-US" b="true" sz="2745" spc="510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ICENÇA POR ASSINATURA: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082476"/>
              <a:ext cx="6708469" cy="1109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81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08012"/>
            <a:ext cx="627060" cy="6270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3160" y="6251044"/>
            <a:ext cx="340996" cy="34099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28085">
            <a:off x="1803558" y="64024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28085">
            <a:off x="4771954" y="64024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5400000">
            <a:off x="176328" y="50660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5400000">
            <a:off x="6256152" y="5265165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0371400" y="6830165"/>
            <a:ext cx="0" cy="233180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23321">
            <a:off x="3059124" y="7835094"/>
            <a:ext cx="2808119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7251556" y="6251044"/>
            <a:ext cx="340996" cy="34099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19952" y="6251044"/>
            <a:ext cx="340996" cy="34099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242973" y="6222470"/>
            <a:ext cx="340996" cy="34099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rot="28085">
            <a:off x="7740350" y="64024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0708784" y="6412017"/>
            <a:ext cx="13817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2865696" y="6392968"/>
            <a:ext cx="58866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125694" y="3104453"/>
            <a:ext cx="3809696" cy="6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5"/>
              </a:lnSpc>
            </a:pPr>
            <a:r>
              <a:rPr lang="en-US" sz="2374" spc="40" b="true">
                <a:solidFill>
                  <a:srgbClr val="3332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Licenças Perpétuas (Aquisição Única)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24156" y="6754123"/>
            <a:ext cx="4662805" cy="6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311" spc="39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Licenças por Assinatura</a:t>
            </a:r>
          </a:p>
          <a:p>
            <a:pPr algn="l">
              <a:lnSpc>
                <a:spcPts val="2565"/>
              </a:lnSpc>
            </a:pPr>
            <a:r>
              <a:rPr lang="en-US" sz="2311" spc="39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(SaaS - Software as a Service)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94421" y="6763648"/>
            <a:ext cx="4258170" cy="74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7"/>
              </a:lnSpc>
              <a:spcBef>
                <a:spcPct val="0"/>
              </a:spcBef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Modelos Emergentes e Flexíveis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2751" y="610934"/>
            <a:ext cx="15882335" cy="199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5"/>
              </a:lnSpc>
            </a:pPr>
            <a:r>
              <a:rPr lang="en-US" sz="7795" spc="132" b="true">
                <a:solidFill>
                  <a:srgbClr val="F4663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evolução dos sistemas de licenciamento de software</a:t>
            </a:r>
          </a:p>
        </p:txBody>
      </p:sp>
      <p:sp>
        <p:nvSpPr>
          <p:cNvPr name="Freeform 30" id="30"/>
          <p:cNvSpPr/>
          <p:nvPr/>
        </p:nvSpPr>
        <p:spPr>
          <a:xfrm flipH="false" flipV="true" rot="5400000">
            <a:off x="15946415" y="-200904"/>
            <a:ext cx="2548400" cy="2548400"/>
          </a:xfrm>
          <a:custGeom>
            <a:avLst/>
            <a:gdLst/>
            <a:ahLst/>
            <a:cxnLst/>
            <a:rect r="r" b="b" t="t" l="l"/>
            <a:pathLst>
              <a:path h="2548400" w="2548400">
                <a:moveTo>
                  <a:pt x="0" y="2548400"/>
                </a:moveTo>
                <a:lnTo>
                  <a:pt x="2548399" y="2548400"/>
                </a:lnTo>
                <a:lnTo>
                  <a:pt x="2548399" y="0"/>
                </a:lnTo>
                <a:lnTo>
                  <a:pt x="0" y="0"/>
                </a:lnTo>
                <a:lnTo>
                  <a:pt x="0" y="254840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-245500" y="7984100"/>
            <a:ext cx="2548400" cy="2548400"/>
          </a:xfrm>
          <a:custGeom>
            <a:avLst/>
            <a:gdLst/>
            <a:ahLst/>
            <a:cxnLst/>
            <a:rect r="r" b="b" t="t" l="l"/>
            <a:pathLst>
              <a:path h="2548400" w="2548400">
                <a:moveTo>
                  <a:pt x="2548400" y="2548400"/>
                </a:moveTo>
                <a:lnTo>
                  <a:pt x="0" y="2548400"/>
                </a:lnTo>
                <a:lnTo>
                  <a:pt x="0" y="0"/>
                </a:lnTo>
                <a:lnTo>
                  <a:pt x="2548400" y="0"/>
                </a:lnTo>
                <a:lnTo>
                  <a:pt x="2548400" y="254840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false" rot="5400000">
            <a:off x="13188347" y="-200904"/>
            <a:ext cx="2548400" cy="2548400"/>
          </a:xfrm>
          <a:custGeom>
            <a:avLst/>
            <a:gdLst/>
            <a:ahLst/>
            <a:cxnLst/>
            <a:rect r="r" b="b" t="t" l="l"/>
            <a:pathLst>
              <a:path h="2548400" w="2548400">
                <a:moveTo>
                  <a:pt x="2548400" y="0"/>
                </a:moveTo>
                <a:lnTo>
                  <a:pt x="0" y="0"/>
                </a:lnTo>
                <a:lnTo>
                  <a:pt x="0" y="2548400"/>
                </a:lnTo>
                <a:lnTo>
                  <a:pt x="2548400" y="2548400"/>
                </a:lnTo>
                <a:lnTo>
                  <a:pt x="254840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7276123" y="3261027"/>
            <a:ext cx="4814449" cy="71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6"/>
              </a:lnSpc>
              <a:spcBef>
                <a:spcPct val="0"/>
              </a:spcBef>
            </a:pPr>
            <a:r>
              <a:rPr lang="en-US" b="true" sz="2104" spc="35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Software Livre e Código Aberto (Open Source)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73501" y="4081552"/>
            <a:ext cx="4594663" cy="167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 spc="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 cliente faz um pagamento único e adquire o direito de usar o software indefinidamente.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624156" y="7584639"/>
            <a:ext cx="4289387" cy="167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 spc="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pagamento é recorrente (mensal ou anual), dando acesso ao software, atualizações e suporte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592552" y="4158284"/>
            <a:ext cx="4891586" cy="2092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 spc="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Concede aos usuários a liberdade de usar, estudar, modificar e distribuir o software, muitas vezes sem custo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46990" y="7581019"/>
            <a:ext cx="4351619" cy="225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4"/>
              </a:lnSpc>
              <a:spcBef>
                <a:spcPct val="0"/>
              </a:spcBef>
            </a:pP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Licenças baseadas no uso ; as</a:t>
            </a:r>
          </a:p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Licenças multiusuário ; as </a:t>
            </a: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Evolução Contínua.</a:t>
            </a:r>
          </a:p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Todos os três modelos têm em comum a busca por adaptar-se às necessidades específicas dos usuários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6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8796" y="-260738"/>
            <a:ext cx="18317301" cy="413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5"/>
              </a:lnSpc>
            </a:pPr>
          </a:p>
          <a:p>
            <a:pPr algn="ctr">
              <a:lnSpc>
                <a:spcPts val="6495"/>
              </a:lnSpc>
            </a:pPr>
            <a:r>
              <a:rPr lang="en-US" b="true" sz="6495" spc="110">
                <a:solidFill>
                  <a:srgbClr val="EAE8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QUAL É A IMPORTÂNCIA DA LICENÇA DE SOFTWARE?</a:t>
            </a:r>
          </a:p>
          <a:p>
            <a:pPr algn="ctr">
              <a:lnSpc>
                <a:spcPts val="6495"/>
              </a:lnSpc>
            </a:pPr>
          </a:p>
          <a:p>
            <a:pPr algn="ctr">
              <a:lnSpc>
                <a:spcPts val="649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108796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38650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46365" y="2620063"/>
            <a:ext cx="10226500" cy="691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6950" indent="-233475" lvl="1">
              <a:lnSpc>
                <a:spcPts val="3027"/>
              </a:lnSpc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Software como Obra Intelectual: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</a:t>
            </a: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Softwares são protegidos por direitos autorais, garantindo a propriedade sobre seu uso e distribuição</a:t>
            </a: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Licença de Software: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Um contrato que define as condições de uso entre o fornecedor (detentor dos direitos) e a empresa usuária.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Objetivo da Licença de Software: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Permitir o uso do software sem violar os direitos autorais do fornecedor.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Responsabilidades das Partes: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Define as obrigações tanto do contratante quanto do contratado.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Termos e Condições Comuns: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Uso Justo: Normas de uso ético e legal do software.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Limitações de Responsabilidade: Restrições sobre a responsabilidade do fornecedor.</a:t>
            </a:r>
          </a:p>
          <a:p>
            <a:pPr algn="ctr" marL="466950" indent="-233475" lvl="1">
              <a:lnSpc>
                <a:spcPts val="30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62" spc="36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Proteção e Segurança: Medidas para garantir a segurança durante o uso.</a:t>
            </a:r>
          </a:p>
          <a:p>
            <a:pPr algn="ctr">
              <a:lnSpc>
                <a:spcPts val="3027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true" flipV="true" rot="5400000">
            <a:off x="3214716" y="8491724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5" y="2850496"/>
                </a:moveTo>
                <a:lnTo>
                  <a:pt x="0" y="2850496"/>
                </a:lnTo>
                <a:lnTo>
                  <a:pt x="0" y="0"/>
                </a:lnTo>
                <a:lnTo>
                  <a:pt x="2850495" y="0"/>
                </a:lnTo>
                <a:lnTo>
                  <a:pt x="2850495" y="2850496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2947617" y="7934830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0"/>
                </a:moveTo>
                <a:lnTo>
                  <a:pt x="2850496" y="0"/>
                </a:lnTo>
                <a:lnTo>
                  <a:pt x="2850496" y="2850496"/>
                </a:lnTo>
                <a:lnTo>
                  <a:pt x="0" y="2850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87934" y="0"/>
            <a:ext cx="7826115" cy="10287000"/>
          </a:xfrm>
          <a:custGeom>
            <a:avLst/>
            <a:gdLst/>
            <a:ahLst/>
            <a:cxnLst/>
            <a:rect r="r" b="b" t="t" l="l"/>
            <a:pathLst>
              <a:path h="10287000" w="7826115">
                <a:moveTo>
                  <a:pt x="0" y="0"/>
                </a:moveTo>
                <a:lnTo>
                  <a:pt x="7826114" y="0"/>
                </a:lnTo>
                <a:lnTo>
                  <a:pt x="78261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58" r="0" b="-705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941442" y="416852"/>
            <a:ext cx="16362468" cy="199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b="true" sz="7795" spc="132">
                <a:solidFill>
                  <a:srgbClr val="F4663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é licenciamento de software?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5400000">
            <a:off x="12212942" y="8014926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2274992"/>
                </a:moveTo>
                <a:lnTo>
                  <a:pt x="2274992" y="2274992"/>
                </a:lnTo>
                <a:lnTo>
                  <a:pt x="2274992" y="0"/>
                </a:lnTo>
                <a:lnTo>
                  <a:pt x="0" y="0"/>
                </a:lnTo>
                <a:lnTo>
                  <a:pt x="0" y="2274992"/>
                </a:lnTo>
                <a:close/>
              </a:path>
            </a:pathLst>
          </a:custGeom>
          <a:blipFill>
            <a:blip r:embed="rId3">
              <a:alphaModFix amt="6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238650" y="5739934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2274992"/>
                </a:moveTo>
                <a:lnTo>
                  <a:pt x="0" y="2274992"/>
                </a:lnTo>
                <a:lnTo>
                  <a:pt x="0" y="0"/>
                </a:lnTo>
                <a:lnTo>
                  <a:pt x="2274992" y="0"/>
                </a:lnTo>
                <a:lnTo>
                  <a:pt x="2274992" y="2274992"/>
                </a:lnTo>
                <a:close/>
              </a:path>
            </a:pathLst>
          </a:custGeom>
          <a:blipFill>
            <a:blip r:embed="rId3">
              <a:alphaModFix amt="6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08796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3">
              <a:alphaModFix amt="6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238650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3">
              <a:alphaModFix amt="6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800000">
            <a:off x="16013008" y="0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82821">
            <a:off x="16125999" y="2511998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0"/>
                </a:moveTo>
                <a:lnTo>
                  <a:pt x="2274992" y="0"/>
                </a:lnTo>
                <a:lnTo>
                  <a:pt x="2274992" y="2274993"/>
                </a:lnTo>
                <a:lnTo>
                  <a:pt x="0" y="22749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680767"/>
            <a:ext cx="12842338" cy="543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3"/>
              </a:lnSpc>
              <a:spcBef>
                <a:spcPct val="0"/>
              </a:spcBef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 licenciamento de software é um contrato que define as condições de uso de um programa, protegendo tanto os usuários quanto os desenvolvedores.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Objetivos do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Lic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nciamento: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egula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o número de usuários permitidos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Estabelecer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o período de validade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do software.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finir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os direitos de acesso a atualizações e suporte técnico.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Fu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çã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l: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unciona como um acordo legal que define como e por quem o software pode ser 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tiliz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ado.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rotege os direitos do desenvolvedor e asse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ura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ump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nto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as leis de propriedade intelectual.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estr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içõ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ns: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estrições sobre modificações no software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Limitações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para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integrações com outros sistemas.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nefíc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s do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mp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ri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Lic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en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ç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vita penalidades legais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par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o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usuários.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ontribu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para o crescimento sustentável da indústria de tecnologia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 marL="389193" indent="-194597" lvl="1">
              <a:lnSpc>
                <a:spcPts val="2523"/>
              </a:lnSpc>
              <a:spcBef>
                <a:spcPct val="0"/>
              </a:spcBef>
              <a:buFont typeface="Arial"/>
              <a:buChar char="•"/>
            </a:pP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ombate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pirataria e 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en-US" sz="1802" spc="30">
                <a:solidFill>
                  <a:srgbClr val="D6D0CD"/>
                </a:solidFill>
                <a:latin typeface="Montserrat"/>
                <a:ea typeface="Montserrat"/>
                <a:cs typeface="Montserrat"/>
                <a:sym typeface="Montserrat"/>
              </a:rPr>
              <a:t> distribuição não autorizada de programas.</a:t>
            </a:r>
          </a:p>
          <a:p>
            <a:pPr algn="ctr">
              <a:lnSpc>
                <a:spcPts val="25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11273604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0" y="3757726"/>
                </a:moveTo>
                <a:lnTo>
                  <a:pt x="3757726" y="3757726"/>
                </a:lnTo>
                <a:lnTo>
                  <a:pt x="3757726" y="0"/>
                </a:lnTo>
                <a:lnTo>
                  <a:pt x="0" y="0"/>
                </a:lnTo>
                <a:lnTo>
                  <a:pt x="0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31330" y="3142657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3757726"/>
                </a:moveTo>
                <a:lnTo>
                  <a:pt x="0" y="3757726"/>
                </a:lnTo>
                <a:lnTo>
                  <a:pt x="0" y="0"/>
                </a:lnTo>
                <a:lnTo>
                  <a:pt x="3757726" y="0"/>
                </a:lnTo>
                <a:lnTo>
                  <a:pt x="3757726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862940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0"/>
                </a:moveTo>
                <a:lnTo>
                  <a:pt x="0" y="0"/>
                </a:lnTo>
                <a:lnTo>
                  <a:pt x="0" y="3757726"/>
                </a:lnTo>
                <a:lnTo>
                  <a:pt x="3757726" y="3757726"/>
                </a:lnTo>
                <a:lnTo>
                  <a:pt x="37577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7511406"/>
            <a:ext cx="486249" cy="206444"/>
            <a:chOff x="0" y="0"/>
            <a:chExt cx="128066" cy="54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066" cy="54372"/>
            </a:xfrm>
            <a:custGeom>
              <a:avLst/>
              <a:gdLst/>
              <a:ahLst/>
              <a:cxnLst/>
              <a:rect r="r" b="b" t="t" l="l"/>
              <a:pathLst>
                <a:path h="54372" w="128066">
                  <a:moveTo>
                    <a:pt x="0" y="0"/>
                  </a:moveTo>
                  <a:lnTo>
                    <a:pt x="128066" y="0"/>
                  </a:lnTo>
                  <a:lnTo>
                    <a:pt x="128066" y="54372"/>
                  </a:lnTo>
                  <a:lnTo>
                    <a:pt x="0" y="54372"/>
                  </a:lnTo>
                  <a:close/>
                </a:path>
              </a:pathLst>
            </a:custGeom>
            <a:solidFill>
              <a:srgbClr val="33322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066" cy="10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53008" y="152852"/>
            <a:ext cx="11301259" cy="1751695"/>
          </a:xfrm>
          <a:custGeom>
            <a:avLst/>
            <a:gdLst/>
            <a:ahLst/>
            <a:cxnLst/>
            <a:rect r="r" b="b" t="t" l="l"/>
            <a:pathLst>
              <a:path h="1751695" w="11301259">
                <a:moveTo>
                  <a:pt x="0" y="0"/>
                </a:moveTo>
                <a:lnTo>
                  <a:pt x="11301259" y="0"/>
                </a:lnTo>
                <a:lnTo>
                  <a:pt x="11301259" y="1751696"/>
                </a:lnTo>
                <a:lnTo>
                  <a:pt x="0" y="1751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2633374" cy="2091527"/>
          </a:xfrm>
          <a:custGeom>
            <a:avLst/>
            <a:gdLst/>
            <a:ahLst/>
            <a:cxnLst/>
            <a:rect r="r" b="b" t="t" l="l"/>
            <a:pathLst>
              <a:path h="2091527" w="2633374">
                <a:moveTo>
                  <a:pt x="0" y="0"/>
                </a:moveTo>
                <a:lnTo>
                  <a:pt x="2633374" y="0"/>
                </a:lnTo>
                <a:lnTo>
                  <a:pt x="2633374" y="2091527"/>
                </a:lnTo>
                <a:lnTo>
                  <a:pt x="0" y="2091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9769" y="3887714"/>
            <a:ext cx="16420424" cy="222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9"/>
              </a:lnSpc>
            </a:pPr>
            <a:r>
              <a:rPr lang="en-US" sz="8569" spc="145" b="true">
                <a:solidFill>
                  <a:srgbClr val="F55A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lincenciamento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559" y="6901365"/>
            <a:ext cx="10589948" cy="90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5264" spc="89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Fundamento da informática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56933" y="417650"/>
            <a:ext cx="7862135" cy="164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Maria Luisa Gibrail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Murilo Lopes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Nathan Gabriel 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Pedro Boriero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660" y="7885208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Orientadores: Ronildo Aparecido e Roberto Mello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9768212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 de setembro de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DAGyArb3AMw</dc:identifier>
  <dcterms:modified xsi:type="dcterms:W3CDTF">2011-08-01T06:04:30Z</dcterms:modified>
  <cp:revision>1</cp:revision>
  <dc:title>Apresentação Empresarial Moderna Bege e Laranja</dc:title>
</cp:coreProperties>
</file>