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352" y="496188"/>
            <a:ext cx="8121649" cy="888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612" y="2110739"/>
            <a:ext cx="5955030" cy="2223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trole.net/faq/o-que-e-debian-linux-e-quais-sao-suas-principais-aplicacoes" TargetMode="External"/><Relationship Id="rId3" Type="http://schemas.openxmlformats.org/officeDocument/2006/relationships/hyperlink" Target="https://tecnoblog.net/responde/o-que-e-kernel" TargetMode="External"/><Relationship Id="rId7" Type="http://schemas.openxmlformats.org/officeDocument/2006/relationships/hyperlink" Target="https://runcloud.io/blog/best-linux-distros" TargetMode="External"/><Relationship Id="rId2" Type="http://schemas.openxmlformats.org/officeDocument/2006/relationships/hyperlink" Target="https://4linux.com.br/o-que-e-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omainindia.com/login/knowledgebase/251/An-Overview-of-Popular-Linux-Distributions-Categorized-by-Families.html" TargetMode="External"/><Relationship Id="rId11" Type="http://schemas.openxmlformats.org/officeDocument/2006/relationships/hyperlink" Target="https://olhardigital.com.br/2019/08/30/dicas-e-tutoriais/conhecendo-o-pop-os-linux-uma-distribuicao-baseada-no-ubuntu" TargetMode="External"/><Relationship Id="rId5" Type="http://schemas.openxmlformats.org/officeDocument/2006/relationships/hyperlink" Target="https://phoenixnap.pt/gloss%C3%A1rio/o-que-%C3%A9-uma-distribui%C3%A7%C3%A3o-linux" TargetMode="External"/><Relationship Id="rId10" Type="http://schemas.openxmlformats.org/officeDocument/2006/relationships/hyperlink" Target="https://www.hostinger.com/br/tutoriais/melhor-distribuicao-linux" TargetMode="External"/><Relationship Id="rId4" Type="http://schemas.openxmlformats.org/officeDocument/2006/relationships/hyperlink" Target="https://canaltech.com.br/linux/qual-foi-a-primeira-distribuicao-linux-criada" TargetMode="External"/><Relationship Id="rId9" Type="http://schemas.openxmlformats.org/officeDocument/2006/relationships/hyperlink" Target="https://blog.4linux.com.br/linux-para-usuarios-comu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025" y="266700"/>
            <a:ext cx="6572250" cy="1171575"/>
            <a:chOff x="200025" y="266700"/>
            <a:chExt cx="6572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457200"/>
              <a:ext cx="5095875" cy="790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5" y="266700"/>
              <a:ext cx="1476375" cy="11715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6444" y="420052"/>
            <a:ext cx="3002280" cy="154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6845" marR="5080" indent="-144780" algn="r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"/>
                <a:cs typeface="Arial"/>
              </a:rPr>
              <a:t>Juan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Conceição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Souza </a:t>
            </a:r>
            <a:r>
              <a:rPr sz="2000" dirty="0">
                <a:latin typeface="Arial"/>
                <a:cs typeface="Arial"/>
              </a:rPr>
              <a:t>Otávio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Tarallo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Squarizi </a:t>
            </a:r>
            <a:r>
              <a:rPr sz="2000" dirty="0">
                <a:latin typeface="Arial"/>
                <a:cs typeface="Arial"/>
              </a:rPr>
              <a:t>Pietro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Barros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Santos </a:t>
            </a:r>
            <a:r>
              <a:rPr sz="2000" dirty="0">
                <a:latin typeface="Arial"/>
                <a:cs typeface="Arial"/>
              </a:rPr>
              <a:t>Rhael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Machado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Meireles</a:t>
            </a:r>
            <a:endParaRPr sz="2000">
              <a:latin typeface="Arial"/>
              <a:cs typeface="Arial"/>
            </a:endParaRPr>
          </a:p>
          <a:p>
            <a:pPr marR="12065" algn="r">
              <a:lnSpc>
                <a:spcPts val="2335"/>
              </a:lnSpc>
            </a:pPr>
            <a:r>
              <a:rPr sz="2000" spc="-25" dirty="0">
                <a:latin typeface="Arial"/>
                <a:cs typeface="Arial"/>
              </a:rPr>
              <a:t>1</a:t>
            </a:r>
            <a:r>
              <a:rPr sz="2000" spc="-25" dirty="0">
                <a:latin typeface="Calibri"/>
                <a:cs typeface="Calibri"/>
              </a:rPr>
              <a:t>°</a:t>
            </a:r>
            <a:r>
              <a:rPr sz="2000" spc="-2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29050" y="3086036"/>
            <a:ext cx="4596130" cy="814705"/>
            <a:chOff x="3829050" y="3086036"/>
            <a:chExt cx="4596130" cy="8147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050" y="3086036"/>
              <a:ext cx="3414776" cy="814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8950" y="3086036"/>
              <a:ext cx="1585849" cy="8143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062476" y="3198177"/>
            <a:ext cx="40728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95930" algn="l"/>
              </a:tabLst>
            </a:pPr>
            <a:r>
              <a:rPr sz="2750" b="1" spc="-10" dirty="0">
                <a:solidFill>
                  <a:srgbClr val="FFFFFF"/>
                </a:solidFill>
                <a:latin typeface="Arial"/>
                <a:cs typeface="Arial"/>
              </a:rPr>
              <a:t>DISTRIBUIÇÕES</a:t>
            </a:r>
            <a:r>
              <a:rPr sz="27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750" b="1" spc="-10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3685" y="4894198"/>
            <a:ext cx="7814309" cy="1579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Orientadores: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Ronildo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A.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Ferreira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Roberto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Melle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Pinto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Jr.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000">
              <a:latin typeface="Arial"/>
              <a:cs typeface="Arial"/>
            </a:endParaRPr>
          </a:p>
          <a:p>
            <a:pPr marL="3385185" marR="3596004" algn="ctr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Jundiaí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025" y="266700"/>
            <a:ext cx="6572250" cy="1171575"/>
            <a:chOff x="200025" y="266700"/>
            <a:chExt cx="6572250" cy="1171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457200"/>
              <a:ext cx="5095875" cy="79057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025" y="266700"/>
              <a:ext cx="1476375" cy="11715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6444" y="420052"/>
            <a:ext cx="3002280" cy="15455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56845" marR="5080" indent="-144780" algn="r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Arial"/>
                <a:cs typeface="Arial"/>
              </a:rPr>
              <a:t>Juan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Conceição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Souza </a:t>
            </a:r>
            <a:r>
              <a:rPr sz="2000" dirty="0">
                <a:latin typeface="Arial"/>
                <a:cs typeface="Arial"/>
              </a:rPr>
              <a:t>Otávio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Tarallo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Squarizi </a:t>
            </a:r>
            <a:r>
              <a:rPr sz="2000" dirty="0">
                <a:latin typeface="Arial"/>
                <a:cs typeface="Arial"/>
              </a:rPr>
              <a:t>Pietro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Barros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dos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Santos </a:t>
            </a:r>
            <a:r>
              <a:rPr sz="2000" dirty="0">
                <a:latin typeface="Arial"/>
                <a:cs typeface="Arial"/>
              </a:rPr>
              <a:t>Rhael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Machado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Meireles</a:t>
            </a:r>
            <a:endParaRPr sz="2000">
              <a:latin typeface="Arial"/>
              <a:cs typeface="Arial"/>
            </a:endParaRPr>
          </a:p>
          <a:p>
            <a:pPr marR="12065" algn="r">
              <a:lnSpc>
                <a:spcPts val="2335"/>
              </a:lnSpc>
            </a:pPr>
            <a:r>
              <a:rPr sz="2000" spc="-25" dirty="0">
                <a:latin typeface="Arial"/>
                <a:cs typeface="Arial"/>
              </a:rPr>
              <a:t>1</a:t>
            </a:r>
            <a:r>
              <a:rPr sz="2000" spc="-25" dirty="0">
                <a:latin typeface="Calibri"/>
                <a:cs typeface="Calibri"/>
              </a:rPr>
              <a:t>°</a:t>
            </a:r>
            <a:r>
              <a:rPr sz="2000" spc="-25" dirty="0">
                <a:latin typeface="Arial"/>
                <a:cs typeface="Arial"/>
              </a:rPr>
              <a:t>C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29050" y="3086036"/>
            <a:ext cx="4596130" cy="814705"/>
            <a:chOff x="3829050" y="3086036"/>
            <a:chExt cx="4596130" cy="8147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9050" y="3086036"/>
              <a:ext cx="3414776" cy="8143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38950" y="3086036"/>
              <a:ext cx="1585849" cy="814387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062476" y="3198177"/>
            <a:ext cx="407289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995930" algn="l"/>
              </a:tabLst>
            </a:pPr>
            <a:r>
              <a:rPr sz="2750" b="1" spc="-10" dirty="0">
                <a:solidFill>
                  <a:srgbClr val="FFFFFF"/>
                </a:solidFill>
                <a:latin typeface="Arial"/>
                <a:cs typeface="Arial"/>
              </a:rPr>
              <a:t>DISTRIBUIÇÕES</a:t>
            </a:r>
            <a:r>
              <a:rPr sz="2750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750" b="1" spc="-10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endParaRPr sz="2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3685" y="4894198"/>
            <a:ext cx="7814309" cy="15792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Orientadores: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20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Ronildo</a:t>
            </a:r>
            <a:r>
              <a:rPr sz="20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A.</a:t>
            </a:r>
            <a:r>
              <a:rPr sz="2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Ferreira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Prof.</a:t>
            </a: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Roberto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Melle</a:t>
            </a:r>
            <a:r>
              <a:rPr sz="2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Pinto</a:t>
            </a:r>
            <a:r>
              <a:rPr sz="2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Jr.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000">
              <a:latin typeface="Arial"/>
              <a:cs typeface="Arial"/>
            </a:endParaRPr>
          </a:p>
          <a:p>
            <a:pPr marL="3385185" marR="3596004" algn="ctr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Arial"/>
                <a:cs typeface="Arial"/>
              </a:rPr>
              <a:t>Jundiaí </a:t>
            </a:r>
            <a:r>
              <a:rPr sz="2000" spc="-20" dirty="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86500" y="1323911"/>
            <a:ext cx="5905500" cy="4272280"/>
            <a:chOff x="6286500" y="1323911"/>
            <a:chExt cx="5905500" cy="4272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6500" y="1323911"/>
              <a:ext cx="5905500" cy="42720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3175" y="1343025"/>
              <a:ext cx="5838825" cy="41433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0352" y="496188"/>
            <a:ext cx="8121649" cy="786753"/>
          </a:xfrm>
          <a:prstGeom prst="rect">
            <a:avLst/>
          </a:prstGeom>
        </p:spPr>
        <p:txBody>
          <a:bodyPr vert="horz" wrap="square" lIns="0" tIns="29146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0"/>
              </a:spcBef>
            </a:pPr>
            <a:r>
              <a:rPr spc="1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82612" y="2531173"/>
            <a:ext cx="7619365" cy="1882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ts val="2865"/>
              </a:lnSpc>
              <a:spcBef>
                <a:spcPts val="100"/>
              </a:spcBef>
              <a:buFont typeface="Arial"/>
              <a:buChar char="•"/>
              <a:tabLst>
                <a:tab pos="298450" algn="l"/>
              </a:tabLst>
            </a:pPr>
            <a:r>
              <a:rPr sz="2400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sz="2400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operacional </a:t>
            </a:r>
            <a:r>
              <a:rPr sz="2400" spc="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livre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ts val="2855"/>
              </a:lnSpc>
              <a:buFont typeface="Arial"/>
              <a:buChar char="•"/>
              <a:tabLst>
                <a:tab pos="298450" algn="l"/>
              </a:tabLst>
            </a:pP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sz="2400" spc="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núcleo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conecta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ts val="2865"/>
              </a:lnSpc>
              <a:buFont typeface="Arial"/>
              <a:buChar char="•"/>
              <a:tabLst>
                <a:tab pos="298450" algn="l"/>
              </a:tabLst>
            </a:pPr>
            <a:r>
              <a:rPr sz="2400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anos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1990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(Linus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Torvalds)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98450" indent="-285750">
              <a:lnSpc>
                <a:spcPct val="100000"/>
              </a:lnSpc>
              <a:spcBef>
                <a:spcPts val="50"/>
              </a:spcBef>
              <a:buFont typeface="Arial"/>
              <a:buChar char="•"/>
              <a:tabLst>
                <a:tab pos="298450" algn="l"/>
              </a:tabLst>
            </a:pP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Primeiras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distros:</a:t>
            </a:r>
            <a:r>
              <a:rPr sz="2400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SLS</a:t>
            </a:r>
            <a:r>
              <a:rPr sz="2400" spc="1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Debian,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Slackware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73235" y="873442"/>
            <a:ext cx="217233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Figura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1,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Tux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mascote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2983" y="5519102"/>
            <a:ext cx="161925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Fonte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kindpng.com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52" y="496188"/>
            <a:ext cx="8121649" cy="786753"/>
          </a:xfrm>
          <a:prstGeom prst="rect">
            <a:avLst/>
          </a:prstGeom>
        </p:spPr>
        <p:txBody>
          <a:bodyPr vert="horz" wrap="square" lIns="0" tIns="29146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0"/>
              </a:spcBef>
            </a:pP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CONCEITO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550" y="1743710"/>
            <a:ext cx="5251450" cy="340157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5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Kernel:</a:t>
            </a: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“cérebro”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400" spc="1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FFFF"/>
              </a:buClr>
              <a:buFont typeface="Arial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  <a:r>
              <a:rPr sz="2400" b="1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principais:</a:t>
            </a:r>
            <a:endParaRPr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GNU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Gerenciador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pacotes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70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Aplicações</a:t>
            </a:r>
            <a:r>
              <a:rPr sz="2400" spc="1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pré-</a:t>
            </a:r>
            <a:r>
              <a:rPr sz="2400" spc="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instaladas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5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gráfica</a:t>
            </a:r>
            <a:r>
              <a:rPr sz="2400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(GUI)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5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Documentação</a:t>
            </a:r>
            <a:r>
              <a:rPr sz="2400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suporte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Bootloader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3235" y="1255077"/>
            <a:ext cx="12376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Figura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2,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Kernel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01990" y="5160073"/>
            <a:ext cx="243713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Fonte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200" spc="145" dirty="0">
                <a:solidFill>
                  <a:srgbClr val="FFFFFF"/>
                </a:solidFill>
                <a:latin typeface="Times New Roman"/>
                <a:cs typeface="Times New Roman"/>
              </a:rPr>
              <a:t>https://phoenixnap.pt/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24675" y="1714500"/>
            <a:ext cx="5267325" cy="3248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38352" y="1860168"/>
            <a:ext cx="5895975" cy="3176905"/>
            <a:chOff x="6296025" y="1771523"/>
            <a:chExt cx="5895975" cy="3176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6025" y="1771523"/>
              <a:ext cx="5895975" cy="317665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2700" y="1790700"/>
              <a:ext cx="5829300" cy="304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0352" y="496188"/>
            <a:ext cx="8121649" cy="786753"/>
          </a:xfrm>
          <a:prstGeom prst="rect">
            <a:avLst/>
          </a:prstGeom>
        </p:spPr>
        <p:txBody>
          <a:bodyPr vert="horz" wrap="square" lIns="0" tIns="29146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0"/>
              </a:spcBef>
            </a:pPr>
            <a:r>
              <a:rPr spc="40" dirty="0">
                <a:latin typeface="Arial" panose="020B0604020202020204" pitchFamily="34" charset="0"/>
                <a:cs typeface="Arial" panose="020B0604020202020204" pitchFamily="34" charset="0"/>
              </a:rPr>
              <a:t>FAMÍLIAS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96240" y="2185865"/>
            <a:ext cx="6690360" cy="33990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indent="-114300">
              <a:lnSpc>
                <a:spcPts val="2865"/>
              </a:lnSpc>
              <a:spcBef>
                <a:spcPts val="105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Debian</a:t>
            </a:r>
            <a:r>
              <a:rPr sz="2400" b="1" spc="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Ubuntu,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5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  <a:endParaRPr lang="pt-BR" sz="2400" spc="155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spcBef>
                <a:spcPts val="105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5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RedHat</a:t>
            </a:r>
            <a:r>
              <a:rPr sz="2400" b="1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Fedora,</a:t>
            </a:r>
            <a:r>
              <a:rPr sz="2400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CentOS,</a:t>
            </a:r>
            <a:r>
              <a:rPr sz="2400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45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Rocky</a:t>
            </a:r>
            <a:endParaRPr lang="pt-BR" sz="2400" spc="145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5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sz="2400" b="1" spc="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Manjaro,</a:t>
            </a:r>
            <a:r>
              <a:rPr sz="2400" spc="1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9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EndeavourOS</a:t>
            </a:r>
            <a:endParaRPr lang="pt-BR" sz="2400" spc="229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70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Mandriva</a:t>
            </a:r>
            <a:r>
              <a:rPr sz="2400" b="1" spc="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7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Mageia</a:t>
            </a:r>
            <a:r>
              <a:rPr sz="2400" spc="17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400" spc="175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OpenMandriva</a:t>
            </a:r>
            <a:endParaRPr lang="pt-BR" sz="2400" spc="22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70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7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13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Independentes</a:t>
            </a:r>
            <a:r>
              <a:rPr sz="2400" b="1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Slackware,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Solus,</a:t>
            </a:r>
            <a:r>
              <a:rPr sz="2400" spc="8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90217" y="1556384"/>
            <a:ext cx="23463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Figura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3,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Famílias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distro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21688" y="5055996"/>
            <a:ext cx="16833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Fonte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tutorti.com.br</a:t>
            </a:r>
            <a:endParaRPr sz="1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52" y="496188"/>
            <a:ext cx="8711248" cy="882933"/>
          </a:xfrm>
          <a:prstGeom prst="rect">
            <a:avLst/>
          </a:prstGeom>
        </p:spPr>
        <p:txBody>
          <a:bodyPr vert="horz" wrap="square" lIns="0" tIns="38671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0"/>
              </a:spcBef>
            </a:pP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DIFERENÇAS</a:t>
            </a:r>
            <a:r>
              <a:rPr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ENTRE</a:t>
            </a:r>
            <a:r>
              <a:rPr spc="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65" dirty="0">
                <a:latin typeface="Arial" panose="020B0604020202020204" pitchFamily="34" charset="0"/>
                <a:cs typeface="Arial" panose="020B0604020202020204" pitchFamily="34" charset="0"/>
              </a:rPr>
              <a:t>DISTRIBUIÇÕES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612" y="2054161"/>
            <a:ext cx="10161588" cy="3795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865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Debian</a:t>
            </a:r>
            <a:r>
              <a:rPr sz="2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400" spc="1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estabilidade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(Ubuntu,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  <a:r>
              <a:rPr sz="2400" spc="12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400" spc="12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32765" indent="-8255">
              <a:lnSpc>
                <a:spcPts val="286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RedHat</a:t>
            </a:r>
            <a:r>
              <a:rPr sz="2400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2400" spc="2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ambiente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corporativo 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(Fedora,</a:t>
            </a:r>
            <a:r>
              <a:rPr sz="2400" spc="22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CentOS, </a:t>
            </a:r>
            <a:r>
              <a:rPr sz="2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Rocky</a:t>
            </a:r>
            <a:r>
              <a:rPr sz="2400" spc="11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400" spc="11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32765" indent="-8255">
              <a:lnSpc>
                <a:spcPts val="286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2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</a:t>
            </a:r>
            <a:r>
              <a:rPr sz="2400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400" spc="1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minimalista</a:t>
            </a:r>
            <a:r>
              <a:rPr sz="2400" spc="11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personalizável </a:t>
            </a:r>
            <a:r>
              <a:rPr sz="2400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(Arch,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Manjaro,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870"/>
              </a:lnSpc>
            </a:pPr>
            <a:r>
              <a:rPr sz="2400" spc="204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EndeavourOS</a:t>
            </a:r>
            <a:r>
              <a:rPr sz="2400" spc="204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400" spc="204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870"/>
              </a:lnSpc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Mandriva</a:t>
            </a:r>
            <a:r>
              <a:rPr sz="2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400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amigável</a:t>
            </a:r>
            <a:r>
              <a:rPr sz="2400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(Mageia,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9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OpenMandriva</a:t>
            </a:r>
            <a:r>
              <a:rPr sz="2400" spc="195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2400" spc="195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-8255">
              <a:lnSpc>
                <a:spcPts val="286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Independentes</a:t>
            </a:r>
            <a:r>
              <a:rPr sz="2400" spc="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2400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filosofia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própria</a:t>
            </a:r>
            <a:r>
              <a:rPr sz="2400" spc="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(Slackware,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Solus, </a:t>
            </a:r>
            <a:r>
              <a:rPr sz="2400" spc="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71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0"/>
              </a:spcBef>
            </a:pPr>
            <a:r>
              <a:rPr spc="135" dirty="0">
                <a:latin typeface="Arial" panose="020B0604020202020204" pitchFamily="34" charset="0"/>
                <a:cs typeface="Arial" panose="020B0604020202020204" pitchFamily="34" charset="0"/>
              </a:rPr>
              <a:t>FILOSOFIA</a:t>
            </a:r>
            <a:r>
              <a:rPr spc="22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45" dirty="0">
                <a:latin typeface="Arial" panose="020B0604020202020204" pitchFamily="34" charset="0"/>
                <a:cs typeface="Arial" panose="020B0604020202020204" pitchFamily="34" charset="0"/>
              </a:rPr>
              <a:t>DAS</a:t>
            </a:r>
            <a:r>
              <a:rPr spc="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0" dirty="0">
                <a:latin typeface="Arial" panose="020B0604020202020204" pitchFamily="34" charset="0"/>
                <a:cs typeface="Arial" panose="020B0604020202020204" pitchFamily="34" charset="0"/>
              </a:rPr>
              <a:t>DISTROS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3400" y="1752600"/>
            <a:ext cx="6629401" cy="452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87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Ubuntu:</a:t>
            </a:r>
            <a:r>
              <a:rPr sz="2400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acessível,</a:t>
            </a:r>
            <a:r>
              <a:rPr sz="2400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5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pessoal</a:t>
            </a:r>
            <a:r>
              <a:rPr sz="2400" spc="22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spc="22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profissional</a:t>
            </a:r>
            <a:endParaRPr lang="pt-BR" sz="2400" spc="22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70"/>
              </a:lnSpc>
              <a:spcBef>
                <a:spcPts val="10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5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04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Fedora:</a:t>
            </a:r>
            <a:r>
              <a:rPr sz="2400" spc="17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atualizado,</a:t>
            </a:r>
            <a:r>
              <a:rPr sz="2400" spc="1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4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confiável</a:t>
            </a:r>
            <a:endParaRPr lang="pt-BR" sz="2400" spc="14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5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Pop!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OS:</a:t>
            </a: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focado </a:t>
            </a:r>
            <a:r>
              <a:rPr sz="2400" spc="2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sz="2400" spc="14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criadores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sz="2400" spc="12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STEM</a:t>
            </a:r>
            <a:endParaRPr lang="pt-BR" sz="2400" spc="12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Manjaro:</a:t>
            </a:r>
            <a:r>
              <a:rPr sz="2400" spc="13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simples</a:t>
            </a:r>
            <a:r>
              <a:rPr sz="2400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65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versátil</a:t>
            </a:r>
            <a:endParaRPr lang="pt-BR" sz="2400" spc="165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Mint:</a:t>
            </a:r>
            <a:r>
              <a:rPr sz="2400" spc="1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amigável </a:t>
            </a:r>
            <a:r>
              <a:rPr sz="2400" spc="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iniciantes</a:t>
            </a:r>
            <a:endParaRPr lang="pt-BR" sz="2400" spc="200" dirty="0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ts val="2865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spcBef>
                <a:spcPts val="50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Debian:</a:t>
            </a:r>
            <a:r>
              <a:rPr sz="2400" spc="1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estável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seguro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73768" y="1171511"/>
            <a:ext cx="17672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Figura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4,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Distros</a:t>
            </a:r>
            <a:r>
              <a:rPr sz="12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505700" y="1524000"/>
            <a:ext cx="4686300" cy="3743325"/>
            <a:chOff x="7505700" y="1524000"/>
            <a:chExt cx="4686300" cy="37433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5700" y="1524000"/>
              <a:ext cx="4686300" cy="1905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5700" y="3400425"/>
              <a:ext cx="2352675" cy="18383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48850" y="3419475"/>
              <a:ext cx="2343150" cy="18478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075801" y="5418137"/>
            <a:ext cx="160210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Fonte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linuxiag.com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71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0"/>
              </a:spcBef>
            </a:pPr>
            <a:r>
              <a:rPr spc="195" dirty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spc="2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10" dirty="0">
                <a:latin typeface="Arial" panose="020B0604020202020204" pitchFamily="34" charset="0"/>
                <a:cs typeface="Arial" panose="020B0604020202020204" pitchFamily="34" charset="0"/>
              </a:rPr>
              <a:t>ESCOLHER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612" y="1851660"/>
            <a:ext cx="7265988" cy="33887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5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3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Ubuntu</a:t>
            </a:r>
            <a:r>
              <a:rPr sz="2400" spc="1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sz="2400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pt-BR" sz="2400" spc="24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2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corporações</a:t>
            </a:r>
            <a:r>
              <a:rPr sz="2400" spc="22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spc="220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Arial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ideal </a:t>
            </a:r>
            <a:r>
              <a:rPr sz="2400" spc="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7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iniciantes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FFFFFF"/>
              </a:buClr>
              <a:buFont typeface="Arial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Manjaro</a:t>
            </a:r>
            <a:r>
              <a:rPr sz="2400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fácil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8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spc="1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flexível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FFFFFF"/>
              </a:buClr>
              <a:buFont typeface="Arial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Fedora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6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atualizado,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30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diversos</a:t>
            </a:r>
            <a:r>
              <a:rPr sz="2400" spc="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15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perfis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FFFFFF"/>
              </a:buClr>
              <a:buFont typeface="Arial"/>
              <a:buChar char="•"/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2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Debian </a:t>
            </a:r>
            <a:r>
              <a:rPr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sz="2400" spc="1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1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estabilidade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8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</a:t>
            </a:r>
            <a:r>
              <a:rPr sz="2400" spc="19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26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714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130"/>
              </a:spcBef>
            </a:pPr>
            <a:r>
              <a:rPr spc="13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82612" y="2110739"/>
            <a:ext cx="5955030" cy="299376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5"/>
              </a:spcBef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pc="190" dirty="0">
                <a:latin typeface="Arial" panose="020B0604020202020204" pitchFamily="34" charset="0"/>
                <a:cs typeface="Arial" panose="020B0604020202020204" pitchFamily="34" charset="0"/>
              </a:rPr>
              <a:t>Diversidade</a:t>
            </a:r>
            <a:r>
              <a:rPr spc="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8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spc="1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60" dirty="0">
                <a:latin typeface="Arial" panose="020B0604020202020204" pitchFamily="34" charset="0"/>
                <a:cs typeface="Arial" panose="020B0604020202020204" pitchFamily="34" charset="0"/>
              </a:rPr>
              <a:t>atender</a:t>
            </a:r>
            <a:r>
              <a:rPr spc="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20" dirty="0">
                <a:latin typeface="Arial" panose="020B0604020202020204" pitchFamily="34" charset="0"/>
                <a:cs typeface="Arial" panose="020B0604020202020204" pitchFamily="34" charset="0"/>
              </a:rPr>
              <a:t>todos</a:t>
            </a:r>
            <a:r>
              <a:rPr spc="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2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pc="1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65" dirty="0">
                <a:latin typeface="Arial" panose="020B0604020202020204" pitchFamily="34" charset="0"/>
                <a:cs typeface="Arial" panose="020B0604020202020204" pitchFamily="34" charset="0"/>
              </a:rPr>
              <a:t>perfis</a:t>
            </a: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FFFF"/>
              </a:buClr>
              <a:buFont typeface="Arial"/>
              <a:buChar char="•"/>
            </a:pPr>
            <a:endParaRPr spc="16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pc="210" dirty="0">
                <a:latin typeface="Arial" panose="020B0604020202020204" pitchFamily="34" charset="0"/>
                <a:cs typeface="Arial" panose="020B0604020202020204" pitchFamily="34" charset="0"/>
              </a:rPr>
              <a:t>Mantido</a:t>
            </a:r>
            <a:r>
              <a:rPr spc="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29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65" dirty="0">
                <a:latin typeface="Arial" panose="020B0604020202020204" pitchFamily="34" charset="0"/>
                <a:cs typeface="Arial" panose="020B0604020202020204" pitchFamily="34" charset="0"/>
              </a:rPr>
              <a:t>comunidades</a:t>
            </a:r>
            <a:r>
              <a:rPr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8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pc="1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60" dirty="0">
                <a:latin typeface="Arial" panose="020B0604020202020204" pitchFamily="34" charset="0"/>
                <a:cs typeface="Arial" panose="020B0604020202020204" pitchFamily="34" charset="0"/>
              </a:rPr>
              <a:t>empresas</a:t>
            </a: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FFFFFF"/>
              </a:buClr>
              <a:buFont typeface="Arial"/>
              <a:buChar char="•"/>
            </a:pPr>
            <a:endParaRPr spc="26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8745" indent="-114300">
              <a:lnSpc>
                <a:spcPct val="100000"/>
              </a:lnSpc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pc="275" dirty="0">
                <a:latin typeface="Arial" panose="020B0604020202020204" pitchFamily="34" charset="0"/>
                <a:cs typeface="Arial" panose="020B0604020202020204" pitchFamily="34" charset="0"/>
              </a:rPr>
              <a:t>Cada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04" dirty="0">
                <a:latin typeface="Arial" panose="020B0604020202020204" pitchFamily="34" charset="0"/>
                <a:cs typeface="Arial" panose="020B0604020202020204" pitchFamily="34" charset="0"/>
              </a:rPr>
              <a:t>distro </a:t>
            </a:r>
            <a:r>
              <a:rPr spc="270" dirty="0">
                <a:latin typeface="Arial" panose="020B0604020202020204" pitchFamily="34" charset="0"/>
                <a:cs typeface="Arial" panose="020B0604020202020204" pitchFamily="34" charset="0"/>
              </a:rPr>
              <a:t>tem</a:t>
            </a:r>
            <a:r>
              <a:rPr spc="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05" dirty="0">
                <a:latin typeface="Arial" panose="020B0604020202020204" pitchFamily="34" charset="0"/>
                <a:cs typeface="Arial" panose="020B0604020202020204" pitchFamily="34" charset="0"/>
              </a:rPr>
              <a:t>foco</a:t>
            </a:r>
            <a:r>
              <a:rPr spc="1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04" dirty="0">
                <a:latin typeface="Arial" panose="020B0604020202020204" pitchFamily="34" charset="0"/>
                <a:cs typeface="Arial" panose="020B0604020202020204" pitchFamily="34" charset="0"/>
              </a:rPr>
              <a:t>(estudo,</a:t>
            </a:r>
            <a:r>
              <a:rPr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25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empresa,</a:t>
            </a:r>
            <a:r>
              <a:rPr spc="195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servidores</a:t>
            </a:r>
            <a:r>
              <a:rPr spc="195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pc="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305" dirty="0"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spc="1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175" dirty="0">
                <a:latin typeface="Arial" panose="020B0604020202020204" pitchFamily="34" charset="0"/>
                <a:cs typeface="Arial" panose="020B0604020202020204" pitchFamily="34" charset="0"/>
              </a:rPr>
              <a:t>pessoal)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8050" y="1343025"/>
            <a:ext cx="4933950" cy="41433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73768" y="936053"/>
            <a:ext cx="176783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Figura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5,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Distros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23044" y="5682615"/>
            <a:ext cx="19304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Fonte: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plus.diolinux.com.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52" y="496188"/>
            <a:ext cx="303276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80" dirty="0"/>
              <a:t>REFERÊNCIAS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717" y="1257236"/>
            <a:ext cx="11644630" cy="5245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90805">
              <a:lnSpc>
                <a:spcPct val="100000"/>
              </a:lnSpc>
              <a:spcBef>
                <a:spcPts val="100"/>
              </a:spcBef>
              <a:buSzPct val="91666"/>
              <a:buFont typeface="Arial"/>
              <a:buChar char="•"/>
              <a:tabLst>
                <a:tab pos="91440" algn="l"/>
              </a:tabLst>
            </a:pPr>
            <a:r>
              <a:rPr sz="1800" spc="5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LINUX.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que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sistema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Operacional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Linux?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4Linux,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[2025?].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Disponível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spc="20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sng" spc="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https://4linux.com.br/o-</a:t>
            </a:r>
            <a:r>
              <a:rPr sz="1200" u="sng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que-</a:t>
            </a:r>
            <a:r>
              <a:rPr sz="12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e-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2"/>
              </a:rPr>
              <a:t>linux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 em: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1200" u="none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Font typeface="Arial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ts val="1430"/>
              </a:lnSpc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spc="10" dirty="0">
                <a:solidFill>
                  <a:srgbClr val="FFFFFF"/>
                </a:solidFill>
                <a:latin typeface="Times New Roman"/>
                <a:cs typeface="Times New Roman"/>
              </a:rPr>
              <a:t>CHARLEAUX,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Lupa;</a:t>
            </a:r>
            <a:r>
              <a:rPr sz="1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SHIMABUKURO,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Igor.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O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que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kernel?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Veja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como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funciona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2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núcleo</a:t>
            </a:r>
            <a:r>
              <a:rPr sz="12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sistemas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operacionais.</a:t>
            </a:r>
            <a:r>
              <a:rPr sz="12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Tecnoblog,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r>
              <a:rPr sz="1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200" u="sng" spc="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3"/>
              </a:rPr>
              <a:t>https://tecnoblog.net/responde/o-</a:t>
            </a:r>
            <a:r>
              <a:rPr sz="1200" u="sng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3"/>
              </a:rPr>
              <a:t>que-</a:t>
            </a:r>
            <a:r>
              <a:rPr sz="12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3"/>
              </a:rPr>
              <a:t>e-</a:t>
            </a:r>
            <a:r>
              <a:rPr sz="1200" u="sng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3"/>
              </a:rPr>
              <a:t>kernel</a:t>
            </a:r>
            <a:r>
              <a:rPr sz="1200" u="none" spc="1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1200" u="none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ts val="1435"/>
              </a:lnSpc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BLASI,</a:t>
            </a:r>
            <a:r>
              <a:rPr sz="1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Bruno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de;</a:t>
            </a:r>
            <a:r>
              <a:rPr sz="1200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45" dirty="0">
                <a:solidFill>
                  <a:srgbClr val="FFFFFF"/>
                </a:solidFill>
                <a:latin typeface="Times New Roman"/>
                <a:cs typeface="Times New Roman"/>
              </a:rPr>
              <a:t>CIRIACO,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Douglas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(ed.).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Qual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foi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primeira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distribuição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criada?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Canaltech,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Times New Roman"/>
                <a:cs typeface="Times New Roman"/>
              </a:rPr>
              <a:t>08</a:t>
            </a:r>
            <a:r>
              <a:rPr sz="12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abr.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2024.</a:t>
            </a:r>
            <a:r>
              <a:rPr sz="1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5"/>
              </a:lnSpc>
            </a:pPr>
            <a:r>
              <a:rPr sz="1200" u="sng" spc="1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https://canaltech.com.br/linux/qual-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foi-</a:t>
            </a:r>
            <a:r>
              <a:rPr sz="1200" u="sng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a-</a:t>
            </a:r>
            <a:r>
              <a:rPr sz="1200" u="sng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primeira-distribuicao-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linux-</a:t>
            </a:r>
            <a:r>
              <a:rPr sz="1200" u="sng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4"/>
              </a:rPr>
              <a:t>criada</a:t>
            </a:r>
            <a:r>
              <a:rPr sz="1200" u="none" spc="1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u="none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sz="1200" u="none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2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5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ct val="100000"/>
              </a:lnSpc>
              <a:spcBef>
                <a:spcPts val="5"/>
              </a:spcBef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spc="50" dirty="0">
                <a:solidFill>
                  <a:srgbClr val="FFFFFF"/>
                </a:solidFill>
                <a:latin typeface="Times New Roman"/>
                <a:cs typeface="Times New Roman"/>
              </a:rPr>
              <a:t>PHOENIXNAP.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que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85" dirty="0">
                <a:solidFill>
                  <a:srgbClr val="FFFFFF"/>
                </a:solidFill>
                <a:latin typeface="Times New Roman"/>
                <a:cs typeface="Times New Roman"/>
              </a:rPr>
              <a:t>uma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distribuição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Linux?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phoenixNAP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Glossário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TI,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abr.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2024.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sng" spc="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https://phoenixnap.pt/gloss%C3%A1rio/o-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que-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%C3%A9-</a:t>
            </a:r>
            <a:r>
              <a:rPr sz="12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uma-</a:t>
            </a:r>
            <a:r>
              <a:rPr sz="1200" u="sng" spc="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distribui%C3%A7%C3%A3o-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5"/>
              </a:rPr>
              <a:t>linux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em: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200" u="none" spc="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 marR="217170" indent="-10160">
              <a:lnSpc>
                <a:spcPts val="1430"/>
              </a:lnSpc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	DOMAIN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INDIA.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An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popular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distributions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categorized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by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families.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Domain</a:t>
            </a:r>
            <a:r>
              <a:rPr sz="1200" spc="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India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Knowledgebase,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2024.</a:t>
            </a:r>
            <a:r>
              <a:rPr sz="1200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em: </a:t>
            </a:r>
            <a:r>
              <a:rPr sz="120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6"/>
              </a:rPr>
              <a:t>https://www.domainindia.com/login/knowledgebase/251/An-</a:t>
            </a:r>
            <a:r>
              <a:rPr sz="1200" u="sng" spc="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6"/>
              </a:rPr>
              <a:t>Overview-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6"/>
              </a:rPr>
              <a:t>of-</a:t>
            </a:r>
            <a:r>
              <a:rPr sz="1200" u="sng" spc="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6"/>
              </a:rPr>
              <a:t>Popular-</a:t>
            </a:r>
            <a:r>
              <a:rPr sz="1200" u="sng" spc="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6"/>
              </a:rPr>
              <a:t>Linux-</a:t>
            </a:r>
            <a:r>
              <a:rPr sz="1200" u="sng" spc="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6"/>
              </a:rPr>
              <a:t>Distributions-</a:t>
            </a:r>
            <a:r>
              <a:rPr sz="1200" u="sng" spc="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6"/>
              </a:rPr>
              <a:t>Categorized-by-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6"/>
              </a:rPr>
              <a:t>Families.html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u="none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200" u="none" spc="25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75" dirty="0">
                <a:solidFill>
                  <a:srgbClr val="FFFFFF"/>
                </a:solidFill>
                <a:latin typeface="Times New Roman"/>
                <a:cs typeface="Times New Roman"/>
              </a:rPr>
              <a:t>set. </a:t>
            </a:r>
            <a:r>
              <a:rPr sz="1200" u="none" spc="114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Arial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ts val="1435"/>
              </a:lnSpc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RUNCLOUD.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Best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distros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developers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2023.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RunCloud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Blog,</a:t>
            </a:r>
            <a:r>
              <a:rPr sz="1200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2023.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Disponível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sng" spc="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https://runcloud.io/blog/best-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linux-</a:t>
            </a:r>
            <a:r>
              <a:rPr sz="1200" u="sng" spc="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7"/>
              </a:rPr>
              <a:t>distros</a:t>
            </a:r>
            <a:r>
              <a:rPr sz="1200" u="none" spc="10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u="none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5"/>
              </a:lnSpc>
            </a:pP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 marL="12700" marR="5080" indent="-10160">
              <a:lnSpc>
                <a:spcPct val="104400"/>
              </a:lnSpc>
              <a:spcBef>
                <a:spcPts val="1350"/>
              </a:spcBef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	CONTROLE.NET.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O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5" dirty="0">
                <a:solidFill>
                  <a:srgbClr val="FFFFFF"/>
                </a:solidFill>
                <a:latin typeface="Times New Roman"/>
                <a:cs typeface="Times New Roman"/>
              </a:rPr>
              <a:t>que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é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Debian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Linux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quais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são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80" dirty="0">
                <a:solidFill>
                  <a:srgbClr val="FFFFFF"/>
                </a:solidFill>
                <a:latin typeface="Times New Roman"/>
                <a:cs typeface="Times New Roman"/>
              </a:rPr>
              <a:t>suas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principais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aplicações.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Controle.net,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2023.</a:t>
            </a:r>
            <a:r>
              <a:rPr sz="12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sng" spc="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https://www.controle.net/faq/o-</a:t>
            </a:r>
            <a:r>
              <a:rPr sz="1200" u="sng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que-</a:t>
            </a:r>
            <a:r>
              <a:rPr sz="1200" u="sng" spc="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e-</a:t>
            </a:r>
            <a:r>
              <a:rPr sz="1200" u="none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sng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debian-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linux-</a:t>
            </a:r>
            <a:r>
              <a:rPr sz="12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e-</a:t>
            </a:r>
            <a:r>
              <a:rPr sz="1200" u="sng" spc="1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quais-</a:t>
            </a:r>
            <a:r>
              <a:rPr sz="1200" u="sng" spc="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sao-</a:t>
            </a:r>
            <a:r>
              <a:rPr sz="12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suas-</a:t>
            </a:r>
            <a:r>
              <a:rPr sz="1200" u="sng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principais-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8"/>
              </a:rPr>
              <a:t>aplicacoes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em: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200" u="none" spc="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ts val="1435"/>
              </a:lnSpc>
              <a:spcBef>
                <a:spcPts val="5"/>
              </a:spcBef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QUEIROZ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Williane.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Descubra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vantagens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do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Linux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como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migrar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facilmente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para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ele.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4linux.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jun.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2023.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Disponível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25"/>
              </a:lnSpc>
            </a:pPr>
            <a:r>
              <a:rPr sz="1200" u="sng" spc="1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9"/>
              </a:rPr>
              <a:t>https://blog.4linux.com.br/linux-para-</a:t>
            </a:r>
            <a:r>
              <a:rPr sz="1200" u="sng" spc="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9"/>
              </a:rPr>
              <a:t>usuarios-</a:t>
            </a:r>
            <a:r>
              <a:rPr sz="120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9"/>
              </a:rPr>
              <a:t>comuns</a:t>
            </a:r>
            <a:r>
              <a:rPr sz="1200" u="none" spc="135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200" u="none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0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u="none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sz="1200" u="none" spc="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95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</a:t>
            </a: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ts val="1435"/>
              </a:lnSpc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SANATANA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bruno.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Qual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melhor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distribuição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Linux?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Selecionamos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8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melhores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 para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todo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tipo 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de</a:t>
            </a:r>
            <a:r>
              <a:rPr sz="12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usuário.</a:t>
            </a:r>
            <a:r>
              <a:rPr sz="12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Hostinger.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21</a:t>
            </a:r>
            <a:r>
              <a:rPr sz="1200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ago.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2025.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em: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200" u="sng" spc="1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https://www.hostinger.com/br/tutoriais/melhor-</a:t>
            </a:r>
            <a:r>
              <a:rPr sz="1200" u="sng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0"/>
              </a:rPr>
              <a:t>distribuicao-linux</a:t>
            </a:r>
            <a:r>
              <a:rPr sz="1200" u="none" spc="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75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14" dirty="0">
                <a:solidFill>
                  <a:srgbClr val="FFFFFF"/>
                </a:solidFill>
                <a:latin typeface="Times New Roman"/>
                <a:cs typeface="Times New Roman"/>
              </a:rPr>
              <a:t> em:</a:t>
            </a:r>
            <a:r>
              <a:rPr sz="1200" u="none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sz="1200" u="none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10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>
              <a:latin typeface="Times New Roman"/>
              <a:cs typeface="Times New Roman"/>
            </a:endParaRPr>
          </a:p>
          <a:p>
            <a:pPr marL="66040" indent="-63500">
              <a:lnSpc>
                <a:spcPts val="1435"/>
              </a:lnSpc>
              <a:buSzPct val="87500"/>
              <a:buFont typeface="Arial"/>
              <a:buChar char="•"/>
              <a:tabLst>
                <a:tab pos="66040" algn="l"/>
              </a:tabLst>
            </a:pP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SCOLA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Alvaro.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20" dirty="0">
                <a:solidFill>
                  <a:srgbClr val="FFFFFF"/>
                </a:solidFill>
                <a:latin typeface="Times New Roman"/>
                <a:cs typeface="Times New Roman"/>
              </a:rPr>
              <a:t>Conhecendo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200" spc="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65" dirty="0">
                <a:solidFill>
                  <a:srgbClr val="FFFFFF"/>
                </a:solidFill>
                <a:latin typeface="Times New Roman"/>
                <a:cs typeface="Times New Roman"/>
              </a:rPr>
              <a:t>Pop!_OS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5" dirty="0">
                <a:solidFill>
                  <a:srgbClr val="FFFFFF"/>
                </a:solidFill>
                <a:latin typeface="Times New Roman"/>
                <a:cs typeface="Times New Roman"/>
              </a:rPr>
              <a:t>Linux: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85" dirty="0">
                <a:solidFill>
                  <a:srgbClr val="FFFFFF"/>
                </a:solidFill>
                <a:latin typeface="Times New Roman"/>
                <a:cs typeface="Times New Roman"/>
              </a:rPr>
              <a:t>uma</a:t>
            </a:r>
            <a:r>
              <a:rPr sz="1200" spc="1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05" dirty="0">
                <a:solidFill>
                  <a:srgbClr val="FFFFFF"/>
                </a:solidFill>
                <a:latin typeface="Times New Roman"/>
                <a:cs typeface="Times New Roman"/>
              </a:rPr>
              <a:t>distribuição </a:t>
            </a:r>
            <a:r>
              <a:rPr sz="1200" spc="140" dirty="0">
                <a:solidFill>
                  <a:srgbClr val="FFFFFF"/>
                </a:solidFill>
                <a:latin typeface="Times New Roman"/>
                <a:cs typeface="Times New Roman"/>
              </a:rPr>
              <a:t>baseada</a:t>
            </a:r>
            <a:r>
              <a:rPr sz="1200" spc="1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200" spc="1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5" dirty="0">
                <a:solidFill>
                  <a:srgbClr val="FFFFFF"/>
                </a:solidFill>
                <a:latin typeface="Times New Roman"/>
                <a:cs typeface="Times New Roman"/>
              </a:rPr>
              <a:t>Ubuntu.</a:t>
            </a:r>
            <a:r>
              <a:rPr sz="1200" spc="1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Olhar</a:t>
            </a:r>
            <a:r>
              <a:rPr sz="12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Times New Roman"/>
                <a:cs typeface="Times New Roman"/>
              </a:rPr>
              <a:t>Digital.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45" dirty="0">
                <a:solidFill>
                  <a:srgbClr val="FFFFFF"/>
                </a:solidFill>
                <a:latin typeface="Times New Roman"/>
                <a:cs typeface="Times New Roman"/>
              </a:rPr>
              <a:t>31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ago.</a:t>
            </a:r>
            <a:r>
              <a:rPr sz="1200" spc="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130" dirty="0">
                <a:solidFill>
                  <a:srgbClr val="FFFFFF"/>
                </a:solidFill>
                <a:latin typeface="Times New Roman"/>
                <a:cs typeface="Times New Roman"/>
              </a:rPr>
              <a:t>2019.</a:t>
            </a:r>
            <a:r>
              <a:rPr sz="12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Times New Roman"/>
                <a:cs typeface="Times New Roman"/>
              </a:rPr>
              <a:t>Disponível</a:t>
            </a:r>
            <a:r>
              <a:rPr sz="1200" spc="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spc="95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200" u="sng" spc="1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1"/>
              </a:rPr>
              <a:t>https://olhardigital.com.br/2019/08/30/dicas-</a:t>
            </a:r>
            <a:r>
              <a:rPr sz="1200" u="sng" spc="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1"/>
              </a:rPr>
              <a:t>e-</a:t>
            </a:r>
            <a:r>
              <a:rPr sz="1200" u="sng" spc="1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1"/>
              </a:rPr>
              <a:t>tutoriais/conhecendo-</a:t>
            </a:r>
            <a:r>
              <a:rPr sz="1200" u="sng" spc="7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1"/>
              </a:rPr>
              <a:t>o-</a:t>
            </a:r>
            <a:r>
              <a:rPr sz="1200" u="sng" spc="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1"/>
              </a:rPr>
              <a:t>pop-</a:t>
            </a:r>
            <a:r>
              <a:rPr sz="1200" u="sng" spc="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1"/>
              </a:rPr>
              <a:t>os-linux-</a:t>
            </a:r>
            <a:r>
              <a:rPr sz="1200" u="sng" spc="1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1"/>
              </a:rPr>
              <a:t>uma-</a:t>
            </a:r>
            <a:r>
              <a:rPr sz="1200" u="sng" spc="10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1"/>
              </a:rPr>
              <a:t>distribuicao-</a:t>
            </a:r>
            <a:r>
              <a:rPr sz="1200" u="sng" spc="1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1"/>
              </a:rPr>
              <a:t>baseada-</a:t>
            </a:r>
            <a:r>
              <a:rPr sz="1200" u="sng" spc="10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1"/>
              </a:rPr>
              <a:t>no-</a:t>
            </a:r>
            <a:r>
              <a:rPr sz="1200" u="sng" spc="1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  <a:hlinkClick r:id="rId11"/>
              </a:rPr>
              <a:t>ubuntu</a:t>
            </a:r>
            <a:r>
              <a:rPr sz="1200" u="none" spc="1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75" dirty="0">
                <a:solidFill>
                  <a:srgbClr val="FFFFFF"/>
                </a:solidFill>
                <a:latin typeface="Times New Roman"/>
                <a:cs typeface="Times New Roman"/>
              </a:rPr>
              <a:t>Acesso</a:t>
            </a:r>
            <a:r>
              <a:rPr sz="1200" u="none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14" dirty="0">
                <a:solidFill>
                  <a:srgbClr val="FFFFFF"/>
                </a:solidFill>
                <a:latin typeface="Times New Roman"/>
                <a:cs typeface="Times New Roman"/>
              </a:rPr>
              <a:t>em:</a:t>
            </a:r>
            <a:r>
              <a:rPr sz="1200" u="none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40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200" u="none" spc="1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10" dirty="0">
                <a:solidFill>
                  <a:srgbClr val="FFFFFF"/>
                </a:solidFill>
                <a:latin typeface="Times New Roman"/>
                <a:cs typeface="Times New Roman"/>
              </a:rPr>
              <a:t>set.</a:t>
            </a:r>
            <a:r>
              <a:rPr sz="1200" u="none" spc="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u="none" spc="120" dirty="0">
                <a:solidFill>
                  <a:srgbClr val="FFFFFF"/>
                </a:solidFill>
                <a:latin typeface="Times New Roman"/>
                <a:cs typeface="Times New Roman"/>
              </a:rPr>
              <a:t>2025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708</Words>
  <Application>Microsoft Office PowerPoint</Application>
  <PresentationFormat>Widescreen</PresentationFormat>
  <Paragraphs>113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Juan Conceição de Souza Otávio Tarallo Squarizi Pietro Barros dos Santos Rhael Machado Meireles 1°C</vt:lpstr>
      <vt:lpstr>INTRODUÇÃO</vt:lpstr>
      <vt:lpstr>CONCEITO</vt:lpstr>
      <vt:lpstr>FAMÍLIAS</vt:lpstr>
      <vt:lpstr>DIFERENÇAS ENTRE DISTRIBUIÇÕES</vt:lpstr>
      <vt:lpstr>FILOSOFIA DAS DISTROS</vt:lpstr>
      <vt:lpstr>COMO ESCOLHER</vt:lpstr>
      <vt:lpstr>CONCLUSÃO</vt:lpstr>
      <vt:lpstr>REFERÊNCIAS</vt:lpstr>
      <vt:lpstr>Juan Conceição de Souza Otávio Tarallo Squarizi Pietro Barros dos Santos Rhael Machado Meireles 1°C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Juan Conceição de Souza Otávio Tarallo Squarizi Pietro Barros dos Santos Rhael Machado Meireles 1°C</dc:title>
  <dc:creator>EtecVAV</dc:creator>
  <cp:lastModifiedBy>EtecVAV</cp:lastModifiedBy>
  <cp:revision>3</cp:revision>
  <dcterms:created xsi:type="dcterms:W3CDTF">2025-09-11T10:44:03Z</dcterms:created>
  <dcterms:modified xsi:type="dcterms:W3CDTF">2025-09-11T11:05:27Z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2025-09-10T00:00:00Z</vt:filetime>
  </property>
  <property fmtid="{D5CDD505-2E9C-101B-9397-08002B2CF9AE}" pid="3" name="LastSaved">
    <vt:filetime>2025-09-11T00:00:00Z</vt:filetime>
  </property>
</Properties>
</file>