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20"/>
  </p:notesMasterIdLst>
  <p:sldIdLst>
    <p:sldId id="256" r:id="rId2"/>
    <p:sldId id="258" r:id="rId3"/>
    <p:sldId id="260" r:id="rId4"/>
    <p:sldId id="312" r:id="rId5"/>
    <p:sldId id="261" r:id="rId6"/>
    <p:sldId id="272" r:id="rId7"/>
    <p:sldId id="265" r:id="rId8"/>
    <p:sldId id="266" r:id="rId9"/>
    <p:sldId id="262" r:id="rId10"/>
    <p:sldId id="314" r:id="rId11"/>
    <p:sldId id="259" r:id="rId12"/>
    <p:sldId id="313" r:id="rId13"/>
    <p:sldId id="317" r:id="rId14"/>
    <p:sldId id="318" r:id="rId15"/>
    <p:sldId id="315" r:id="rId16"/>
    <p:sldId id="316" r:id="rId17"/>
    <p:sldId id="271" r:id="rId18"/>
    <p:sldId id="31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CE8A32-1660-4CF9-B4FA-CB5BA5E6882D}">
  <a:tblStyle styleId="{D8CE8A32-1660-4CF9-B4FA-CB5BA5E68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84" d="100"/>
          <a:sy n="84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>
          <a:extLst>
            <a:ext uri="{FF2B5EF4-FFF2-40B4-BE49-F238E27FC236}">
              <a16:creationId xmlns:a16="http://schemas.microsoft.com/office/drawing/2014/main" id="{88E362F9-0E6A-EE0F-B660-B88D3387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6d459b97_0_8:notes">
            <a:extLst>
              <a:ext uri="{FF2B5EF4-FFF2-40B4-BE49-F238E27FC236}">
                <a16:creationId xmlns:a16="http://schemas.microsoft.com/office/drawing/2014/main" id="{40526711-4BC0-A178-46F1-2E7B1EC305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36d459b97_0_8:notes">
            <a:extLst>
              <a:ext uri="{FF2B5EF4-FFF2-40B4-BE49-F238E27FC236}">
                <a16:creationId xmlns:a16="http://schemas.microsoft.com/office/drawing/2014/main" id="{5AED90D6-6412-7D9F-6D36-78547E28B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44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B5E9E638-531D-B50F-0267-7B8CFBDCB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>
            <a:extLst>
              <a:ext uri="{FF2B5EF4-FFF2-40B4-BE49-F238E27FC236}">
                <a16:creationId xmlns:a16="http://schemas.microsoft.com/office/drawing/2014/main" id="{6F1C224E-05ED-67AB-A73E-5E4590D0F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>
            <a:extLst>
              <a:ext uri="{FF2B5EF4-FFF2-40B4-BE49-F238E27FC236}">
                <a16:creationId xmlns:a16="http://schemas.microsoft.com/office/drawing/2014/main" id="{096B447D-3BBF-3AD8-A427-17BF09275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43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5F73549B-634D-8412-F853-5C0CB84AD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5584fc2f6_1_7:notes">
            <a:extLst>
              <a:ext uri="{FF2B5EF4-FFF2-40B4-BE49-F238E27FC236}">
                <a16:creationId xmlns:a16="http://schemas.microsoft.com/office/drawing/2014/main" id="{FF8DA0EF-F889-A01D-3E9C-9D78B90B4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5584fc2f6_1_7:notes">
            <a:extLst>
              <a:ext uri="{FF2B5EF4-FFF2-40B4-BE49-F238E27FC236}">
                <a16:creationId xmlns:a16="http://schemas.microsoft.com/office/drawing/2014/main" id="{FFA6051C-2D9C-80DC-69B9-E5CBE5D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73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D7051091-D68E-5734-0A28-C5A68C26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>
            <a:extLst>
              <a:ext uri="{FF2B5EF4-FFF2-40B4-BE49-F238E27FC236}">
                <a16:creationId xmlns:a16="http://schemas.microsoft.com/office/drawing/2014/main" id="{0E84BD39-F33D-9850-5410-6682CBCA8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>
            <a:extLst>
              <a:ext uri="{FF2B5EF4-FFF2-40B4-BE49-F238E27FC236}">
                <a16:creationId xmlns:a16="http://schemas.microsoft.com/office/drawing/2014/main" id="{3290D7E5-8F02-4C54-1630-0E0BB3AC23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16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>
          <a:extLst>
            <a:ext uri="{FF2B5EF4-FFF2-40B4-BE49-F238E27FC236}">
              <a16:creationId xmlns:a16="http://schemas.microsoft.com/office/drawing/2014/main" id="{7E26C77A-AEEC-A0D4-137F-F3FD7EFD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1ff7c0f5b_0_254:notes">
            <a:extLst>
              <a:ext uri="{FF2B5EF4-FFF2-40B4-BE49-F238E27FC236}">
                <a16:creationId xmlns:a16="http://schemas.microsoft.com/office/drawing/2014/main" id="{FCC5B73B-F2E4-67A7-9DE0-8E66C6EB41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1ff7c0f5b_0_254:notes">
            <a:extLst>
              <a:ext uri="{FF2B5EF4-FFF2-40B4-BE49-F238E27FC236}">
                <a16:creationId xmlns:a16="http://schemas.microsoft.com/office/drawing/2014/main" id="{59C9C0A5-498F-24DB-6DB8-9BE82FEE1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32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FB6C2A61-07D4-B235-6025-E1768C94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>
            <a:extLst>
              <a:ext uri="{FF2B5EF4-FFF2-40B4-BE49-F238E27FC236}">
                <a16:creationId xmlns:a16="http://schemas.microsoft.com/office/drawing/2014/main" id="{363C0CB9-5EA8-3A14-B519-BCFFDDA89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>
            <a:extLst>
              <a:ext uri="{FF2B5EF4-FFF2-40B4-BE49-F238E27FC236}">
                <a16:creationId xmlns:a16="http://schemas.microsoft.com/office/drawing/2014/main" id="{4255116E-5180-8587-1394-C3C965018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43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5584fc2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5584fc2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d0e38a95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d0e38a952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9" name="Google Shape;189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1"/>
          </p:nvPr>
        </p:nvSpPr>
        <p:spPr>
          <a:xfrm>
            <a:off x="713263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2"/>
          </p:nvPr>
        </p:nvSpPr>
        <p:spPr>
          <a:xfrm>
            <a:off x="713263" y="2785375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3"/>
          </p:nvPr>
        </p:nvSpPr>
        <p:spPr>
          <a:xfrm>
            <a:off x="6030438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4"/>
          </p:nvPr>
        </p:nvSpPr>
        <p:spPr>
          <a:xfrm>
            <a:off x="6030438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5"/>
          </p:nvPr>
        </p:nvSpPr>
        <p:spPr>
          <a:xfrm>
            <a:off x="3371850" y="3406527"/>
            <a:ext cx="24003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6"/>
          </p:nvPr>
        </p:nvSpPr>
        <p:spPr>
          <a:xfrm>
            <a:off x="3371850" y="2782400"/>
            <a:ext cx="24003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3" name="Google Shape;273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944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49449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864800" y="1219025"/>
            <a:ext cx="5414400" cy="22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62900" y="829786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962900" y="2282714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83150" y="1722374"/>
            <a:ext cx="7577700" cy="21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2052825" y="2036300"/>
            <a:ext cx="55791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2052825" y="3573275"/>
            <a:ext cx="557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82225" y="544275"/>
            <a:ext cx="4224300" cy="12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82150" y="1747875"/>
            <a:ext cx="4224300" cy="2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" name="Google Shape;141;p20"/>
          <p:cNvSpPr>
            <a:spLocks noGrp="1"/>
          </p:cNvSpPr>
          <p:nvPr>
            <p:ph type="pic" idx="2"/>
          </p:nvPr>
        </p:nvSpPr>
        <p:spPr>
          <a:xfrm>
            <a:off x="592075" y="544275"/>
            <a:ext cx="3312000" cy="38841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6" r:id="rId9"/>
    <p:sldLayoutId id="2147483672" r:id="rId10"/>
    <p:sldLayoutId id="2147483673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traclasse.org.br/opiniao/2024/07/china-e-eua-relacoes-de-mudanca/" TargetMode="External"/><Relationship Id="rId3" Type="http://schemas.openxmlformats.org/officeDocument/2006/relationships/hyperlink" Target="https://www.minsait.com/ideasfordemocracy/pt-pt/implicacoes-geopoliticas-da-inteligencia-artificial" TargetMode="External"/><Relationship Id="rId7" Type="http://schemas.openxmlformats.org/officeDocument/2006/relationships/hyperlink" Target="https://exame.com/inteligencia-artificial/quem-e-liang-wenfeng-fundador-da-deepseek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bc.com/portuguese/articles/cdd9m3rp271o" TargetMode="External"/><Relationship Id="rId5" Type="http://schemas.openxmlformats.org/officeDocument/2006/relationships/hyperlink" Target="https://www.bbc.com/portuguese/articles/creqq75dnn9o" TargetMode="External"/><Relationship Id="rId4" Type="http://schemas.openxmlformats.org/officeDocument/2006/relationships/hyperlink" Target="https://www.abc.org.br/2023/09/14/inteligencia-artificial-afetara-a-ordem-mundial/" TargetMode="External"/><Relationship Id="rId9" Type="http://schemas.openxmlformats.org/officeDocument/2006/relationships/hyperlink" Target="https://www.uninter.com/noticias/a-geopolitica-da-inteligencia-artifici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Como a </a:t>
            </a:r>
            <a:r>
              <a:rPr lang="en" sz="4100" dirty="0">
                <a:solidFill>
                  <a:schemeClr val="accent1"/>
                </a:solidFill>
              </a:rPr>
              <a:t>Inteligência Artificial </a:t>
            </a:r>
            <a:r>
              <a:rPr lang="en" sz="4100" dirty="0">
                <a:solidFill>
                  <a:schemeClr val="tx1"/>
                </a:solidFill>
              </a:rPr>
              <a:t>influencia a </a:t>
            </a:r>
            <a:r>
              <a:rPr lang="en" sz="4100" dirty="0">
                <a:solidFill>
                  <a:schemeClr val="accent1"/>
                </a:solidFill>
              </a:rPr>
              <a:t>Geopolítica Mundial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Pedro de Oliveira </a:t>
            </a:r>
            <a:r>
              <a:rPr lang="pt-BR" dirty="0" err="1"/>
              <a:t>Gibrail</a:t>
            </a:r>
            <a:r>
              <a:rPr lang="pt-BR" dirty="0"/>
              <a:t>		N°13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Luiz Henrique dos Santos Carneiro	N°21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Matheus Ferreira Santos		N°24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Murilo Rodrigues Fernandes Soares 	N°26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8E0F-3BF4-4894-D784-797F8AF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IA’s</a:t>
            </a:r>
            <a:r>
              <a:rPr lang="pt-BR" dirty="0"/>
              <a:t> em diferentes contextos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E616E-9C61-4FCF-8C25-DD5429EE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54011" y="1888377"/>
            <a:ext cx="5978747" cy="2538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4E68-D077-9026-2200-79DDD9C8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725" y="1888377"/>
            <a:ext cx="3271912" cy="1956117"/>
          </a:xfrm>
          <a:prstGeom prst="rect">
            <a:avLst/>
          </a:prstGeom>
        </p:spPr>
      </p:pic>
      <p:sp>
        <p:nvSpPr>
          <p:cNvPr id="8" name="AutoShape 4" descr="Inteligência artificial na medicina: 8 usos e seus benefícios">
            <a:extLst>
              <a:ext uri="{FF2B5EF4-FFF2-40B4-BE49-F238E27FC236}">
                <a16:creationId xmlns:a16="http://schemas.microsoft.com/office/drawing/2014/main" id="{7E6573FC-5D23-2A6A-FCC5-84796129927F}"/>
              </a:ext>
            </a:extLst>
          </p:cNvPr>
          <p:cNvSpPr>
            <a:spLocks noGrp="1" noChangeAspect="1" noChangeArrowheads="1"/>
          </p:cNvSpPr>
          <p:nvPr>
            <p:ph type="subTitle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9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3793067" y="544275"/>
            <a:ext cx="4513458" cy="12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 nova guerra fria</a:t>
            </a:r>
            <a:endParaRPr sz="3200" dirty="0"/>
          </a:p>
        </p:txBody>
      </p:sp>
      <p:sp>
        <p:nvSpPr>
          <p:cNvPr id="328" name="Google Shape;328;p44"/>
          <p:cNvSpPr txBox="1">
            <a:spLocks noGrp="1"/>
          </p:cNvSpPr>
          <p:nvPr>
            <p:ph type="subTitle" idx="1"/>
          </p:nvPr>
        </p:nvSpPr>
        <p:spPr>
          <a:xfrm>
            <a:off x="4082150" y="1747875"/>
            <a:ext cx="4224300" cy="2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 disputa pela supremacia em Inteligência Artificial marca uma nova Guerra Fria entre Estados Unidos e China. Diferente da corrida armamentista do século XX, a atual rivalidade se concentra em dados, algoritmos e poder computacional. A IA tornou-se não apenas um recurso tecnológico, mas um </a:t>
            </a:r>
            <a:r>
              <a:rPr lang="pt-BR" b="1" dirty="0"/>
              <a:t>instrumento de poder geopolítico</a:t>
            </a:r>
            <a:r>
              <a:rPr lang="pt-BR" dirty="0"/>
              <a:t>, capaz de definir lideranças econômicas, militares e diplomáticas no cenário mundial.</a:t>
            </a:r>
            <a:endParaRPr dirty="0"/>
          </a:p>
        </p:txBody>
      </p:sp>
      <p:pic>
        <p:nvPicPr>
          <p:cNvPr id="23" name="Picture Placeholder 22" descr="A cartoon of a person and a dragon fighting&#10;&#10;AI-generated content may be incorrect.">
            <a:extLst>
              <a:ext uri="{FF2B5EF4-FFF2-40B4-BE49-F238E27FC236}">
                <a16:creationId xmlns:a16="http://schemas.microsoft.com/office/drawing/2014/main" id="{8077AC84-CF2D-BA51-0230-83DE187A682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376" r="7376"/>
          <a:stretch>
            <a:fillRect/>
          </a:stretch>
        </p:blipFill>
        <p:spPr bwMode="auto">
          <a:xfrm>
            <a:off x="881083" y="694791"/>
            <a:ext cx="3200992" cy="375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>
          <a:extLst>
            <a:ext uri="{FF2B5EF4-FFF2-40B4-BE49-F238E27FC236}">
              <a16:creationId xmlns:a16="http://schemas.microsoft.com/office/drawing/2014/main" id="{7657B5A2-1BA7-C8A5-D1D9-F479FCD9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5">
            <a:extLst>
              <a:ext uri="{FF2B5EF4-FFF2-40B4-BE49-F238E27FC236}">
                <a16:creationId xmlns:a16="http://schemas.microsoft.com/office/drawing/2014/main" id="{C3E1BD97-CE58-44BC-1BBE-93C23E66F515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5" name="Google Shape;335;p45">
              <a:extLst>
                <a:ext uri="{FF2B5EF4-FFF2-40B4-BE49-F238E27FC236}">
                  <a16:creationId xmlns:a16="http://schemas.microsoft.com/office/drawing/2014/main" id="{2E531E0E-FF06-B165-B433-220C87F675FC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45">
              <a:extLst>
                <a:ext uri="{FF2B5EF4-FFF2-40B4-BE49-F238E27FC236}">
                  <a16:creationId xmlns:a16="http://schemas.microsoft.com/office/drawing/2014/main" id="{6A151FAE-E789-6152-F859-14CEDB0C1BED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230F6A72-6D4B-9691-9E36-0F468135E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944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foi feito? </a:t>
            </a:r>
            <a:endParaRPr dirty="0"/>
          </a:p>
        </p:txBody>
      </p:sp>
      <p:sp>
        <p:nvSpPr>
          <p:cNvPr id="338" name="Google Shape;338;p45">
            <a:extLst>
              <a:ext uri="{FF2B5EF4-FFF2-40B4-BE49-F238E27FC236}">
                <a16:creationId xmlns:a16="http://schemas.microsoft.com/office/drawing/2014/main" id="{55CC507D-2E8B-A10F-4C45-607C44C4819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9" name="Google Shape;339;p45">
            <a:extLst>
              <a:ext uri="{FF2B5EF4-FFF2-40B4-BE49-F238E27FC236}">
                <a16:creationId xmlns:a16="http://schemas.microsoft.com/office/drawing/2014/main" id="{22175993-D5E1-9ED0-DDFF-8F056F8344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49449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Qual o produto final? </a:t>
            </a:r>
            <a:br>
              <a:rPr lang="pt-BR" dirty="0"/>
            </a:br>
            <a:r>
              <a:rPr lang="pt-BR" dirty="0"/>
              <a:t>Por que decidimos sobre ele?</a:t>
            </a:r>
          </a:p>
        </p:txBody>
      </p:sp>
    </p:spTree>
    <p:extLst>
      <p:ext uri="{BB962C8B-B14F-4D97-AF65-F5344CB8AC3E}">
        <p14:creationId xmlns:p14="http://schemas.microsoft.com/office/powerpoint/2010/main" val="9709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>
          <a:extLst>
            <a:ext uri="{FF2B5EF4-FFF2-40B4-BE49-F238E27FC236}">
              <a16:creationId xmlns:a16="http://schemas.microsoft.com/office/drawing/2014/main" id="{53F8F05E-323B-3BCF-FC1C-E074BEFF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>
            <a:extLst>
              <a:ext uri="{FF2B5EF4-FFF2-40B4-BE49-F238E27FC236}">
                <a16:creationId xmlns:a16="http://schemas.microsoft.com/office/drawing/2014/main" id="{DD1FCB21-891D-A52F-3E7B-A0B56830A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900" y="276630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“Produto” final</a:t>
            </a:r>
            <a:endParaRPr dirty="0"/>
          </a:p>
        </p:txBody>
      </p:sp>
      <p:sp>
        <p:nvSpPr>
          <p:cNvPr id="345" name="Google Shape;345;p46">
            <a:extLst>
              <a:ext uri="{FF2B5EF4-FFF2-40B4-BE49-F238E27FC236}">
                <a16:creationId xmlns:a16="http://schemas.microsoft.com/office/drawing/2014/main" id="{A3325134-4683-978D-5603-E27E05C0ED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2860" y="1615230"/>
            <a:ext cx="6255270" cy="2286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O produto final deste TCC consiste em uma análise aprofundada sobre a influência da Inteligência Artificial no equilíbrio de poder global, destacando seus impactos econômicos, militares e diplomáticos. A pesquisa examina a corrida tecnológica entre Estados Unidos e China, com estudos de caso como a ascensão da </a:t>
            </a:r>
            <a:r>
              <a:rPr lang="pt-BR" dirty="0" err="1"/>
              <a:t>DeepSeek</a:t>
            </a:r>
            <a:r>
              <a:rPr lang="pt-BR" dirty="0"/>
              <a:t> e o papel do ChatGPT, demonstrando como a IA se tornou um instrumento estratégico de poder. Para a construção do produto, foram utilizados levantamento bibliográfico, análise documental e entrevistas com especialistas, permitindo sistematizar os resultados em uma narrativa clara, apoiada por dados e comparativos que evidenciam os riscos, oportunidades e tendências futuras da tecnologia no cenário geopolítico.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60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2431-EBA1-9C2F-CC20-0CC1532F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740" y="406876"/>
            <a:ext cx="5218200" cy="1338600"/>
          </a:xfrm>
        </p:spPr>
        <p:txBody>
          <a:bodyPr/>
          <a:lstStyle/>
          <a:p>
            <a:r>
              <a:rPr lang="pt-BR" dirty="0"/>
              <a:t>O que será feito?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B460F-1713-766E-1215-C1313533F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430" y="1745476"/>
            <a:ext cx="6563880" cy="2785408"/>
          </a:xfrm>
        </p:spPr>
        <p:txBody>
          <a:bodyPr/>
          <a:lstStyle/>
          <a:p>
            <a:r>
              <a:rPr lang="pt-BR" dirty="0"/>
              <a:t>As informações analisadas neste TCC serão sintetizadas em um infográfico, permitindo uma visualização clara e imediata dos principais pontos da pesquisa, como os impactos da Inteligência Artificial na economia, na defesa e na diplomacia global. O infográfico destacará a corrida tecnológica entre Estados Unidos e China, os casos da </a:t>
            </a:r>
            <a:r>
              <a:rPr lang="pt-BR" dirty="0" err="1"/>
              <a:t>DeepSeek</a:t>
            </a:r>
            <a:r>
              <a:rPr lang="pt-BR" dirty="0"/>
              <a:t> e do ChatGPT, e as tendências emergentes de poder digital. Essa representação visual reforça a tese central do trabalho: a IA, apesar de seus benefícios, pode se tornar uma </a:t>
            </a:r>
            <a:r>
              <a:rPr lang="pt-BR" b="1" dirty="0"/>
              <a:t>ameaça estratégica</a:t>
            </a:r>
            <a:r>
              <a:rPr lang="pt-BR" dirty="0"/>
              <a:t>, alterando o equilíbrio geopolítico e representando riscos significativos à segurança e à soberania das nações.</a:t>
            </a:r>
          </a:p>
        </p:txBody>
      </p:sp>
    </p:spTree>
    <p:extLst>
      <p:ext uri="{BB962C8B-B14F-4D97-AF65-F5344CB8AC3E}">
        <p14:creationId xmlns:p14="http://schemas.microsoft.com/office/powerpoint/2010/main" val="14248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A9801AF5-8273-4687-BC53-8ED1F9CE0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0">
            <a:extLst>
              <a:ext uri="{FF2B5EF4-FFF2-40B4-BE49-F238E27FC236}">
                <a16:creationId xmlns:a16="http://schemas.microsoft.com/office/drawing/2014/main" id="{89CDDF21-663B-C59B-13D4-B6FF42F69BD8}"/>
              </a:ext>
            </a:extLst>
          </p:cNvPr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8" name="Google Shape;398;p50">
              <a:extLst>
                <a:ext uri="{FF2B5EF4-FFF2-40B4-BE49-F238E27FC236}">
                  <a16:creationId xmlns:a16="http://schemas.microsoft.com/office/drawing/2014/main" id="{0D99FC30-0D6D-CC45-156A-DE17D21E308B}"/>
                </a:ext>
              </a:extLst>
            </p:cNvPr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9" name="Google Shape;399;p50">
              <a:extLst>
                <a:ext uri="{FF2B5EF4-FFF2-40B4-BE49-F238E27FC236}">
                  <a16:creationId xmlns:a16="http://schemas.microsoft.com/office/drawing/2014/main" id="{6AEC19CD-1BB2-04A8-D14D-5BBAEA1B697A}"/>
                </a:ext>
              </a:extLst>
            </p:cNvPr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50">
            <a:extLst>
              <a:ext uri="{FF2B5EF4-FFF2-40B4-BE49-F238E27FC236}">
                <a16:creationId xmlns:a16="http://schemas.microsoft.com/office/drawing/2014/main" id="{4BB497D6-2606-4780-8BFE-BB7A07DFF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2825" y="2036300"/>
            <a:ext cx="55791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será do mundo a partir da IA?</a:t>
            </a:r>
            <a:endParaRPr dirty="0"/>
          </a:p>
        </p:txBody>
      </p:sp>
      <p:sp>
        <p:nvSpPr>
          <p:cNvPr id="401" name="Google Shape;401;p50">
            <a:extLst>
              <a:ext uri="{FF2B5EF4-FFF2-40B4-BE49-F238E27FC236}">
                <a16:creationId xmlns:a16="http://schemas.microsoft.com/office/drawing/2014/main" id="{BAAC2047-570D-1E35-4810-118575D0EB2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2" name="Google Shape;402;p50">
            <a:extLst>
              <a:ext uri="{FF2B5EF4-FFF2-40B4-BE49-F238E27FC236}">
                <a16:creationId xmlns:a16="http://schemas.microsoft.com/office/drawing/2014/main" id="{97B930EE-DFB0-F7A4-4375-6DCB05CDF6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052825" y="3573275"/>
            <a:ext cx="557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Discussões éticas e políticas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Alerta para a população</a:t>
            </a:r>
          </a:p>
        </p:txBody>
      </p:sp>
    </p:spTree>
    <p:extLst>
      <p:ext uri="{BB962C8B-B14F-4D97-AF65-F5344CB8AC3E}">
        <p14:creationId xmlns:p14="http://schemas.microsoft.com/office/powerpoint/2010/main" val="88956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>
          <a:extLst>
            <a:ext uri="{FF2B5EF4-FFF2-40B4-BE49-F238E27FC236}">
              <a16:creationId xmlns:a16="http://schemas.microsoft.com/office/drawing/2014/main" id="{92450E5D-AD2A-538A-5220-280685D0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>
            <a:extLst>
              <a:ext uri="{FF2B5EF4-FFF2-40B4-BE49-F238E27FC236}">
                <a16:creationId xmlns:a16="http://schemas.microsoft.com/office/drawing/2014/main" id="{FB2EDDB2-EABF-0A4F-FCDF-7112E9DA3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900" y="276630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345" name="Google Shape;345;p46">
            <a:extLst>
              <a:ext uri="{FF2B5EF4-FFF2-40B4-BE49-F238E27FC236}">
                <a16:creationId xmlns:a16="http://schemas.microsoft.com/office/drawing/2014/main" id="{EA4F101F-B18A-6394-AB43-DDEB8F3A5E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2900" y="1615230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 Inteligência Artificial já não é apenas uma inovação tecnológica, mas um </a:t>
            </a:r>
            <a:r>
              <a:rPr lang="pt-BR" b="1" dirty="0"/>
              <a:t>fator estratégico de poder global</a:t>
            </a:r>
            <a:r>
              <a:rPr lang="pt-BR" dirty="0"/>
              <a:t>. Sua influência redefine a geopolítica, alimenta rivalidades entre potências e abre espaço para novos desafios de governança internacional. O futuro da ordem mundial dependerá de como os países irão </a:t>
            </a:r>
            <a:r>
              <a:rPr lang="pt-BR" b="1" dirty="0"/>
              <a:t>utilizar, regular e disputar</a:t>
            </a:r>
            <a:r>
              <a:rPr lang="pt-BR" dirty="0"/>
              <a:t> essa tecnologia.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52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914400" y="697230"/>
            <a:ext cx="7623810" cy="3851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1100" dirty="0"/>
              <a:t>ALBO, José </a:t>
            </a:r>
            <a:r>
              <a:rPr lang="pt-BR" sz="1100" dirty="0" err="1"/>
              <a:t>Luis</a:t>
            </a:r>
            <a:r>
              <a:rPr lang="pt-BR" sz="1100" dirty="0"/>
              <a:t>. Implicações geopolíticas da inteligência artificial. </a:t>
            </a:r>
            <a:r>
              <a:rPr lang="pt-BR" sz="1100" b="1" dirty="0" err="1"/>
              <a:t>Ideas</a:t>
            </a:r>
            <a:r>
              <a:rPr lang="pt-BR" sz="1100" b="1" dirty="0"/>
              <a:t> for </a:t>
            </a:r>
            <a:r>
              <a:rPr lang="pt-BR" sz="1100" b="1" dirty="0" err="1"/>
              <a:t>Democracy</a:t>
            </a:r>
            <a:r>
              <a:rPr lang="pt-BR" sz="1100" dirty="0"/>
              <a:t>, 9 jan. 2024. Disponível em: </a:t>
            </a:r>
            <a:r>
              <a:rPr lang="pt-BR" sz="1100" u="sng" dirty="0">
                <a:hlinkClick r:id="rId3"/>
              </a:rPr>
              <a:t>https://www.minsait.com/</a:t>
            </a:r>
            <a:r>
              <a:rPr lang="pt-BR" sz="1100" u="sng" dirty="0" err="1">
                <a:hlinkClick r:id="rId3"/>
              </a:rPr>
              <a:t>ideasfordemocracy</a:t>
            </a:r>
            <a:r>
              <a:rPr lang="pt-BR" sz="1100" u="sng" dirty="0">
                <a:hlinkClick r:id="rId3"/>
              </a:rPr>
              <a:t>/</a:t>
            </a:r>
            <a:r>
              <a:rPr lang="pt-BR" sz="1100" u="sng" dirty="0" err="1">
                <a:hlinkClick r:id="rId3"/>
              </a:rPr>
              <a:t>pt-pt</a:t>
            </a:r>
            <a:r>
              <a:rPr lang="pt-BR" sz="1100" u="sng" dirty="0">
                <a:hlinkClick r:id="rId3"/>
              </a:rPr>
              <a:t>/</a:t>
            </a:r>
            <a:r>
              <a:rPr lang="pt-BR" sz="1100" u="sng" dirty="0" err="1">
                <a:hlinkClick r:id="rId3"/>
              </a:rPr>
              <a:t>implicacoes</a:t>
            </a:r>
            <a:r>
              <a:rPr lang="pt-BR" sz="1100" u="sng" dirty="0">
                <a:hlinkClick r:id="rId3"/>
              </a:rPr>
              <a:t>-</a:t>
            </a:r>
            <a:r>
              <a:rPr lang="pt-BR" sz="1100" u="sng" dirty="0" err="1">
                <a:hlinkClick r:id="rId3"/>
              </a:rPr>
              <a:t>geopoliticas</a:t>
            </a:r>
            <a:r>
              <a:rPr lang="pt-BR" sz="1100" u="sng" dirty="0">
                <a:hlinkClick r:id="rId3"/>
              </a:rPr>
              <a:t>-da-</a:t>
            </a:r>
            <a:r>
              <a:rPr lang="pt-BR" sz="1100" u="sng" dirty="0" err="1">
                <a:hlinkClick r:id="rId3"/>
              </a:rPr>
              <a:t>inteligencia</a:t>
            </a:r>
            <a:r>
              <a:rPr lang="pt-BR" sz="1100" u="sng" dirty="0">
                <a:hlinkClick r:id="rId3"/>
              </a:rPr>
              <a:t>-artificial</a:t>
            </a:r>
            <a:r>
              <a:rPr lang="pt-BR" sz="1100" dirty="0"/>
              <a:t>. Acesso em: 13 maio 2025.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ALMEIDA, Virgílio; GAETANI, Francisco. Inteligência Artificial afetará a ordem mundial. </a:t>
            </a:r>
            <a:r>
              <a:rPr lang="pt-BR" sz="1100" b="1" dirty="0"/>
              <a:t>Academia Brasileira de Ciências</a:t>
            </a:r>
            <a:r>
              <a:rPr lang="pt-BR" sz="1100" dirty="0"/>
              <a:t>, 14 set. 2023. Disponível em: </a:t>
            </a:r>
            <a:r>
              <a:rPr lang="pt-BR" sz="1100" u="sng" dirty="0">
                <a:hlinkClick r:id="rId4"/>
              </a:rPr>
              <a:t>https://www.abc.org.br/2023/09/14/</a:t>
            </a:r>
            <a:r>
              <a:rPr lang="pt-BR" sz="1100" u="sng" dirty="0" err="1">
                <a:hlinkClick r:id="rId4"/>
              </a:rPr>
              <a:t>inteligencia</a:t>
            </a:r>
            <a:r>
              <a:rPr lang="pt-BR" sz="1100" u="sng" dirty="0">
                <a:hlinkClick r:id="rId4"/>
              </a:rPr>
              <a:t>-artificial-afetara-a-ordem-mundial/</a:t>
            </a:r>
            <a:r>
              <a:rPr lang="pt-BR" sz="1100" dirty="0"/>
              <a:t>. Acesso em: 13 maio 2025.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BBC NEWS BRASIL. Como a IA virou novo ponto de tensão entre China e EUA. </a:t>
            </a:r>
            <a:r>
              <a:rPr lang="pt-BR" sz="1100" b="1" dirty="0"/>
              <a:t>BBC Brasil</a:t>
            </a:r>
            <a:r>
              <a:rPr lang="pt-BR" sz="1100" dirty="0"/>
              <a:t>, 2024a. Disponível em: </a:t>
            </a:r>
            <a:r>
              <a:rPr lang="pt-BR" sz="1100" u="sng" dirty="0">
                <a:hlinkClick r:id="rId5"/>
              </a:rPr>
              <a:t>https://www.bbc.com/</a:t>
            </a:r>
            <a:r>
              <a:rPr lang="pt-BR" sz="1100" u="sng" dirty="0" err="1">
                <a:hlinkClick r:id="rId5"/>
              </a:rPr>
              <a:t>portuguese</a:t>
            </a:r>
            <a:r>
              <a:rPr lang="pt-BR" sz="1100" u="sng" dirty="0">
                <a:hlinkClick r:id="rId5"/>
              </a:rPr>
              <a:t>/</a:t>
            </a:r>
            <a:r>
              <a:rPr lang="pt-BR" sz="1100" u="sng" dirty="0" err="1">
                <a:hlinkClick r:id="rId5"/>
              </a:rPr>
              <a:t>articles</a:t>
            </a:r>
            <a:r>
              <a:rPr lang="pt-BR" sz="1100" u="sng" dirty="0">
                <a:hlinkClick r:id="rId5"/>
              </a:rPr>
              <a:t>/creqq75dnn9o</a:t>
            </a:r>
            <a:r>
              <a:rPr lang="pt-BR" sz="1100" dirty="0"/>
              <a:t>. Acesso em: 20 maio 2025.</a:t>
            </a:r>
            <a:br>
              <a:rPr lang="pt-BR" sz="1100" dirty="0"/>
            </a:br>
            <a:r>
              <a:rPr lang="pt-BR" sz="1100" dirty="0"/>
              <a:t>BBC NEWS BRASIL. </a:t>
            </a:r>
            <a:r>
              <a:rPr lang="pt-BR" sz="1100" dirty="0" err="1"/>
              <a:t>DeepSeek</a:t>
            </a:r>
            <a:r>
              <a:rPr lang="pt-BR" sz="1100" dirty="0"/>
              <a:t>: o app chinês que superou ChatGPT em popularidade e virou de cabeça para baixo mercado de IA. </a:t>
            </a:r>
            <a:r>
              <a:rPr lang="pt-BR" sz="1100" b="1" dirty="0"/>
              <a:t>BBC</a:t>
            </a:r>
            <a:r>
              <a:rPr lang="pt-BR" sz="1100" dirty="0"/>
              <a:t>, 16 mai. 2025a. Disponível em: </a:t>
            </a:r>
            <a:r>
              <a:rPr lang="pt-BR" sz="1100" u="sng" dirty="0">
                <a:hlinkClick r:id="rId6"/>
              </a:rPr>
              <a:t>https://www.bbc.com/</a:t>
            </a:r>
            <a:r>
              <a:rPr lang="pt-BR" sz="1100" u="sng" dirty="0" err="1">
                <a:hlinkClick r:id="rId6"/>
              </a:rPr>
              <a:t>portuguese</a:t>
            </a:r>
            <a:r>
              <a:rPr lang="pt-BR" sz="1100" u="sng" dirty="0">
                <a:hlinkClick r:id="rId6"/>
              </a:rPr>
              <a:t>/</a:t>
            </a:r>
            <a:r>
              <a:rPr lang="pt-BR" sz="1100" u="sng" dirty="0" err="1">
                <a:hlinkClick r:id="rId6"/>
              </a:rPr>
              <a:t>articles</a:t>
            </a:r>
            <a:r>
              <a:rPr lang="pt-BR" sz="1100" u="sng" dirty="0">
                <a:hlinkClick r:id="rId6"/>
              </a:rPr>
              <a:t>/cdd9m3rp271o</a:t>
            </a:r>
            <a:r>
              <a:rPr lang="pt-BR" sz="1100" dirty="0"/>
              <a:t>. Acesso em: 20 maio 2025.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EXAME. Quem é Liang </a:t>
            </a:r>
            <a:r>
              <a:rPr lang="pt-BR" sz="1100" dirty="0" err="1"/>
              <a:t>Wenfeng</a:t>
            </a:r>
            <a:r>
              <a:rPr lang="pt-BR" sz="1100" dirty="0"/>
              <a:t>, fundador da </a:t>
            </a:r>
            <a:r>
              <a:rPr lang="pt-BR" sz="1100" dirty="0" err="1"/>
              <a:t>DeepSeek</a:t>
            </a:r>
            <a:r>
              <a:rPr lang="pt-BR" sz="1100" dirty="0"/>
              <a:t>. </a:t>
            </a:r>
            <a:r>
              <a:rPr lang="pt-BR" sz="1100" b="1" dirty="0"/>
              <a:t>Exame</a:t>
            </a:r>
            <a:r>
              <a:rPr lang="pt-BR" sz="1100" dirty="0"/>
              <a:t>, 29 jan. 2025. Disponível em: </a:t>
            </a:r>
            <a:r>
              <a:rPr lang="pt-BR" sz="1100" u="sng" dirty="0">
                <a:hlinkClick r:id="rId7"/>
              </a:rPr>
              <a:t>https://exame.com/</a:t>
            </a:r>
            <a:r>
              <a:rPr lang="pt-BR" sz="1100" u="sng" dirty="0" err="1">
                <a:hlinkClick r:id="rId7"/>
              </a:rPr>
              <a:t>inteligencia</a:t>
            </a:r>
            <a:r>
              <a:rPr lang="pt-BR" sz="1100" u="sng" dirty="0">
                <a:hlinkClick r:id="rId7"/>
              </a:rPr>
              <a:t>-artificial/quem-e-</a:t>
            </a:r>
            <a:r>
              <a:rPr lang="pt-BR" sz="1100" u="sng" dirty="0" err="1">
                <a:hlinkClick r:id="rId7"/>
              </a:rPr>
              <a:t>liang</a:t>
            </a:r>
            <a:r>
              <a:rPr lang="pt-BR" sz="1100" u="sng" dirty="0">
                <a:hlinkClick r:id="rId7"/>
              </a:rPr>
              <a:t>-</a:t>
            </a:r>
            <a:r>
              <a:rPr lang="pt-BR" sz="1100" u="sng" dirty="0" err="1">
                <a:hlinkClick r:id="rId7"/>
              </a:rPr>
              <a:t>wenfeng</a:t>
            </a:r>
            <a:r>
              <a:rPr lang="pt-BR" sz="1100" u="sng" dirty="0">
                <a:hlinkClick r:id="rId7"/>
              </a:rPr>
              <a:t>-fundador-da-</a:t>
            </a:r>
            <a:r>
              <a:rPr lang="pt-BR" sz="1100" u="sng" dirty="0" err="1">
                <a:hlinkClick r:id="rId7"/>
              </a:rPr>
              <a:t>deepseek</a:t>
            </a:r>
            <a:r>
              <a:rPr lang="pt-BR" sz="1100" u="sng" dirty="0">
                <a:hlinkClick r:id="rId7"/>
              </a:rPr>
              <a:t>/</a:t>
            </a:r>
            <a:r>
              <a:rPr lang="pt-BR" sz="1100" dirty="0"/>
              <a:t>. Acesso em: 20 maio 2025.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EXTRA CLASSE. China e EUA: relações de mudança. </a:t>
            </a:r>
            <a:r>
              <a:rPr lang="pt-BR" sz="1100" b="1" dirty="0"/>
              <a:t>Extra Classe</a:t>
            </a:r>
            <a:r>
              <a:rPr lang="pt-BR" sz="1100" dirty="0"/>
              <a:t>, jul. 2024. Disponível em: </a:t>
            </a:r>
            <a:r>
              <a:rPr lang="pt-BR" sz="1100" u="sng" dirty="0">
                <a:hlinkClick r:id="rId8"/>
              </a:rPr>
              <a:t>https://www.extraclasse.org.br/</a:t>
            </a:r>
            <a:r>
              <a:rPr lang="pt-BR" sz="1100" u="sng" dirty="0" err="1">
                <a:hlinkClick r:id="rId8"/>
              </a:rPr>
              <a:t>opiniao</a:t>
            </a:r>
            <a:r>
              <a:rPr lang="pt-BR" sz="1100" u="sng" dirty="0">
                <a:hlinkClick r:id="rId8"/>
              </a:rPr>
              <a:t>/2024/07/china-e-</a:t>
            </a:r>
            <a:r>
              <a:rPr lang="pt-BR" sz="1100" u="sng" dirty="0" err="1">
                <a:hlinkClick r:id="rId8"/>
              </a:rPr>
              <a:t>eua</a:t>
            </a:r>
            <a:r>
              <a:rPr lang="pt-BR" sz="1100" u="sng" dirty="0">
                <a:hlinkClick r:id="rId8"/>
              </a:rPr>
              <a:t>-</a:t>
            </a:r>
            <a:r>
              <a:rPr lang="pt-BR" sz="1100" u="sng" dirty="0" err="1">
                <a:hlinkClick r:id="rId8"/>
              </a:rPr>
              <a:t>relacoes</a:t>
            </a:r>
            <a:r>
              <a:rPr lang="pt-BR" sz="1100" u="sng" dirty="0">
                <a:hlinkClick r:id="rId8"/>
              </a:rPr>
              <a:t>-de-</a:t>
            </a:r>
            <a:r>
              <a:rPr lang="pt-BR" sz="1100" u="sng" dirty="0" err="1">
                <a:hlinkClick r:id="rId8"/>
              </a:rPr>
              <a:t>mudanca</a:t>
            </a:r>
            <a:r>
              <a:rPr lang="pt-BR" sz="1100" u="sng" dirty="0">
                <a:hlinkClick r:id="rId8"/>
              </a:rPr>
              <a:t>/</a:t>
            </a:r>
            <a:r>
              <a:rPr lang="pt-BR" sz="1100" dirty="0"/>
              <a:t>. Acesso em: 20 maio 2025.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FRIZZERA, Guilherme. A geopolítica da inteligência artificial. </a:t>
            </a:r>
            <a:r>
              <a:rPr lang="pt-BR" sz="1100" b="1" dirty="0"/>
              <a:t>Uninter Notícias</a:t>
            </a:r>
            <a:r>
              <a:rPr lang="pt-BR" sz="1100" dirty="0"/>
              <a:t>, 18 set. 2024. Disponível em: </a:t>
            </a:r>
            <a:r>
              <a:rPr lang="pt-BR" sz="1100" u="sng" dirty="0">
                <a:hlinkClick r:id="rId9"/>
              </a:rPr>
              <a:t>https://www.uninter.com/noticias/a-</a:t>
            </a:r>
            <a:r>
              <a:rPr lang="pt-BR" sz="1100" u="sng" dirty="0" err="1">
                <a:hlinkClick r:id="rId9"/>
              </a:rPr>
              <a:t>geopolitica</a:t>
            </a:r>
            <a:r>
              <a:rPr lang="pt-BR" sz="1100" u="sng" dirty="0">
                <a:hlinkClick r:id="rId9"/>
              </a:rPr>
              <a:t>-da-</a:t>
            </a:r>
            <a:r>
              <a:rPr lang="pt-BR" sz="1100" u="sng" dirty="0" err="1">
                <a:hlinkClick r:id="rId9"/>
              </a:rPr>
              <a:t>inteligencia</a:t>
            </a:r>
            <a:r>
              <a:rPr lang="pt-BR" sz="1100" u="sng" dirty="0">
                <a:hlinkClick r:id="rId9"/>
              </a:rPr>
              <a:t>-artificial</a:t>
            </a:r>
            <a:r>
              <a:rPr lang="pt-BR" sz="1100" dirty="0"/>
              <a:t>. Acesso em: 13 maio 2025.</a:t>
            </a:r>
            <a:br>
              <a:rPr lang="pt-BR" sz="1100" dirty="0"/>
            </a:br>
            <a:endParaRPr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53BE8-2C06-763E-3644-07C9ECADD93F}"/>
              </a:ext>
            </a:extLst>
          </p:cNvPr>
          <p:cNvSpPr txBox="1"/>
          <p:nvPr/>
        </p:nvSpPr>
        <p:spPr>
          <a:xfrm>
            <a:off x="1188720" y="343287"/>
            <a:ext cx="676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Commissioner"/>
              </a:rPr>
              <a:t>Referências</a:t>
            </a:r>
            <a:endParaRPr lang="pt-BR" dirty="0">
              <a:latin typeface="Commission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>
          <a:extLst>
            <a:ext uri="{FF2B5EF4-FFF2-40B4-BE49-F238E27FC236}">
              <a16:creationId xmlns:a16="http://schemas.microsoft.com/office/drawing/2014/main" id="{616ED9DF-AAAA-58BE-069F-982F674E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>
            <a:extLst>
              <a:ext uri="{FF2B5EF4-FFF2-40B4-BE49-F238E27FC236}">
                <a16:creationId xmlns:a16="http://schemas.microsoft.com/office/drawing/2014/main" id="{6D67FDF6-1306-43DA-E201-80D083278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4800" y="1219025"/>
            <a:ext cx="5414400" cy="22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 pela atenção!!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09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/>
          <p:nvPr/>
        </p:nvSpPr>
        <p:spPr>
          <a:xfrm>
            <a:off x="5045480" y="14510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43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308" name="Google Shape;308;p43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9" name="Google Shape;309;p43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O que será abordado</a:t>
            </a:r>
            <a:endParaRPr sz="3100" dirty="0"/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Importância, Impacto e Relevância do Tema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Motivação do projeto</a:t>
            </a:r>
            <a:endParaRPr dirty="0"/>
          </a:p>
        </p:txBody>
      </p:sp>
      <p:sp>
        <p:nvSpPr>
          <p:cNvPr id="313" name="Google Shape;313;p43"/>
          <p:cNvSpPr txBox="1">
            <a:spLocks noGrp="1"/>
          </p:cNvSpPr>
          <p:nvPr>
            <p:ph type="title" idx="3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Ideia do que irá ser feito a seguir</a:t>
            </a:r>
            <a:endParaRPr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type="subTitle" idx="5"/>
          </p:nvPr>
        </p:nvSpPr>
        <p:spPr>
          <a:xfrm>
            <a:off x="1936100" y="3399269"/>
            <a:ext cx="1180480" cy="510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Ideia</a:t>
            </a:r>
            <a:endParaRPr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title" idx="6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Métodos de Pesquisa e Resultados Obtidos</a:t>
            </a:r>
            <a:endParaRPr dirty="0"/>
          </a:p>
        </p:txBody>
      </p:sp>
      <p:sp>
        <p:nvSpPr>
          <p:cNvPr id="318" name="Google Shape;318;p4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Sobre a pesquisa feita</a:t>
            </a:r>
            <a:endParaRPr dirty="0"/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 idx="9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 e tese</a:t>
            </a:r>
            <a:endParaRPr dirty="0"/>
          </a:p>
        </p:txBody>
      </p:sp>
      <p:sp>
        <p:nvSpPr>
          <p:cNvPr id="321" name="Google Shape;321;p4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322" name="Google Shape;322;p43"/>
          <p:cNvSpPr txBox="1">
            <a:spLocks noGrp="1"/>
          </p:cNvSpPr>
          <p:nvPr>
            <p:ph type="title" idx="15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5" name="Google Shape;335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944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que escolhemos esse tema? </a:t>
            </a:r>
            <a:endParaRPr dirty="0"/>
          </a:p>
        </p:txBody>
      </p:sp>
      <p:sp>
        <p:nvSpPr>
          <p:cNvPr id="338" name="Google Shape;338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49449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Qual a importância da IA ? </a:t>
            </a:r>
            <a:br>
              <a:rPr lang="pt-BR" dirty="0"/>
            </a:br>
            <a:r>
              <a:rPr lang="pt-BR" dirty="0"/>
              <a:t>O que a IA pode mudar no campo geopolítico?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isso vai afetar nas nossas vidas?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>
          <a:extLst>
            <a:ext uri="{FF2B5EF4-FFF2-40B4-BE49-F238E27FC236}">
              <a16:creationId xmlns:a16="http://schemas.microsoft.com/office/drawing/2014/main" id="{815DAD16-9837-1063-EE99-F2537A6F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>
            <a:extLst>
              <a:ext uri="{FF2B5EF4-FFF2-40B4-BE49-F238E27FC236}">
                <a16:creationId xmlns:a16="http://schemas.microsoft.com/office/drawing/2014/main" id="{29C6F96C-42CC-2AB9-B576-677308576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900" y="254053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</a:t>
            </a:r>
            <a:r>
              <a:rPr lang="pt-BR" dirty="0" err="1"/>
              <a:t>ão</a:t>
            </a:r>
            <a:endParaRPr dirty="0"/>
          </a:p>
        </p:txBody>
      </p:sp>
      <p:sp>
        <p:nvSpPr>
          <p:cNvPr id="345" name="Google Shape;345;p46">
            <a:extLst>
              <a:ext uri="{FF2B5EF4-FFF2-40B4-BE49-F238E27FC236}">
                <a16:creationId xmlns:a16="http://schemas.microsoft.com/office/drawing/2014/main" id="{DB6FA430-B988-E228-E555-F2C4D1DCC4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2900" y="1592653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 Inteligência Artificial tornou-se um dos principais motores de transformação global, influenciando diretamente a economia, a segurança e as relações entre países. No cenário geopolítico, a IA não é apenas uma ferramenta tecnológica, mas um recurso estratégico capaz de redefinir o equilíbrio de poder mundial. Esse contexto desperta a necessidade de compreender seus impactos, desafios e possibilidades para o futuro da ordem internacional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05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1962900" y="276630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Motivação</a:t>
            </a:r>
            <a:endParaRPr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1"/>
          </p:nvPr>
        </p:nvSpPr>
        <p:spPr>
          <a:xfrm>
            <a:off x="1962900" y="1615230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 escolha do tema “Inteligência Artificial e sua influência na geopolítica” justifica-se pela relevância contemporânea da IA como fator estratégico nas relações internacionais, impactando economia, defesa, segurança cibernética e inovação. Este trabalho busca compreender como a tecnologia redefine estruturas de poder, amplia desigualdades entre países e gera dilemas éticos, contribuindo para uma análise crítica dos seus efeitos na ordem mundial.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57"/>
          <p:cNvGrpSpPr/>
          <p:nvPr/>
        </p:nvGrpSpPr>
        <p:grpSpPr>
          <a:xfrm>
            <a:off x="0" y="0"/>
            <a:ext cx="9144000" cy="2571600"/>
            <a:chOff x="0" y="0"/>
            <a:chExt cx="9144000" cy="2571600"/>
          </a:xfrm>
        </p:grpSpPr>
        <p:sp>
          <p:nvSpPr>
            <p:cNvPr id="547" name="Google Shape;547;p57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57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9" name="Google Shape;549;p57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—Andrew Ng, cientista da computação e co-fundador do Google Brain</a:t>
            </a:r>
            <a:endParaRPr dirty="0"/>
          </a:p>
        </p:txBody>
      </p:sp>
      <p:sp>
        <p:nvSpPr>
          <p:cNvPr id="550" name="Google Shape;550;p57"/>
          <p:cNvSpPr txBox="1">
            <a:spLocks noGrp="1"/>
          </p:cNvSpPr>
          <p:nvPr>
            <p:ph type="subTitle" idx="1"/>
          </p:nvPr>
        </p:nvSpPr>
        <p:spPr>
          <a:xfrm>
            <a:off x="783150" y="1722374"/>
            <a:ext cx="7577700" cy="1966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000" dirty="0"/>
              <a:t>.</a:t>
            </a:r>
          </a:p>
          <a:p>
            <a:br>
              <a:rPr lang="pt-BR" sz="2000" dirty="0"/>
            </a:br>
            <a:r>
              <a:rPr lang="pt-BR" sz="2000" dirty="0"/>
              <a:t>É difícil pensar em uma grande indústria que não será transformada pela inteligência artificial. Isso inclui saúde, educação, meios de transporte, varejo, comunicações e agricultura. Existem caminhos surpreendentemente claros para IA fazer uma grande diferença em todas essas indústrias</a:t>
            </a:r>
            <a:r>
              <a:rPr lang="pt-BR" dirty="0"/>
              <a:t>.” </a:t>
            </a:r>
            <a:endParaRPr dirty="0"/>
          </a:p>
        </p:txBody>
      </p:sp>
      <p:sp>
        <p:nvSpPr>
          <p:cNvPr id="551" name="Google Shape;551;p57"/>
          <p:cNvSpPr/>
          <p:nvPr/>
        </p:nvSpPr>
        <p:spPr>
          <a:xfrm>
            <a:off x="7703900" y="1071700"/>
            <a:ext cx="532500" cy="407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Golos Text"/>
              </a:rPr>
              <a:t>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0"/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8" name="Google Shape;398;p50"/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9" name="Google Shape;399;p50"/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50"/>
          <p:cNvSpPr txBox="1">
            <a:spLocks noGrp="1"/>
          </p:cNvSpPr>
          <p:nvPr>
            <p:ph type="title"/>
          </p:nvPr>
        </p:nvSpPr>
        <p:spPr>
          <a:xfrm flipH="1">
            <a:off x="2052825" y="2036300"/>
            <a:ext cx="55791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quê descobrimos sobre a IA na geopolítica</a:t>
            </a:r>
            <a:endParaRPr dirty="0"/>
          </a:p>
        </p:txBody>
      </p:sp>
      <p:sp>
        <p:nvSpPr>
          <p:cNvPr id="401" name="Google Shape;401;p50"/>
          <p:cNvSpPr txBox="1">
            <a:spLocks noGrp="1"/>
          </p:cNvSpPr>
          <p:nvPr>
            <p:ph type="title" idx="2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2" name="Google Shape;402;p50"/>
          <p:cNvSpPr txBox="1">
            <a:spLocks noGrp="1"/>
          </p:cNvSpPr>
          <p:nvPr>
            <p:ph type="subTitle" idx="1"/>
          </p:nvPr>
        </p:nvSpPr>
        <p:spPr>
          <a:xfrm flipH="1">
            <a:off x="2052825" y="3573275"/>
            <a:ext cx="557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foi pesquisado?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foi analisados?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Subsídios de pesquisa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pesquisas realizadas</a:t>
            </a:r>
            <a:endParaRPr dirty="0"/>
          </a:p>
        </p:txBody>
      </p:sp>
      <p:sp>
        <p:nvSpPr>
          <p:cNvPr id="24" name="Google Shape;413;p51">
            <a:extLst>
              <a:ext uri="{FF2B5EF4-FFF2-40B4-BE49-F238E27FC236}">
                <a16:creationId xmlns:a16="http://schemas.microsoft.com/office/drawing/2014/main" id="{E18EBF47-3F77-39A1-E13D-6CDA3632944A}"/>
              </a:ext>
            </a:extLst>
          </p:cNvPr>
          <p:cNvSpPr txBox="1">
            <a:spLocks noGrp="1"/>
          </p:cNvSpPr>
          <p:nvPr/>
        </p:nvSpPr>
        <p:spPr>
          <a:xfrm>
            <a:off x="678741" y="2830015"/>
            <a:ext cx="2400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lvl="0" indent="0"/>
            <a:r>
              <a:rPr lang="pt-BR" dirty="0"/>
              <a:t>Descrever como a Inteligência Artificial (IA) vem sendo utilizada e percebida no contexto geopolítico mundial, identificando seus impactos na economia, segurança, defesa e relações internacionais.</a:t>
            </a:r>
            <a:endParaRPr dirty="0"/>
          </a:p>
        </p:txBody>
      </p:sp>
      <p:sp>
        <p:nvSpPr>
          <p:cNvPr id="25" name="Google Shape;414;p51">
            <a:extLst>
              <a:ext uri="{FF2B5EF4-FFF2-40B4-BE49-F238E27FC236}">
                <a16:creationId xmlns:a16="http://schemas.microsoft.com/office/drawing/2014/main" id="{A1BDA046-EE23-64F2-F5E4-075DAD6FE3D9}"/>
              </a:ext>
            </a:extLst>
          </p:cNvPr>
          <p:cNvSpPr txBox="1">
            <a:spLocks noGrp="1"/>
          </p:cNvSpPr>
          <p:nvPr/>
        </p:nvSpPr>
        <p:spPr>
          <a:xfrm>
            <a:off x="693080" y="2375743"/>
            <a:ext cx="240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Descritivo</a:t>
            </a:r>
            <a:endParaRPr dirty="0"/>
          </a:p>
        </p:txBody>
      </p:sp>
      <p:sp>
        <p:nvSpPr>
          <p:cNvPr id="26" name="Google Shape;415;p51">
            <a:extLst>
              <a:ext uri="{FF2B5EF4-FFF2-40B4-BE49-F238E27FC236}">
                <a16:creationId xmlns:a16="http://schemas.microsoft.com/office/drawing/2014/main" id="{2E000CA3-EFF2-9477-63FE-5325F1299E51}"/>
              </a:ext>
            </a:extLst>
          </p:cNvPr>
          <p:cNvSpPr txBox="1">
            <a:spLocks noGrp="1"/>
          </p:cNvSpPr>
          <p:nvPr/>
        </p:nvSpPr>
        <p:spPr>
          <a:xfrm>
            <a:off x="5824492" y="2810529"/>
            <a:ext cx="2607715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lvl="0" indent="0"/>
            <a:r>
              <a:rPr lang="pt-BR" dirty="0"/>
              <a:t>Explicar de que forma a Inteligência Artificial influencia diretamente a geopolítica mundial, analisando as </a:t>
            </a:r>
            <a:r>
              <a:rPr lang="pt-BR" b="1" dirty="0"/>
              <a:t>causas</a:t>
            </a:r>
            <a:r>
              <a:rPr lang="pt-BR" dirty="0"/>
              <a:t> do seu crescimento estratégico, os </a:t>
            </a:r>
            <a:r>
              <a:rPr lang="pt-BR" b="1" dirty="0"/>
              <a:t>mecanismos</a:t>
            </a:r>
            <a:r>
              <a:rPr lang="pt-BR" dirty="0"/>
              <a:t> pelos quais atua e as </a:t>
            </a:r>
            <a:r>
              <a:rPr lang="pt-BR" b="1" dirty="0"/>
              <a:t>consequências</a:t>
            </a:r>
            <a:r>
              <a:rPr lang="pt-BR" dirty="0"/>
              <a:t> para o equilíbrio de poder entre as nações.</a:t>
            </a:r>
            <a:endParaRPr dirty="0"/>
          </a:p>
        </p:txBody>
      </p:sp>
      <p:sp>
        <p:nvSpPr>
          <p:cNvPr id="27" name="Google Shape;416;p51">
            <a:extLst>
              <a:ext uri="{FF2B5EF4-FFF2-40B4-BE49-F238E27FC236}">
                <a16:creationId xmlns:a16="http://schemas.microsoft.com/office/drawing/2014/main" id="{16F7D904-FA3F-4D0F-A7AE-2D32B65D151D}"/>
              </a:ext>
            </a:extLst>
          </p:cNvPr>
          <p:cNvSpPr txBox="1">
            <a:spLocks noGrp="1"/>
          </p:cNvSpPr>
          <p:nvPr/>
        </p:nvSpPr>
        <p:spPr>
          <a:xfrm>
            <a:off x="6031542" y="2417085"/>
            <a:ext cx="240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Explicativa</a:t>
            </a:r>
            <a:endParaRPr dirty="0"/>
          </a:p>
        </p:txBody>
      </p:sp>
      <p:sp>
        <p:nvSpPr>
          <p:cNvPr id="28" name="Google Shape;417;p51">
            <a:extLst>
              <a:ext uri="{FF2B5EF4-FFF2-40B4-BE49-F238E27FC236}">
                <a16:creationId xmlns:a16="http://schemas.microsoft.com/office/drawing/2014/main" id="{5835DB90-38A4-DC67-4CD6-BE38A6220E39}"/>
              </a:ext>
            </a:extLst>
          </p:cNvPr>
          <p:cNvSpPr txBox="1">
            <a:spLocks noGrp="1"/>
          </p:cNvSpPr>
          <p:nvPr/>
        </p:nvSpPr>
        <p:spPr>
          <a:xfrm>
            <a:off x="3365313" y="2818095"/>
            <a:ext cx="24003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None/>
              <a:defRPr sz="14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pt-BR" dirty="0"/>
              <a:t>Explorar as possibilidades, impactos e tendências do uso da Inteligência Artificial na geopolítica mundial, buscando levantar hipóteses e identificar caminhos futuros para o equilíbrio de poder entre as nações.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418;p51">
            <a:extLst>
              <a:ext uri="{FF2B5EF4-FFF2-40B4-BE49-F238E27FC236}">
                <a16:creationId xmlns:a16="http://schemas.microsoft.com/office/drawing/2014/main" id="{2AC0CEDA-18ED-EA45-D4BC-6A680AECB3A0}"/>
              </a:ext>
            </a:extLst>
          </p:cNvPr>
          <p:cNvSpPr txBox="1">
            <a:spLocks noGrp="1"/>
          </p:cNvSpPr>
          <p:nvPr/>
        </p:nvSpPr>
        <p:spPr>
          <a:xfrm>
            <a:off x="3423827" y="2387985"/>
            <a:ext cx="2400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2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olos Text SemiBold"/>
              <a:buNone/>
              <a:defRPr sz="2400" b="0" i="0" u="none" strike="noStrike" cap="none">
                <a:solidFill>
                  <a:schemeClr val="dk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Exploratória</a:t>
            </a:r>
            <a:endParaRPr dirty="0"/>
          </a:p>
        </p:txBody>
      </p:sp>
      <p:grpSp>
        <p:nvGrpSpPr>
          <p:cNvPr id="30" name="Google Shape;419;p51">
            <a:extLst>
              <a:ext uri="{FF2B5EF4-FFF2-40B4-BE49-F238E27FC236}">
                <a16:creationId xmlns:a16="http://schemas.microsoft.com/office/drawing/2014/main" id="{A638C74A-2000-EE00-6E94-220755BB2748}"/>
              </a:ext>
            </a:extLst>
          </p:cNvPr>
          <p:cNvGrpSpPr/>
          <p:nvPr/>
        </p:nvGrpSpPr>
        <p:grpSpPr>
          <a:xfrm>
            <a:off x="4368033" y="1872302"/>
            <a:ext cx="371553" cy="548538"/>
            <a:chOff x="1993050" y="238125"/>
            <a:chExt cx="3614325" cy="5219200"/>
          </a:xfrm>
        </p:grpSpPr>
        <p:sp>
          <p:nvSpPr>
            <p:cNvPr id="56" name="Google Shape;420;p51">
              <a:extLst>
                <a:ext uri="{FF2B5EF4-FFF2-40B4-BE49-F238E27FC236}">
                  <a16:creationId xmlns:a16="http://schemas.microsoft.com/office/drawing/2014/main" id="{A8BF1FDA-1090-3F63-6C32-6F5048618CFF}"/>
                </a:ext>
              </a:extLst>
            </p:cNvPr>
            <p:cNvSpPr/>
            <p:nvPr/>
          </p:nvSpPr>
          <p:spPr>
            <a:xfrm>
              <a:off x="2219775" y="238125"/>
              <a:ext cx="3387600" cy="5219200"/>
            </a:xfrm>
            <a:custGeom>
              <a:avLst/>
              <a:gdLst/>
              <a:ahLst/>
              <a:cxnLst/>
              <a:rect l="l" t="t" r="r" b="b"/>
              <a:pathLst>
                <a:path w="135504" h="208768" extrusionOk="0">
                  <a:moveTo>
                    <a:pt x="65142" y="6393"/>
                  </a:moveTo>
                  <a:cubicBezTo>
                    <a:pt x="66251" y="6393"/>
                    <a:pt x="67165" y="7307"/>
                    <a:pt x="67165" y="8416"/>
                  </a:cubicBezTo>
                  <a:lnTo>
                    <a:pt x="67165" y="10145"/>
                  </a:lnTo>
                  <a:cubicBezTo>
                    <a:pt x="67165" y="11254"/>
                    <a:pt x="66251" y="12167"/>
                    <a:pt x="65142" y="12167"/>
                  </a:cubicBezTo>
                  <a:lnTo>
                    <a:pt x="41623" y="12167"/>
                  </a:lnTo>
                  <a:cubicBezTo>
                    <a:pt x="40514" y="12167"/>
                    <a:pt x="39601" y="11254"/>
                    <a:pt x="39601" y="10145"/>
                  </a:cubicBezTo>
                  <a:lnTo>
                    <a:pt x="39601" y="8416"/>
                  </a:lnTo>
                  <a:cubicBezTo>
                    <a:pt x="39601" y="7307"/>
                    <a:pt x="40514" y="6393"/>
                    <a:pt x="41623" y="6393"/>
                  </a:cubicBezTo>
                  <a:close/>
                  <a:moveTo>
                    <a:pt x="57542" y="18561"/>
                  </a:moveTo>
                  <a:lnTo>
                    <a:pt x="57542" y="22508"/>
                  </a:lnTo>
                  <a:lnTo>
                    <a:pt x="49224" y="22508"/>
                  </a:lnTo>
                  <a:lnTo>
                    <a:pt x="49224" y="18561"/>
                  </a:lnTo>
                  <a:close/>
                  <a:moveTo>
                    <a:pt x="72677" y="88171"/>
                  </a:moveTo>
                  <a:lnTo>
                    <a:pt x="72677" y="94402"/>
                  </a:lnTo>
                  <a:lnTo>
                    <a:pt x="34088" y="94402"/>
                  </a:lnTo>
                  <a:lnTo>
                    <a:pt x="34088" y="88171"/>
                  </a:lnTo>
                  <a:close/>
                  <a:moveTo>
                    <a:pt x="39992" y="100795"/>
                  </a:moveTo>
                  <a:lnTo>
                    <a:pt x="39992" y="106112"/>
                  </a:lnTo>
                  <a:lnTo>
                    <a:pt x="36665" y="106112"/>
                  </a:lnTo>
                  <a:lnTo>
                    <a:pt x="36665" y="100795"/>
                  </a:lnTo>
                  <a:close/>
                  <a:moveTo>
                    <a:pt x="69774" y="100795"/>
                  </a:moveTo>
                  <a:lnTo>
                    <a:pt x="69774" y="106112"/>
                  </a:lnTo>
                  <a:lnTo>
                    <a:pt x="57835" y="106112"/>
                  </a:lnTo>
                  <a:lnTo>
                    <a:pt x="57835" y="100795"/>
                  </a:lnTo>
                  <a:close/>
                  <a:moveTo>
                    <a:pt x="81615" y="126467"/>
                  </a:moveTo>
                  <a:lnTo>
                    <a:pt x="81615" y="136253"/>
                  </a:lnTo>
                  <a:lnTo>
                    <a:pt x="23878" y="136253"/>
                  </a:lnTo>
                  <a:lnTo>
                    <a:pt x="23878" y="126467"/>
                  </a:lnTo>
                  <a:close/>
                  <a:moveTo>
                    <a:pt x="80115" y="155629"/>
                  </a:moveTo>
                  <a:cubicBezTo>
                    <a:pt x="87389" y="155629"/>
                    <a:pt x="93326" y="161534"/>
                    <a:pt x="93326" y="168808"/>
                  </a:cubicBezTo>
                  <a:lnTo>
                    <a:pt x="93326" y="172787"/>
                  </a:lnTo>
                  <a:lnTo>
                    <a:pt x="83311" y="172787"/>
                  </a:lnTo>
                  <a:lnTo>
                    <a:pt x="83311" y="165415"/>
                  </a:lnTo>
                  <a:cubicBezTo>
                    <a:pt x="83311" y="163654"/>
                    <a:pt x="81876" y="162219"/>
                    <a:pt x="80115" y="162219"/>
                  </a:cubicBezTo>
                  <a:cubicBezTo>
                    <a:pt x="78353" y="162219"/>
                    <a:pt x="76918" y="163654"/>
                    <a:pt x="76918" y="165415"/>
                  </a:cubicBezTo>
                  <a:lnTo>
                    <a:pt x="76918" y="172787"/>
                  </a:lnTo>
                  <a:lnTo>
                    <a:pt x="66936" y="172787"/>
                  </a:lnTo>
                  <a:lnTo>
                    <a:pt x="66936" y="168808"/>
                  </a:lnTo>
                  <a:cubicBezTo>
                    <a:pt x="66936" y="161534"/>
                    <a:pt x="72840" y="155629"/>
                    <a:pt x="80115" y="155629"/>
                  </a:cubicBezTo>
                  <a:close/>
                  <a:moveTo>
                    <a:pt x="41623" y="0"/>
                  </a:moveTo>
                  <a:cubicBezTo>
                    <a:pt x="36991" y="0"/>
                    <a:pt x="33207" y="3784"/>
                    <a:pt x="33207" y="8416"/>
                  </a:cubicBezTo>
                  <a:lnTo>
                    <a:pt x="33207" y="10145"/>
                  </a:lnTo>
                  <a:cubicBezTo>
                    <a:pt x="33207" y="14777"/>
                    <a:pt x="36991" y="18561"/>
                    <a:pt x="41623" y="18561"/>
                  </a:cubicBezTo>
                  <a:lnTo>
                    <a:pt x="42830" y="18561"/>
                  </a:lnTo>
                  <a:lnTo>
                    <a:pt x="42830" y="22508"/>
                  </a:lnTo>
                  <a:lnTo>
                    <a:pt x="36404" y="22508"/>
                  </a:lnTo>
                  <a:cubicBezTo>
                    <a:pt x="34643" y="22508"/>
                    <a:pt x="33207" y="23943"/>
                    <a:pt x="33207" y="25704"/>
                  </a:cubicBezTo>
                  <a:lnTo>
                    <a:pt x="33207" y="81811"/>
                  </a:lnTo>
                  <a:lnTo>
                    <a:pt x="30891" y="81811"/>
                  </a:lnTo>
                  <a:cubicBezTo>
                    <a:pt x="29130" y="81811"/>
                    <a:pt x="27695" y="83213"/>
                    <a:pt x="27695" y="85007"/>
                  </a:cubicBezTo>
                  <a:lnTo>
                    <a:pt x="27695" y="97599"/>
                  </a:lnTo>
                  <a:cubicBezTo>
                    <a:pt x="27695" y="99132"/>
                    <a:pt x="28804" y="100437"/>
                    <a:pt x="30272" y="100730"/>
                  </a:cubicBezTo>
                  <a:lnTo>
                    <a:pt x="30272" y="109309"/>
                  </a:lnTo>
                  <a:cubicBezTo>
                    <a:pt x="30272" y="111071"/>
                    <a:pt x="31707" y="112506"/>
                    <a:pt x="33468" y="112506"/>
                  </a:cubicBezTo>
                  <a:lnTo>
                    <a:pt x="43189" y="112506"/>
                  </a:lnTo>
                  <a:cubicBezTo>
                    <a:pt x="44950" y="112506"/>
                    <a:pt x="46386" y="111071"/>
                    <a:pt x="46386" y="109309"/>
                  </a:cubicBezTo>
                  <a:lnTo>
                    <a:pt x="46386" y="100795"/>
                  </a:lnTo>
                  <a:lnTo>
                    <a:pt x="51442" y="100795"/>
                  </a:lnTo>
                  <a:lnTo>
                    <a:pt x="51442" y="109309"/>
                  </a:lnTo>
                  <a:cubicBezTo>
                    <a:pt x="51442" y="111071"/>
                    <a:pt x="52877" y="112506"/>
                    <a:pt x="54639" y="112506"/>
                  </a:cubicBezTo>
                  <a:lnTo>
                    <a:pt x="72971" y="112506"/>
                  </a:lnTo>
                  <a:cubicBezTo>
                    <a:pt x="74732" y="112506"/>
                    <a:pt x="76168" y="111071"/>
                    <a:pt x="76168" y="109309"/>
                  </a:cubicBezTo>
                  <a:lnTo>
                    <a:pt x="76168" y="100763"/>
                  </a:lnTo>
                  <a:cubicBezTo>
                    <a:pt x="77799" y="100632"/>
                    <a:pt x="79071" y="99262"/>
                    <a:pt x="79071" y="97599"/>
                  </a:cubicBezTo>
                  <a:lnTo>
                    <a:pt x="79071" y="85007"/>
                  </a:lnTo>
                  <a:cubicBezTo>
                    <a:pt x="79071" y="83213"/>
                    <a:pt x="77636" y="81811"/>
                    <a:pt x="75874" y="81811"/>
                  </a:cubicBezTo>
                  <a:lnTo>
                    <a:pt x="73558" y="81811"/>
                  </a:lnTo>
                  <a:lnTo>
                    <a:pt x="73558" y="77994"/>
                  </a:lnTo>
                  <a:cubicBezTo>
                    <a:pt x="87226" y="79592"/>
                    <a:pt x="97860" y="91238"/>
                    <a:pt x="97860" y="105330"/>
                  </a:cubicBezTo>
                  <a:cubicBezTo>
                    <a:pt x="97860" y="113582"/>
                    <a:pt x="94206" y="121248"/>
                    <a:pt x="88009" y="126402"/>
                  </a:cubicBezTo>
                  <a:lnTo>
                    <a:pt x="88009" y="123270"/>
                  </a:lnTo>
                  <a:cubicBezTo>
                    <a:pt x="88009" y="121509"/>
                    <a:pt x="86573" y="120074"/>
                    <a:pt x="84812" y="120074"/>
                  </a:cubicBezTo>
                  <a:lnTo>
                    <a:pt x="20681" y="120074"/>
                  </a:lnTo>
                  <a:cubicBezTo>
                    <a:pt x="18920" y="120074"/>
                    <a:pt x="17485" y="121509"/>
                    <a:pt x="17485" y="123270"/>
                  </a:cubicBezTo>
                  <a:lnTo>
                    <a:pt x="17485" y="136253"/>
                  </a:lnTo>
                  <a:lnTo>
                    <a:pt x="7307" y="136253"/>
                  </a:lnTo>
                  <a:cubicBezTo>
                    <a:pt x="5546" y="136253"/>
                    <a:pt x="4143" y="137656"/>
                    <a:pt x="4143" y="139450"/>
                  </a:cubicBezTo>
                  <a:lnTo>
                    <a:pt x="4143" y="152433"/>
                  </a:lnTo>
                  <a:cubicBezTo>
                    <a:pt x="4143" y="154194"/>
                    <a:pt x="5546" y="155629"/>
                    <a:pt x="7307" y="155629"/>
                  </a:cubicBezTo>
                  <a:lnTo>
                    <a:pt x="40873" y="155629"/>
                  </a:lnTo>
                  <a:cubicBezTo>
                    <a:pt x="42667" y="155629"/>
                    <a:pt x="44070" y="154194"/>
                    <a:pt x="44070" y="152433"/>
                  </a:cubicBezTo>
                  <a:cubicBezTo>
                    <a:pt x="44070" y="150671"/>
                    <a:pt x="42667" y="149236"/>
                    <a:pt x="40873" y="149236"/>
                  </a:cubicBezTo>
                  <a:lnTo>
                    <a:pt x="10504" y="149236"/>
                  </a:lnTo>
                  <a:lnTo>
                    <a:pt x="10504" y="142647"/>
                  </a:lnTo>
                  <a:lnTo>
                    <a:pt x="81615" y="142647"/>
                  </a:lnTo>
                  <a:lnTo>
                    <a:pt x="81615" y="149236"/>
                  </a:lnTo>
                  <a:lnTo>
                    <a:pt x="54019" y="149236"/>
                  </a:lnTo>
                  <a:cubicBezTo>
                    <a:pt x="52257" y="149236"/>
                    <a:pt x="50855" y="150671"/>
                    <a:pt x="50855" y="152433"/>
                  </a:cubicBezTo>
                  <a:cubicBezTo>
                    <a:pt x="50855" y="154194"/>
                    <a:pt x="52257" y="155629"/>
                    <a:pt x="54019" y="155629"/>
                  </a:cubicBezTo>
                  <a:lnTo>
                    <a:pt x="65664" y="155629"/>
                  </a:lnTo>
                  <a:cubicBezTo>
                    <a:pt x="62467" y="159120"/>
                    <a:pt x="60543" y="163752"/>
                    <a:pt x="60543" y="168808"/>
                  </a:cubicBezTo>
                  <a:lnTo>
                    <a:pt x="60543" y="172787"/>
                  </a:lnTo>
                  <a:lnTo>
                    <a:pt x="52877" y="172787"/>
                  </a:lnTo>
                  <a:cubicBezTo>
                    <a:pt x="51116" y="172787"/>
                    <a:pt x="49680" y="174223"/>
                    <a:pt x="49680" y="175984"/>
                  </a:cubicBezTo>
                  <a:cubicBezTo>
                    <a:pt x="49680" y="177746"/>
                    <a:pt x="51116" y="179181"/>
                    <a:pt x="52877" y="179181"/>
                  </a:cubicBezTo>
                  <a:lnTo>
                    <a:pt x="104155" y="179181"/>
                  </a:lnTo>
                  <a:cubicBezTo>
                    <a:pt x="117301" y="179181"/>
                    <a:pt x="128131" y="189424"/>
                    <a:pt x="129044" y="202374"/>
                  </a:cubicBezTo>
                  <a:lnTo>
                    <a:pt x="6459" y="202374"/>
                  </a:lnTo>
                  <a:cubicBezTo>
                    <a:pt x="7372" y="189424"/>
                    <a:pt x="18202" y="179181"/>
                    <a:pt x="31381" y="179181"/>
                  </a:cubicBezTo>
                  <a:lnTo>
                    <a:pt x="39275" y="179181"/>
                  </a:lnTo>
                  <a:cubicBezTo>
                    <a:pt x="41036" y="179181"/>
                    <a:pt x="42439" y="177746"/>
                    <a:pt x="42439" y="175984"/>
                  </a:cubicBezTo>
                  <a:cubicBezTo>
                    <a:pt x="42439" y="174223"/>
                    <a:pt x="41036" y="172787"/>
                    <a:pt x="39275" y="172787"/>
                  </a:cubicBezTo>
                  <a:lnTo>
                    <a:pt x="31381" y="172787"/>
                  </a:lnTo>
                  <a:cubicBezTo>
                    <a:pt x="14059" y="172787"/>
                    <a:pt x="0" y="186879"/>
                    <a:pt x="0" y="204168"/>
                  </a:cubicBezTo>
                  <a:lnTo>
                    <a:pt x="0" y="205570"/>
                  </a:lnTo>
                  <a:cubicBezTo>
                    <a:pt x="0" y="207332"/>
                    <a:pt x="1436" y="208767"/>
                    <a:pt x="3197" y="208767"/>
                  </a:cubicBezTo>
                  <a:lnTo>
                    <a:pt x="132306" y="208767"/>
                  </a:lnTo>
                  <a:cubicBezTo>
                    <a:pt x="134068" y="208767"/>
                    <a:pt x="135503" y="207332"/>
                    <a:pt x="135503" y="205570"/>
                  </a:cubicBezTo>
                  <a:lnTo>
                    <a:pt x="135503" y="204168"/>
                  </a:lnTo>
                  <a:cubicBezTo>
                    <a:pt x="135503" y="186879"/>
                    <a:pt x="121444" y="172787"/>
                    <a:pt x="104155" y="172787"/>
                  </a:cubicBezTo>
                  <a:lnTo>
                    <a:pt x="99687" y="172787"/>
                  </a:lnTo>
                  <a:lnTo>
                    <a:pt x="99687" y="168808"/>
                  </a:lnTo>
                  <a:cubicBezTo>
                    <a:pt x="99687" y="162349"/>
                    <a:pt x="96555" y="156608"/>
                    <a:pt x="91695" y="153020"/>
                  </a:cubicBezTo>
                  <a:cubicBezTo>
                    <a:pt x="99719" y="149399"/>
                    <a:pt x="106863" y="143723"/>
                    <a:pt x="112213" y="136645"/>
                  </a:cubicBezTo>
                  <a:cubicBezTo>
                    <a:pt x="119030" y="127544"/>
                    <a:pt x="122651" y="116714"/>
                    <a:pt x="122651" y="105330"/>
                  </a:cubicBezTo>
                  <a:cubicBezTo>
                    <a:pt x="122651" y="91466"/>
                    <a:pt x="117236" y="78386"/>
                    <a:pt x="107450" y="68502"/>
                  </a:cubicBezTo>
                  <a:cubicBezTo>
                    <a:pt x="106830" y="67882"/>
                    <a:pt x="106015" y="67572"/>
                    <a:pt x="105195" y="67572"/>
                  </a:cubicBezTo>
                  <a:cubicBezTo>
                    <a:pt x="104376" y="67572"/>
                    <a:pt x="103552" y="67882"/>
                    <a:pt x="102916" y="68502"/>
                  </a:cubicBezTo>
                  <a:cubicBezTo>
                    <a:pt x="101676" y="69741"/>
                    <a:pt x="101676" y="71764"/>
                    <a:pt x="102916" y="73003"/>
                  </a:cubicBezTo>
                  <a:cubicBezTo>
                    <a:pt x="111495" y="81680"/>
                    <a:pt x="116257" y="93162"/>
                    <a:pt x="116257" y="105330"/>
                  </a:cubicBezTo>
                  <a:cubicBezTo>
                    <a:pt x="116257" y="123792"/>
                    <a:pt x="104841" y="140592"/>
                    <a:pt x="88009" y="147670"/>
                  </a:cubicBezTo>
                  <a:lnTo>
                    <a:pt x="88009" y="139450"/>
                  </a:lnTo>
                  <a:lnTo>
                    <a:pt x="88009" y="134263"/>
                  </a:lnTo>
                  <a:cubicBezTo>
                    <a:pt x="98088" y="128098"/>
                    <a:pt x="104253" y="117203"/>
                    <a:pt x="104253" y="105330"/>
                  </a:cubicBezTo>
                  <a:cubicBezTo>
                    <a:pt x="104253" y="87715"/>
                    <a:pt x="90749" y="73199"/>
                    <a:pt x="73558" y="71568"/>
                  </a:cubicBezTo>
                  <a:lnTo>
                    <a:pt x="73558" y="59564"/>
                  </a:lnTo>
                  <a:cubicBezTo>
                    <a:pt x="80506" y="60053"/>
                    <a:pt x="87291" y="62108"/>
                    <a:pt x="93293" y="65599"/>
                  </a:cubicBezTo>
                  <a:cubicBezTo>
                    <a:pt x="93800" y="65890"/>
                    <a:pt x="94353" y="66027"/>
                    <a:pt x="94898" y="66027"/>
                  </a:cubicBezTo>
                  <a:cubicBezTo>
                    <a:pt x="96002" y="66027"/>
                    <a:pt x="97074" y="65462"/>
                    <a:pt x="97664" y="64457"/>
                  </a:cubicBezTo>
                  <a:cubicBezTo>
                    <a:pt x="98545" y="62924"/>
                    <a:pt x="98023" y="60967"/>
                    <a:pt x="96522" y="60086"/>
                  </a:cubicBezTo>
                  <a:cubicBezTo>
                    <a:pt x="89509" y="56008"/>
                    <a:pt x="81615" y="53660"/>
                    <a:pt x="73558" y="53170"/>
                  </a:cubicBezTo>
                  <a:lnTo>
                    <a:pt x="73558" y="44754"/>
                  </a:lnTo>
                  <a:cubicBezTo>
                    <a:pt x="73558" y="42993"/>
                    <a:pt x="72123" y="41558"/>
                    <a:pt x="70361" y="41558"/>
                  </a:cubicBezTo>
                  <a:cubicBezTo>
                    <a:pt x="68567" y="41558"/>
                    <a:pt x="67165" y="42993"/>
                    <a:pt x="67165" y="44754"/>
                  </a:cubicBezTo>
                  <a:lnTo>
                    <a:pt x="67165" y="81811"/>
                  </a:lnTo>
                  <a:lnTo>
                    <a:pt x="39601" y="81811"/>
                  </a:lnTo>
                  <a:lnTo>
                    <a:pt x="39601" y="72449"/>
                  </a:lnTo>
                  <a:lnTo>
                    <a:pt x="44820" y="72449"/>
                  </a:lnTo>
                  <a:cubicBezTo>
                    <a:pt x="46581" y="72449"/>
                    <a:pt x="48017" y="71013"/>
                    <a:pt x="48017" y="69252"/>
                  </a:cubicBezTo>
                  <a:cubicBezTo>
                    <a:pt x="48017" y="67491"/>
                    <a:pt x="46581" y="66055"/>
                    <a:pt x="44820" y="66055"/>
                  </a:cubicBezTo>
                  <a:lnTo>
                    <a:pt x="39601" y="66055"/>
                  </a:lnTo>
                  <a:lnTo>
                    <a:pt x="39601" y="62467"/>
                  </a:lnTo>
                  <a:lnTo>
                    <a:pt x="44820" y="62467"/>
                  </a:lnTo>
                  <a:cubicBezTo>
                    <a:pt x="46581" y="62467"/>
                    <a:pt x="48017" y="61032"/>
                    <a:pt x="48017" y="59270"/>
                  </a:cubicBezTo>
                  <a:cubicBezTo>
                    <a:pt x="48017" y="57509"/>
                    <a:pt x="46581" y="56074"/>
                    <a:pt x="44820" y="56074"/>
                  </a:cubicBezTo>
                  <a:lnTo>
                    <a:pt x="39601" y="56074"/>
                  </a:lnTo>
                  <a:lnTo>
                    <a:pt x="39601" y="49354"/>
                  </a:lnTo>
                  <a:lnTo>
                    <a:pt x="57574" y="49354"/>
                  </a:lnTo>
                  <a:cubicBezTo>
                    <a:pt x="59336" y="49354"/>
                    <a:pt x="60771" y="47919"/>
                    <a:pt x="60771" y="46157"/>
                  </a:cubicBezTo>
                  <a:cubicBezTo>
                    <a:pt x="60771" y="44396"/>
                    <a:pt x="59336" y="42960"/>
                    <a:pt x="57574" y="42960"/>
                  </a:cubicBezTo>
                  <a:lnTo>
                    <a:pt x="39601" y="42960"/>
                  </a:lnTo>
                  <a:lnTo>
                    <a:pt x="39601" y="28901"/>
                  </a:lnTo>
                  <a:lnTo>
                    <a:pt x="67165" y="28901"/>
                  </a:lnTo>
                  <a:lnTo>
                    <a:pt x="67165" y="33501"/>
                  </a:lnTo>
                  <a:cubicBezTo>
                    <a:pt x="67165" y="35262"/>
                    <a:pt x="68567" y="36697"/>
                    <a:pt x="70361" y="36697"/>
                  </a:cubicBezTo>
                  <a:cubicBezTo>
                    <a:pt x="72123" y="36697"/>
                    <a:pt x="73558" y="35262"/>
                    <a:pt x="73558" y="33501"/>
                  </a:cubicBezTo>
                  <a:lnTo>
                    <a:pt x="73558" y="25704"/>
                  </a:lnTo>
                  <a:cubicBezTo>
                    <a:pt x="73558" y="23910"/>
                    <a:pt x="72123" y="22508"/>
                    <a:pt x="70361" y="22508"/>
                  </a:cubicBezTo>
                  <a:lnTo>
                    <a:pt x="63935" y="22508"/>
                  </a:lnTo>
                  <a:lnTo>
                    <a:pt x="63935" y="18561"/>
                  </a:lnTo>
                  <a:lnTo>
                    <a:pt x="65142" y="18561"/>
                  </a:lnTo>
                  <a:cubicBezTo>
                    <a:pt x="69774" y="18561"/>
                    <a:pt x="73558" y="14777"/>
                    <a:pt x="73558" y="10145"/>
                  </a:cubicBezTo>
                  <a:lnTo>
                    <a:pt x="73558" y="8416"/>
                  </a:lnTo>
                  <a:cubicBezTo>
                    <a:pt x="73558" y="3784"/>
                    <a:pt x="69774" y="0"/>
                    <a:pt x="65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1;p51">
              <a:extLst>
                <a:ext uri="{FF2B5EF4-FFF2-40B4-BE49-F238E27FC236}">
                  <a16:creationId xmlns:a16="http://schemas.microsoft.com/office/drawing/2014/main" id="{656FFE6C-26CE-DA35-AF9F-73F7134B6C17}"/>
                </a:ext>
              </a:extLst>
            </p:cNvPr>
            <p:cNvSpPr/>
            <p:nvPr/>
          </p:nvSpPr>
          <p:spPr>
            <a:xfrm>
              <a:off x="1993050" y="2329850"/>
              <a:ext cx="613300" cy="613300"/>
            </a:xfrm>
            <a:custGeom>
              <a:avLst/>
              <a:gdLst/>
              <a:ahLst/>
              <a:cxnLst/>
              <a:rect l="l" t="t" r="r" b="b"/>
              <a:pathLst>
                <a:path w="24532" h="24532" extrusionOk="0">
                  <a:moveTo>
                    <a:pt x="12266" y="1"/>
                  </a:moveTo>
                  <a:cubicBezTo>
                    <a:pt x="10505" y="1"/>
                    <a:pt x="9069" y="1436"/>
                    <a:pt x="9069" y="3198"/>
                  </a:cubicBezTo>
                  <a:lnTo>
                    <a:pt x="9069" y="9069"/>
                  </a:lnTo>
                  <a:lnTo>
                    <a:pt x="3198" y="9069"/>
                  </a:lnTo>
                  <a:cubicBezTo>
                    <a:pt x="1436" y="9069"/>
                    <a:pt x="1" y="10505"/>
                    <a:pt x="1" y="12266"/>
                  </a:cubicBezTo>
                  <a:cubicBezTo>
                    <a:pt x="1" y="14027"/>
                    <a:pt x="1436" y="15463"/>
                    <a:pt x="3198" y="15463"/>
                  </a:cubicBezTo>
                  <a:lnTo>
                    <a:pt x="9069" y="15463"/>
                  </a:lnTo>
                  <a:lnTo>
                    <a:pt x="9069" y="21334"/>
                  </a:lnTo>
                  <a:cubicBezTo>
                    <a:pt x="9069" y="23096"/>
                    <a:pt x="10505" y="24531"/>
                    <a:pt x="12266" y="24531"/>
                  </a:cubicBezTo>
                  <a:cubicBezTo>
                    <a:pt x="14027" y="24531"/>
                    <a:pt x="15463" y="23096"/>
                    <a:pt x="15463" y="21334"/>
                  </a:cubicBezTo>
                  <a:lnTo>
                    <a:pt x="15463" y="15463"/>
                  </a:lnTo>
                  <a:lnTo>
                    <a:pt x="21334" y="15463"/>
                  </a:lnTo>
                  <a:cubicBezTo>
                    <a:pt x="23096" y="15463"/>
                    <a:pt x="24531" y="14027"/>
                    <a:pt x="24531" y="12266"/>
                  </a:cubicBezTo>
                  <a:cubicBezTo>
                    <a:pt x="24531" y="10505"/>
                    <a:pt x="23096" y="9069"/>
                    <a:pt x="21334" y="9069"/>
                  </a:cubicBezTo>
                  <a:lnTo>
                    <a:pt x="15463" y="9069"/>
                  </a:lnTo>
                  <a:lnTo>
                    <a:pt x="15463" y="3198"/>
                  </a:lnTo>
                  <a:cubicBezTo>
                    <a:pt x="15463" y="1436"/>
                    <a:pt x="14027" y="1"/>
                    <a:pt x="1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2;p51">
              <a:extLst>
                <a:ext uri="{FF2B5EF4-FFF2-40B4-BE49-F238E27FC236}">
                  <a16:creationId xmlns:a16="http://schemas.microsoft.com/office/drawing/2014/main" id="{44049332-45EA-F294-B0E4-CB9AEE5AB66A}"/>
                </a:ext>
              </a:extLst>
            </p:cNvPr>
            <p:cNvSpPr/>
            <p:nvPr/>
          </p:nvSpPr>
          <p:spPr>
            <a:xfrm>
              <a:off x="4482775" y="822825"/>
              <a:ext cx="614100" cy="614100"/>
            </a:xfrm>
            <a:custGeom>
              <a:avLst/>
              <a:gdLst/>
              <a:ahLst/>
              <a:cxnLst/>
              <a:rect l="l" t="t" r="r" b="b"/>
              <a:pathLst>
                <a:path w="24564" h="24564" extrusionOk="0">
                  <a:moveTo>
                    <a:pt x="12265" y="0"/>
                  </a:moveTo>
                  <a:cubicBezTo>
                    <a:pt x="10504" y="0"/>
                    <a:pt x="9069" y="1436"/>
                    <a:pt x="9069" y="3197"/>
                  </a:cubicBezTo>
                  <a:lnTo>
                    <a:pt x="9069" y="9101"/>
                  </a:lnTo>
                  <a:lnTo>
                    <a:pt x="3197" y="9101"/>
                  </a:lnTo>
                  <a:cubicBezTo>
                    <a:pt x="1436" y="9101"/>
                    <a:pt x="0" y="10504"/>
                    <a:pt x="0" y="12266"/>
                  </a:cubicBezTo>
                  <a:cubicBezTo>
                    <a:pt x="0" y="14060"/>
                    <a:pt x="1436" y="15462"/>
                    <a:pt x="3197" y="15462"/>
                  </a:cubicBezTo>
                  <a:lnTo>
                    <a:pt x="9069" y="15462"/>
                  </a:lnTo>
                  <a:lnTo>
                    <a:pt x="9069" y="21366"/>
                  </a:lnTo>
                  <a:cubicBezTo>
                    <a:pt x="9069" y="23128"/>
                    <a:pt x="10504" y="24563"/>
                    <a:pt x="12265" y="24563"/>
                  </a:cubicBezTo>
                  <a:cubicBezTo>
                    <a:pt x="14027" y="24563"/>
                    <a:pt x="15462" y="23128"/>
                    <a:pt x="15462" y="21366"/>
                  </a:cubicBezTo>
                  <a:lnTo>
                    <a:pt x="15462" y="15462"/>
                  </a:lnTo>
                  <a:lnTo>
                    <a:pt x="21366" y="15462"/>
                  </a:lnTo>
                  <a:cubicBezTo>
                    <a:pt x="23128" y="15462"/>
                    <a:pt x="24563" y="14060"/>
                    <a:pt x="24563" y="12266"/>
                  </a:cubicBezTo>
                  <a:cubicBezTo>
                    <a:pt x="24563" y="10504"/>
                    <a:pt x="23128" y="9101"/>
                    <a:pt x="21366" y="9101"/>
                  </a:cubicBezTo>
                  <a:lnTo>
                    <a:pt x="15462" y="9101"/>
                  </a:lnTo>
                  <a:lnTo>
                    <a:pt x="15462" y="3197"/>
                  </a:lnTo>
                  <a:cubicBezTo>
                    <a:pt x="15462" y="1436"/>
                    <a:pt x="14027" y="0"/>
                    <a:pt x="12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423;p51">
            <a:extLst>
              <a:ext uri="{FF2B5EF4-FFF2-40B4-BE49-F238E27FC236}">
                <a16:creationId xmlns:a16="http://schemas.microsoft.com/office/drawing/2014/main" id="{654C3477-BFF6-C4D2-23DE-38761C377959}"/>
              </a:ext>
            </a:extLst>
          </p:cNvPr>
          <p:cNvGrpSpPr/>
          <p:nvPr/>
        </p:nvGrpSpPr>
        <p:grpSpPr>
          <a:xfrm>
            <a:off x="6931325" y="1898773"/>
            <a:ext cx="600737" cy="522067"/>
            <a:chOff x="1190625" y="579800"/>
            <a:chExt cx="5219200" cy="4535825"/>
          </a:xfrm>
        </p:grpSpPr>
        <p:sp>
          <p:nvSpPr>
            <p:cNvPr id="48" name="Google Shape;424;p51">
              <a:extLst>
                <a:ext uri="{FF2B5EF4-FFF2-40B4-BE49-F238E27FC236}">
                  <a16:creationId xmlns:a16="http://schemas.microsoft.com/office/drawing/2014/main" id="{5C3916C4-776A-89FD-3EBB-192A241DEF72}"/>
                </a:ext>
              </a:extLst>
            </p:cNvPr>
            <p:cNvSpPr/>
            <p:nvPr/>
          </p:nvSpPr>
          <p:spPr>
            <a:xfrm>
              <a:off x="4907650" y="2826500"/>
              <a:ext cx="159050" cy="302575"/>
            </a:xfrm>
            <a:custGeom>
              <a:avLst/>
              <a:gdLst/>
              <a:ahLst/>
              <a:cxnLst/>
              <a:rect l="l" t="t" r="r" b="b"/>
              <a:pathLst>
                <a:path w="6362" h="12103" extrusionOk="0">
                  <a:moveTo>
                    <a:pt x="3197" y="0"/>
                  </a:moveTo>
                  <a:cubicBezTo>
                    <a:pt x="1403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03" y="12102"/>
                    <a:pt x="3197" y="12102"/>
                  </a:cubicBezTo>
                  <a:cubicBezTo>
                    <a:pt x="4959" y="12102"/>
                    <a:pt x="6361" y="10667"/>
                    <a:pt x="6361" y="8906"/>
                  </a:cubicBezTo>
                  <a:lnTo>
                    <a:pt x="6361" y="3197"/>
                  </a:lnTo>
                  <a:cubicBezTo>
                    <a:pt x="6361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5;p51">
              <a:extLst>
                <a:ext uri="{FF2B5EF4-FFF2-40B4-BE49-F238E27FC236}">
                  <a16:creationId xmlns:a16="http://schemas.microsoft.com/office/drawing/2014/main" id="{D8EB75F7-09F3-08B5-45A6-6139CF12F2E8}"/>
                </a:ext>
              </a:extLst>
            </p:cNvPr>
            <p:cNvSpPr/>
            <p:nvPr/>
          </p:nvSpPr>
          <p:spPr>
            <a:xfrm>
              <a:off x="5214275" y="2826500"/>
              <a:ext cx="159850" cy="302575"/>
            </a:xfrm>
            <a:custGeom>
              <a:avLst/>
              <a:gdLst/>
              <a:ahLst/>
              <a:cxnLst/>
              <a:rect l="l" t="t" r="r" b="b"/>
              <a:pathLst>
                <a:path w="6394" h="12103" extrusionOk="0">
                  <a:moveTo>
                    <a:pt x="3197" y="0"/>
                  </a:moveTo>
                  <a:cubicBezTo>
                    <a:pt x="1436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6" y="12102"/>
                    <a:pt x="3197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6;p51">
              <a:extLst>
                <a:ext uri="{FF2B5EF4-FFF2-40B4-BE49-F238E27FC236}">
                  <a16:creationId xmlns:a16="http://schemas.microsoft.com/office/drawing/2014/main" id="{83BC4DC8-8300-97D0-C369-7E564CA58072}"/>
                </a:ext>
              </a:extLst>
            </p:cNvPr>
            <p:cNvSpPr/>
            <p:nvPr/>
          </p:nvSpPr>
          <p:spPr>
            <a:xfrm>
              <a:off x="5521725" y="2826500"/>
              <a:ext cx="159850" cy="302575"/>
            </a:xfrm>
            <a:custGeom>
              <a:avLst/>
              <a:gdLst/>
              <a:ahLst/>
              <a:cxnLst/>
              <a:rect l="l" t="t" r="r" b="b"/>
              <a:pathLst>
                <a:path w="6394" h="12103" extrusionOk="0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8906"/>
                  </a:lnTo>
                  <a:cubicBezTo>
                    <a:pt x="0" y="10667"/>
                    <a:pt x="1435" y="12102"/>
                    <a:pt x="3197" y="12102"/>
                  </a:cubicBezTo>
                  <a:cubicBezTo>
                    <a:pt x="4958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7;p51">
              <a:extLst>
                <a:ext uri="{FF2B5EF4-FFF2-40B4-BE49-F238E27FC236}">
                  <a16:creationId xmlns:a16="http://schemas.microsoft.com/office/drawing/2014/main" id="{0DD792D8-EE35-7CCD-3A65-FF3EC9079CF3}"/>
                </a:ext>
              </a:extLst>
            </p:cNvPr>
            <p:cNvSpPr/>
            <p:nvPr/>
          </p:nvSpPr>
          <p:spPr>
            <a:xfrm>
              <a:off x="5829150" y="2826500"/>
              <a:ext cx="159875" cy="302575"/>
            </a:xfrm>
            <a:custGeom>
              <a:avLst/>
              <a:gdLst/>
              <a:ahLst/>
              <a:cxnLst/>
              <a:rect l="l" t="t" r="r" b="b"/>
              <a:pathLst>
                <a:path w="6395" h="12103" extrusionOk="0">
                  <a:moveTo>
                    <a:pt x="3198" y="0"/>
                  </a:moveTo>
                  <a:cubicBezTo>
                    <a:pt x="1403" y="0"/>
                    <a:pt x="1" y="1436"/>
                    <a:pt x="1" y="3197"/>
                  </a:cubicBezTo>
                  <a:lnTo>
                    <a:pt x="1" y="8906"/>
                  </a:lnTo>
                  <a:cubicBezTo>
                    <a:pt x="1" y="10667"/>
                    <a:pt x="1403" y="12102"/>
                    <a:pt x="3198" y="12102"/>
                  </a:cubicBezTo>
                  <a:cubicBezTo>
                    <a:pt x="4959" y="12102"/>
                    <a:pt x="6394" y="10667"/>
                    <a:pt x="6394" y="8906"/>
                  </a:cubicBezTo>
                  <a:lnTo>
                    <a:pt x="6394" y="3197"/>
                  </a:lnTo>
                  <a:cubicBezTo>
                    <a:pt x="6394" y="1436"/>
                    <a:pt x="4959" y="0"/>
                    <a:pt x="3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;p51">
              <a:extLst>
                <a:ext uri="{FF2B5EF4-FFF2-40B4-BE49-F238E27FC236}">
                  <a16:creationId xmlns:a16="http://schemas.microsoft.com/office/drawing/2014/main" id="{99EB3CE8-3CAA-9108-C822-573BE1559C7F}"/>
                </a:ext>
              </a:extLst>
            </p:cNvPr>
            <p:cNvSpPr/>
            <p:nvPr/>
          </p:nvSpPr>
          <p:spPr>
            <a:xfrm>
              <a:off x="1818550" y="1179200"/>
              <a:ext cx="3963325" cy="1485850"/>
            </a:xfrm>
            <a:custGeom>
              <a:avLst/>
              <a:gdLst/>
              <a:ahLst/>
              <a:cxnLst/>
              <a:rect l="l" t="t" r="r" b="b"/>
              <a:pathLst>
                <a:path w="158533" h="59434" extrusionOk="0">
                  <a:moveTo>
                    <a:pt x="145289" y="6394"/>
                  </a:moveTo>
                  <a:cubicBezTo>
                    <a:pt x="149073" y="6394"/>
                    <a:pt x="152139" y="9460"/>
                    <a:pt x="152139" y="13244"/>
                  </a:cubicBezTo>
                  <a:cubicBezTo>
                    <a:pt x="152139" y="17028"/>
                    <a:pt x="149073" y="20094"/>
                    <a:pt x="145289" y="20094"/>
                  </a:cubicBezTo>
                  <a:cubicBezTo>
                    <a:pt x="141505" y="20094"/>
                    <a:pt x="138439" y="17028"/>
                    <a:pt x="138439" y="13244"/>
                  </a:cubicBezTo>
                  <a:cubicBezTo>
                    <a:pt x="138439" y="9460"/>
                    <a:pt x="141505" y="6394"/>
                    <a:pt x="145289" y="6394"/>
                  </a:cubicBezTo>
                  <a:close/>
                  <a:moveTo>
                    <a:pt x="60902" y="10080"/>
                  </a:moveTo>
                  <a:cubicBezTo>
                    <a:pt x="64653" y="10080"/>
                    <a:pt x="67752" y="13146"/>
                    <a:pt x="67752" y="16930"/>
                  </a:cubicBezTo>
                  <a:cubicBezTo>
                    <a:pt x="67752" y="20714"/>
                    <a:pt x="64653" y="23780"/>
                    <a:pt x="60902" y="23780"/>
                  </a:cubicBezTo>
                  <a:cubicBezTo>
                    <a:pt x="57118" y="23780"/>
                    <a:pt x="54019" y="20714"/>
                    <a:pt x="54019" y="16930"/>
                  </a:cubicBezTo>
                  <a:cubicBezTo>
                    <a:pt x="54019" y="13146"/>
                    <a:pt x="57118" y="10080"/>
                    <a:pt x="60902" y="10080"/>
                  </a:cubicBezTo>
                  <a:close/>
                  <a:moveTo>
                    <a:pt x="13244" y="27988"/>
                  </a:moveTo>
                  <a:cubicBezTo>
                    <a:pt x="17028" y="27988"/>
                    <a:pt x="20094" y="31054"/>
                    <a:pt x="20094" y="34838"/>
                  </a:cubicBezTo>
                  <a:cubicBezTo>
                    <a:pt x="20094" y="38622"/>
                    <a:pt x="17028" y="41689"/>
                    <a:pt x="13244" y="41689"/>
                  </a:cubicBezTo>
                  <a:cubicBezTo>
                    <a:pt x="9460" y="41689"/>
                    <a:pt x="6394" y="38622"/>
                    <a:pt x="6394" y="34838"/>
                  </a:cubicBezTo>
                  <a:cubicBezTo>
                    <a:pt x="6394" y="31054"/>
                    <a:pt x="9460" y="27988"/>
                    <a:pt x="13244" y="27988"/>
                  </a:cubicBezTo>
                  <a:close/>
                  <a:moveTo>
                    <a:pt x="100828" y="39340"/>
                  </a:moveTo>
                  <a:cubicBezTo>
                    <a:pt x="104612" y="39340"/>
                    <a:pt x="107678" y="42406"/>
                    <a:pt x="107678" y="46190"/>
                  </a:cubicBezTo>
                  <a:cubicBezTo>
                    <a:pt x="107678" y="49974"/>
                    <a:pt x="104612" y="53040"/>
                    <a:pt x="100828" y="53040"/>
                  </a:cubicBezTo>
                  <a:cubicBezTo>
                    <a:pt x="97044" y="53040"/>
                    <a:pt x="93978" y="49974"/>
                    <a:pt x="93978" y="46190"/>
                  </a:cubicBezTo>
                  <a:cubicBezTo>
                    <a:pt x="93978" y="42406"/>
                    <a:pt x="97044" y="39340"/>
                    <a:pt x="100828" y="39340"/>
                  </a:cubicBezTo>
                  <a:close/>
                  <a:moveTo>
                    <a:pt x="145289" y="0"/>
                  </a:moveTo>
                  <a:cubicBezTo>
                    <a:pt x="137982" y="0"/>
                    <a:pt x="132046" y="5937"/>
                    <a:pt x="132046" y="13244"/>
                  </a:cubicBezTo>
                  <a:cubicBezTo>
                    <a:pt x="132046" y="15071"/>
                    <a:pt x="132404" y="16800"/>
                    <a:pt x="133057" y="18365"/>
                  </a:cubicBezTo>
                  <a:lnTo>
                    <a:pt x="109309" y="36013"/>
                  </a:lnTo>
                  <a:cubicBezTo>
                    <a:pt x="106993" y="34121"/>
                    <a:pt x="104058" y="32946"/>
                    <a:pt x="100828" y="32946"/>
                  </a:cubicBezTo>
                  <a:cubicBezTo>
                    <a:pt x="97632" y="32946"/>
                    <a:pt x="94696" y="34088"/>
                    <a:pt x="92412" y="35980"/>
                  </a:cubicBezTo>
                  <a:lnTo>
                    <a:pt x="73167" y="21921"/>
                  </a:lnTo>
                  <a:cubicBezTo>
                    <a:pt x="73786" y="20388"/>
                    <a:pt x="74145" y="18692"/>
                    <a:pt x="74145" y="16930"/>
                  </a:cubicBezTo>
                  <a:cubicBezTo>
                    <a:pt x="74145" y="9623"/>
                    <a:pt x="68176" y="3686"/>
                    <a:pt x="60902" y="3686"/>
                  </a:cubicBezTo>
                  <a:cubicBezTo>
                    <a:pt x="53595" y="3686"/>
                    <a:pt x="47625" y="9623"/>
                    <a:pt x="47625" y="16930"/>
                  </a:cubicBezTo>
                  <a:cubicBezTo>
                    <a:pt x="47625" y="17452"/>
                    <a:pt x="47691" y="17974"/>
                    <a:pt x="47723" y="18463"/>
                  </a:cubicBezTo>
                  <a:lnTo>
                    <a:pt x="24139" y="27336"/>
                  </a:lnTo>
                  <a:cubicBezTo>
                    <a:pt x="21758" y="23878"/>
                    <a:pt x="17746" y="21595"/>
                    <a:pt x="13244" y="21595"/>
                  </a:cubicBezTo>
                  <a:cubicBezTo>
                    <a:pt x="5937" y="21595"/>
                    <a:pt x="0" y="27531"/>
                    <a:pt x="0" y="34838"/>
                  </a:cubicBezTo>
                  <a:cubicBezTo>
                    <a:pt x="0" y="42145"/>
                    <a:pt x="5937" y="48082"/>
                    <a:pt x="13244" y="48082"/>
                  </a:cubicBezTo>
                  <a:cubicBezTo>
                    <a:pt x="20551" y="48082"/>
                    <a:pt x="26488" y="42145"/>
                    <a:pt x="26488" y="34838"/>
                  </a:cubicBezTo>
                  <a:cubicBezTo>
                    <a:pt x="26488" y="34316"/>
                    <a:pt x="26455" y="33827"/>
                    <a:pt x="26390" y="33305"/>
                  </a:cubicBezTo>
                  <a:lnTo>
                    <a:pt x="49974" y="24433"/>
                  </a:lnTo>
                  <a:cubicBezTo>
                    <a:pt x="52388" y="27890"/>
                    <a:pt x="56367" y="30174"/>
                    <a:pt x="60902" y="30174"/>
                  </a:cubicBezTo>
                  <a:cubicBezTo>
                    <a:pt x="64131" y="30174"/>
                    <a:pt x="67067" y="28999"/>
                    <a:pt x="69383" y="27075"/>
                  </a:cubicBezTo>
                  <a:lnTo>
                    <a:pt x="88596" y="41101"/>
                  </a:lnTo>
                  <a:cubicBezTo>
                    <a:pt x="87943" y="42667"/>
                    <a:pt x="87585" y="44396"/>
                    <a:pt x="87585" y="46190"/>
                  </a:cubicBezTo>
                  <a:cubicBezTo>
                    <a:pt x="87585" y="53497"/>
                    <a:pt x="93521" y="59434"/>
                    <a:pt x="100828" y="59434"/>
                  </a:cubicBezTo>
                  <a:cubicBezTo>
                    <a:pt x="108135" y="59434"/>
                    <a:pt x="114072" y="53497"/>
                    <a:pt x="114072" y="46190"/>
                  </a:cubicBezTo>
                  <a:cubicBezTo>
                    <a:pt x="114072" y="44429"/>
                    <a:pt x="113713" y="42732"/>
                    <a:pt x="113093" y="41167"/>
                  </a:cubicBezTo>
                  <a:lnTo>
                    <a:pt x="136873" y="23487"/>
                  </a:lnTo>
                  <a:cubicBezTo>
                    <a:pt x="139189" y="25379"/>
                    <a:pt x="142092" y="26488"/>
                    <a:pt x="145289" y="26488"/>
                  </a:cubicBezTo>
                  <a:cubicBezTo>
                    <a:pt x="152596" y="26488"/>
                    <a:pt x="158533" y="20551"/>
                    <a:pt x="158533" y="13244"/>
                  </a:cubicBezTo>
                  <a:cubicBezTo>
                    <a:pt x="158533" y="5937"/>
                    <a:pt x="152596" y="0"/>
                    <a:pt x="145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9;p51">
              <a:extLst>
                <a:ext uri="{FF2B5EF4-FFF2-40B4-BE49-F238E27FC236}">
                  <a16:creationId xmlns:a16="http://schemas.microsoft.com/office/drawing/2014/main" id="{FA0AA755-A896-BD7D-2293-039ABD124FB6}"/>
                </a:ext>
              </a:extLst>
            </p:cNvPr>
            <p:cNvSpPr/>
            <p:nvPr/>
          </p:nvSpPr>
          <p:spPr>
            <a:xfrm>
              <a:off x="1591825" y="2677275"/>
              <a:ext cx="1310550" cy="159025"/>
            </a:xfrm>
            <a:custGeom>
              <a:avLst/>
              <a:gdLst/>
              <a:ahLst/>
              <a:cxnLst/>
              <a:rect l="l" t="t" r="r" b="b"/>
              <a:pathLst>
                <a:path w="52422" h="6361" extrusionOk="0">
                  <a:moveTo>
                    <a:pt x="3198" y="0"/>
                  </a:moveTo>
                  <a:cubicBezTo>
                    <a:pt x="1436" y="0"/>
                    <a:pt x="1" y="1403"/>
                    <a:pt x="1" y="3164"/>
                  </a:cubicBezTo>
                  <a:cubicBezTo>
                    <a:pt x="1" y="4958"/>
                    <a:pt x="1436" y="6361"/>
                    <a:pt x="3198" y="6361"/>
                  </a:cubicBezTo>
                  <a:lnTo>
                    <a:pt x="49224" y="6361"/>
                  </a:lnTo>
                  <a:cubicBezTo>
                    <a:pt x="50986" y="6361"/>
                    <a:pt x="52421" y="4958"/>
                    <a:pt x="52421" y="3164"/>
                  </a:cubicBezTo>
                  <a:cubicBezTo>
                    <a:pt x="52421" y="1403"/>
                    <a:pt x="50986" y="0"/>
                    <a:pt x="49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30;p51">
              <a:extLst>
                <a:ext uri="{FF2B5EF4-FFF2-40B4-BE49-F238E27FC236}">
                  <a16:creationId xmlns:a16="http://schemas.microsoft.com/office/drawing/2014/main" id="{527653FF-A848-9FD8-7BB9-6AF9DE56D80C}"/>
                </a:ext>
              </a:extLst>
            </p:cNvPr>
            <p:cNvSpPr/>
            <p:nvPr/>
          </p:nvSpPr>
          <p:spPr>
            <a:xfrm>
              <a:off x="1591825" y="2969200"/>
              <a:ext cx="1038975" cy="159875"/>
            </a:xfrm>
            <a:custGeom>
              <a:avLst/>
              <a:gdLst/>
              <a:ahLst/>
              <a:cxnLst/>
              <a:rect l="l" t="t" r="r" b="b"/>
              <a:pathLst>
                <a:path w="41559" h="6395" extrusionOk="0">
                  <a:moveTo>
                    <a:pt x="3198" y="1"/>
                  </a:moveTo>
                  <a:cubicBezTo>
                    <a:pt x="1436" y="1"/>
                    <a:pt x="1" y="1436"/>
                    <a:pt x="1" y="3198"/>
                  </a:cubicBezTo>
                  <a:cubicBezTo>
                    <a:pt x="1" y="4959"/>
                    <a:pt x="1436" y="6394"/>
                    <a:pt x="3198" y="6394"/>
                  </a:cubicBezTo>
                  <a:lnTo>
                    <a:pt x="38362" y="6394"/>
                  </a:lnTo>
                  <a:cubicBezTo>
                    <a:pt x="40123" y="6394"/>
                    <a:pt x="41559" y="4959"/>
                    <a:pt x="41559" y="3198"/>
                  </a:cubicBezTo>
                  <a:cubicBezTo>
                    <a:pt x="41559" y="1436"/>
                    <a:pt x="40123" y="1"/>
                    <a:pt x="38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31;p51">
              <a:extLst>
                <a:ext uri="{FF2B5EF4-FFF2-40B4-BE49-F238E27FC236}">
                  <a16:creationId xmlns:a16="http://schemas.microsoft.com/office/drawing/2014/main" id="{E2D675FF-E530-41F9-01A5-9F6FF516FFE2}"/>
                </a:ext>
              </a:extLst>
            </p:cNvPr>
            <p:cNvSpPr/>
            <p:nvPr/>
          </p:nvSpPr>
          <p:spPr>
            <a:xfrm>
              <a:off x="1190625" y="579800"/>
              <a:ext cx="5219200" cy="4535825"/>
            </a:xfrm>
            <a:custGeom>
              <a:avLst/>
              <a:gdLst/>
              <a:ahLst/>
              <a:cxnLst/>
              <a:rect l="l" t="t" r="r" b="b"/>
              <a:pathLst>
                <a:path w="208768" h="181433" extrusionOk="0">
                  <a:moveTo>
                    <a:pt x="124575" y="141016"/>
                  </a:moveTo>
                  <a:lnTo>
                    <a:pt x="127054" y="160490"/>
                  </a:lnTo>
                  <a:lnTo>
                    <a:pt x="81713" y="160490"/>
                  </a:lnTo>
                  <a:lnTo>
                    <a:pt x="84192" y="141016"/>
                  </a:lnTo>
                  <a:close/>
                  <a:moveTo>
                    <a:pt x="148812" y="166884"/>
                  </a:moveTo>
                  <a:lnTo>
                    <a:pt x="148812" y="175039"/>
                  </a:lnTo>
                  <a:lnTo>
                    <a:pt x="59955" y="175039"/>
                  </a:lnTo>
                  <a:lnTo>
                    <a:pt x="59955" y="166884"/>
                  </a:lnTo>
                  <a:close/>
                  <a:moveTo>
                    <a:pt x="15201" y="1"/>
                  </a:moveTo>
                  <a:cubicBezTo>
                    <a:pt x="6818" y="1"/>
                    <a:pt x="0" y="6818"/>
                    <a:pt x="0" y="15202"/>
                  </a:cubicBezTo>
                  <a:lnTo>
                    <a:pt x="0" y="125816"/>
                  </a:lnTo>
                  <a:cubicBezTo>
                    <a:pt x="0" y="134199"/>
                    <a:pt x="6818" y="141016"/>
                    <a:pt x="15201" y="141016"/>
                  </a:cubicBezTo>
                  <a:lnTo>
                    <a:pt x="77733" y="141016"/>
                  </a:lnTo>
                  <a:lnTo>
                    <a:pt x="75254" y="160490"/>
                  </a:lnTo>
                  <a:lnTo>
                    <a:pt x="56759" y="160490"/>
                  </a:lnTo>
                  <a:cubicBezTo>
                    <a:pt x="54997" y="160490"/>
                    <a:pt x="53562" y="161926"/>
                    <a:pt x="53562" y="163687"/>
                  </a:cubicBezTo>
                  <a:lnTo>
                    <a:pt x="53562" y="178236"/>
                  </a:lnTo>
                  <a:cubicBezTo>
                    <a:pt x="53562" y="179997"/>
                    <a:pt x="54997" y="181432"/>
                    <a:pt x="56759" y="181432"/>
                  </a:cubicBezTo>
                  <a:lnTo>
                    <a:pt x="152009" y="181432"/>
                  </a:lnTo>
                  <a:cubicBezTo>
                    <a:pt x="153770" y="181432"/>
                    <a:pt x="155205" y="179997"/>
                    <a:pt x="155205" y="178236"/>
                  </a:cubicBezTo>
                  <a:lnTo>
                    <a:pt x="155205" y="163687"/>
                  </a:lnTo>
                  <a:cubicBezTo>
                    <a:pt x="155205" y="161926"/>
                    <a:pt x="153770" y="160490"/>
                    <a:pt x="152009" y="160490"/>
                  </a:cubicBezTo>
                  <a:lnTo>
                    <a:pt x="133513" y="160490"/>
                  </a:lnTo>
                  <a:lnTo>
                    <a:pt x="131034" y="141016"/>
                  </a:lnTo>
                  <a:lnTo>
                    <a:pt x="158859" y="141016"/>
                  </a:lnTo>
                  <a:cubicBezTo>
                    <a:pt x="160620" y="141016"/>
                    <a:pt x="162055" y="139581"/>
                    <a:pt x="162055" y="137820"/>
                  </a:cubicBezTo>
                  <a:cubicBezTo>
                    <a:pt x="162055" y="136058"/>
                    <a:pt x="160620" y="134623"/>
                    <a:pt x="158859" y="134623"/>
                  </a:cubicBezTo>
                  <a:lnTo>
                    <a:pt x="15201" y="134623"/>
                  </a:lnTo>
                  <a:cubicBezTo>
                    <a:pt x="10340" y="134623"/>
                    <a:pt x="6393" y="130676"/>
                    <a:pt x="6393" y="125816"/>
                  </a:cubicBezTo>
                  <a:lnTo>
                    <a:pt x="6393" y="118476"/>
                  </a:lnTo>
                  <a:lnTo>
                    <a:pt x="202374" y="118476"/>
                  </a:lnTo>
                  <a:lnTo>
                    <a:pt x="202374" y="125816"/>
                  </a:lnTo>
                  <a:cubicBezTo>
                    <a:pt x="202374" y="130676"/>
                    <a:pt x="198427" y="134623"/>
                    <a:pt x="193566" y="134623"/>
                  </a:cubicBezTo>
                  <a:lnTo>
                    <a:pt x="173375" y="134623"/>
                  </a:lnTo>
                  <a:cubicBezTo>
                    <a:pt x="171580" y="134623"/>
                    <a:pt x="170178" y="136058"/>
                    <a:pt x="170178" y="137820"/>
                  </a:cubicBezTo>
                  <a:cubicBezTo>
                    <a:pt x="170178" y="139581"/>
                    <a:pt x="171580" y="141016"/>
                    <a:pt x="173375" y="141016"/>
                  </a:cubicBezTo>
                  <a:lnTo>
                    <a:pt x="193566" y="141016"/>
                  </a:lnTo>
                  <a:cubicBezTo>
                    <a:pt x="201950" y="141016"/>
                    <a:pt x="208767" y="134199"/>
                    <a:pt x="208767" y="125816"/>
                  </a:cubicBezTo>
                  <a:lnTo>
                    <a:pt x="208767" y="15202"/>
                  </a:lnTo>
                  <a:cubicBezTo>
                    <a:pt x="208767" y="6818"/>
                    <a:pt x="201950" y="1"/>
                    <a:pt x="193566" y="1"/>
                  </a:cubicBezTo>
                  <a:lnTo>
                    <a:pt x="56595" y="1"/>
                  </a:lnTo>
                  <a:cubicBezTo>
                    <a:pt x="54834" y="1"/>
                    <a:pt x="53399" y="1436"/>
                    <a:pt x="53399" y="3197"/>
                  </a:cubicBezTo>
                  <a:cubicBezTo>
                    <a:pt x="53399" y="4959"/>
                    <a:pt x="54834" y="6394"/>
                    <a:pt x="56595" y="6394"/>
                  </a:cubicBezTo>
                  <a:lnTo>
                    <a:pt x="193566" y="6394"/>
                  </a:lnTo>
                  <a:cubicBezTo>
                    <a:pt x="198427" y="6394"/>
                    <a:pt x="202374" y="10341"/>
                    <a:pt x="202374" y="15202"/>
                  </a:cubicBezTo>
                  <a:lnTo>
                    <a:pt x="202374" y="112115"/>
                  </a:lnTo>
                  <a:lnTo>
                    <a:pt x="6393" y="112115"/>
                  </a:lnTo>
                  <a:lnTo>
                    <a:pt x="6393" y="15202"/>
                  </a:lnTo>
                  <a:cubicBezTo>
                    <a:pt x="6393" y="10341"/>
                    <a:pt x="10340" y="6394"/>
                    <a:pt x="15201" y="6394"/>
                  </a:cubicBezTo>
                  <a:lnTo>
                    <a:pt x="42569" y="6394"/>
                  </a:lnTo>
                  <a:cubicBezTo>
                    <a:pt x="44330" y="6394"/>
                    <a:pt x="45766" y="4959"/>
                    <a:pt x="45766" y="3197"/>
                  </a:cubicBezTo>
                  <a:cubicBezTo>
                    <a:pt x="45766" y="1436"/>
                    <a:pt x="44330" y="1"/>
                    <a:pt x="4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32;p51">
            <a:extLst>
              <a:ext uri="{FF2B5EF4-FFF2-40B4-BE49-F238E27FC236}">
                <a16:creationId xmlns:a16="http://schemas.microsoft.com/office/drawing/2014/main" id="{18DFCE4A-6326-C39C-7D3B-2A40966514BC}"/>
              </a:ext>
            </a:extLst>
          </p:cNvPr>
          <p:cNvGrpSpPr/>
          <p:nvPr/>
        </p:nvGrpSpPr>
        <p:grpSpPr>
          <a:xfrm>
            <a:off x="1611938" y="1913592"/>
            <a:ext cx="601858" cy="528836"/>
            <a:chOff x="1185725" y="550450"/>
            <a:chExt cx="5228975" cy="4594525"/>
          </a:xfrm>
        </p:grpSpPr>
        <p:sp>
          <p:nvSpPr>
            <p:cNvPr id="33" name="Google Shape;433;p51">
              <a:extLst>
                <a:ext uri="{FF2B5EF4-FFF2-40B4-BE49-F238E27FC236}">
                  <a16:creationId xmlns:a16="http://schemas.microsoft.com/office/drawing/2014/main" id="{BC7717FC-B0FD-9CFF-836B-23274F31052D}"/>
                </a:ext>
              </a:extLst>
            </p:cNvPr>
            <p:cNvSpPr/>
            <p:nvPr/>
          </p:nvSpPr>
          <p:spPr>
            <a:xfrm>
              <a:off x="5152300" y="551275"/>
              <a:ext cx="213675" cy="159850"/>
            </a:xfrm>
            <a:custGeom>
              <a:avLst/>
              <a:gdLst/>
              <a:ahLst/>
              <a:cxnLst/>
              <a:rect l="l" t="t" r="r" b="b"/>
              <a:pathLst>
                <a:path w="8547" h="6394" extrusionOk="0">
                  <a:moveTo>
                    <a:pt x="3197" y="0"/>
                  </a:moveTo>
                  <a:cubicBezTo>
                    <a:pt x="1436" y="0"/>
                    <a:pt x="0" y="1435"/>
                    <a:pt x="0" y="3197"/>
                  </a:cubicBezTo>
                  <a:cubicBezTo>
                    <a:pt x="0" y="4958"/>
                    <a:pt x="1436" y="6394"/>
                    <a:pt x="3197" y="6394"/>
                  </a:cubicBezTo>
                  <a:lnTo>
                    <a:pt x="5350" y="6394"/>
                  </a:lnTo>
                  <a:cubicBezTo>
                    <a:pt x="7111" y="6394"/>
                    <a:pt x="8547" y="4958"/>
                    <a:pt x="8547" y="3197"/>
                  </a:cubicBezTo>
                  <a:cubicBezTo>
                    <a:pt x="8547" y="1435"/>
                    <a:pt x="7111" y="0"/>
                    <a:pt x="5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4;p51">
              <a:extLst>
                <a:ext uri="{FF2B5EF4-FFF2-40B4-BE49-F238E27FC236}">
                  <a16:creationId xmlns:a16="http://schemas.microsoft.com/office/drawing/2014/main" id="{00A27B3F-F514-7602-9CF2-FBE34CDD4A01}"/>
                </a:ext>
              </a:extLst>
            </p:cNvPr>
            <p:cNvSpPr/>
            <p:nvPr/>
          </p:nvSpPr>
          <p:spPr>
            <a:xfrm>
              <a:off x="5488275" y="551275"/>
              <a:ext cx="610025" cy="945175"/>
            </a:xfrm>
            <a:custGeom>
              <a:avLst/>
              <a:gdLst/>
              <a:ahLst/>
              <a:cxnLst/>
              <a:rect l="l" t="t" r="r" b="b"/>
              <a:pathLst>
                <a:path w="24401" h="37807" extrusionOk="0">
                  <a:moveTo>
                    <a:pt x="3197" y="0"/>
                  </a:moveTo>
                  <a:cubicBezTo>
                    <a:pt x="1436" y="0"/>
                    <a:pt x="1" y="1435"/>
                    <a:pt x="1" y="3197"/>
                  </a:cubicBezTo>
                  <a:cubicBezTo>
                    <a:pt x="1" y="4958"/>
                    <a:pt x="1436" y="6394"/>
                    <a:pt x="3197" y="6394"/>
                  </a:cubicBezTo>
                  <a:lnTo>
                    <a:pt x="14223" y="6394"/>
                  </a:lnTo>
                  <a:cubicBezTo>
                    <a:pt x="16311" y="6394"/>
                    <a:pt x="18007" y="8090"/>
                    <a:pt x="18007" y="10177"/>
                  </a:cubicBezTo>
                  <a:lnTo>
                    <a:pt x="18007" y="34642"/>
                  </a:lnTo>
                  <a:cubicBezTo>
                    <a:pt x="18007" y="36404"/>
                    <a:pt x="19442" y="37806"/>
                    <a:pt x="21204" y="37806"/>
                  </a:cubicBezTo>
                  <a:cubicBezTo>
                    <a:pt x="22965" y="37806"/>
                    <a:pt x="24400" y="36404"/>
                    <a:pt x="24400" y="34642"/>
                  </a:cubicBezTo>
                  <a:lnTo>
                    <a:pt x="24400" y="10177"/>
                  </a:lnTo>
                  <a:cubicBezTo>
                    <a:pt x="24400" y="4567"/>
                    <a:pt x="19834" y="0"/>
                    <a:pt x="14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5;p51">
              <a:extLst>
                <a:ext uri="{FF2B5EF4-FFF2-40B4-BE49-F238E27FC236}">
                  <a16:creationId xmlns:a16="http://schemas.microsoft.com/office/drawing/2014/main" id="{1F399344-3E29-FD0A-F295-1537A785AF65}"/>
                </a:ext>
              </a:extLst>
            </p:cNvPr>
            <p:cNvSpPr/>
            <p:nvPr/>
          </p:nvSpPr>
          <p:spPr>
            <a:xfrm>
              <a:off x="5152300" y="4198975"/>
              <a:ext cx="946000" cy="946000"/>
            </a:xfrm>
            <a:custGeom>
              <a:avLst/>
              <a:gdLst/>
              <a:ahLst/>
              <a:cxnLst/>
              <a:rect l="l" t="t" r="r" b="b"/>
              <a:pathLst>
                <a:path w="37840" h="37840" extrusionOk="0">
                  <a:moveTo>
                    <a:pt x="34643" y="1"/>
                  </a:moveTo>
                  <a:cubicBezTo>
                    <a:pt x="32881" y="1"/>
                    <a:pt x="31446" y="1436"/>
                    <a:pt x="31446" y="3197"/>
                  </a:cubicBezTo>
                  <a:lnTo>
                    <a:pt x="31446" y="27662"/>
                  </a:lnTo>
                  <a:cubicBezTo>
                    <a:pt x="31446" y="29750"/>
                    <a:pt x="29750" y="31446"/>
                    <a:pt x="27662" y="31446"/>
                  </a:cubicBezTo>
                  <a:lnTo>
                    <a:pt x="3197" y="31446"/>
                  </a:lnTo>
                  <a:cubicBezTo>
                    <a:pt x="1436" y="31446"/>
                    <a:pt x="0" y="32882"/>
                    <a:pt x="0" y="34643"/>
                  </a:cubicBezTo>
                  <a:cubicBezTo>
                    <a:pt x="0" y="36404"/>
                    <a:pt x="1436" y="37840"/>
                    <a:pt x="3197" y="37840"/>
                  </a:cubicBezTo>
                  <a:lnTo>
                    <a:pt x="27662" y="37840"/>
                  </a:lnTo>
                  <a:cubicBezTo>
                    <a:pt x="33273" y="37840"/>
                    <a:pt x="37839" y="33273"/>
                    <a:pt x="37839" y="27662"/>
                  </a:cubicBezTo>
                  <a:lnTo>
                    <a:pt x="37839" y="3197"/>
                  </a:lnTo>
                  <a:cubicBezTo>
                    <a:pt x="37839" y="1436"/>
                    <a:pt x="36404" y="1"/>
                    <a:pt x="34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6;p51">
              <a:extLst>
                <a:ext uri="{FF2B5EF4-FFF2-40B4-BE49-F238E27FC236}">
                  <a16:creationId xmlns:a16="http://schemas.microsoft.com/office/drawing/2014/main" id="{7C41CB32-42A9-D54C-0808-CFBAFCBF692A}"/>
                </a:ext>
              </a:extLst>
            </p:cNvPr>
            <p:cNvSpPr/>
            <p:nvPr/>
          </p:nvSpPr>
          <p:spPr>
            <a:xfrm>
              <a:off x="1501325" y="550450"/>
              <a:ext cx="948450" cy="945175"/>
            </a:xfrm>
            <a:custGeom>
              <a:avLst/>
              <a:gdLst/>
              <a:ahLst/>
              <a:cxnLst/>
              <a:rect l="l" t="t" r="r" b="b"/>
              <a:pathLst>
                <a:path w="37938" h="37807" extrusionOk="0">
                  <a:moveTo>
                    <a:pt x="10243" y="0"/>
                  </a:moveTo>
                  <a:cubicBezTo>
                    <a:pt x="7535" y="0"/>
                    <a:pt x="4991" y="1044"/>
                    <a:pt x="3066" y="2969"/>
                  </a:cubicBezTo>
                  <a:cubicBezTo>
                    <a:pt x="1142" y="4861"/>
                    <a:pt x="65" y="7438"/>
                    <a:pt x="65" y="10145"/>
                  </a:cubicBezTo>
                  <a:lnTo>
                    <a:pt x="0" y="34610"/>
                  </a:lnTo>
                  <a:cubicBezTo>
                    <a:pt x="0" y="36372"/>
                    <a:pt x="1403" y="37807"/>
                    <a:pt x="3164" y="37807"/>
                  </a:cubicBezTo>
                  <a:lnTo>
                    <a:pt x="3197" y="37807"/>
                  </a:lnTo>
                  <a:cubicBezTo>
                    <a:pt x="4958" y="37807"/>
                    <a:pt x="6361" y="36372"/>
                    <a:pt x="6394" y="34610"/>
                  </a:cubicBezTo>
                  <a:lnTo>
                    <a:pt x="6459" y="10145"/>
                  </a:lnTo>
                  <a:cubicBezTo>
                    <a:pt x="6459" y="9134"/>
                    <a:pt x="6850" y="8188"/>
                    <a:pt x="7568" y="7503"/>
                  </a:cubicBezTo>
                  <a:cubicBezTo>
                    <a:pt x="8286" y="6785"/>
                    <a:pt x="9232" y="6394"/>
                    <a:pt x="10243" y="6394"/>
                  </a:cubicBezTo>
                  <a:lnTo>
                    <a:pt x="34708" y="6459"/>
                  </a:lnTo>
                  <a:cubicBezTo>
                    <a:pt x="36469" y="6459"/>
                    <a:pt x="37904" y="5024"/>
                    <a:pt x="37904" y="3262"/>
                  </a:cubicBezTo>
                  <a:cubicBezTo>
                    <a:pt x="37937" y="1501"/>
                    <a:pt x="36502" y="66"/>
                    <a:pt x="34740" y="66"/>
                  </a:cubicBezTo>
                  <a:lnTo>
                    <a:pt x="10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7;p51">
              <a:extLst>
                <a:ext uri="{FF2B5EF4-FFF2-40B4-BE49-F238E27FC236}">
                  <a16:creationId xmlns:a16="http://schemas.microsoft.com/office/drawing/2014/main" id="{4927E3A1-7941-1C48-B98A-AD89225DF14E}"/>
                </a:ext>
              </a:extLst>
            </p:cNvPr>
            <p:cNvSpPr/>
            <p:nvPr/>
          </p:nvSpPr>
          <p:spPr>
            <a:xfrm>
              <a:off x="1502125" y="4198975"/>
              <a:ext cx="946000" cy="946000"/>
            </a:xfrm>
            <a:custGeom>
              <a:avLst/>
              <a:gdLst/>
              <a:ahLst/>
              <a:cxnLst/>
              <a:rect l="l" t="t" r="r" b="b"/>
              <a:pathLst>
                <a:path w="37840" h="37840" extrusionOk="0">
                  <a:moveTo>
                    <a:pt x="3198" y="1"/>
                  </a:moveTo>
                  <a:cubicBezTo>
                    <a:pt x="1436" y="1"/>
                    <a:pt x="1" y="1436"/>
                    <a:pt x="1" y="3197"/>
                  </a:cubicBezTo>
                  <a:lnTo>
                    <a:pt x="1" y="27662"/>
                  </a:lnTo>
                  <a:cubicBezTo>
                    <a:pt x="1" y="33273"/>
                    <a:pt x="4568" y="37840"/>
                    <a:pt x="10178" y="37840"/>
                  </a:cubicBezTo>
                  <a:lnTo>
                    <a:pt x="34643" y="37840"/>
                  </a:lnTo>
                  <a:cubicBezTo>
                    <a:pt x="36405" y="37840"/>
                    <a:pt x="37840" y="36404"/>
                    <a:pt x="37840" y="34643"/>
                  </a:cubicBezTo>
                  <a:cubicBezTo>
                    <a:pt x="37840" y="32882"/>
                    <a:pt x="36405" y="31446"/>
                    <a:pt x="34643" y="31446"/>
                  </a:cubicBezTo>
                  <a:lnTo>
                    <a:pt x="10178" y="31446"/>
                  </a:lnTo>
                  <a:cubicBezTo>
                    <a:pt x="8091" y="31446"/>
                    <a:pt x="6394" y="29750"/>
                    <a:pt x="6394" y="27662"/>
                  </a:cubicBezTo>
                  <a:lnTo>
                    <a:pt x="6394" y="3197"/>
                  </a:lnTo>
                  <a:cubicBezTo>
                    <a:pt x="6394" y="1436"/>
                    <a:pt x="4959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8;p51">
              <a:extLst>
                <a:ext uri="{FF2B5EF4-FFF2-40B4-BE49-F238E27FC236}">
                  <a16:creationId xmlns:a16="http://schemas.microsoft.com/office/drawing/2014/main" id="{B362379C-C71F-376A-5310-BE86B9C08501}"/>
                </a:ext>
              </a:extLst>
            </p:cNvPr>
            <p:cNvSpPr/>
            <p:nvPr/>
          </p:nvSpPr>
          <p:spPr>
            <a:xfrm>
              <a:off x="2378800" y="1445750"/>
              <a:ext cx="4035900" cy="3075375"/>
            </a:xfrm>
            <a:custGeom>
              <a:avLst/>
              <a:gdLst/>
              <a:ahLst/>
              <a:cxnLst/>
              <a:rect l="l" t="t" r="r" b="b"/>
              <a:pathLst>
                <a:path w="161436" h="123015" extrusionOk="0">
                  <a:moveTo>
                    <a:pt x="96199" y="0"/>
                  </a:moveTo>
                  <a:cubicBezTo>
                    <a:pt x="95023" y="0"/>
                    <a:pt x="93884" y="659"/>
                    <a:pt x="93326" y="1799"/>
                  </a:cubicBezTo>
                  <a:cubicBezTo>
                    <a:pt x="92543" y="3397"/>
                    <a:pt x="93228" y="5289"/>
                    <a:pt x="94793" y="6072"/>
                  </a:cubicBezTo>
                  <a:cubicBezTo>
                    <a:pt x="125260" y="20980"/>
                    <a:pt x="148290" y="49098"/>
                    <a:pt x="154031" y="56568"/>
                  </a:cubicBezTo>
                  <a:cubicBezTo>
                    <a:pt x="150508" y="61200"/>
                    <a:pt x="140429" y="73595"/>
                    <a:pt x="126206" y="85893"/>
                  </a:cubicBezTo>
                  <a:cubicBezTo>
                    <a:pt x="109929" y="99920"/>
                    <a:pt x="84681" y="116621"/>
                    <a:pt x="56857" y="116621"/>
                  </a:cubicBezTo>
                  <a:cubicBezTo>
                    <a:pt x="40318" y="116621"/>
                    <a:pt x="22997" y="110815"/>
                    <a:pt x="5382" y="99365"/>
                  </a:cubicBezTo>
                  <a:cubicBezTo>
                    <a:pt x="4841" y="99024"/>
                    <a:pt x="4240" y="98861"/>
                    <a:pt x="3648" y="98861"/>
                  </a:cubicBezTo>
                  <a:cubicBezTo>
                    <a:pt x="2597" y="98861"/>
                    <a:pt x="1572" y="99373"/>
                    <a:pt x="946" y="100311"/>
                  </a:cubicBezTo>
                  <a:cubicBezTo>
                    <a:pt x="0" y="101779"/>
                    <a:pt x="392" y="103769"/>
                    <a:pt x="1892" y="104747"/>
                  </a:cubicBezTo>
                  <a:cubicBezTo>
                    <a:pt x="20551" y="116882"/>
                    <a:pt x="39046" y="123015"/>
                    <a:pt x="56857" y="123015"/>
                  </a:cubicBezTo>
                  <a:cubicBezTo>
                    <a:pt x="70100" y="123015"/>
                    <a:pt x="83833" y="119589"/>
                    <a:pt x="97664" y="112805"/>
                  </a:cubicBezTo>
                  <a:cubicBezTo>
                    <a:pt x="108592" y="107455"/>
                    <a:pt x="119650" y="99985"/>
                    <a:pt x="130480" y="90623"/>
                  </a:cubicBezTo>
                  <a:cubicBezTo>
                    <a:pt x="148877" y="74737"/>
                    <a:pt x="160164" y="59112"/>
                    <a:pt x="160653" y="58427"/>
                  </a:cubicBezTo>
                  <a:cubicBezTo>
                    <a:pt x="161436" y="57318"/>
                    <a:pt x="161436" y="55818"/>
                    <a:pt x="160653" y="54709"/>
                  </a:cubicBezTo>
                  <a:cubicBezTo>
                    <a:pt x="159577" y="53241"/>
                    <a:pt x="134264" y="18272"/>
                    <a:pt x="97599" y="331"/>
                  </a:cubicBezTo>
                  <a:cubicBezTo>
                    <a:pt x="97150" y="107"/>
                    <a:pt x="96671" y="0"/>
                    <a:pt x="9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9;p51">
              <a:extLst>
                <a:ext uri="{FF2B5EF4-FFF2-40B4-BE49-F238E27FC236}">
                  <a16:creationId xmlns:a16="http://schemas.microsoft.com/office/drawing/2014/main" id="{5EBD4AD1-BBC7-4EA0-E8A2-62D29D016BDA}"/>
                </a:ext>
              </a:extLst>
            </p:cNvPr>
            <p:cNvSpPr/>
            <p:nvPr/>
          </p:nvSpPr>
          <p:spPr>
            <a:xfrm>
              <a:off x="1185725" y="1199575"/>
              <a:ext cx="3350900" cy="2669975"/>
            </a:xfrm>
            <a:custGeom>
              <a:avLst/>
              <a:gdLst/>
              <a:ahLst/>
              <a:cxnLst/>
              <a:rect l="l" t="t" r="r" b="b"/>
              <a:pathLst>
                <a:path w="134036" h="106799" extrusionOk="0">
                  <a:moveTo>
                    <a:pt x="104580" y="1"/>
                  </a:moveTo>
                  <a:cubicBezTo>
                    <a:pt x="91336" y="1"/>
                    <a:pt x="77603" y="3426"/>
                    <a:pt x="63772" y="10211"/>
                  </a:cubicBezTo>
                  <a:cubicBezTo>
                    <a:pt x="52844" y="15560"/>
                    <a:pt x="41786" y="23030"/>
                    <a:pt x="30957" y="32392"/>
                  </a:cubicBezTo>
                  <a:cubicBezTo>
                    <a:pt x="12559" y="48278"/>
                    <a:pt x="1272" y="63903"/>
                    <a:pt x="783" y="64556"/>
                  </a:cubicBezTo>
                  <a:cubicBezTo>
                    <a:pt x="0" y="65697"/>
                    <a:pt x="0" y="67165"/>
                    <a:pt x="783" y="68274"/>
                  </a:cubicBezTo>
                  <a:cubicBezTo>
                    <a:pt x="1370" y="69122"/>
                    <a:pt x="15462" y="88629"/>
                    <a:pt x="37807" y="106146"/>
                  </a:cubicBezTo>
                  <a:cubicBezTo>
                    <a:pt x="38394" y="106603"/>
                    <a:pt x="39112" y="106798"/>
                    <a:pt x="39797" y="106798"/>
                  </a:cubicBezTo>
                  <a:cubicBezTo>
                    <a:pt x="40742" y="106798"/>
                    <a:pt x="41688" y="106407"/>
                    <a:pt x="42308" y="105591"/>
                  </a:cubicBezTo>
                  <a:cubicBezTo>
                    <a:pt x="43385" y="104189"/>
                    <a:pt x="43156" y="102199"/>
                    <a:pt x="41754" y="101090"/>
                  </a:cubicBezTo>
                  <a:cubicBezTo>
                    <a:pt x="24074" y="87226"/>
                    <a:pt x="11450" y="71699"/>
                    <a:pt x="7372" y="66415"/>
                  </a:cubicBezTo>
                  <a:cubicBezTo>
                    <a:pt x="10928" y="61848"/>
                    <a:pt x="20910" y="49485"/>
                    <a:pt x="35132" y="37220"/>
                  </a:cubicBezTo>
                  <a:cubicBezTo>
                    <a:pt x="51409" y="23161"/>
                    <a:pt x="76690" y="6394"/>
                    <a:pt x="104580" y="6394"/>
                  </a:cubicBezTo>
                  <a:cubicBezTo>
                    <a:pt x="112669" y="6394"/>
                    <a:pt x="121020" y="7797"/>
                    <a:pt x="129469" y="10570"/>
                  </a:cubicBezTo>
                  <a:cubicBezTo>
                    <a:pt x="129798" y="10679"/>
                    <a:pt x="130133" y="10732"/>
                    <a:pt x="130462" y="10732"/>
                  </a:cubicBezTo>
                  <a:cubicBezTo>
                    <a:pt x="131794" y="10732"/>
                    <a:pt x="133036" y="9875"/>
                    <a:pt x="133481" y="8515"/>
                  </a:cubicBezTo>
                  <a:cubicBezTo>
                    <a:pt x="134035" y="6851"/>
                    <a:pt x="133122" y="5057"/>
                    <a:pt x="131458" y="4502"/>
                  </a:cubicBezTo>
                  <a:cubicBezTo>
                    <a:pt x="122390" y="1501"/>
                    <a:pt x="113354" y="1"/>
                    <a:pt x="104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0;p51">
              <a:extLst>
                <a:ext uri="{FF2B5EF4-FFF2-40B4-BE49-F238E27FC236}">
                  <a16:creationId xmlns:a16="http://schemas.microsoft.com/office/drawing/2014/main" id="{1891B3C8-01BC-6022-CC58-FD7649E8DF6B}"/>
                </a:ext>
              </a:extLst>
            </p:cNvPr>
            <p:cNvSpPr/>
            <p:nvPr/>
          </p:nvSpPr>
          <p:spPr>
            <a:xfrm>
              <a:off x="2440775" y="1501325"/>
              <a:ext cx="2718875" cy="2718075"/>
            </a:xfrm>
            <a:custGeom>
              <a:avLst/>
              <a:gdLst/>
              <a:ahLst/>
              <a:cxnLst/>
              <a:rect l="l" t="t" r="r" b="b"/>
              <a:pathLst>
                <a:path w="108755" h="108723" extrusionOk="0">
                  <a:moveTo>
                    <a:pt x="54378" y="0"/>
                  </a:moveTo>
                  <a:cubicBezTo>
                    <a:pt x="24400" y="0"/>
                    <a:pt x="0" y="24367"/>
                    <a:pt x="0" y="54345"/>
                  </a:cubicBezTo>
                  <a:cubicBezTo>
                    <a:pt x="0" y="84323"/>
                    <a:pt x="24400" y="108722"/>
                    <a:pt x="54378" y="108722"/>
                  </a:cubicBezTo>
                  <a:cubicBezTo>
                    <a:pt x="84355" y="108722"/>
                    <a:pt x="108755" y="84323"/>
                    <a:pt x="108755" y="54345"/>
                  </a:cubicBezTo>
                  <a:cubicBezTo>
                    <a:pt x="108755" y="43678"/>
                    <a:pt x="105656" y="33370"/>
                    <a:pt x="99817" y="24498"/>
                  </a:cubicBezTo>
                  <a:cubicBezTo>
                    <a:pt x="99197" y="23567"/>
                    <a:pt x="98170" y="23056"/>
                    <a:pt x="97127" y="23056"/>
                  </a:cubicBezTo>
                  <a:cubicBezTo>
                    <a:pt x="96525" y="23056"/>
                    <a:pt x="95918" y="23226"/>
                    <a:pt x="95381" y="23584"/>
                  </a:cubicBezTo>
                  <a:cubicBezTo>
                    <a:pt x="93913" y="24563"/>
                    <a:pt x="93489" y="26520"/>
                    <a:pt x="94467" y="28021"/>
                  </a:cubicBezTo>
                  <a:cubicBezTo>
                    <a:pt x="99621" y="35817"/>
                    <a:pt x="102361" y="44950"/>
                    <a:pt x="102361" y="54345"/>
                  </a:cubicBezTo>
                  <a:cubicBezTo>
                    <a:pt x="102361" y="80800"/>
                    <a:pt x="80832" y="102329"/>
                    <a:pt x="54378" y="102329"/>
                  </a:cubicBezTo>
                  <a:cubicBezTo>
                    <a:pt x="27923" y="102329"/>
                    <a:pt x="6394" y="80800"/>
                    <a:pt x="6394" y="54345"/>
                  </a:cubicBezTo>
                  <a:cubicBezTo>
                    <a:pt x="6394" y="27923"/>
                    <a:pt x="27923" y="6394"/>
                    <a:pt x="54378" y="6394"/>
                  </a:cubicBezTo>
                  <a:cubicBezTo>
                    <a:pt x="66480" y="6394"/>
                    <a:pt x="78027" y="10895"/>
                    <a:pt x="86900" y="19083"/>
                  </a:cubicBezTo>
                  <a:cubicBezTo>
                    <a:pt x="87522" y="19659"/>
                    <a:pt x="88309" y="19945"/>
                    <a:pt x="89092" y="19945"/>
                  </a:cubicBezTo>
                  <a:cubicBezTo>
                    <a:pt x="89949" y="19945"/>
                    <a:pt x="90803" y="19602"/>
                    <a:pt x="91434" y="18920"/>
                  </a:cubicBezTo>
                  <a:cubicBezTo>
                    <a:pt x="92608" y="17615"/>
                    <a:pt x="92543" y="15592"/>
                    <a:pt x="91238" y="14418"/>
                  </a:cubicBezTo>
                  <a:cubicBezTo>
                    <a:pt x="81191" y="5121"/>
                    <a:pt x="68078" y="0"/>
                    <a:pt x="54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1;p51">
              <a:extLst>
                <a:ext uri="{FF2B5EF4-FFF2-40B4-BE49-F238E27FC236}">
                  <a16:creationId xmlns:a16="http://schemas.microsoft.com/office/drawing/2014/main" id="{D2B6386E-1669-1E16-4DAF-D6328F5CCEB0}"/>
                </a:ext>
              </a:extLst>
            </p:cNvPr>
            <p:cNvSpPr/>
            <p:nvPr/>
          </p:nvSpPr>
          <p:spPr>
            <a:xfrm>
              <a:off x="3073600" y="2133325"/>
              <a:ext cx="1453225" cy="1454050"/>
            </a:xfrm>
            <a:custGeom>
              <a:avLst/>
              <a:gdLst/>
              <a:ahLst/>
              <a:cxnLst/>
              <a:rect l="l" t="t" r="r" b="b"/>
              <a:pathLst>
                <a:path w="58129" h="58162" extrusionOk="0">
                  <a:moveTo>
                    <a:pt x="29065" y="6394"/>
                  </a:moveTo>
                  <a:cubicBezTo>
                    <a:pt x="41558" y="6394"/>
                    <a:pt x="51735" y="16571"/>
                    <a:pt x="51735" y="29065"/>
                  </a:cubicBezTo>
                  <a:cubicBezTo>
                    <a:pt x="51735" y="41591"/>
                    <a:pt x="41558" y="51768"/>
                    <a:pt x="29065" y="51768"/>
                  </a:cubicBezTo>
                  <a:cubicBezTo>
                    <a:pt x="16571" y="51768"/>
                    <a:pt x="6394" y="41591"/>
                    <a:pt x="6394" y="29065"/>
                  </a:cubicBezTo>
                  <a:cubicBezTo>
                    <a:pt x="6394" y="16571"/>
                    <a:pt x="16571" y="6394"/>
                    <a:pt x="29065" y="6394"/>
                  </a:cubicBezTo>
                  <a:close/>
                  <a:moveTo>
                    <a:pt x="29065" y="1"/>
                  </a:moveTo>
                  <a:cubicBezTo>
                    <a:pt x="13048" y="1"/>
                    <a:pt x="0" y="13049"/>
                    <a:pt x="0" y="29065"/>
                  </a:cubicBezTo>
                  <a:cubicBezTo>
                    <a:pt x="0" y="45114"/>
                    <a:pt x="13048" y="58162"/>
                    <a:pt x="29065" y="58162"/>
                  </a:cubicBezTo>
                  <a:cubicBezTo>
                    <a:pt x="45081" y="58162"/>
                    <a:pt x="58129" y="45114"/>
                    <a:pt x="58129" y="29065"/>
                  </a:cubicBezTo>
                  <a:cubicBezTo>
                    <a:pt x="58129" y="13049"/>
                    <a:pt x="45081" y="1"/>
                    <a:pt x="29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2;p51">
              <a:extLst>
                <a:ext uri="{FF2B5EF4-FFF2-40B4-BE49-F238E27FC236}">
                  <a16:creationId xmlns:a16="http://schemas.microsoft.com/office/drawing/2014/main" id="{35FC1A9B-926E-2592-DACB-D371DDA3426C}"/>
                </a:ext>
              </a:extLst>
            </p:cNvPr>
            <p:cNvSpPr/>
            <p:nvPr/>
          </p:nvSpPr>
          <p:spPr>
            <a:xfrm>
              <a:off x="3786350" y="550450"/>
              <a:ext cx="159850" cy="307475"/>
            </a:xfrm>
            <a:custGeom>
              <a:avLst/>
              <a:gdLst/>
              <a:ahLst/>
              <a:cxnLst/>
              <a:rect l="l" t="t" r="r" b="b"/>
              <a:pathLst>
                <a:path w="6394" h="12299" extrusionOk="0">
                  <a:moveTo>
                    <a:pt x="3197" y="0"/>
                  </a:moveTo>
                  <a:cubicBezTo>
                    <a:pt x="1435" y="0"/>
                    <a:pt x="0" y="1436"/>
                    <a:pt x="0" y="3197"/>
                  </a:cubicBezTo>
                  <a:lnTo>
                    <a:pt x="0" y="9101"/>
                  </a:lnTo>
                  <a:cubicBezTo>
                    <a:pt x="0" y="10863"/>
                    <a:pt x="1435" y="12298"/>
                    <a:pt x="3197" y="12298"/>
                  </a:cubicBezTo>
                  <a:cubicBezTo>
                    <a:pt x="4991" y="12298"/>
                    <a:pt x="6394" y="10863"/>
                    <a:pt x="6394" y="9101"/>
                  </a:cubicBezTo>
                  <a:lnTo>
                    <a:pt x="6394" y="3197"/>
                  </a:lnTo>
                  <a:cubicBezTo>
                    <a:pt x="6394" y="1436"/>
                    <a:pt x="4958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3;p51">
              <a:extLst>
                <a:ext uri="{FF2B5EF4-FFF2-40B4-BE49-F238E27FC236}">
                  <a16:creationId xmlns:a16="http://schemas.microsoft.com/office/drawing/2014/main" id="{50765197-3B67-72FA-9185-8108952110DA}"/>
                </a:ext>
              </a:extLst>
            </p:cNvPr>
            <p:cNvSpPr/>
            <p:nvPr/>
          </p:nvSpPr>
          <p:spPr>
            <a:xfrm>
              <a:off x="4239750" y="736750"/>
              <a:ext cx="301775" cy="277750"/>
            </a:xfrm>
            <a:custGeom>
              <a:avLst/>
              <a:gdLst/>
              <a:ahLst/>
              <a:cxnLst/>
              <a:rect l="l" t="t" r="r" b="b"/>
              <a:pathLst>
                <a:path w="12071" h="11110" extrusionOk="0">
                  <a:moveTo>
                    <a:pt x="8540" y="1"/>
                  </a:moveTo>
                  <a:cubicBezTo>
                    <a:pt x="7757" y="1"/>
                    <a:pt x="6973" y="287"/>
                    <a:pt x="6362" y="866"/>
                  </a:cubicBezTo>
                  <a:lnTo>
                    <a:pt x="1338" y="5596"/>
                  </a:lnTo>
                  <a:cubicBezTo>
                    <a:pt x="66" y="6803"/>
                    <a:pt x="1" y="8826"/>
                    <a:pt x="1208" y="10131"/>
                  </a:cubicBezTo>
                  <a:cubicBezTo>
                    <a:pt x="1827" y="10783"/>
                    <a:pt x="2676" y="11109"/>
                    <a:pt x="3524" y="11109"/>
                  </a:cubicBezTo>
                  <a:cubicBezTo>
                    <a:pt x="4339" y="11109"/>
                    <a:pt x="5122" y="10816"/>
                    <a:pt x="5742" y="10261"/>
                  </a:cubicBezTo>
                  <a:lnTo>
                    <a:pt x="10733" y="5498"/>
                  </a:lnTo>
                  <a:cubicBezTo>
                    <a:pt x="12037" y="4292"/>
                    <a:pt x="12070" y="2269"/>
                    <a:pt x="10863" y="997"/>
                  </a:cubicBezTo>
                  <a:cubicBezTo>
                    <a:pt x="10236" y="336"/>
                    <a:pt x="9388" y="1"/>
                    <a:pt x="8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4;p51">
              <a:extLst>
                <a:ext uri="{FF2B5EF4-FFF2-40B4-BE49-F238E27FC236}">
                  <a16:creationId xmlns:a16="http://schemas.microsoft.com/office/drawing/2014/main" id="{4FA412EC-05F8-22E9-52BE-959EDEB9FE25}"/>
                </a:ext>
              </a:extLst>
            </p:cNvPr>
            <p:cNvSpPr/>
            <p:nvPr/>
          </p:nvSpPr>
          <p:spPr>
            <a:xfrm>
              <a:off x="3202450" y="738475"/>
              <a:ext cx="302575" cy="277650"/>
            </a:xfrm>
            <a:custGeom>
              <a:avLst/>
              <a:gdLst/>
              <a:ahLst/>
              <a:cxnLst/>
              <a:rect l="l" t="t" r="r" b="b"/>
              <a:pathLst>
                <a:path w="12103" h="11106" extrusionOk="0">
                  <a:moveTo>
                    <a:pt x="3545" y="0"/>
                  </a:moveTo>
                  <a:cubicBezTo>
                    <a:pt x="2692" y="0"/>
                    <a:pt x="1838" y="344"/>
                    <a:pt x="1207" y="1026"/>
                  </a:cubicBezTo>
                  <a:cubicBezTo>
                    <a:pt x="0" y="2298"/>
                    <a:pt x="65" y="4320"/>
                    <a:pt x="1338" y="5527"/>
                  </a:cubicBezTo>
                  <a:lnTo>
                    <a:pt x="6361" y="10257"/>
                  </a:lnTo>
                  <a:cubicBezTo>
                    <a:pt x="6981" y="10844"/>
                    <a:pt x="7764" y="11105"/>
                    <a:pt x="8547" y="11105"/>
                  </a:cubicBezTo>
                  <a:cubicBezTo>
                    <a:pt x="9395" y="11105"/>
                    <a:pt x="10243" y="10779"/>
                    <a:pt x="10895" y="10094"/>
                  </a:cubicBezTo>
                  <a:cubicBezTo>
                    <a:pt x="12102" y="8822"/>
                    <a:pt x="12037" y="6800"/>
                    <a:pt x="10732" y="5593"/>
                  </a:cubicBezTo>
                  <a:lnTo>
                    <a:pt x="5709" y="863"/>
                  </a:lnTo>
                  <a:cubicBezTo>
                    <a:pt x="5102" y="287"/>
                    <a:pt x="4323" y="0"/>
                    <a:pt x="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5;p51">
              <a:extLst>
                <a:ext uri="{FF2B5EF4-FFF2-40B4-BE49-F238E27FC236}">
                  <a16:creationId xmlns:a16="http://schemas.microsoft.com/office/drawing/2014/main" id="{0CC7139D-A5CF-8249-3A5A-5AA3C2CD4F39}"/>
                </a:ext>
              </a:extLst>
            </p:cNvPr>
            <p:cNvSpPr/>
            <p:nvPr/>
          </p:nvSpPr>
          <p:spPr>
            <a:xfrm>
              <a:off x="3786350" y="4837525"/>
              <a:ext cx="159850" cy="307450"/>
            </a:xfrm>
            <a:custGeom>
              <a:avLst/>
              <a:gdLst/>
              <a:ahLst/>
              <a:cxnLst/>
              <a:rect l="l" t="t" r="r" b="b"/>
              <a:pathLst>
                <a:path w="6394" h="12298" extrusionOk="0">
                  <a:moveTo>
                    <a:pt x="3197" y="0"/>
                  </a:moveTo>
                  <a:cubicBezTo>
                    <a:pt x="1435" y="0"/>
                    <a:pt x="0" y="1435"/>
                    <a:pt x="0" y="3197"/>
                  </a:cubicBezTo>
                  <a:lnTo>
                    <a:pt x="0" y="9101"/>
                  </a:lnTo>
                  <a:cubicBezTo>
                    <a:pt x="0" y="10862"/>
                    <a:pt x="1435" y="12298"/>
                    <a:pt x="3197" y="12298"/>
                  </a:cubicBezTo>
                  <a:cubicBezTo>
                    <a:pt x="4958" y="12298"/>
                    <a:pt x="6394" y="10862"/>
                    <a:pt x="6394" y="9101"/>
                  </a:cubicBezTo>
                  <a:lnTo>
                    <a:pt x="6394" y="3197"/>
                  </a:lnTo>
                  <a:cubicBezTo>
                    <a:pt x="6394" y="1435"/>
                    <a:pt x="4991" y="0"/>
                    <a:pt x="3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6;p51">
              <a:extLst>
                <a:ext uri="{FF2B5EF4-FFF2-40B4-BE49-F238E27FC236}">
                  <a16:creationId xmlns:a16="http://schemas.microsoft.com/office/drawing/2014/main" id="{E3788CA8-7371-35D5-FB71-332CFA92CCB6}"/>
                </a:ext>
              </a:extLst>
            </p:cNvPr>
            <p:cNvSpPr/>
            <p:nvPr/>
          </p:nvSpPr>
          <p:spPr>
            <a:xfrm>
              <a:off x="4239750" y="4681025"/>
              <a:ext cx="301775" cy="278025"/>
            </a:xfrm>
            <a:custGeom>
              <a:avLst/>
              <a:gdLst/>
              <a:ahLst/>
              <a:cxnLst/>
              <a:rect l="l" t="t" r="r" b="b"/>
              <a:pathLst>
                <a:path w="12071" h="11121" extrusionOk="0">
                  <a:moveTo>
                    <a:pt x="3518" y="0"/>
                  </a:moveTo>
                  <a:cubicBezTo>
                    <a:pt x="2671" y="0"/>
                    <a:pt x="1831" y="335"/>
                    <a:pt x="1208" y="1008"/>
                  </a:cubicBezTo>
                  <a:cubicBezTo>
                    <a:pt x="1" y="2280"/>
                    <a:pt x="66" y="4303"/>
                    <a:pt x="1338" y="5510"/>
                  </a:cubicBezTo>
                  <a:lnTo>
                    <a:pt x="6362" y="10240"/>
                  </a:lnTo>
                  <a:cubicBezTo>
                    <a:pt x="6981" y="10827"/>
                    <a:pt x="7764" y="11120"/>
                    <a:pt x="8547" y="11120"/>
                  </a:cubicBezTo>
                  <a:cubicBezTo>
                    <a:pt x="9395" y="11120"/>
                    <a:pt x="10243" y="10794"/>
                    <a:pt x="10863" y="10109"/>
                  </a:cubicBezTo>
                  <a:cubicBezTo>
                    <a:pt x="12070" y="8837"/>
                    <a:pt x="12037" y="6815"/>
                    <a:pt x="10733" y="5608"/>
                  </a:cubicBezTo>
                  <a:lnTo>
                    <a:pt x="5742" y="878"/>
                  </a:lnTo>
                  <a:cubicBezTo>
                    <a:pt x="5111" y="294"/>
                    <a:pt x="4311" y="0"/>
                    <a:pt x="3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7;p51">
              <a:extLst>
                <a:ext uri="{FF2B5EF4-FFF2-40B4-BE49-F238E27FC236}">
                  <a16:creationId xmlns:a16="http://schemas.microsoft.com/office/drawing/2014/main" id="{134FC73B-31AC-0751-D76E-9B1C8DEACBFB}"/>
                </a:ext>
              </a:extLst>
            </p:cNvPr>
            <p:cNvSpPr/>
            <p:nvPr/>
          </p:nvSpPr>
          <p:spPr>
            <a:xfrm>
              <a:off x="3202450" y="4679675"/>
              <a:ext cx="302575" cy="277750"/>
            </a:xfrm>
            <a:custGeom>
              <a:avLst/>
              <a:gdLst/>
              <a:ahLst/>
              <a:cxnLst/>
              <a:rect l="l" t="t" r="r" b="b"/>
              <a:pathLst>
                <a:path w="12103" h="11110" extrusionOk="0">
                  <a:moveTo>
                    <a:pt x="8568" y="1"/>
                  </a:moveTo>
                  <a:cubicBezTo>
                    <a:pt x="7780" y="1"/>
                    <a:pt x="6988" y="287"/>
                    <a:pt x="6361" y="867"/>
                  </a:cubicBezTo>
                  <a:lnTo>
                    <a:pt x="1338" y="5564"/>
                  </a:lnTo>
                  <a:cubicBezTo>
                    <a:pt x="65" y="6771"/>
                    <a:pt x="0" y="8793"/>
                    <a:pt x="1207" y="10098"/>
                  </a:cubicBezTo>
                  <a:cubicBezTo>
                    <a:pt x="1827" y="10750"/>
                    <a:pt x="2675" y="11109"/>
                    <a:pt x="3523" y="11109"/>
                  </a:cubicBezTo>
                  <a:cubicBezTo>
                    <a:pt x="4306" y="11109"/>
                    <a:pt x="5089" y="10816"/>
                    <a:pt x="5709" y="10228"/>
                  </a:cubicBezTo>
                  <a:lnTo>
                    <a:pt x="10732" y="5499"/>
                  </a:lnTo>
                  <a:cubicBezTo>
                    <a:pt x="12037" y="4292"/>
                    <a:pt x="12102" y="2269"/>
                    <a:pt x="10895" y="997"/>
                  </a:cubicBezTo>
                  <a:cubicBezTo>
                    <a:pt x="10268" y="336"/>
                    <a:pt x="9420" y="1"/>
                    <a:pt x="8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487447" y="448073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Diferenças 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13BC5F-AEB1-8F69-4A9E-8998930EEB8B}"/>
              </a:ext>
            </a:extLst>
          </p:cNvPr>
          <p:cNvGraphicFramePr>
            <a:graphicFrameLocks noGrp="1"/>
          </p:cNvGraphicFramePr>
          <p:nvPr/>
        </p:nvGraphicFramePr>
        <p:xfrm>
          <a:off x="736239" y="1289211"/>
          <a:ext cx="7671522" cy="3287392"/>
        </p:xfrm>
        <a:graphic>
          <a:graphicData uri="http://schemas.openxmlformats.org/drawingml/2006/table">
            <a:tbl>
              <a:tblPr/>
              <a:tblGrid>
                <a:gridCol w="2557174">
                  <a:extLst>
                    <a:ext uri="{9D8B030D-6E8A-4147-A177-3AD203B41FA5}">
                      <a16:colId xmlns:a16="http://schemas.microsoft.com/office/drawing/2014/main" val="3739375080"/>
                    </a:ext>
                  </a:extLst>
                </a:gridCol>
                <a:gridCol w="2557174">
                  <a:extLst>
                    <a:ext uri="{9D8B030D-6E8A-4147-A177-3AD203B41FA5}">
                      <a16:colId xmlns:a16="http://schemas.microsoft.com/office/drawing/2014/main" val="1160510461"/>
                    </a:ext>
                  </a:extLst>
                </a:gridCol>
                <a:gridCol w="2557174">
                  <a:extLst>
                    <a:ext uri="{9D8B030D-6E8A-4147-A177-3AD203B41FA5}">
                      <a16:colId xmlns:a16="http://schemas.microsoft.com/office/drawing/2014/main" val="66034705"/>
                    </a:ext>
                  </a:extLst>
                </a:gridCol>
              </a:tblGrid>
              <a:tr h="302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🧩 </a:t>
                      </a:r>
                      <a:r>
                        <a:rPr lang="pt-BR" sz="1400" b="1"/>
                        <a:t>Aspecto</a:t>
                      </a:r>
                      <a:endParaRPr lang="pt-BR" sz="1400"/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🤖 </a:t>
                      </a:r>
                      <a:r>
                        <a:rPr lang="pt-BR" sz="1400" b="1"/>
                        <a:t>ChatGPT</a:t>
                      </a:r>
                      <a:endParaRPr lang="pt-BR" sz="1400"/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⚡ </a:t>
                      </a:r>
                      <a:r>
                        <a:rPr lang="pt-BR" sz="1400" b="1"/>
                        <a:t>DeepSeek</a:t>
                      </a:r>
                      <a:endParaRPr lang="pt-BR" sz="1400"/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51599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🌍 Origem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OpenAI (EUA)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DeepSeek AI (China)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79658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📅 Lançamento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2020 (várias versões)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2025 (rápida ascensão)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789516"/>
                  </a:ext>
                </a:extLst>
              </a:tr>
              <a:tr h="5150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🏗️ Arquitetura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 err="1"/>
                        <a:t>Transformer</a:t>
                      </a:r>
                      <a:r>
                        <a:rPr lang="pt-BR" sz="1400" dirty="0"/>
                        <a:t> denso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Mixture of Experts (mais eficiente)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019912"/>
                  </a:ext>
                </a:extLst>
              </a:tr>
              <a:tr h="5150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💰 Acessibilidade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Freemium (gratuito + pago)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Gratuito (API com baixo custo)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309936"/>
                  </a:ext>
                </a:extLst>
              </a:tr>
              <a:tr h="3029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🔒 Transparência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Proprietário / fechado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Mais aberto / versões locais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809410"/>
                  </a:ext>
                </a:extLst>
              </a:tr>
              <a:tr h="5150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🎯 Pontos fortes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Conversação, criatividade, explicações gerais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Matemática, lógica e programação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614389"/>
                  </a:ext>
                </a:extLst>
              </a:tr>
              <a:tr h="5150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⚠️ Limitações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Custos mais altos e restrições de uso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Menor maturidade e riscos de privacidade</a:t>
                      </a:r>
                    </a:p>
                  </a:txBody>
                  <a:tcPr marL="90884" marR="90884" marT="45442" marB="45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837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1286</Words>
  <Application>Microsoft Office PowerPoint</Application>
  <PresentationFormat>On-screen Show (16:9)</PresentationFormat>
  <Paragraphs>86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Commissioner</vt:lpstr>
      <vt:lpstr>Golos Text</vt:lpstr>
      <vt:lpstr>Golos Text SemiBold</vt:lpstr>
      <vt:lpstr>Formulating a Research Problem for University Students by Slidesgo</vt:lpstr>
      <vt:lpstr>Como a Inteligência Artificial influencia a Geopolítica Mundial</vt:lpstr>
      <vt:lpstr>O que será abordado</vt:lpstr>
      <vt:lpstr>Por que escolhemos esse tema? </vt:lpstr>
      <vt:lpstr>Introdução</vt:lpstr>
      <vt:lpstr>Motivação</vt:lpstr>
      <vt:lpstr>—Andrew Ng, cientista da computação e co-fundador do Google Brain</vt:lpstr>
      <vt:lpstr>O quê descobrimos sobre a IA na geopolítica</vt:lpstr>
      <vt:lpstr>Tipos de pesquisas realizadas</vt:lpstr>
      <vt:lpstr>Diferenças </vt:lpstr>
      <vt:lpstr>IA’s em diferentes contextos </vt:lpstr>
      <vt:lpstr>A nova guerra fria</vt:lpstr>
      <vt:lpstr>O que foi feito? </vt:lpstr>
      <vt:lpstr>“Produto” final</vt:lpstr>
      <vt:lpstr>O que será feito? </vt:lpstr>
      <vt:lpstr>O que será do mundo a partir da IA?</vt:lpstr>
      <vt:lpstr>Conclusão</vt:lpstr>
      <vt:lpstr>ALBO, José Luis. Implicações geopolíticas da inteligência artificial. Ideas for Democracy, 9 jan. 2024. Disponível em: https://www.minsait.com/ideasfordemocracy/pt-pt/implicacoes-geopoliticas-da-inteligencia-artificial. Acesso em: 13 maio 2025.  ALMEIDA, Virgílio; GAETANI, Francisco. Inteligência Artificial afetará a ordem mundial. Academia Brasileira de Ciências, 14 set. 2023. Disponível em: https://www.abc.org.br/2023/09/14/inteligencia-artificial-afetara-a-ordem-mundial/. Acesso em: 13 maio 2025.  BBC NEWS BRASIL. Como a IA virou novo ponto de tensão entre China e EUA. BBC Brasil, 2024a. Disponível em: https://www.bbc.com/portuguese/articles/creqq75dnn9o. Acesso em: 20 maio 2025. BBC NEWS BRASIL. DeepSeek: o app chinês que superou ChatGPT em popularidade e virou de cabeça para baixo mercado de IA. BBC, 16 mai. 2025a. Disponível em: https://www.bbc.com/portuguese/articles/cdd9m3rp271o. Acesso em: 20 maio 2025.  EXAME. Quem é Liang Wenfeng, fundador da DeepSeek. Exame, 29 jan. 2025. Disponível em: https://exame.com/inteligencia-artificial/quem-e-liang-wenfeng-fundador-da-deepseek/. Acesso em: 20 maio 2025.  EXTRA CLASSE. China e EUA: relações de mudança. Extra Classe, jul. 2024. Disponível em: https://www.extraclasse.org.br/opiniao/2024/07/china-e-eua-relacoes-de-mudanca/. Acesso em: 20 maio 2025.  FRIZZERA, Guilherme. A geopolítica da inteligência artificial. Uninter Notícias, 18 set. 2024. Disponível em: https://www.uninter.com/noticias/a-geopolitica-da-inteligencia-artificial. Acesso em: 13 maio 2025. </vt:lpstr>
      <vt:lpstr>Obrigado pela atenção!!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Inteligência Artificial influencia a Geopolítica Mundial</dc:title>
  <cp:lastModifiedBy>João Pedro Gibrail</cp:lastModifiedBy>
  <cp:revision>6</cp:revision>
  <dcterms:modified xsi:type="dcterms:W3CDTF">2025-09-23T01:28:30Z</dcterms:modified>
</cp:coreProperties>
</file>