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25.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7C02FBC-D0F4-4836-8D82-50CC11D289F7}" type="datetimeFigureOut">
              <a:rPr lang="en-US" smtClean="0"/>
              <a:pPr/>
              <a:t>30-Nov-20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E697714-6353-4246-9964-FECBD543A79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C02FBC-D0F4-4836-8D82-50CC11D289F7}" type="datetimeFigureOut">
              <a:rPr lang="en-US" smtClean="0"/>
              <a:pPr/>
              <a:t>30-Nov-20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697714-6353-4246-9964-FECBD543A7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C02FBC-D0F4-4836-8D82-50CC11D289F7}" type="datetimeFigureOut">
              <a:rPr lang="en-US" smtClean="0"/>
              <a:pPr/>
              <a:t>30-Nov-20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697714-6353-4246-9964-FECBD543A7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7C02FBC-D0F4-4836-8D82-50CC11D289F7}" type="datetimeFigureOut">
              <a:rPr lang="en-US" smtClean="0"/>
              <a:pPr/>
              <a:t>30-Nov-20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697714-6353-4246-9964-FECBD543A79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7C02FBC-D0F4-4836-8D82-50CC11D289F7}" type="datetimeFigureOut">
              <a:rPr lang="en-US" smtClean="0"/>
              <a:pPr/>
              <a:t>30-Nov-20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E697714-6353-4246-9964-FECBD543A79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7C02FBC-D0F4-4836-8D82-50CC11D289F7}" type="datetimeFigureOut">
              <a:rPr lang="en-US" smtClean="0"/>
              <a:pPr/>
              <a:t>30-Nov-20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697714-6353-4246-9964-FECBD543A79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7C02FBC-D0F4-4836-8D82-50CC11D289F7}" type="datetimeFigureOut">
              <a:rPr lang="en-US" smtClean="0"/>
              <a:pPr/>
              <a:t>30-Nov-20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E697714-6353-4246-9964-FECBD543A79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7C02FBC-D0F4-4836-8D82-50CC11D289F7}" type="datetimeFigureOut">
              <a:rPr lang="en-US" smtClean="0"/>
              <a:pPr/>
              <a:t>30-Nov-20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E697714-6353-4246-9964-FECBD543A79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7C02FBC-D0F4-4836-8D82-50CC11D289F7}" type="datetimeFigureOut">
              <a:rPr lang="en-US" smtClean="0"/>
              <a:pPr/>
              <a:t>30-Nov-20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E697714-6353-4246-9964-FECBD543A7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7C02FBC-D0F4-4836-8D82-50CC11D289F7}" type="datetimeFigureOut">
              <a:rPr lang="en-US" smtClean="0"/>
              <a:pPr/>
              <a:t>30-Nov-20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E697714-6353-4246-9964-FECBD543A79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7C02FBC-D0F4-4836-8D82-50CC11D289F7}" type="datetimeFigureOut">
              <a:rPr lang="en-US" smtClean="0"/>
              <a:pPr/>
              <a:t>30-Nov-20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E697714-6353-4246-9964-FECBD543A79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7C02FBC-D0F4-4836-8D82-50CC11D289F7}" type="datetimeFigureOut">
              <a:rPr lang="en-US" smtClean="0"/>
              <a:pPr/>
              <a:t>30-Nov-20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E697714-6353-4246-9964-FECBD543A7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hyperlink" Target="https://www.guru99.com/images/1/100518_0535_RelationalA10.png" TargetMode="External"/><Relationship Id="rId1" Type="http://schemas.openxmlformats.org/officeDocument/2006/relationships/slideLayout" Target="../slideLayouts/slideLayout2.xml"/><Relationship Id="rId6" Type="http://schemas.openxmlformats.org/officeDocument/2006/relationships/hyperlink" Target="https://www.guru99.com/images/1/100518_0535_RelationalA12.png" TargetMode="External"/><Relationship Id="rId5" Type="http://schemas.openxmlformats.org/officeDocument/2006/relationships/image" Target="../media/image21.png"/><Relationship Id="rId4" Type="http://schemas.openxmlformats.org/officeDocument/2006/relationships/hyperlink" Target="https://www.guru99.com/images/1/100518_0535_RelationalA11.png"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2057399"/>
          </a:xfrm>
        </p:spPr>
        <p:txBody>
          <a:bodyPr/>
          <a:lstStyle/>
          <a:p>
            <a:pPr algn="ctr"/>
            <a:r>
              <a:rPr lang="en-US" dirty="0" smtClean="0"/>
              <a:t>Chapter 3 </a:t>
            </a:r>
            <a:br>
              <a:rPr lang="en-US" dirty="0" smtClean="0"/>
            </a:br>
            <a:r>
              <a:rPr lang="en-US" dirty="0" smtClean="0"/>
              <a:t>Relational Data Model</a:t>
            </a:r>
            <a:endParaRPr lang="en-US" dirty="0"/>
          </a:p>
        </p:txBody>
      </p:sp>
      <p:sp>
        <p:nvSpPr>
          <p:cNvPr id="3" name="Subtitle 2"/>
          <p:cNvSpPr>
            <a:spLocks noGrp="1"/>
          </p:cNvSpPr>
          <p:nvPr>
            <p:ph type="subTitle" idx="1"/>
          </p:nvPr>
        </p:nvSpPr>
        <p:spPr/>
        <p:txBody>
          <a:bodyPr>
            <a:normAutofit fontScale="92500" lnSpcReduction="20000"/>
          </a:bodyPr>
          <a:lstStyle/>
          <a:p>
            <a:pPr algn="l"/>
            <a:r>
              <a:rPr lang="en-US" sz="2800" dirty="0" smtClean="0"/>
              <a:t>Presented by : </a:t>
            </a:r>
            <a:r>
              <a:rPr lang="en-US" sz="2800" dirty="0" err="1" smtClean="0"/>
              <a:t>Er</a:t>
            </a:r>
            <a:r>
              <a:rPr lang="en-US" sz="2800" dirty="0" smtClean="0"/>
              <a:t>. Lali Manandhar</a:t>
            </a:r>
          </a:p>
          <a:p>
            <a:pPr algn="l"/>
            <a:r>
              <a:rPr lang="en-US" sz="2800" dirty="0" smtClean="0"/>
              <a:t>Assistant Senior Lecturer</a:t>
            </a:r>
          </a:p>
          <a:p>
            <a:pPr algn="l"/>
            <a:r>
              <a:rPr lang="en-US" sz="2800" dirty="0" smtClean="0"/>
              <a:t>Everest Engineering College</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ifference between DBMS and RDMS.JPG"/>
          <p:cNvPicPr>
            <a:picLocks noGrp="1" noChangeAspect="1"/>
          </p:cNvPicPr>
          <p:nvPr>
            <p:ph idx="1"/>
          </p:nvPr>
        </p:nvPicPr>
        <p:blipFill>
          <a:blip r:embed="rId2"/>
          <a:stretch>
            <a:fillRect/>
          </a:stretch>
        </p:blipFill>
        <p:spPr>
          <a:xfrm>
            <a:off x="0" y="0"/>
            <a:ext cx="9143999" cy="6858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10200"/>
          </a:xfrm>
        </p:spPr>
        <p:txBody>
          <a:bodyPr>
            <a:normAutofit fontScale="92500"/>
          </a:bodyPr>
          <a:lstStyle/>
          <a:p>
            <a:pPr>
              <a:buNone/>
            </a:pPr>
            <a:r>
              <a:rPr lang="en-US" dirty="0" smtClean="0"/>
              <a:t>Basically there are three types of relations. These are </a:t>
            </a:r>
          </a:p>
          <a:p>
            <a:pPr marL="624078" indent="-514350">
              <a:buAutoNum type="arabicPeriod"/>
            </a:pPr>
            <a:r>
              <a:rPr lang="en-US" b="1" dirty="0" smtClean="0"/>
              <a:t>Base tables </a:t>
            </a:r>
            <a:r>
              <a:rPr lang="en-US" dirty="0" smtClean="0"/>
              <a:t>A table that physically exist in the database with unique name. It can be created, altered and manipulated using SQL statement. </a:t>
            </a:r>
          </a:p>
          <a:p>
            <a:pPr marL="624078" indent="-514350">
              <a:buAutoNum type="arabicPeriod"/>
            </a:pPr>
            <a:endParaRPr lang="en-US" dirty="0" smtClean="0"/>
          </a:p>
          <a:p>
            <a:pPr marL="624078" indent="-514350">
              <a:buAutoNum type="arabicPeriod"/>
            </a:pPr>
            <a:r>
              <a:rPr lang="en-US" b="1" dirty="0" smtClean="0"/>
              <a:t> Query Result table: </a:t>
            </a:r>
            <a:r>
              <a:rPr lang="en-US" dirty="0" smtClean="0"/>
              <a:t>A table that is displayed to the user for showing the resultant data obtained when a ‘question’ is asked to a table. </a:t>
            </a:r>
          </a:p>
          <a:p>
            <a:pPr marL="624078" indent="-514350">
              <a:buAutoNum type="arabicPeriod"/>
            </a:pPr>
            <a:endParaRPr lang="en-US" dirty="0" smtClean="0"/>
          </a:p>
          <a:p>
            <a:pPr marL="624078" indent="-514350">
              <a:buAutoNum type="arabicPeriod"/>
            </a:pPr>
            <a:r>
              <a:rPr lang="en-US" b="1" dirty="0" smtClean="0"/>
              <a:t> Views: </a:t>
            </a:r>
            <a:r>
              <a:rPr lang="en-US" dirty="0" smtClean="0"/>
              <a:t>A view is a virtual table which consists of only those columns from base table that the database user wants to see.</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Kinds of Relation (Table)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r>
              <a:rPr lang="en-US" dirty="0" smtClean="0"/>
              <a:t>The relational algebra is a procedural language which consists of set of operations that take one or two relations as input and produce a new relation as a result. </a:t>
            </a:r>
          </a:p>
          <a:p>
            <a:endParaRPr lang="en-US" dirty="0" smtClean="0"/>
          </a:p>
          <a:p>
            <a:r>
              <a:rPr lang="en-US" dirty="0" smtClean="0"/>
              <a:t>Relation algebra can be viewed as data manipulation language for relation model.</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Relational Algebra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007291"/>
          </a:xfrm>
        </p:spPr>
        <p:txBody>
          <a:bodyPr/>
          <a:lstStyle/>
          <a:p>
            <a:r>
              <a:rPr lang="en-US" dirty="0" smtClean="0"/>
              <a:t>The fundamental operations in relation algebra are </a:t>
            </a:r>
          </a:p>
          <a:p>
            <a:pPr>
              <a:buNone/>
            </a:pPr>
            <a:r>
              <a:rPr lang="en-US" dirty="0" smtClean="0"/>
              <a:t>1. Select </a:t>
            </a:r>
          </a:p>
          <a:p>
            <a:pPr>
              <a:buNone/>
            </a:pPr>
            <a:r>
              <a:rPr lang="en-US" dirty="0" smtClean="0"/>
              <a:t>2. Project </a:t>
            </a:r>
          </a:p>
          <a:p>
            <a:pPr>
              <a:buNone/>
            </a:pPr>
            <a:r>
              <a:rPr lang="en-US" dirty="0" smtClean="0"/>
              <a:t>3. Union </a:t>
            </a:r>
          </a:p>
          <a:p>
            <a:pPr>
              <a:buNone/>
            </a:pPr>
            <a:r>
              <a:rPr lang="en-US" dirty="0" smtClean="0"/>
              <a:t>4. Set Difference </a:t>
            </a:r>
          </a:p>
          <a:p>
            <a:pPr>
              <a:buNone/>
            </a:pPr>
            <a:r>
              <a:rPr lang="en-US" dirty="0" smtClean="0"/>
              <a:t>5. Rename </a:t>
            </a:r>
          </a:p>
          <a:p>
            <a:pPr>
              <a:buNone/>
            </a:pPr>
            <a:r>
              <a:rPr lang="en-US" dirty="0" smtClean="0"/>
              <a:t>6. Cartesian product. </a:t>
            </a:r>
          </a:p>
          <a:p>
            <a:r>
              <a:rPr lang="en-US" dirty="0" smtClean="0"/>
              <a:t>More three operations have been defined in term of these six, they are </a:t>
            </a:r>
          </a:p>
          <a:p>
            <a:pPr>
              <a:buNone/>
            </a:pPr>
            <a:r>
              <a:rPr lang="en-US" dirty="0" smtClean="0"/>
              <a:t>1. Set Intersection </a:t>
            </a:r>
          </a:p>
          <a:p>
            <a:pPr>
              <a:buNone/>
            </a:pPr>
            <a:r>
              <a:rPr lang="en-US" dirty="0" smtClean="0"/>
              <a:t>2. Joins </a:t>
            </a:r>
          </a:p>
          <a:p>
            <a:pPr>
              <a:buNone/>
            </a:pPr>
            <a:r>
              <a:rPr lang="en-US" dirty="0" smtClean="0"/>
              <a:t>3. Division.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791200"/>
          </a:xfrm>
        </p:spPr>
        <p:txBody>
          <a:bodyPr>
            <a:normAutofit fontScale="92500" lnSpcReduction="10000"/>
          </a:bodyPr>
          <a:lstStyle/>
          <a:p>
            <a:r>
              <a:rPr lang="en-US" dirty="0" smtClean="0"/>
              <a:t>Selection operator is unary operator. </a:t>
            </a:r>
          </a:p>
          <a:p>
            <a:r>
              <a:rPr lang="en-US" dirty="0" smtClean="0"/>
              <a:t>The selection operator is sigma: </a:t>
            </a:r>
            <a:r>
              <a:rPr lang="en-US" dirty="0" smtClean="0">
                <a:solidFill>
                  <a:srgbClr val="FF0000"/>
                </a:solidFill>
              </a:rPr>
              <a:t>σ</a:t>
            </a:r>
          </a:p>
          <a:p>
            <a:r>
              <a:rPr lang="en-US" dirty="0" smtClean="0"/>
              <a:t> The selection operator acts like filter on a relation by returning only a certain numbers of tuples. </a:t>
            </a:r>
          </a:p>
          <a:p>
            <a:r>
              <a:rPr lang="en-US" dirty="0" smtClean="0"/>
              <a:t>The resulting relation will have the same degree as the original relation. However the number of tuples is less than that of original relation. </a:t>
            </a:r>
          </a:p>
          <a:p>
            <a:r>
              <a:rPr lang="en-US" dirty="0" err="1" smtClean="0"/>
              <a:t>σC</a:t>
            </a:r>
            <a:r>
              <a:rPr lang="en-US" dirty="0" smtClean="0"/>
              <a:t>(R) returns all those </a:t>
            </a:r>
            <a:r>
              <a:rPr lang="en-US" dirty="0" err="1" smtClean="0"/>
              <a:t>tuple</a:t>
            </a:r>
            <a:r>
              <a:rPr lang="en-US" dirty="0" smtClean="0"/>
              <a:t> in relation R that satisfy the condition C. </a:t>
            </a:r>
          </a:p>
          <a:p>
            <a:r>
              <a:rPr lang="en-US" dirty="0" smtClean="0"/>
              <a:t>A condition C can be made up of any combination of comparison or logical operator that operates on the attribute of R. </a:t>
            </a:r>
          </a:p>
          <a:p>
            <a:r>
              <a:rPr lang="en-US" dirty="0" smtClean="0"/>
              <a:t>Comparison operators: = , , ≥, ≤, ≠ Logical operators: ¬, ˄, ˅ : (not, and , or ) </a:t>
            </a:r>
            <a:r>
              <a:rPr lang="en-US" dirty="0" err="1" smtClean="0"/>
              <a:t>repspectively</a:t>
            </a: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1. Selection Operator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6324600"/>
          </a:xfrm>
        </p:spPr>
        <p:txBody>
          <a:bodyPr/>
          <a:lstStyle/>
          <a:p>
            <a:r>
              <a:rPr lang="en-US" dirty="0" smtClean="0"/>
              <a:t>Example: Assume the following relation tbl_employee has the following attributes and tuples.</a:t>
            </a:r>
          </a:p>
          <a:p>
            <a:endParaRPr lang="en-US" dirty="0" smtClean="0"/>
          </a:p>
          <a:p>
            <a:endParaRPr lang="en-US" dirty="0" smtClean="0"/>
          </a:p>
          <a:p>
            <a:endParaRPr lang="en-US" dirty="0" smtClean="0"/>
          </a:p>
          <a:p>
            <a:endParaRPr lang="en-US" dirty="0" smtClean="0"/>
          </a:p>
          <a:p>
            <a:pPr>
              <a:buNone/>
            </a:pPr>
            <a:endParaRPr lang="en-US" dirty="0" smtClean="0"/>
          </a:p>
          <a:p>
            <a:r>
              <a:rPr lang="en-US" dirty="0" smtClean="0"/>
              <a:t>1. Select those employees in the CS department.</a:t>
            </a:r>
            <a:endParaRPr lang="en-US" dirty="0"/>
          </a:p>
        </p:txBody>
      </p:sp>
      <p:pic>
        <p:nvPicPr>
          <p:cNvPr id="4" name="Picture 3" descr="selector.JPG"/>
          <p:cNvPicPr>
            <a:picLocks noChangeAspect="1"/>
          </p:cNvPicPr>
          <p:nvPr/>
        </p:nvPicPr>
        <p:blipFill>
          <a:blip r:embed="rId2"/>
          <a:stretch>
            <a:fillRect/>
          </a:stretch>
        </p:blipFill>
        <p:spPr>
          <a:xfrm>
            <a:off x="762000" y="1752600"/>
            <a:ext cx="7848600" cy="1828800"/>
          </a:xfrm>
          <a:prstGeom prst="rect">
            <a:avLst/>
          </a:prstGeom>
        </p:spPr>
      </p:pic>
      <p:pic>
        <p:nvPicPr>
          <p:cNvPr id="6" name="Picture 5" descr="select CS dept.JPG"/>
          <p:cNvPicPr>
            <a:picLocks noChangeAspect="1"/>
          </p:cNvPicPr>
          <p:nvPr/>
        </p:nvPicPr>
        <p:blipFill>
          <a:blip r:embed="rId3"/>
          <a:stretch>
            <a:fillRect/>
          </a:stretch>
        </p:blipFill>
        <p:spPr>
          <a:xfrm>
            <a:off x="990600" y="4800600"/>
            <a:ext cx="7239000" cy="1676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elector example 1.JPG"/>
          <p:cNvPicPr>
            <a:picLocks noGrp="1" noChangeAspect="1"/>
          </p:cNvPicPr>
          <p:nvPr>
            <p:ph idx="1"/>
          </p:nvPr>
        </p:nvPicPr>
        <p:blipFill>
          <a:blip r:embed="rId2"/>
          <a:stretch>
            <a:fillRect/>
          </a:stretch>
        </p:blipFill>
        <p:spPr>
          <a:xfrm>
            <a:off x="0" y="0"/>
            <a:ext cx="9144000" cy="2895600"/>
          </a:xfrm>
        </p:spPr>
      </p:pic>
      <p:pic>
        <p:nvPicPr>
          <p:cNvPr id="7" name="Picture 6" descr="selector example 2.JPG"/>
          <p:cNvPicPr>
            <a:picLocks noChangeAspect="1"/>
          </p:cNvPicPr>
          <p:nvPr/>
        </p:nvPicPr>
        <p:blipFill>
          <a:blip r:embed="rId3"/>
          <a:stretch>
            <a:fillRect/>
          </a:stretch>
        </p:blipFill>
        <p:spPr>
          <a:xfrm>
            <a:off x="1676400" y="2895600"/>
            <a:ext cx="6580281" cy="2362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486400"/>
          </a:xfrm>
        </p:spPr>
        <p:txBody>
          <a:bodyPr/>
          <a:lstStyle/>
          <a:p>
            <a:r>
              <a:rPr lang="en-US" dirty="0" smtClean="0"/>
              <a:t>Projection is also a unary operator. The projection operator is pi: </a:t>
            </a:r>
            <a:r>
              <a:rPr lang="en-US" dirty="0" smtClean="0">
                <a:solidFill>
                  <a:srgbClr val="FF0000"/>
                </a:solidFill>
              </a:rPr>
              <a:t>∏</a:t>
            </a:r>
            <a:r>
              <a:rPr lang="en-US" dirty="0" smtClean="0"/>
              <a:t>. </a:t>
            </a:r>
          </a:p>
          <a:p>
            <a:r>
              <a:rPr lang="en-US" dirty="0" smtClean="0"/>
              <a:t>Projection limits the attributes that will be returned from the original relation. </a:t>
            </a:r>
          </a:p>
          <a:p>
            <a:r>
              <a:rPr lang="en-US" dirty="0" smtClean="0"/>
              <a:t>The general syntax is ∏attribute(R) where attribute is the list of attributes to be displayed from the original relation R. </a:t>
            </a:r>
          </a:p>
          <a:p>
            <a:r>
              <a:rPr lang="en-US" dirty="0" smtClean="0"/>
              <a:t>The resulting relation have the same number of tuples as the original relation however the degree of the resulting relation may be equal to or less than that of the original relation.</a:t>
            </a:r>
            <a:endParaRPr lang="en-US" dirty="0"/>
          </a:p>
        </p:txBody>
      </p:sp>
      <p:sp>
        <p:nvSpPr>
          <p:cNvPr id="3" name="Title 2"/>
          <p:cNvSpPr>
            <a:spLocks noGrp="1"/>
          </p:cNvSpPr>
          <p:nvPr>
            <p:ph type="title"/>
          </p:nvPr>
        </p:nvSpPr>
        <p:spPr>
          <a:xfrm>
            <a:off x="457200" y="274638"/>
            <a:ext cx="8229600" cy="792162"/>
          </a:xfrm>
        </p:spPr>
        <p:txBody>
          <a:bodyPr/>
          <a:lstStyle/>
          <a:p>
            <a:r>
              <a:rPr lang="en-US" dirty="0" smtClean="0"/>
              <a:t>2. Projection Operator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xample of Projection.JPG"/>
          <p:cNvPicPr>
            <a:picLocks noGrp="1" noChangeAspect="1"/>
          </p:cNvPicPr>
          <p:nvPr>
            <p:ph idx="1"/>
          </p:nvPr>
        </p:nvPicPr>
        <p:blipFill>
          <a:blip r:embed="rId2"/>
          <a:stretch>
            <a:fillRect/>
          </a:stretch>
        </p:blipFill>
        <p:spPr>
          <a:xfrm>
            <a:off x="179288" y="228600"/>
            <a:ext cx="8431312" cy="5257799"/>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711891"/>
          </a:xfrm>
        </p:spPr>
        <p:txBody>
          <a:bodyPr/>
          <a:lstStyle/>
          <a:p>
            <a:r>
              <a:rPr lang="en-US" dirty="0" smtClean="0"/>
              <a:t>The selection and projection operators can be combined to perform both operation i.e. display selected tuples with selected attributes.</a:t>
            </a:r>
            <a:endParaRPr lang="en-US" dirty="0"/>
          </a:p>
        </p:txBody>
      </p:sp>
      <p:sp>
        <p:nvSpPr>
          <p:cNvPr id="3" name="Title 2"/>
          <p:cNvSpPr>
            <a:spLocks noGrp="1"/>
          </p:cNvSpPr>
          <p:nvPr>
            <p:ph type="title"/>
          </p:nvPr>
        </p:nvSpPr>
        <p:spPr>
          <a:xfrm>
            <a:off x="457200" y="274638"/>
            <a:ext cx="8229600" cy="792162"/>
          </a:xfrm>
        </p:spPr>
        <p:txBody>
          <a:bodyPr>
            <a:normAutofit fontScale="90000"/>
          </a:bodyPr>
          <a:lstStyle/>
          <a:p>
            <a:r>
              <a:rPr lang="en-US" dirty="0" smtClean="0"/>
              <a:t>Combining Selection and projection</a:t>
            </a:r>
            <a:endParaRPr lang="en-US" dirty="0"/>
          </a:p>
        </p:txBody>
      </p:sp>
      <p:pic>
        <p:nvPicPr>
          <p:cNvPr id="4" name="Picture 3" descr="example of selection and projection 1.JPG"/>
          <p:cNvPicPr>
            <a:picLocks noChangeAspect="1"/>
          </p:cNvPicPr>
          <p:nvPr/>
        </p:nvPicPr>
        <p:blipFill>
          <a:blip r:embed="rId2"/>
          <a:stretch>
            <a:fillRect/>
          </a:stretch>
        </p:blipFill>
        <p:spPr>
          <a:xfrm>
            <a:off x="1143000" y="3124200"/>
            <a:ext cx="7543800" cy="304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10200"/>
          </a:xfrm>
        </p:spPr>
        <p:txBody>
          <a:bodyPr>
            <a:normAutofit lnSpcReduction="10000"/>
          </a:bodyPr>
          <a:lstStyle/>
          <a:p>
            <a:r>
              <a:rPr lang="en-US" dirty="0" smtClean="0"/>
              <a:t>Relational Model was proposed by E.F. </a:t>
            </a:r>
            <a:r>
              <a:rPr lang="en-US" dirty="0" err="1" smtClean="0"/>
              <a:t>Codd</a:t>
            </a:r>
            <a:r>
              <a:rPr lang="en-US" dirty="0" smtClean="0"/>
              <a:t> to model data in the form of relations or tables. </a:t>
            </a:r>
          </a:p>
          <a:p>
            <a:r>
              <a:rPr lang="en-US" dirty="0" smtClean="0"/>
              <a:t>After designing the conceptual model of Database using ER diagram, we need to convert the conceptual model in the relational model. </a:t>
            </a:r>
          </a:p>
          <a:p>
            <a:r>
              <a:rPr lang="en-US" dirty="0" smtClean="0"/>
              <a:t>The relational model of data is based on the concept of relation (table). Relational Model represents how data is stored in Relational Databases. </a:t>
            </a:r>
          </a:p>
          <a:p>
            <a:r>
              <a:rPr lang="en-US" dirty="0" smtClean="0"/>
              <a:t>A relational database stores data in the form of relations (tables). </a:t>
            </a: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Relational Model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xample of selection and projection 2.JPG"/>
          <p:cNvPicPr>
            <a:picLocks noGrp="1" noChangeAspect="1"/>
          </p:cNvPicPr>
          <p:nvPr>
            <p:ph idx="1"/>
          </p:nvPr>
        </p:nvPicPr>
        <p:blipFill>
          <a:blip r:embed="rId2"/>
          <a:stretch>
            <a:fillRect/>
          </a:stretch>
        </p:blipFill>
        <p:spPr>
          <a:xfrm>
            <a:off x="228600" y="0"/>
            <a:ext cx="8458200" cy="46482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union operation on two relations R and S denoted by R U S having same number of attributes results a new relation having records from both relation with duplicate records removed.</a:t>
            </a:r>
            <a:endParaRPr lang="en-US" dirty="0"/>
          </a:p>
        </p:txBody>
      </p:sp>
      <p:sp>
        <p:nvSpPr>
          <p:cNvPr id="3" name="Title 2"/>
          <p:cNvSpPr>
            <a:spLocks noGrp="1"/>
          </p:cNvSpPr>
          <p:nvPr>
            <p:ph type="title"/>
          </p:nvPr>
        </p:nvSpPr>
        <p:spPr/>
        <p:txBody>
          <a:bodyPr/>
          <a:lstStyle/>
          <a:p>
            <a:r>
              <a:rPr lang="en-US" dirty="0" smtClean="0"/>
              <a:t>3. Union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difference operation on two relations R and S denoted by R-S results a relation containing those records from R but not from S.</a:t>
            </a:r>
            <a:endParaRPr lang="en-US" dirty="0"/>
          </a:p>
        </p:txBody>
      </p:sp>
      <p:sp>
        <p:nvSpPr>
          <p:cNvPr id="3" name="Title 2"/>
          <p:cNvSpPr>
            <a:spLocks noGrp="1"/>
          </p:cNvSpPr>
          <p:nvPr>
            <p:ph type="title"/>
          </p:nvPr>
        </p:nvSpPr>
        <p:spPr/>
        <p:txBody>
          <a:bodyPr/>
          <a:lstStyle/>
          <a:p>
            <a:r>
              <a:rPr lang="en-US" dirty="0" smtClean="0"/>
              <a:t>4. Set Difference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intersection operation on two relations R and S denoted by R∩S results a relation with records that appears in both R and S.</a:t>
            </a:r>
            <a:endParaRPr lang="en-US" dirty="0"/>
          </a:p>
        </p:txBody>
      </p:sp>
      <p:sp>
        <p:nvSpPr>
          <p:cNvPr id="3" name="Title 2"/>
          <p:cNvSpPr>
            <a:spLocks noGrp="1"/>
          </p:cNvSpPr>
          <p:nvPr>
            <p:ph type="title"/>
          </p:nvPr>
        </p:nvSpPr>
        <p:spPr/>
        <p:txBody>
          <a:bodyPr/>
          <a:lstStyle/>
          <a:p>
            <a:r>
              <a:rPr lang="en-US" dirty="0" smtClean="0"/>
              <a:t>5. Intersection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xample of union, insertion and difference.JPG"/>
          <p:cNvPicPr>
            <a:picLocks noGrp="1" noChangeAspect="1"/>
          </p:cNvPicPr>
          <p:nvPr>
            <p:ph idx="1"/>
          </p:nvPr>
        </p:nvPicPr>
        <p:blipFill>
          <a:blip r:embed="rId2"/>
          <a:stretch>
            <a:fillRect/>
          </a:stretch>
        </p:blipFill>
        <p:spPr>
          <a:xfrm>
            <a:off x="525512" y="533400"/>
            <a:ext cx="8008888" cy="44958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xample of union, insertion and difference 2.JPG"/>
          <p:cNvPicPr>
            <a:picLocks noGrp="1" noChangeAspect="1"/>
          </p:cNvPicPr>
          <p:nvPr>
            <p:ph idx="1"/>
          </p:nvPr>
        </p:nvPicPr>
        <p:blipFill>
          <a:blip r:embed="rId2"/>
          <a:stretch>
            <a:fillRect/>
          </a:stretch>
        </p:blipFill>
        <p:spPr>
          <a:xfrm>
            <a:off x="2743200" y="228600"/>
            <a:ext cx="4038600" cy="5638799"/>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rename operation on and existing relations results a relation under a new name. </a:t>
            </a:r>
          </a:p>
          <a:p>
            <a:r>
              <a:rPr lang="en-US" dirty="0" smtClean="0"/>
              <a:t>        is the relation with B with its name changed to A.</a:t>
            </a:r>
            <a:endParaRPr lang="en-US" dirty="0"/>
          </a:p>
        </p:txBody>
      </p:sp>
      <p:sp>
        <p:nvSpPr>
          <p:cNvPr id="3" name="Title 2"/>
          <p:cNvSpPr>
            <a:spLocks noGrp="1"/>
          </p:cNvSpPr>
          <p:nvPr>
            <p:ph type="title"/>
          </p:nvPr>
        </p:nvSpPr>
        <p:spPr/>
        <p:txBody>
          <a:bodyPr/>
          <a:lstStyle/>
          <a:p>
            <a:r>
              <a:rPr lang="en-US" dirty="0" smtClean="0"/>
              <a:t>6. Rename Operator (</a:t>
            </a:r>
            <a:r>
              <a:rPr lang="el-GR" dirty="0" smtClean="0"/>
              <a:t>ϱ))</a:t>
            </a:r>
            <a:endParaRPr lang="en-US" dirty="0"/>
          </a:p>
        </p:txBody>
      </p:sp>
      <p:pic>
        <p:nvPicPr>
          <p:cNvPr id="4" name="Picture 3" descr="rename operator.JPG"/>
          <p:cNvPicPr>
            <a:picLocks noChangeAspect="1"/>
          </p:cNvPicPr>
          <p:nvPr/>
        </p:nvPicPr>
        <p:blipFill>
          <a:blip r:embed="rId2"/>
          <a:stretch>
            <a:fillRect/>
          </a:stretch>
        </p:blipFill>
        <p:spPr>
          <a:xfrm>
            <a:off x="838200" y="2353733"/>
            <a:ext cx="838200" cy="4656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lnSpcReduction="10000"/>
          </a:bodyPr>
          <a:lstStyle/>
          <a:p>
            <a:r>
              <a:rPr lang="en-US" dirty="0" smtClean="0"/>
              <a:t>The Cartesian product also called as cross product or cross join is used to produce all combination of records from two relations i.e. it combines the record on one relation with all the records from another relation. </a:t>
            </a:r>
          </a:p>
          <a:p>
            <a:endParaRPr lang="en-US" dirty="0" smtClean="0"/>
          </a:p>
          <a:p>
            <a:r>
              <a:rPr lang="en-US" dirty="0" smtClean="0"/>
              <a:t>If R and S are two relation having n and m number of attributes and p and q number of records respectively , then the Cartesian product of these two relation denoted by R X S results a new relation having (</a:t>
            </a:r>
            <a:r>
              <a:rPr lang="en-US" dirty="0" err="1" smtClean="0"/>
              <a:t>n+m</a:t>
            </a:r>
            <a:r>
              <a:rPr lang="en-US" dirty="0" smtClean="0"/>
              <a:t>) number of attributes and (p*q) number of records. </a:t>
            </a:r>
            <a:endParaRPr lang="en-US" dirty="0"/>
          </a:p>
        </p:txBody>
      </p:sp>
      <p:sp>
        <p:nvSpPr>
          <p:cNvPr id="3" name="Title 2"/>
          <p:cNvSpPr>
            <a:spLocks noGrp="1"/>
          </p:cNvSpPr>
          <p:nvPr>
            <p:ph type="title"/>
          </p:nvPr>
        </p:nvSpPr>
        <p:spPr>
          <a:xfrm>
            <a:off x="457200" y="274638"/>
            <a:ext cx="8229600" cy="944562"/>
          </a:xfrm>
        </p:spPr>
        <p:txBody>
          <a:bodyPr/>
          <a:lstStyle/>
          <a:p>
            <a:r>
              <a:rPr lang="en-US" dirty="0" smtClean="0"/>
              <a:t>7. Cartesian Product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artesian product.JPG"/>
          <p:cNvPicPr>
            <a:picLocks noGrp="1" noChangeAspect="1"/>
          </p:cNvPicPr>
          <p:nvPr>
            <p:ph idx="1"/>
          </p:nvPr>
        </p:nvPicPr>
        <p:blipFill>
          <a:blip r:embed="rId2"/>
          <a:stretch>
            <a:fillRect/>
          </a:stretch>
        </p:blipFill>
        <p:spPr>
          <a:xfrm>
            <a:off x="0" y="762000"/>
            <a:ext cx="9079787" cy="47244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lstStyle/>
          <a:p>
            <a:r>
              <a:rPr lang="en-US" dirty="0" smtClean="0"/>
              <a:t>The divide operator takes two relations and builds another relation consisting of values of an attribute of one relation that matches all the values in another relation. </a:t>
            </a:r>
            <a:endParaRPr lang="en-US" dirty="0"/>
          </a:p>
        </p:txBody>
      </p:sp>
      <p:sp>
        <p:nvSpPr>
          <p:cNvPr id="3" name="Title 2"/>
          <p:cNvSpPr>
            <a:spLocks noGrp="1"/>
          </p:cNvSpPr>
          <p:nvPr>
            <p:ph type="title"/>
          </p:nvPr>
        </p:nvSpPr>
        <p:spPr/>
        <p:txBody>
          <a:bodyPr/>
          <a:lstStyle/>
          <a:p>
            <a:r>
              <a:rPr lang="en-US" dirty="0" smtClean="0"/>
              <a:t>8. Division</a:t>
            </a:r>
            <a:endParaRPr lang="en-US" dirty="0"/>
          </a:p>
        </p:txBody>
      </p:sp>
      <p:pic>
        <p:nvPicPr>
          <p:cNvPr id="6" name="Picture 5" descr="divison.JPG"/>
          <p:cNvPicPr>
            <a:picLocks noChangeAspect="1"/>
          </p:cNvPicPr>
          <p:nvPr/>
        </p:nvPicPr>
        <p:blipFill>
          <a:blip r:embed="rId2"/>
          <a:stretch>
            <a:fillRect/>
          </a:stretch>
        </p:blipFill>
        <p:spPr>
          <a:xfrm>
            <a:off x="0" y="3048000"/>
            <a:ext cx="8839200" cy="381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 relational database is a database structured in relational model. </a:t>
            </a:r>
          </a:p>
          <a:p>
            <a:r>
              <a:rPr lang="en-US" dirty="0" smtClean="0"/>
              <a:t>A RDBMS is a collection of programs that can be used to create, maintain, modify and manipulate the relational database. </a:t>
            </a:r>
          </a:p>
          <a:p>
            <a:r>
              <a:rPr lang="en-US" dirty="0" smtClean="0"/>
              <a:t>Some of the example of RDBMS are Oracle, MS-SQL Server , MS-Access etc. </a:t>
            </a:r>
            <a:endParaRPr lang="en-US" dirty="0"/>
          </a:p>
        </p:txBody>
      </p:sp>
      <p:sp>
        <p:nvSpPr>
          <p:cNvPr id="3" name="Title 2"/>
          <p:cNvSpPr>
            <a:spLocks noGrp="1"/>
          </p:cNvSpPr>
          <p:nvPr>
            <p:ph type="title"/>
          </p:nvPr>
        </p:nvSpPr>
        <p:spPr/>
        <p:txBody>
          <a:bodyPr>
            <a:normAutofit fontScale="90000"/>
          </a:bodyPr>
          <a:lstStyle/>
          <a:p>
            <a:r>
              <a:rPr lang="en-US" dirty="0" smtClean="0"/>
              <a:t>Relational Database Management System (RDBMS)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791200"/>
          </a:xfrm>
        </p:spPr>
        <p:txBody>
          <a:bodyPr>
            <a:normAutofit/>
          </a:bodyPr>
          <a:lstStyle/>
          <a:p>
            <a:r>
              <a:rPr lang="en-US" dirty="0" smtClean="0"/>
              <a:t>Joins operation bring together two relations and combine their attributes and tables in a specific fashion. </a:t>
            </a:r>
          </a:p>
          <a:p>
            <a:r>
              <a:rPr lang="en-US" dirty="0" smtClean="0"/>
              <a:t>Join is a combination of a Cartesian product followed by a selection process. </a:t>
            </a:r>
          </a:p>
          <a:p>
            <a:r>
              <a:rPr lang="en-US" dirty="0" smtClean="0"/>
              <a:t>In its simplest form, the join operation is just the cross product of two relations which produce large result size but using this operation, one record from relation R and one record from Relation S can be combined together to form the result if the combination satisfies the join condition. </a:t>
            </a:r>
          </a:p>
          <a:p>
            <a:r>
              <a:rPr lang="en-US" dirty="0" smtClean="0"/>
              <a:t>The join condition can be =, , ≤, ≥, ≠</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US" dirty="0" smtClean="0"/>
              <a:t>9. Joins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lstStyle/>
          <a:p>
            <a:r>
              <a:rPr lang="en-US" dirty="0" smtClean="0"/>
              <a:t>A join when the join condition is = then we call it </a:t>
            </a:r>
            <a:r>
              <a:rPr lang="en-US" dirty="0" err="1" smtClean="0"/>
              <a:t>Equi</a:t>
            </a:r>
            <a:r>
              <a:rPr lang="en-US" dirty="0" smtClean="0"/>
              <a:t>-join. </a:t>
            </a:r>
          </a:p>
          <a:p>
            <a:r>
              <a:rPr lang="en-US" dirty="0" smtClean="0"/>
              <a:t>Example: Assume we have two relations EMP and DEPART as below. </a:t>
            </a:r>
          </a:p>
          <a:p>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US" dirty="0" smtClean="0"/>
              <a:t>A. Equijoin </a:t>
            </a:r>
            <a:endParaRPr lang="en-US" dirty="0"/>
          </a:p>
        </p:txBody>
      </p:sp>
      <p:pic>
        <p:nvPicPr>
          <p:cNvPr id="4" name="Picture 3" descr="emp and dept table.JPG"/>
          <p:cNvPicPr>
            <a:picLocks noChangeAspect="1"/>
          </p:cNvPicPr>
          <p:nvPr/>
        </p:nvPicPr>
        <p:blipFill>
          <a:blip r:embed="rId2"/>
          <a:stretch>
            <a:fillRect/>
          </a:stretch>
        </p:blipFill>
        <p:spPr>
          <a:xfrm>
            <a:off x="457200" y="2819400"/>
            <a:ext cx="8458200" cy="2743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qui join example 1.JPG"/>
          <p:cNvPicPr>
            <a:picLocks noGrp="1" noChangeAspect="1"/>
          </p:cNvPicPr>
          <p:nvPr>
            <p:ph idx="1"/>
          </p:nvPr>
        </p:nvPicPr>
        <p:blipFill>
          <a:blip r:embed="rId2"/>
          <a:stretch>
            <a:fillRect/>
          </a:stretch>
        </p:blipFill>
        <p:spPr>
          <a:xfrm>
            <a:off x="0" y="0"/>
            <a:ext cx="9031088" cy="3810000"/>
          </a:xfrm>
        </p:spPr>
      </p:pic>
      <p:pic>
        <p:nvPicPr>
          <p:cNvPr id="5" name="Picture 4" descr="equi join example 2.JPG"/>
          <p:cNvPicPr>
            <a:picLocks noChangeAspect="1"/>
          </p:cNvPicPr>
          <p:nvPr/>
        </p:nvPicPr>
        <p:blipFill>
          <a:blip r:embed="rId3"/>
          <a:stretch>
            <a:fillRect/>
          </a:stretch>
        </p:blipFill>
        <p:spPr>
          <a:xfrm>
            <a:off x="0" y="3581400"/>
            <a:ext cx="9144000" cy="3276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lstStyle/>
          <a:p>
            <a:r>
              <a:rPr lang="en-US" dirty="0" smtClean="0"/>
              <a:t>In </a:t>
            </a:r>
            <a:r>
              <a:rPr lang="en-US" dirty="0" err="1" smtClean="0"/>
              <a:t>Equi</a:t>
            </a:r>
            <a:r>
              <a:rPr lang="en-US" dirty="0" smtClean="0"/>
              <a:t>-join, any attributes in common such as DEPT in above relations are repeated. The natural join will remove such duplicate attributes. Natural join does not use any comparison operator.</a:t>
            </a:r>
          </a:p>
          <a:p>
            <a:r>
              <a:rPr lang="en-US" dirty="0" smtClean="0"/>
              <a:t> Example: EMP ⋈ DEPART</a:t>
            </a:r>
            <a:endParaRPr lang="en-US" dirty="0"/>
          </a:p>
        </p:txBody>
      </p:sp>
      <p:sp>
        <p:nvSpPr>
          <p:cNvPr id="3" name="Title 2"/>
          <p:cNvSpPr>
            <a:spLocks noGrp="1"/>
          </p:cNvSpPr>
          <p:nvPr>
            <p:ph type="title"/>
          </p:nvPr>
        </p:nvSpPr>
        <p:spPr>
          <a:xfrm>
            <a:off x="381000" y="0"/>
            <a:ext cx="8229600" cy="868362"/>
          </a:xfrm>
        </p:spPr>
        <p:txBody>
          <a:bodyPr/>
          <a:lstStyle/>
          <a:p>
            <a:r>
              <a:rPr lang="en-US" dirty="0" smtClean="0"/>
              <a:t>B. Natural Join ⋈</a:t>
            </a:r>
            <a:endParaRPr lang="en-US" dirty="0"/>
          </a:p>
        </p:txBody>
      </p:sp>
      <p:pic>
        <p:nvPicPr>
          <p:cNvPr id="4" name="Picture 3" descr="natural join.JPG"/>
          <p:cNvPicPr>
            <a:picLocks noChangeAspect="1"/>
          </p:cNvPicPr>
          <p:nvPr/>
        </p:nvPicPr>
        <p:blipFill>
          <a:blip r:embed="rId2"/>
          <a:stretch>
            <a:fillRect/>
          </a:stretch>
        </p:blipFill>
        <p:spPr>
          <a:xfrm>
            <a:off x="762000" y="3200400"/>
            <a:ext cx="8382000" cy="24384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lstStyle/>
          <a:p>
            <a:r>
              <a:rPr lang="en-US" dirty="0" smtClean="0"/>
              <a:t>The outer join is an extension of the inner join. </a:t>
            </a:r>
          </a:p>
          <a:p>
            <a:r>
              <a:rPr lang="en-US" dirty="0" smtClean="0"/>
              <a:t>Outer joins of two or more tables perform an inner join of those tables according to a specified join condition and also return rows from the left join table, the right join table, or both, that do not match the inner join condition, extending the results rows with nulls in the non matching fields.</a:t>
            </a:r>
            <a:endParaRPr lang="en-US" dirty="0"/>
          </a:p>
        </p:txBody>
      </p:sp>
      <p:sp>
        <p:nvSpPr>
          <p:cNvPr id="3" name="Title 2"/>
          <p:cNvSpPr>
            <a:spLocks noGrp="1"/>
          </p:cNvSpPr>
          <p:nvPr>
            <p:ph type="title"/>
          </p:nvPr>
        </p:nvSpPr>
        <p:spPr>
          <a:xfrm>
            <a:off x="457200" y="0"/>
            <a:ext cx="8229600" cy="715962"/>
          </a:xfrm>
        </p:spPr>
        <p:txBody>
          <a:bodyPr>
            <a:normAutofit fontScale="90000"/>
          </a:bodyPr>
          <a:lstStyle/>
          <a:p>
            <a:r>
              <a:rPr lang="en-US" dirty="0" smtClean="0"/>
              <a:t>C. Outer Join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lstStyle/>
          <a:p>
            <a:pPr marL="681228" indent="-571500">
              <a:buNone/>
            </a:pPr>
            <a:r>
              <a:rPr lang="en-US" dirty="0" err="1" smtClean="0"/>
              <a:t>i</a:t>
            </a:r>
            <a:r>
              <a:rPr lang="en-US" dirty="0" smtClean="0"/>
              <a:t>. Left Outer Join :</a:t>
            </a:r>
          </a:p>
          <a:p>
            <a:pPr marL="681228" indent="-571500">
              <a:buNone/>
            </a:pPr>
            <a:r>
              <a:rPr lang="en-US" dirty="0" smtClean="0"/>
              <a:t>	It includes all </a:t>
            </a:r>
            <a:r>
              <a:rPr lang="en-US" dirty="0" err="1" smtClean="0"/>
              <a:t>tuples</a:t>
            </a:r>
            <a:r>
              <a:rPr lang="en-US" dirty="0" smtClean="0"/>
              <a:t> from left hand relation and include only those matching </a:t>
            </a:r>
            <a:r>
              <a:rPr lang="en-US" dirty="0" err="1" smtClean="0"/>
              <a:t>tuples</a:t>
            </a:r>
            <a:r>
              <a:rPr lang="en-US" dirty="0" smtClean="0"/>
              <a:t> from right hand relation.</a:t>
            </a:r>
          </a:p>
          <a:p>
            <a:pPr marL="681228" indent="-571500">
              <a:buNone/>
            </a:pPr>
            <a:r>
              <a:rPr lang="en-US" dirty="0" smtClean="0"/>
              <a:t>ii. Right Outer Join </a:t>
            </a:r>
          </a:p>
          <a:p>
            <a:pPr marL="681228" indent="-571500">
              <a:buNone/>
            </a:pPr>
            <a:r>
              <a:rPr lang="en-US" dirty="0" smtClean="0"/>
              <a:t>	It includes all </a:t>
            </a:r>
            <a:r>
              <a:rPr lang="en-US" dirty="0" err="1" smtClean="0"/>
              <a:t>tuples</a:t>
            </a:r>
            <a:r>
              <a:rPr lang="en-US" dirty="0" smtClean="0"/>
              <a:t> from right hand relation and include only those matching </a:t>
            </a:r>
            <a:r>
              <a:rPr lang="en-US" dirty="0" err="1" smtClean="0"/>
              <a:t>tuples</a:t>
            </a:r>
            <a:r>
              <a:rPr lang="en-US" dirty="0" smtClean="0"/>
              <a:t> from left hand relation. </a:t>
            </a:r>
          </a:p>
          <a:p>
            <a:pPr marL="681228" indent="-571500">
              <a:buNone/>
            </a:pPr>
            <a:r>
              <a:rPr lang="en-US" dirty="0" smtClean="0"/>
              <a:t>iii. Full Outer Join </a:t>
            </a:r>
          </a:p>
          <a:p>
            <a:pPr marL="681228" indent="-571500">
              <a:buNone/>
            </a:pPr>
            <a:r>
              <a:rPr lang="en-US" dirty="0" smtClean="0"/>
              <a:t>	It includes all </a:t>
            </a:r>
            <a:r>
              <a:rPr lang="en-US" dirty="0" err="1" smtClean="0"/>
              <a:t>tuples</a:t>
            </a:r>
            <a:r>
              <a:rPr lang="en-US" dirty="0" smtClean="0"/>
              <a:t> from both left hand relation and right hand relation. </a:t>
            </a:r>
            <a:endParaRPr lang="en-US" dirty="0"/>
          </a:p>
        </p:txBody>
      </p:sp>
      <p:pic>
        <p:nvPicPr>
          <p:cNvPr id="4" name="Picture 3" descr="https://www.guru99.com/images/1/100518_0535_RelationalA10.png">
            <a:hlinkClick r:id="rId2"/>
          </p:cNvPr>
          <p:cNvPicPr/>
          <p:nvPr/>
        </p:nvPicPr>
        <p:blipFill>
          <a:blip r:embed="rId3"/>
          <a:srcRect/>
          <a:stretch>
            <a:fillRect/>
          </a:stretch>
        </p:blipFill>
        <p:spPr bwMode="auto">
          <a:xfrm>
            <a:off x="3429000" y="381000"/>
            <a:ext cx="571500" cy="381000"/>
          </a:xfrm>
          <a:prstGeom prst="rect">
            <a:avLst/>
          </a:prstGeom>
          <a:noFill/>
          <a:ln w="9525">
            <a:noFill/>
            <a:miter lim="800000"/>
            <a:headEnd/>
            <a:tailEnd/>
          </a:ln>
        </p:spPr>
      </p:pic>
      <p:pic>
        <p:nvPicPr>
          <p:cNvPr id="5" name="Picture 4" descr="https://www.guru99.com/images/1/100518_0535_RelationalA11.png">
            <a:hlinkClick r:id="rId4"/>
          </p:cNvPr>
          <p:cNvPicPr/>
          <p:nvPr/>
        </p:nvPicPr>
        <p:blipFill>
          <a:blip r:embed="rId5"/>
          <a:srcRect/>
          <a:stretch>
            <a:fillRect/>
          </a:stretch>
        </p:blipFill>
        <p:spPr bwMode="auto">
          <a:xfrm>
            <a:off x="3886200" y="2133600"/>
            <a:ext cx="457200" cy="333375"/>
          </a:xfrm>
          <a:prstGeom prst="rect">
            <a:avLst/>
          </a:prstGeom>
          <a:noFill/>
          <a:ln w="9525">
            <a:noFill/>
            <a:miter lim="800000"/>
            <a:headEnd/>
            <a:tailEnd/>
          </a:ln>
        </p:spPr>
      </p:pic>
      <p:pic>
        <p:nvPicPr>
          <p:cNvPr id="6" name="Picture 5" descr="https://www.guru99.com/images/1/100518_0535_RelationalA12.png">
            <a:hlinkClick r:id="rId6"/>
          </p:cNvPr>
          <p:cNvPicPr/>
          <p:nvPr/>
        </p:nvPicPr>
        <p:blipFill>
          <a:blip r:embed="rId7"/>
          <a:srcRect/>
          <a:stretch>
            <a:fillRect/>
          </a:stretch>
        </p:blipFill>
        <p:spPr bwMode="auto">
          <a:xfrm flipV="1">
            <a:off x="3657600" y="3810000"/>
            <a:ext cx="533400" cy="409576"/>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28600"/>
            <a:ext cx="8229600" cy="5778691"/>
          </a:xfrm>
        </p:spPr>
        <p:txBody>
          <a:bodyPr/>
          <a:lstStyle/>
          <a:p>
            <a:r>
              <a:rPr lang="en-US" dirty="0" smtClean="0"/>
              <a:t>Examples: Assume we have two relations PEOPLE and MENU</a:t>
            </a:r>
            <a:endParaRPr lang="en-US" dirty="0"/>
          </a:p>
        </p:txBody>
      </p:sp>
      <p:pic>
        <p:nvPicPr>
          <p:cNvPr id="4" name="Picture 3" descr="outer join example 1.JPG"/>
          <p:cNvPicPr>
            <a:picLocks noChangeAspect="1"/>
          </p:cNvPicPr>
          <p:nvPr/>
        </p:nvPicPr>
        <p:blipFill>
          <a:blip r:embed="rId2"/>
          <a:stretch>
            <a:fillRect/>
          </a:stretch>
        </p:blipFill>
        <p:spPr>
          <a:xfrm>
            <a:off x="0" y="990600"/>
            <a:ext cx="9144000" cy="4876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uter join example 2.JPG"/>
          <p:cNvPicPr>
            <a:picLocks noGrp="1" noChangeAspect="1"/>
          </p:cNvPicPr>
          <p:nvPr>
            <p:ph idx="1"/>
          </p:nvPr>
        </p:nvPicPr>
        <p:blipFill>
          <a:blip r:embed="rId2"/>
          <a:stretch>
            <a:fillRect/>
          </a:stretch>
        </p:blipFill>
        <p:spPr>
          <a:xfrm>
            <a:off x="0" y="457200"/>
            <a:ext cx="8985970" cy="64008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943600"/>
          </a:xfrm>
        </p:spPr>
        <p:txBody>
          <a:bodyPr/>
          <a:lstStyle/>
          <a:p>
            <a:r>
              <a:rPr lang="en-US" dirty="0" smtClean="0"/>
              <a:t>The aggregate functions summarizes the values for a column. </a:t>
            </a:r>
          </a:p>
          <a:p>
            <a:r>
              <a:rPr lang="en-US" dirty="0" smtClean="0"/>
              <a:t>There are five aggregate function which are sum(), </a:t>
            </a:r>
            <a:r>
              <a:rPr lang="en-US" dirty="0" err="1" smtClean="0"/>
              <a:t>avg</a:t>
            </a:r>
            <a:r>
              <a:rPr lang="en-US" dirty="0" smtClean="0"/>
              <a:t>(), count(), min(), and max().</a:t>
            </a:r>
          </a:p>
          <a:p>
            <a:r>
              <a:rPr lang="en-US" dirty="0" smtClean="0"/>
              <a:t> In relational algebra the aggregate function are written as below</a:t>
            </a:r>
            <a:endParaRPr lang="en-US" dirty="0"/>
          </a:p>
        </p:txBody>
      </p:sp>
      <p:sp>
        <p:nvSpPr>
          <p:cNvPr id="3" name="Title 2"/>
          <p:cNvSpPr>
            <a:spLocks noGrp="1"/>
          </p:cNvSpPr>
          <p:nvPr>
            <p:ph type="title"/>
          </p:nvPr>
        </p:nvSpPr>
        <p:spPr>
          <a:xfrm>
            <a:off x="457200" y="0"/>
            <a:ext cx="8229600" cy="792162"/>
          </a:xfrm>
        </p:spPr>
        <p:txBody>
          <a:bodyPr/>
          <a:lstStyle/>
          <a:p>
            <a:r>
              <a:rPr lang="en-US" dirty="0" smtClean="0"/>
              <a:t>10. Aggregate Function</a:t>
            </a:r>
            <a:endParaRPr lang="en-US" dirty="0"/>
          </a:p>
        </p:txBody>
      </p:sp>
      <p:pic>
        <p:nvPicPr>
          <p:cNvPr id="4" name="Picture 3" descr="aggregate funcn 1.JPG"/>
          <p:cNvPicPr>
            <a:picLocks noChangeAspect="1"/>
          </p:cNvPicPr>
          <p:nvPr/>
        </p:nvPicPr>
        <p:blipFill>
          <a:blip r:embed="rId2"/>
          <a:stretch>
            <a:fillRect/>
          </a:stretch>
        </p:blipFill>
        <p:spPr>
          <a:xfrm>
            <a:off x="0" y="3352800"/>
            <a:ext cx="9144000" cy="35052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ggregate funcn 2.JPG"/>
          <p:cNvPicPr>
            <a:picLocks noGrp="1" noChangeAspect="1"/>
          </p:cNvPicPr>
          <p:nvPr>
            <p:ph idx="1"/>
          </p:nvPr>
        </p:nvPicPr>
        <p:blipFill>
          <a:blip r:embed="rId2"/>
          <a:stretch>
            <a:fillRect/>
          </a:stretch>
        </p:blipFill>
        <p:spPr>
          <a:xfrm>
            <a:off x="0" y="0"/>
            <a:ext cx="9144000" cy="3810000"/>
          </a:xfrm>
        </p:spPr>
      </p:pic>
      <p:pic>
        <p:nvPicPr>
          <p:cNvPr id="5" name="Picture 4" descr="aggregate funcn 3.JPG"/>
          <p:cNvPicPr>
            <a:picLocks noChangeAspect="1"/>
          </p:cNvPicPr>
          <p:nvPr/>
        </p:nvPicPr>
        <p:blipFill>
          <a:blip r:embed="rId3"/>
          <a:stretch>
            <a:fillRect/>
          </a:stretch>
        </p:blipFill>
        <p:spPr>
          <a:xfrm>
            <a:off x="0" y="4038600"/>
            <a:ext cx="9144000" cy="2819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143000"/>
            <a:ext cx="8229600" cy="5105400"/>
          </a:xfrm>
        </p:spPr>
        <p:txBody>
          <a:bodyPr>
            <a:normAutofit fontScale="92500"/>
          </a:bodyPr>
          <a:lstStyle/>
          <a:p>
            <a:pPr marL="624078" indent="-514350">
              <a:buAutoNum type="arabicPeriod"/>
            </a:pPr>
            <a:r>
              <a:rPr lang="en-US" dirty="0" smtClean="0"/>
              <a:t>Provides data to be stored in tables </a:t>
            </a:r>
          </a:p>
          <a:p>
            <a:pPr marL="624078" indent="-514350">
              <a:buAutoNum type="arabicPeriod"/>
            </a:pPr>
            <a:r>
              <a:rPr lang="en-US" dirty="0" smtClean="0"/>
              <a:t> Persists data in the form of rows and columns</a:t>
            </a:r>
          </a:p>
          <a:p>
            <a:pPr marL="624078" indent="-514350">
              <a:buAutoNum type="arabicPeriod"/>
            </a:pPr>
            <a:r>
              <a:rPr lang="en-US" dirty="0" smtClean="0"/>
              <a:t> Provides facility primary key, to uniquely identify the rows </a:t>
            </a:r>
          </a:p>
          <a:p>
            <a:pPr marL="624078" indent="-514350">
              <a:buAutoNum type="arabicPeriod"/>
            </a:pPr>
            <a:r>
              <a:rPr lang="en-US" dirty="0" smtClean="0"/>
              <a:t>Creates indexes for quicker data retrieval </a:t>
            </a:r>
          </a:p>
          <a:p>
            <a:pPr marL="624078" indent="-514350">
              <a:buAutoNum type="arabicPeriod"/>
            </a:pPr>
            <a:r>
              <a:rPr lang="en-US" dirty="0" smtClean="0"/>
              <a:t>Provides a virtual table creation in which sensitive data can be stored and simplified query can be applied.(views) </a:t>
            </a:r>
          </a:p>
          <a:p>
            <a:pPr marL="624078" indent="-514350">
              <a:buAutoNum type="arabicPeriod"/>
            </a:pPr>
            <a:r>
              <a:rPr lang="en-US" dirty="0" smtClean="0"/>
              <a:t>Sharing a common column in two or more tables(primary key and foreign key) </a:t>
            </a:r>
          </a:p>
          <a:p>
            <a:pPr marL="624078" indent="-514350">
              <a:buAutoNum type="arabicPeriod"/>
            </a:pPr>
            <a:r>
              <a:rPr lang="en-US" dirty="0" smtClean="0"/>
              <a:t>Provides multi user accessibility that can be controlled by individual users. </a:t>
            </a:r>
            <a:endParaRPr lang="en-US" dirty="0"/>
          </a:p>
        </p:txBody>
      </p:sp>
      <p:sp>
        <p:nvSpPr>
          <p:cNvPr id="3" name="Title 2"/>
          <p:cNvSpPr>
            <a:spLocks noGrp="1"/>
          </p:cNvSpPr>
          <p:nvPr>
            <p:ph type="title"/>
          </p:nvPr>
        </p:nvSpPr>
        <p:spPr/>
        <p:txBody>
          <a:bodyPr/>
          <a:lstStyle/>
          <a:p>
            <a:r>
              <a:rPr lang="en-US" dirty="0" smtClean="0"/>
              <a:t>Properties of RDBMS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181600"/>
          </a:xfrm>
        </p:spPr>
        <p:txBody>
          <a:bodyPr>
            <a:normAutofit lnSpcReduction="10000"/>
          </a:bodyPr>
          <a:lstStyle/>
          <a:p>
            <a:r>
              <a:rPr lang="en-US" dirty="0" smtClean="0"/>
              <a:t>The content of database can be modified by using the following operations</a:t>
            </a:r>
          </a:p>
          <a:p>
            <a:pPr marL="624078" indent="-514350">
              <a:buNone/>
            </a:pPr>
            <a:r>
              <a:rPr lang="en-US" dirty="0" smtClean="0"/>
              <a:t>1. Deletion:</a:t>
            </a:r>
          </a:p>
          <a:p>
            <a:pPr marL="624078" indent="-514350">
              <a:buNone/>
            </a:pPr>
            <a:r>
              <a:rPr lang="en-US" dirty="0" smtClean="0"/>
              <a:t>	A delete request is expressed similarly to a query, except that instead of displaying </a:t>
            </a:r>
            <a:r>
              <a:rPr lang="en-US" dirty="0" err="1" smtClean="0"/>
              <a:t>tuples</a:t>
            </a:r>
            <a:r>
              <a:rPr lang="en-US" dirty="0" smtClean="0"/>
              <a:t> to the user, it remove the selected </a:t>
            </a:r>
            <a:r>
              <a:rPr lang="en-US" dirty="0" err="1" smtClean="0"/>
              <a:t>tuples</a:t>
            </a:r>
            <a:r>
              <a:rPr lang="en-US" dirty="0" smtClean="0"/>
              <a:t> from database. </a:t>
            </a:r>
          </a:p>
          <a:p>
            <a:pPr marL="624078" indent="-514350">
              <a:buNone/>
            </a:pPr>
            <a:r>
              <a:rPr lang="en-US" dirty="0" smtClean="0"/>
              <a:t>	A delete operation deletes the whole </a:t>
            </a:r>
            <a:r>
              <a:rPr lang="en-US" dirty="0" err="1" smtClean="0"/>
              <a:t>tuple</a:t>
            </a:r>
            <a:r>
              <a:rPr lang="en-US" dirty="0" smtClean="0"/>
              <a:t> not a value of particular attribute/column.</a:t>
            </a:r>
          </a:p>
          <a:p>
            <a:pPr marL="624078" indent="-514350">
              <a:buNone/>
            </a:pPr>
            <a:r>
              <a:rPr lang="en-US" dirty="0" smtClean="0"/>
              <a:t>	 A deletion is expressed in relational algebra by </a:t>
            </a:r>
            <a:r>
              <a:rPr lang="en-US" dirty="0" smtClean="0"/>
              <a:t>          where </a:t>
            </a:r>
            <a:r>
              <a:rPr lang="en-US" dirty="0" smtClean="0"/>
              <a:t>r is a relation and E is a relational algebra query</a:t>
            </a:r>
            <a:endParaRPr lang="en-US" dirty="0"/>
          </a:p>
        </p:txBody>
      </p:sp>
      <p:sp>
        <p:nvSpPr>
          <p:cNvPr id="3" name="Title 2"/>
          <p:cNvSpPr>
            <a:spLocks noGrp="1"/>
          </p:cNvSpPr>
          <p:nvPr>
            <p:ph type="title"/>
          </p:nvPr>
        </p:nvSpPr>
        <p:spPr>
          <a:xfrm>
            <a:off x="457200" y="0"/>
            <a:ext cx="8229600" cy="1066800"/>
          </a:xfrm>
        </p:spPr>
        <p:txBody>
          <a:bodyPr>
            <a:normAutofit fontScale="90000"/>
          </a:bodyPr>
          <a:lstStyle/>
          <a:p>
            <a:r>
              <a:rPr lang="en-US" dirty="0" smtClean="0"/>
              <a:t>Modification of database using relational algebra</a:t>
            </a:r>
            <a:endParaRPr lang="en-US" dirty="0"/>
          </a:p>
        </p:txBody>
      </p:sp>
      <p:pic>
        <p:nvPicPr>
          <p:cNvPr id="10" name="Picture 9" descr="deletion.JPG"/>
          <p:cNvPicPr>
            <a:picLocks noChangeAspect="1"/>
          </p:cNvPicPr>
          <p:nvPr/>
        </p:nvPicPr>
        <p:blipFill>
          <a:blip r:embed="rId2"/>
          <a:stretch>
            <a:fillRect/>
          </a:stretch>
        </p:blipFill>
        <p:spPr>
          <a:xfrm>
            <a:off x="1600200" y="5029200"/>
            <a:ext cx="1054103" cy="30480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buNone/>
            </a:pPr>
            <a:endParaRPr lang="en-US" dirty="0" smtClean="0"/>
          </a:p>
          <a:p>
            <a:pPr>
              <a:buNone/>
            </a:pPr>
            <a:endParaRPr lang="en-US" dirty="0" smtClean="0"/>
          </a:p>
          <a:p>
            <a:pPr>
              <a:buNone/>
            </a:pPr>
            <a:endParaRPr lang="en-US" dirty="0" smtClean="0"/>
          </a:p>
          <a:p>
            <a:pPr>
              <a:buNone/>
            </a:pPr>
            <a:r>
              <a:rPr lang="en-US" dirty="0" smtClean="0"/>
              <a:t>2. Insertion </a:t>
            </a:r>
          </a:p>
          <a:p>
            <a:pPr>
              <a:buNone/>
            </a:pPr>
            <a:r>
              <a:rPr lang="en-US" dirty="0" smtClean="0"/>
              <a:t>	In relation algebra, an insertion is expressed by</a:t>
            </a:r>
          </a:p>
          <a:p>
            <a:pPr>
              <a:buNone/>
            </a:pPr>
            <a:r>
              <a:rPr lang="en-US" dirty="0" smtClean="0"/>
              <a:t>	 </a:t>
            </a:r>
            <a:r>
              <a:rPr lang="en-US" dirty="0" smtClean="0"/>
              <a:t>           where </a:t>
            </a:r>
            <a:r>
              <a:rPr lang="en-US" dirty="0" smtClean="0"/>
              <a:t>r is a relation and E is a relational algebra expression.</a:t>
            </a:r>
          </a:p>
          <a:p>
            <a:pPr>
              <a:buNone/>
            </a:pPr>
            <a:endParaRPr lang="en-US" dirty="0"/>
          </a:p>
        </p:txBody>
      </p:sp>
      <p:pic>
        <p:nvPicPr>
          <p:cNvPr id="10" name="Picture 9" descr="example of deletion.JPG"/>
          <p:cNvPicPr>
            <a:picLocks noChangeAspect="1"/>
          </p:cNvPicPr>
          <p:nvPr/>
        </p:nvPicPr>
        <p:blipFill>
          <a:blip r:embed="rId2"/>
          <a:stretch>
            <a:fillRect/>
          </a:stretch>
        </p:blipFill>
        <p:spPr>
          <a:xfrm>
            <a:off x="0" y="0"/>
            <a:ext cx="8839200" cy="1295400"/>
          </a:xfrm>
          <a:prstGeom prst="rect">
            <a:avLst/>
          </a:prstGeom>
        </p:spPr>
      </p:pic>
      <p:pic>
        <p:nvPicPr>
          <p:cNvPr id="11" name="Picture 10" descr="example of insertion.JPG"/>
          <p:cNvPicPr>
            <a:picLocks noChangeAspect="1"/>
          </p:cNvPicPr>
          <p:nvPr/>
        </p:nvPicPr>
        <p:blipFill>
          <a:blip r:embed="rId3"/>
          <a:stretch>
            <a:fillRect/>
          </a:stretch>
        </p:blipFill>
        <p:spPr>
          <a:xfrm>
            <a:off x="0" y="3505200"/>
            <a:ext cx="9144000" cy="1828800"/>
          </a:xfrm>
          <a:prstGeom prst="rect">
            <a:avLst/>
          </a:prstGeom>
        </p:spPr>
      </p:pic>
      <p:pic>
        <p:nvPicPr>
          <p:cNvPr id="12" name="Picture 11" descr="insertion.JPG"/>
          <p:cNvPicPr>
            <a:picLocks noChangeAspect="1"/>
          </p:cNvPicPr>
          <p:nvPr/>
        </p:nvPicPr>
        <p:blipFill>
          <a:blip r:embed="rId4"/>
          <a:stretch>
            <a:fillRect/>
          </a:stretch>
        </p:blipFill>
        <p:spPr>
          <a:xfrm>
            <a:off x="533400" y="2362200"/>
            <a:ext cx="1096378" cy="304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9144000" cy="6858000"/>
          </a:xfrm>
        </p:spPr>
        <p:txBody>
          <a:bodyPr/>
          <a:lstStyle/>
          <a:p>
            <a:pPr>
              <a:buNone/>
            </a:pPr>
            <a:r>
              <a:rPr lang="en-US" dirty="0" smtClean="0"/>
              <a:t>3. Updating </a:t>
            </a:r>
          </a:p>
          <a:p>
            <a:pPr>
              <a:buNone/>
            </a:pPr>
            <a:r>
              <a:rPr lang="en-US" dirty="0" smtClean="0"/>
              <a:t>	An </a:t>
            </a:r>
            <a:r>
              <a:rPr lang="en-US" dirty="0" smtClean="0"/>
              <a:t>updating </a:t>
            </a:r>
            <a:r>
              <a:rPr lang="en-US" dirty="0" smtClean="0"/>
              <a:t>is expressed in relational algebra by</a:t>
            </a:r>
          </a:p>
          <a:p>
            <a:pPr>
              <a:buNone/>
            </a:pPr>
            <a:r>
              <a:rPr lang="en-US" dirty="0" smtClean="0"/>
              <a:t>	 r   ∏f1, f2, f3----(r) </a:t>
            </a:r>
          </a:p>
          <a:p>
            <a:pPr>
              <a:buNone/>
            </a:pPr>
            <a:r>
              <a:rPr lang="en-US" dirty="0" smtClean="0"/>
              <a:t>	In the above relational algebra, Each </a:t>
            </a:r>
            <a:r>
              <a:rPr lang="en-US" dirty="0" err="1" smtClean="0"/>
              <a:t>fi</a:t>
            </a:r>
            <a:r>
              <a:rPr lang="en-US" dirty="0" smtClean="0"/>
              <a:t> is the </a:t>
            </a:r>
            <a:r>
              <a:rPr lang="en-US" dirty="0" err="1" smtClean="0"/>
              <a:t>ith</a:t>
            </a:r>
            <a:r>
              <a:rPr lang="en-US" dirty="0" smtClean="0"/>
              <a:t> attribute of r. </a:t>
            </a:r>
            <a:endParaRPr lang="en-US" dirty="0" smtClean="0"/>
          </a:p>
          <a:p>
            <a:pPr>
              <a:buNone/>
            </a:pPr>
            <a:r>
              <a:rPr lang="en-US" dirty="0" smtClean="0"/>
              <a:t>Example: Pay all accounts with balances over $10,000 6 % </a:t>
            </a:r>
            <a:r>
              <a:rPr lang="en-US" dirty="0" smtClean="0"/>
              <a:t>interest</a:t>
            </a:r>
          </a:p>
          <a:p>
            <a:pPr>
              <a:buNone/>
            </a:pPr>
            <a:endParaRPr lang="en-US" dirty="0"/>
          </a:p>
        </p:txBody>
      </p:sp>
      <p:sp>
        <p:nvSpPr>
          <p:cNvPr id="6" name="Rectangle 5"/>
          <p:cNvSpPr/>
          <p:nvPr/>
        </p:nvSpPr>
        <p:spPr>
          <a:xfrm>
            <a:off x="685800" y="990600"/>
            <a:ext cx="457200" cy="369332"/>
          </a:xfrm>
          <a:prstGeom prst="rect">
            <a:avLst/>
          </a:prstGeom>
        </p:spPr>
        <p:txBody>
          <a:bodyPr wrap="square">
            <a:spAutoFit/>
          </a:bodyPr>
          <a:lstStyle/>
          <a:p>
            <a:r>
              <a:rPr lang="en-US" dirty="0" smtClean="0"/>
              <a:t>←</a:t>
            </a:r>
            <a:endParaRPr lang="en-US" dirty="0"/>
          </a:p>
        </p:txBody>
      </p:sp>
      <p:pic>
        <p:nvPicPr>
          <p:cNvPr id="8" name="Picture 7" descr="example of updating.JPG"/>
          <p:cNvPicPr>
            <a:picLocks noChangeAspect="1"/>
          </p:cNvPicPr>
          <p:nvPr/>
        </p:nvPicPr>
        <p:blipFill>
          <a:blip r:embed="rId2"/>
          <a:stretch>
            <a:fillRect/>
          </a:stretch>
        </p:blipFill>
        <p:spPr>
          <a:xfrm>
            <a:off x="228600" y="3200400"/>
            <a:ext cx="8686800" cy="4252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lstStyle/>
          <a:p>
            <a:r>
              <a:rPr lang="en-US" dirty="0" smtClean="0"/>
              <a:t>Any relation that is not part of the logical model but it is made visible to user as a virtual relation is called view. </a:t>
            </a:r>
          </a:p>
          <a:p>
            <a:r>
              <a:rPr lang="en-US" dirty="0" smtClean="0"/>
              <a:t>A view is a virtual table i.e. a view looks like a table and acts like a table as far as a user is concerned. </a:t>
            </a:r>
          </a:p>
          <a:p>
            <a:r>
              <a:rPr lang="en-US" dirty="0" smtClean="0"/>
              <a:t>View doesn’t require physical storage.</a:t>
            </a:r>
            <a:endParaRPr lang="en-US" dirty="0"/>
          </a:p>
        </p:txBody>
      </p:sp>
      <p:sp>
        <p:nvSpPr>
          <p:cNvPr id="3" name="Title 2"/>
          <p:cNvSpPr>
            <a:spLocks noGrp="1"/>
          </p:cNvSpPr>
          <p:nvPr>
            <p:ph type="title"/>
          </p:nvPr>
        </p:nvSpPr>
        <p:spPr>
          <a:xfrm>
            <a:off x="457200" y="0"/>
            <a:ext cx="8229600" cy="990600"/>
          </a:xfrm>
        </p:spPr>
        <p:txBody>
          <a:bodyPr>
            <a:normAutofit/>
          </a:bodyPr>
          <a:lstStyle/>
          <a:p>
            <a:r>
              <a:rPr lang="en-US" dirty="0" smtClean="0"/>
              <a:t>View</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dirty="0" smtClean="0"/>
              <a:t>View can be used to create logical column.</a:t>
            </a:r>
          </a:p>
          <a:p>
            <a:pPr marL="624078" indent="-514350">
              <a:buAutoNum type="arabicPeriod"/>
            </a:pPr>
            <a:r>
              <a:rPr lang="en-US" dirty="0" smtClean="0"/>
              <a:t>View can be used to maintain the summarized data by using various aggregate functions. </a:t>
            </a:r>
          </a:p>
          <a:p>
            <a:pPr marL="624078" indent="-514350">
              <a:buAutoNum type="arabicPeriod"/>
            </a:pPr>
            <a:r>
              <a:rPr lang="en-US" dirty="0" smtClean="0"/>
              <a:t>Complexity can be avoided </a:t>
            </a:r>
          </a:p>
          <a:p>
            <a:pPr marL="624078" indent="-514350">
              <a:buAutoNum type="arabicPeriod"/>
            </a:pPr>
            <a:r>
              <a:rPr lang="en-US" dirty="0" smtClean="0"/>
              <a:t>View can join multiple tables and display into a single virtual table.</a:t>
            </a:r>
            <a:endParaRPr lang="en-US" dirty="0"/>
          </a:p>
        </p:txBody>
      </p:sp>
      <p:sp>
        <p:nvSpPr>
          <p:cNvPr id="3" name="Title 2"/>
          <p:cNvSpPr>
            <a:spLocks noGrp="1"/>
          </p:cNvSpPr>
          <p:nvPr>
            <p:ph type="title"/>
          </p:nvPr>
        </p:nvSpPr>
        <p:spPr/>
        <p:txBody>
          <a:bodyPr/>
          <a:lstStyle/>
          <a:p>
            <a:r>
              <a:rPr lang="en-US" dirty="0" smtClean="0"/>
              <a:t>Advantages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r>
              <a:rPr lang="en-US" dirty="0" smtClean="0"/>
              <a:t>View can be classified into two types </a:t>
            </a:r>
          </a:p>
          <a:p>
            <a:pPr>
              <a:buNone/>
            </a:pPr>
            <a:r>
              <a:rPr lang="en-US" dirty="0" smtClean="0"/>
              <a:t>1. Simple View: I f the view is created from a single table, it is called a simple view. </a:t>
            </a:r>
          </a:p>
          <a:p>
            <a:pPr>
              <a:buNone/>
            </a:pPr>
            <a:r>
              <a:rPr lang="en-US" dirty="0" smtClean="0"/>
              <a:t>2. Complex View: If the view is created on multiple table, it is called complex view.</a:t>
            </a:r>
          </a:p>
          <a:p>
            <a:r>
              <a:rPr lang="en-US" dirty="0" smtClean="0"/>
              <a:t> The Syntax for creating view is</a:t>
            </a:r>
          </a:p>
          <a:p>
            <a:pPr>
              <a:buNone/>
            </a:pPr>
            <a:r>
              <a:rPr lang="en-US" dirty="0" smtClean="0"/>
              <a:t>	Create view &lt;View Name&gt;as&lt;Query Expression&gt; </a:t>
            </a:r>
          </a:p>
          <a:p>
            <a:r>
              <a:rPr lang="en-US" dirty="0" smtClean="0"/>
              <a:t>Q. Create View for Displaying all the records.  </a:t>
            </a:r>
            <a:endParaRPr lang="en-US" dirty="0"/>
          </a:p>
        </p:txBody>
      </p:sp>
      <p:pic>
        <p:nvPicPr>
          <p:cNvPr id="4" name="Picture 3" descr="view.JPG"/>
          <p:cNvPicPr>
            <a:picLocks noChangeAspect="1"/>
          </p:cNvPicPr>
          <p:nvPr/>
        </p:nvPicPr>
        <p:blipFill>
          <a:blip r:embed="rId2"/>
          <a:stretch>
            <a:fillRect/>
          </a:stretch>
        </p:blipFill>
        <p:spPr>
          <a:xfrm>
            <a:off x="685800" y="4648200"/>
            <a:ext cx="7867650" cy="4572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dirty="0" smtClean="0"/>
              <a:t>Define Constraints in Relational Model and Key Integrity. What is referential Integrity? </a:t>
            </a:r>
          </a:p>
          <a:p>
            <a:pPr marL="624078" indent="-514350">
              <a:buAutoNum type="arabicPeriod"/>
            </a:pPr>
            <a:r>
              <a:rPr lang="en-US" dirty="0" smtClean="0"/>
              <a:t>Write the difference between Relational Algebra and Relational Calculus. </a:t>
            </a:r>
          </a:p>
          <a:p>
            <a:pPr marL="624078" indent="-514350">
              <a:buAutoNum type="arabicPeriod"/>
            </a:pPr>
            <a:r>
              <a:rPr lang="en-US" dirty="0" smtClean="0"/>
              <a:t>How inner join different from outer join? Point out the differences. </a:t>
            </a:r>
          </a:p>
          <a:p>
            <a:pPr marL="624078" indent="-514350">
              <a:buAutoNum type="arabicPeriod"/>
            </a:pPr>
            <a:r>
              <a:rPr lang="en-US" dirty="0" smtClean="0"/>
              <a:t>How Relational Algebra is different from Relational Calculus? Define TRC and DRC.</a:t>
            </a:r>
            <a:endParaRPr lang="en-US" dirty="0"/>
          </a:p>
        </p:txBody>
      </p:sp>
      <p:sp>
        <p:nvSpPr>
          <p:cNvPr id="3" name="Title 2"/>
          <p:cNvSpPr>
            <a:spLocks noGrp="1"/>
          </p:cNvSpPr>
          <p:nvPr>
            <p:ph type="title"/>
          </p:nvPr>
        </p:nvSpPr>
        <p:spPr/>
        <p:txBody>
          <a:bodyPr/>
          <a:lstStyle/>
          <a:p>
            <a:r>
              <a:rPr lang="en-US" dirty="0" smtClean="0"/>
              <a:t>Assignment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algn="ctr">
              <a:buNone/>
            </a:pPr>
            <a:r>
              <a:rPr lang="en-US" dirty="0" smtClean="0"/>
              <a:t>	</a:t>
            </a:r>
          </a:p>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b="1" dirty="0" smtClean="0"/>
              <a:t>Class work of relational algebra</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a:bodyPr>
          <a:lstStyle/>
          <a:p>
            <a:pPr marL="624078" indent="-514350">
              <a:buAutoNum type="arabicPeriod"/>
            </a:pPr>
            <a:r>
              <a:rPr lang="en-US" dirty="0" smtClean="0"/>
              <a:t>It is very easy to use data are stored in the form of rows and column which is easy to perceive. </a:t>
            </a:r>
          </a:p>
          <a:p>
            <a:pPr marL="624078" indent="-514350">
              <a:buAutoNum type="arabicPeriod"/>
            </a:pPr>
            <a:r>
              <a:rPr lang="en-US" dirty="0" smtClean="0"/>
              <a:t>It is a very flexible approach. </a:t>
            </a:r>
          </a:p>
          <a:p>
            <a:pPr marL="624078" indent="-514350">
              <a:buAutoNum type="arabicPeriod"/>
            </a:pPr>
            <a:r>
              <a:rPr lang="en-US" dirty="0" smtClean="0"/>
              <a:t>It is secured. We can keep the sensitive attributes in separate relation with its own authorization control. </a:t>
            </a:r>
          </a:p>
          <a:p>
            <a:pPr marL="624078" indent="-514350">
              <a:buAutoNum type="arabicPeriod"/>
            </a:pPr>
            <a:r>
              <a:rPr lang="en-US" dirty="0" smtClean="0"/>
              <a:t>Data independence is another feature of this approach. </a:t>
            </a:r>
          </a:p>
          <a:p>
            <a:pPr marL="624078" indent="-514350">
              <a:buAutoNum type="arabicPeriod"/>
            </a:pPr>
            <a:r>
              <a:rPr lang="en-US" dirty="0" smtClean="0"/>
              <a:t>The query based on relational algebra for accessing the data is easy</a:t>
            </a:r>
            <a:endParaRPr lang="en-US" dirty="0"/>
          </a:p>
        </p:txBody>
      </p:sp>
      <p:sp>
        <p:nvSpPr>
          <p:cNvPr id="3" name="Title 2"/>
          <p:cNvSpPr>
            <a:spLocks noGrp="1"/>
          </p:cNvSpPr>
          <p:nvPr>
            <p:ph type="title"/>
          </p:nvPr>
        </p:nvSpPr>
        <p:spPr>
          <a:xfrm>
            <a:off x="457200" y="274638"/>
            <a:ext cx="8229600" cy="944562"/>
          </a:xfrm>
        </p:spPr>
        <p:txBody>
          <a:bodyPr/>
          <a:lstStyle/>
          <a:p>
            <a:r>
              <a:rPr lang="en-US" dirty="0" smtClean="0"/>
              <a:t>Advantages of Relational Model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the numbers of tables between which relationship is to be established are large and voluminous, the performance in responding to queries slows down.</a:t>
            </a:r>
            <a:endParaRPr lang="en-US" dirty="0"/>
          </a:p>
        </p:txBody>
      </p:sp>
      <p:sp>
        <p:nvSpPr>
          <p:cNvPr id="3" name="Title 2"/>
          <p:cNvSpPr>
            <a:spLocks noGrp="1"/>
          </p:cNvSpPr>
          <p:nvPr>
            <p:ph type="title"/>
          </p:nvPr>
        </p:nvSpPr>
        <p:spPr/>
        <p:txBody>
          <a:bodyPr>
            <a:normAutofit fontScale="90000"/>
          </a:bodyPr>
          <a:lstStyle/>
          <a:p>
            <a:r>
              <a:rPr lang="en-US" dirty="0" smtClean="0"/>
              <a:t>Disadvantages of Relational Model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376672"/>
          </a:xfrm>
        </p:spPr>
        <p:txBody>
          <a:bodyPr/>
          <a:lstStyle/>
          <a:p>
            <a:r>
              <a:rPr lang="en-US" dirty="0" smtClean="0"/>
              <a:t>A relational database consists of collections of tables, each of which is assigned a unique name. </a:t>
            </a:r>
          </a:p>
          <a:p>
            <a:r>
              <a:rPr lang="en-US" dirty="0" smtClean="0"/>
              <a:t>A row in a table represents a relationship among a set of values. A table is a collection of such relationships.</a:t>
            </a:r>
            <a:endParaRPr lang="en-US" dirty="0"/>
          </a:p>
        </p:txBody>
      </p:sp>
      <p:sp>
        <p:nvSpPr>
          <p:cNvPr id="3" name="Title 2"/>
          <p:cNvSpPr>
            <a:spLocks noGrp="1"/>
          </p:cNvSpPr>
          <p:nvPr>
            <p:ph type="title"/>
          </p:nvPr>
        </p:nvSpPr>
        <p:spPr/>
        <p:txBody>
          <a:bodyPr/>
          <a:lstStyle/>
          <a:p>
            <a:r>
              <a:rPr lang="en-US" dirty="0" smtClean="0"/>
              <a:t>Structure of Relational Model</a:t>
            </a:r>
            <a:endParaRPr lang="en-US" dirty="0"/>
          </a:p>
        </p:txBody>
      </p:sp>
      <p:pic>
        <p:nvPicPr>
          <p:cNvPr id="4" name="Picture 3" descr="Structure of RDMS.JPG"/>
          <p:cNvPicPr>
            <a:picLocks noChangeAspect="1"/>
          </p:cNvPicPr>
          <p:nvPr/>
        </p:nvPicPr>
        <p:blipFill>
          <a:blip r:embed="rId2"/>
          <a:stretch>
            <a:fillRect/>
          </a:stretch>
        </p:blipFill>
        <p:spPr>
          <a:xfrm>
            <a:off x="0" y="3962400"/>
            <a:ext cx="9144000" cy="27432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0"/>
            <a:ext cx="8229600" cy="6858000"/>
          </a:xfrm>
        </p:spPr>
        <p:txBody>
          <a:bodyPr>
            <a:normAutofit fontScale="92500" lnSpcReduction="10000"/>
          </a:bodyPr>
          <a:lstStyle/>
          <a:p>
            <a:r>
              <a:rPr lang="en-US" dirty="0" smtClean="0"/>
              <a:t>The above table consists of below listed components according to relational model. </a:t>
            </a:r>
          </a:p>
          <a:p>
            <a:pPr marL="624078" indent="-514350">
              <a:buAutoNum type="arabicPeriod"/>
            </a:pPr>
            <a:r>
              <a:rPr lang="en-US" b="1" dirty="0" smtClean="0"/>
              <a:t>Domain: </a:t>
            </a:r>
            <a:r>
              <a:rPr lang="en-US" dirty="0" smtClean="0"/>
              <a:t>A set of permitted values for an attributes. </a:t>
            </a:r>
          </a:p>
          <a:p>
            <a:pPr marL="624078" indent="-514350">
              <a:buAutoNum type="arabicPeriod"/>
            </a:pPr>
            <a:endParaRPr lang="en-US" dirty="0" smtClean="0"/>
          </a:p>
          <a:p>
            <a:pPr marL="624078" indent="-514350">
              <a:buAutoNum type="arabicPeriod"/>
            </a:pPr>
            <a:r>
              <a:rPr lang="en-US" b="1" dirty="0" err="1" smtClean="0"/>
              <a:t>Tuple</a:t>
            </a:r>
            <a:r>
              <a:rPr lang="en-US" b="1" dirty="0" smtClean="0"/>
              <a:t>:</a:t>
            </a:r>
            <a:r>
              <a:rPr lang="en-US" dirty="0" smtClean="0"/>
              <a:t> A record/row in a table is called </a:t>
            </a:r>
            <a:r>
              <a:rPr lang="en-US" dirty="0" err="1" smtClean="0"/>
              <a:t>tuple</a:t>
            </a:r>
            <a:r>
              <a:rPr lang="en-US" dirty="0" smtClean="0"/>
              <a:t>. Every relation is made up of many tuples.</a:t>
            </a:r>
          </a:p>
          <a:p>
            <a:pPr marL="624078" indent="-514350">
              <a:buAutoNum type="arabicPeriod"/>
            </a:pPr>
            <a:endParaRPr lang="en-US" dirty="0" smtClean="0"/>
          </a:p>
          <a:p>
            <a:pPr marL="624078" indent="-514350">
              <a:buAutoNum type="arabicPeriod"/>
            </a:pPr>
            <a:r>
              <a:rPr lang="en-US" b="1" dirty="0" smtClean="0"/>
              <a:t>Relation: </a:t>
            </a:r>
            <a:r>
              <a:rPr lang="en-US" dirty="0" smtClean="0"/>
              <a:t>The term relation in this model refers to the two-dimensional table of data.</a:t>
            </a:r>
          </a:p>
          <a:p>
            <a:pPr marL="624078" indent="-514350">
              <a:buAutoNum type="arabicPeriod"/>
            </a:pPr>
            <a:endParaRPr lang="en-US" dirty="0" smtClean="0"/>
          </a:p>
          <a:p>
            <a:pPr marL="624078" indent="-514350">
              <a:buAutoNum type="arabicPeriod"/>
            </a:pPr>
            <a:r>
              <a:rPr lang="en-US" b="1" dirty="0" smtClean="0"/>
              <a:t>Relation Schema: </a:t>
            </a:r>
            <a:r>
              <a:rPr lang="en-US" dirty="0" smtClean="0"/>
              <a:t>A relation schema consists of a list of attributes and their corresponding domains.</a:t>
            </a:r>
          </a:p>
          <a:p>
            <a:pPr marL="624078" indent="-514350">
              <a:buAutoNum type="arabicPeriod"/>
            </a:pPr>
            <a:endParaRPr lang="en-US" dirty="0" smtClean="0"/>
          </a:p>
          <a:p>
            <a:pPr marL="624078" indent="-514350">
              <a:buAutoNum type="arabicPeriod"/>
            </a:pPr>
            <a:r>
              <a:rPr lang="en-US" b="1" dirty="0" smtClean="0"/>
              <a:t>Relation instance: </a:t>
            </a:r>
            <a:r>
              <a:rPr lang="en-US" dirty="0" smtClean="0"/>
              <a:t>The relation instance is the collection of data at any instance of time within a relation.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lstStyle/>
          <a:p>
            <a:r>
              <a:rPr lang="en-US" dirty="0" smtClean="0"/>
              <a:t>A database model represents the relationship between one or more databases. </a:t>
            </a:r>
          </a:p>
          <a:p>
            <a:r>
              <a:rPr lang="en-US" dirty="0" smtClean="0"/>
              <a:t>The relationship is known as the relational database model. </a:t>
            </a:r>
          </a:p>
          <a:p>
            <a:r>
              <a:rPr lang="en-US" dirty="0" smtClean="0"/>
              <a:t>It is an extension of the normal databases without relations. </a:t>
            </a:r>
          </a:p>
          <a:p>
            <a:r>
              <a:rPr lang="en-US" dirty="0" smtClean="0"/>
              <a:t>It provides flexibility and allows one database to be in relation with another database. </a:t>
            </a:r>
          </a:p>
          <a:p>
            <a:r>
              <a:rPr lang="en-US" dirty="0" smtClean="0"/>
              <a:t>It can access the data from many databases at one time over the network</a:t>
            </a:r>
            <a:endParaRPr lang="en-US" dirty="0"/>
          </a:p>
        </p:txBody>
      </p:sp>
      <p:sp>
        <p:nvSpPr>
          <p:cNvPr id="3" name="Title 2"/>
          <p:cNvSpPr>
            <a:spLocks noGrp="1"/>
          </p:cNvSpPr>
          <p:nvPr>
            <p:ph type="title"/>
          </p:nvPr>
        </p:nvSpPr>
        <p:spPr>
          <a:xfrm>
            <a:off x="457200" y="274638"/>
            <a:ext cx="8229600" cy="868362"/>
          </a:xfrm>
        </p:spPr>
        <p:txBody>
          <a:bodyPr>
            <a:normAutofit fontScale="90000"/>
          </a:bodyPr>
          <a:lstStyle/>
          <a:p>
            <a:r>
              <a:rPr lang="en-US" dirty="0" smtClean="0"/>
              <a:t>Q. Why a database is called as relational database model?</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8612B3DE7B164091BDE335CB825996" ma:contentTypeVersion="16" ma:contentTypeDescription="Create a new document." ma:contentTypeScope="" ma:versionID="0bcd844c026e2ed913c94112e5e53163">
  <xsd:schema xmlns:xsd="http://www.w3.org/2001/XMLSchema" xmlns:xs="http://www.w3.org/2001/XMLSchema" xmlns:p="http://schemas.microsoft.com/office/2006/metadata/properties" xmlns:ns2="88372d9e-a11b-4b93-a155-e0c0a72095e1" xmlns:ns3="603f41a4-ae9e-454c-a882-a872eeea28e2" targetNamespace="http://schemas.microsoft.com/office/2006/metadata/properties" ma:root="true" ma:fieldsID="8e61cd3fecac7018b4895e3a0fefc823" ns2:_="" ns3:_="">
    <xsd:import namespace="88372d9e-a11b-4b93-a155-e0c0a72095e1"/>
    <xsd:import namespace="603f41a4-ae9e-454c-a882-a872eeea28e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72d9e-a11b-4b93-a155-e0c0a72095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6c6997b-64c8-488c-927e-51bcca6a0fc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03f41a4-ae9e-454c-a882-a872eeea28e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1ecacce-063b-4946-a916-8755e6d19c75}" ma:internalName="TaxCatchAll" ma:showField="CatchAllData" ma:web="603f41a4-ae9e-454c-a882-a872eeea28e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8372d9e-a11b-4b93-a155-e0c0a72095e1">
      <Terms xmlns="http://schemas.microsoft.com/office/infopath/2007/PartnerControls"/>
    </lcf76f155ced4ddcb4097134ff3c332f>
    <TaxCatchAll xmlns="603f41a4-ae9e-454c-a882-a872eeea28e2" xsi:nil="true"/>
  </documentManagement>
</p:properties>
</file>

<file path=customXml/itemProps1.xml><?xml version="1.0" encoding="utf-8"?>
<ds:datastoreItem xmlns:ds="http://schemas.openxmlformats.org/officeDocument/2006/customXml" ds:itemID="{609D42D1-FB26-4A2F-B8ED-B317BA6371F8}"/>
</file>

<file path=customXml/itemProps2.xml><?xml version="1.0" encoding="utf-8"?>
<ds:datastoreItem xmlns:ds="http://schemas.openxmlformats.org/officeDocument/2006/customXml" ds:itemID="{ACE8FDC7-255F-483B-A74B-7AC76EDED2A8}"/>
</file>

<file path=customXml/itemProps3.xml><?xml version="1.0" encoding="utf-8"?>
<ds:datastoreItem xmlns:ds="http://schemas.openxmlformats.org/officeDocument/2006/customXml" ds:itemID="{EF7C6355-E68A-4FBA-BA02-EE073353932C}"/>
</file>

<file path=docProps/app.xml><?xml version="1.0" encoding="utf-8"?>
<Properties xmlns="http://schemas.openxmlformats.org/officeDocument/2006/extended-properties" xmlns:vt="http://schemas.openxmlformats.org/officeDocument/2006/docPropsVTypes">
  <Template>Concourse</Template>
  <TotalTime>455</TotalTime>
  <Words>1822</Words>
  <Application>Microsoft Office PowerPoint</Application>
  <PresentationFormat>On-screen Show (4:3)</PresentationFormat>
  <Paragraphs>176</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Concourse</vt:lpstr>
      <vt:lpstr>Chapter 3  Relational Data Model</vt:lpstr>
      <vt:lpstr>Relational Model </vt:lpstr>
      <vt:lpstr>Relational Database Management System (RDBMS) </vt:lpstr>
      <vt:lpstr>Properties of RDBMS</vt:lpstr>
      <vt:lpstr>Advantages of Relational Model</vt:lpstr>
      <vt:lpstr>Disadvantages of Relational Model</vt:lpstr>
      <vt:lpstr>Structure of Relational Model</vt:lpstr>
      <vt:lpstr>Slide 8</vt:lpstr>
      <vt:lpstr>Q. Why a database is called as relational database model?</vt:lpstr>
      <vt:lpstr>Slide 10</vt:lpstr>
      <vt:lpstr>Kinds of Relation (Table)</vt:lpstr>
      <vt:lpstr>Relational Algebra</vt:lpstr>
      <vt:lpstr>Slide 13</vt:lpstr>
      <vt:lpstr>1. Selection Operator</vt:lpstr>
      <vt:lpstr>Slide 15</vt:lpstr>
      <vt:lpstr>Slide 16</vt:lpstr>
      <vt:lpstr>2. Projection Operator</vt:lpstr>
      <vt:lpstr>Slide 18</vt:lpstr>
      <vt:lpstr>Combining Selection and projection</vt:lpstr>
      <vt:lpstr>Slide 20</vt:lpstr>
      <vt:lpstr>3. Union</vt:lpstr>
      <vt:lpstr>4. Set Difference</vt:lpstr>
      <vt:lpstr>5. Intersection</vt:lpstr>
      <vt:lpstr>Slide 24</vt:lpstr>
      <vt:lpstr>Slide 25</vt:lpstr>
      <vt:lpstr>6. Rename Operator (ϱ))</vt:lpstr>
      <vt:lpstr>7. Cartesian Product</vt:lpstr>
      <vt:lpstr>Slide 28</vt:lpstr>
      <vt:lpstr>8. Division</vt:lpstr>
      <vt:lpstr>9. Joins</vt:lpstr>
      <vt:lpstr>A. Equijoin </vt:lpstr>
      <vt:lpstr>Slide 32</vt:lpstr>
      <vt:lpstr>B. Natural Join ⋈</vt:lpstr>
      <vt:lpstr>C. Outer Join </vt:lpstr>
      <vt:lpstr>Slide 35</vt:lpstr>
      <vt:lpstr>Slide 36</vt:lpstr>
      <vt:lpstr>Slide 37</vt:lpstr>
      <vt:lpstr>10. Aggregate Function</vt:lpstr>
      <vt:lpstr>Slide 39</vt:lpstr>
      <vt:lpstr>Modification of database using relational algebra</vt:lpstr>
      <vt:lpstr>Slide 41</vt:lpstr>
      <vt:lpstr>Slide 42</vt:lpstr>
      <vt:lpstr>View</vt:lpstr>
      <vt:lpstr>Advantages</vt:lpstr>
      <vt:lpstr>Slide 45</vt:lpstr>
      <vt:lpstr>Assignment</vt:lpstr>
      <vt:lpstr>Slide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Relational Data Model</dc:title>
  <dc:creator>lali</dc:creator>
  <cp:lastModifiedBy>lali</cp:lastModifiedBy>
  <cp:revision>37</cp:revision>
  <dcterms:created xsi:type="dcterms:W3CDTF">2020-11-29T03:29:56Z</dcterms:created>
  <dcterms:modified xsi:type="dcterms:W3CDTF">2020-11-30T15:32:41Z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0x0101006A8612B3DE7B164091BDE335CB825996</vt:lpwstr>
  </property>
</Properties>
</file>