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60.xml" ContentType="application/vnd.openxmlformats-officedocument.presentationml.slide+xml"/>
  <Override PartName="/ppt/slides/slide107.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6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67"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7" autoAdjust="0"/>
    <p:restoredTop sz="94660"/>
  </p:normalViewPr>
  <p:slideViewPr>
    <p:cSldViewPr>
      <p:cViewPr varScale="1">
        <p:scale>
          <a:sx n="83" d="100"/>
          <a:sy n="83" d="100"/>
        </p:scale>
        <p:origin x="-1363"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19"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0A3C2DA-90BE-490B-8C67-01DC164458B3}" type="datetimeFigureOut">
              <a:rPr lang="en-US" smtClean="0"/>
              <a:pPr/>
              <a:t>03-Jun-22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6F537D3-F6C7-4168-B580-ED340EAE2AD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A3C2DA-90BE-490B-8C67-01DC164458B3}" type="datetimeFigureOut">
              <a:rPr lang="en-US" smtClean="0"/>
              <a:pPr/>
              <a:t>03-Jun-22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6F537D3-F6C7-4168-B580-ED340EAE2AD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A3C2DA-90BE-490B-8C67-01DC164458B3}" type="datetimeFigureOut">
              <a:rPr lang="en-US" smtClean="0"/>
              <a:pPr/>
              <a:t>03-Jun-22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6F537D3-F6C7-4168-B580-ED340EAE2AD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A3C2DA-90BE-490B-8C67-01DC164458B3}" type="datetimeFigureOut">
              <a:rPr lang="en-US" smtClean="0"/>
              <a:pPr/>
              <a:t>03-Jun-22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6F537D3-F6C7-4168-B580-ED340EAE2AD3}"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A3C2DA-90BE-490B-8C67-01DC164458B3}" type="datetimeFigureOut">
              <a:rPr lang="en-US" smtClean="0"/>
              <a:pPr/>
              <a:t>03-Jun-22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6F537D3-F6C7-4168-B580-ED340EAE2AD3}"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A3C2DA-90BE-490B-8C67-01DC164458B3}" type="datetimeFigureOut">
              <a:rPr lang="en-US" smtClean="0"/>
              <a:pPr/>
              <a:t>03-Jun-22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6F537D3-F6C7-4168-B580-ED340EAE2AD3}"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A3C2DA-90BE-490B-8C67-01DC164458B3}" type="datetimeFigureOut">
              <a:rPr lang="en-US" smtClean="0"/>
              <a:pPr/>
              <a:t>03-Jun-22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6F537D3-F6C7-4168-B580-ED340EAE2AD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0A3C2DA-90BE-490B-8C67-01DC164458B3}" type="datetimeFigureOut">
              <a:rPr lang="en-US" smtClean="0"/>
              <a:pPr/>
              <a:t>03-Jun-22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6F537D3-F6C7-4168-B580-ED340EAE2AD3}"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0A3C2DA-90BE-490B-8C67-01DC164458B3}" type="datetimeFigureOut">
              <a:rPr lang="en-US" smtClean="0"/>
              <a:pPr/>
              <a:t>03-Jun-22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6F537D3-F6C7-4168-B580-ED340EAE2A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0A3C2DA-90BE-490B-8C67-01DC164458B3}" type="datetimeFigureOut">
              <a:rPr lang="en-US" smtClean="0"/>
              <a:pPr/>
              <a:t>03-Jun-22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6F537D3-F6C7-4168-B580-ED340EAE2AD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0A3C2DA-90BE-490B-8C67-01DC164458B3}" type="datetimeFigureOut">
              <a:rPr lang="en-US" smtClean="0"/>
              <a:pPr/>
              <a:t>03-Jun-22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6F537D3-F6C7-4168-B580-ED340EAE2AD3}"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0A3C2DA-90BE-490B-8C67-01DC164458B3}" type="datetimeFigureOut">
              <a:rPr lang="en-US" smtClean="0"/>
              <a:pPr/>
              <a:t>03-Jun-22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F537D3-F6C7-4168-B580-ED340EAE2AD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2744162"/>
          </a:xfrm>
        </p:spPr>
        <p:txBody>
          <a:bodyPr>
            <a:normAutofit/>
          </a:bodyPr>
          <a:lstStyle/>
          <a:p>
            <a:pPr algn="ctr"/>
            <a:r>
              <a:rPr lang="en-US" dirty="0" smtClean="0"/>
              <a:t>Chapter 4</a:t>
            </a:r>
            <a:br>
              <a:rPr lang="en-US" dirty="0" smtClean="0"/>
            </a:br>
            <a:r>
              <a:rPr lang="en-US" dirty="0" smtClean="0"/>
              <a:t>Relational Database Query Languages</a:t>
            </a:r>
            <a:endParaRPr lang="en-US" dirty="0"/>
          </a:p>
        </p:txBody>
      </p:sp>
      <p:sp>
        <p:nvSpPr>
          <p:cNvPr id="3" name="Subtitle 2"/>
          <p:cNvSpPr>
            <a:spLocks noGrp="1"/>
          </p:cNvSpPr>
          <p:nvPr>
            <p:ph type="subTitle" idx="1"/>
          </p:nvPr>
        </p:nvSpPr>
        <p:spPr>
          <a:xfrm>
            <a:off x="685800" y="3810000"/>
            <a:ext cx="7772400" cy="1199704"/>
          </a:xfrm>
        </p:spPr>
        <p:txBody>
          <a:bodyPr>
            <a:normAutofit lnSpcReduction="10000"/>
          </a:bodyPr>
          <a:lstStyle/>
          <a:p>
            <a:pPr algn="l"/>
            <a:r>
              <a:rPr lang="en-US" sz="2400" dirty="0" smtClean="0"/>
              <a:t>Presented by : Er. Lali Manandhar</a:t>
            </a:r>
          </a:p>
          <a:p>
            <a:pPr algn="l"/>
            <a:r>
              <a:rPr lang="en-US" sz="2400" dirty="0" smtClean="0"/>
              <a:t>Assistant Senior Lecturer</a:t>
            </a:r>
          </a:p>
          <a:p>
            <a:pPr algn="l"/>
            <a:r>
              <a:rPr lang="en-US" sz="2400" dirty="0" smtClean="0"/>
              <a:t>Everest Engineering College</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DDL also updates a special set of tables called the data dictionary. The result of compilation of DDL statement is a set of tables that is stored in special files called data dictionary. A data dictionary contains metadata i.e. data of data. Data about structure of a database is called metadata. </a:t>
            </a:r>
          </a:p>
          <a:p>
            <a:r>
              <a:rPr lang="en-US" dirty="0" smtClean="0"/>
              <a:t> The main DDL statements are CREATE, ALTER and DROP.</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r>
              <a:rPr lang="en-US" dirty="0" smtClean="0"/>
              <a:t>Advantages:</a:t>
            </a:r>
          </a:p>
          <a:p>
            <a:pPr>
              <a:buNone/>
            </a:pPr>
            <a:r>
              <a:rPr lang="en-US" dirty="0" smtClean="0"/>
              <a:t>	 1. Faster</a:t>
            </a:r>
          </a:p>
          <a:p>
            <a:pPr>
              <a:buNone/>
            </a:pPr>
            <a:r>
              <a:rPr lang="en-US" dirty="0" smtClean="0"/>
              <a:t>	 2. Better Security because calls are parameterized. </a:t>
            </a:r>
          </a:p>
          <a:p>
            <a:endParaRPr lang="en-US" dirty="0" smtClean="0"/>
          </a:p>
          <a:p>
            <a:r>
              <a:rPr lang="en-US" dirty="0" smtClean="0"/>
              <a:t>Disadvantages: </a:t>
            </a:r>
          </a:p>
          <a:p>
            <a:pPr>
              <a:buNone/>
            </a:pPr>
            <a:r>
              <a:rPr lang="en-US" dirty="0" smtClean="0"/>
              <a:t>	1. Less flexible because we need DBA to make changes</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334000"/>
          </a:xfrm>
        </p:spPr>
        <p:txBody>
          <a:bodyPr>
            <a:normAutofit/>
          </a:bodyPr>
          <a:lstStyle/>
          <a:p>
            <a:r>
              <a:rPr lang="en-US" dirty="0" smtClean="0"/>
              <a:t>We can create stored procedure using CREATE PROCEDURE statement.</a:t>
            </a:r>
          </a:p>
          <a:p>
            <a:r>
              <a:rPr lang="en-US" dirty="0" smtClean="0"/>
              <a:t>Syntax</a:t>
            </a:r>
          </a:p>
          <a:p>
            <a:pPr>
              <a:buNone/>
            </a:pPr>
            <a:r>
              <a:rPr lang="en-US" dirty="0" smtClean="0"/>
              <a:t>	CREATE PROCEDURE &lt;</a:t>
            </a:r>
            <a:r>
              <a:rPr lang="en-US" dirty="0" err="1" smtClean="0"/>
              <a:t>procedure_name</a:t>
            </a:r>
            <a:r>
              <a:rPr lang="en-US" dirty="0" smtClean="0"/>
              <a:t>&gt; AS</a:t>
            </a:r>
          </a:p>
          <a:p>
            <a:pPr>
              <a:buNone/>
            </a:pPr>
            <a:r>
              <a:rPr lang="en-US" dirty="0" smtClean="0"/>
              <a:t> BEGIN </a:t>
            </a:r>
          </a:p>
          <a:p>
            <a:pPr>
              <a:buNone/>
            </a:pPr>
            <a:r>
              <a:rPr lang="en-US" dirty="0" smtClean="0"/>
              <a:t>			Sql_statement1</a:t>
            </a:r>
          </a:p>
          <a:p>
            <a:pPr>
              <a:buNone/>
            </a:pPr>
            <a:r>
              <a:rPr lang="en-US" dirty="0" smtClean="0"/>
              <a:t>			 Sql_statement2 </a:t>
            </a:r>
          </a:p>
          <a:p>
            <a:pPr>
              <a:buNone/>
            </a:pPr>
            <a:endParaRPr lang="en-US" dirty="0" smtClean="0"/>
          </a:p>
          <a:p>
            <a:pPr>
              <a:buNone/>
            </a:pPr>
            <a:r>
              <a:rPr lang="en-US" dirty="0" smtClean="0"/>
              <a:t>			</a:t>
            </a:r>
            <a:r>
              <a:rPr lang="en-US" dirty="0" err="1" smtClean="0"/>
              <a:t>Sql_statementN</a:t>
            </a:r>
            <a:r>
              <a:rPr lang="en-US" dirty="0" smtClean="0"/>
              <a:t> </a:t>
            </a:r>
          </a:p>
          <a:p>
            <a:pPr>
              <a:buNone/>
            </a:pPr>
            <a:endParaRPr lang="en-US" dirty="0" smtClean="0"/>
          </a:p>
          <a:p>
            <a:pPr>
              <a:buNone/>
            </a:pPr>
            <a:r>
              <a:rPr lang="en-US" dirty="0" smtClean="0"/>
              <a:t>END</a:t>
            </a:r>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Creating Stored Procedure</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E.g.</a:t>
            </a:r>
          </a:p>
          <a:p>
            <a:pPr>
              <a:buNone/>
            </a:pPr>
            <a:r>
              <a:rPr lang="en-US" dirty="0" smtClean="0"/>
              <a:t>	 CREATE PROCEDURE </a:t>
            </a:r>
            <a:r>
              <a:rPr lang="en-US" dirty="0" err="1" smtClean="0"/>
              <a:t>sp_mobile</a:t>
            </a:r>
            <a:r>
              <a:rPr lang="en-US" dirty="0" smtClean="0"/>
              <a:t> AS</a:t>
            </a:r>
          </a:p>
          <a:p>
            <a:pPr>
              <a:buNone/>
            </a:pPr>
            <a:r>
              <a:rPr lang="en-US" dirty="0" smtClean="0"/>
              <a:t>	BEGIN </a:t>
            </a:r>
          </a:p>
          <a:p>
            <a:pPr>
              <a:buNone/>
            </a:pPr>
            <a:r>
              <a:rPr lang="en-US" dirty="0" smtClean="0"/>
              <a:t>			SELECT * FROM </a:t>
            </a:r>
            <a:r>
              <a:rPr lang="en-US" dirty="0" err="1" smtClean="0"/>
              <a:t>tbl_mobile</a:t>
            </a:r>
            <a:endParaRPr lang="en-US" dirty="0" smtClean="0"/>
          </a:p>
          <a:p>
            <a:pPr>
              <a:buNone/>
            </a:pPr>
            <a:r>
              <a:rPr lang="en-US" dirty="0" smtClean="0"/>
              <a:t>	 END</a:t>
            </a:r>
          </a:p>
          <a:p>
            <a:pPr>
              <a:buNone/>
            </a:pPr>
            <a:endParaRPr lang="en-US" dirty="0" smtClean="0"/>
          </a:p>
          <a:p>
            <a:r>
              <a:rPr lang="en-US" dirty="0" smtClean="0"/>
              <a:t>When the CREATE PROCEDURE command is executed, the server compiles the procedure and save it as a database object. </a:t>
            </a:r>
          </a:p>
          <a:p>
            <a:r>
              <a:rPr lang="en-US" dirty="0" smtClean="0"/>
              <a:t>The procedure is then available for various applications to execute.</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dirty="0" smtClean="0"/>
              <a:t>A procedure can be executed using EXECUTE or EXEC statement. </a:t>
            </a:r>
          </a:p>
          <a:p>
            <a:r>
              <a:rPr lang="en-US" dirty="0" smtClean="0"/>
              <a:t>Syntax: </a:t>
            </a:r>
          </a:p>
          <a:p>
            <a:pPr>
              <a:buNone/>
            </a:pPr>
            <a:r>
              <a:rPr lang="en-US" dirty="0" smtClean="0"/>
              <a:t>	EXECUTE | EXEC &lt;</a:t>
            </a:r>
            <a:r>
              <a:rPr lang="en-US" dirty="0" err="1" smtClean="0"/>
              <a:t>procedure_name</a:t>
            </a:r>
            <a:r>
              <a:rPr lang="en-US" dirty="0" smtClean="0"/>
              <a:t>&gt;</a:t>
            </a:r>
          </a:p>
          <a:p>
            <a:r>
              <a:rPr lang="en-US" dirty="0" smtClean="0"/>
              <a:t>E.g. </a:t>
            </a:r>
          </a:p>
          <a:p>
            <a:pPr>
              <a:buNone/>
            </a:pPr>
            <a:r>
              <a:rPr lang="en-US" dirty="0" smtClean="0"/>
              <a:t>	EXEC </a:t>
            </a:r>
            <a:r>
              <a:rPr lang="en-US" dirty="0" err="1" smtClean="0"/>
              <a:t>sp_mobile</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Executing a Stored Procedure </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r>
              <a:rPr lang="en-US" dirty="0" smtClean="0"/>
              <a:t>A stored Procedure can be modified by using ALTER PROCEDURE statement. </a:t>
            </a:r>
          </a:p>
          <a:p>
            <a:r>
              <a:rPr lang="en-US" dirty="0" smtClean="0"/>
              <a:t>Syntax:</a:t>
            </a:r>
          </a:p>
          <a:p>
            <a:pPr>
              <a:buNone/>
            </a:pPr>
            <a:r>
              <a:rPr lang="en-US" dirty="0" smtClean="0"/>
              <a:t>	ALTER PROCEDURE&lt;</a:t>
            </a:r>
            <a:r>
              <a:rPr lang="en-US" dirty="0" err="1" smtClean="0"/>
              <a:t>procedure_name</a:t>
            </a:r>
            <a:r>
              <a:rPr lang="en-US" dirty="0" smtClean="0"/>
              <a:t>&gt; AS </a:t>
            </a:r>
          </a:p>
          <a:p>
            <a:pPr>
              <a:buNone/>
            </a:pPr>
            <a:r>
              <a:rPr lang="en-US" dirty="0" smtClean="0"/>
              <a:t>	BEGIN </a:t>
            </a:r>
          </a:p>
          <a:p>
            <a:pPr>
              <a:buNone/>
            </a:pPr>
            <a:r>
              <a:rPr lang="en-US" dirty="0" smtClean="0"/>
              <a:t>			Sql_statement1 </a:t>
            </a:r>
          </a:p>
          <a:p>
            <a:pPr>
              <a:buNone/>
            </a:pPr>
            <a:r>
              <a:rPr lang="en-US" dirty="0" smtClean="0"/>
              <a:t>			Sql_statement2 </a:t>
            </a:r>
          </a:p>
          <a:p>
            <a:pPr>
              <a:buNone/>
            </a:pPr>
            <a:r>
              <a:rPr lang="en-US" dirty="0" smtClean="0"/>
              <a:t>			</a:t>
            </a:r>
            <a:r>
              <a:rPr lang="en-US" dirty="0" err="1" smtClean="0"/>
              <a:t>Sql_statementN</a:t>
            </a:r>
            <a:r>
              <a:rPr lang="en-US" dirty="0" smtClean="0"/>
              <a:t> </a:t>
            </a:r>
          </a:p>
          <a:p>
            <a:pPr>
              <a:buNone/>
            </a:pPr>
            <a:r>
              <a:rPr lang="en-US" dirty="0" smtClean="0"/>
              <a:t>	END</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Altering Stored Procedure</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US" dirty="0" smtClean="0"/>
              <a:t>We can destroy a stored procedure form database by using DROP PROCEDURE statement. </a:t>
            </a:r>
          </a:p>
          <a:p>
            <a:r>
              <a:rPr lang="en-US" dirty="0" smtClean="0"/>
              <a:t>Syntax: </a:t>
            </a:r>
          </a:p>
          <a:p>
            <a:pPr>
              <a:buNone/>
            </a:pPr>
            <a:r>
              <a:rPr lang="en-US" dirty="0" smtClean="0"/>
              <a:t>	DROP PROCEDURE &lt;</a:t>
            </a:r>
            <a:r>
              <a:rPr lang="en-US" dirty="0" err="1" smtClean="0"/>
              <a:t>procedure_name</a:t>
            </a:r>
            <a:r>
              <a:rPr lang="en-US" dirty="0" smtClean="0"/>
              <a:t>&gt;</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Dropping a stored Procedure</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dirty="0" smtClean="0"/>
              <a:t>A parameterized stored procedure is necessary when we need to execute a procedure for different values of a variable that are provided at runtime. </a:t>
            </a:r>
          </a:p>
          <a:p>
            <a:r>
              <a:rPr lang="en-US" dirty="0" smtClean="0"/>
              <a:t>Parameters are used to pass values to stored procedure during run time. Each parameter has a name and its data type</a:t>
            </a:r>
            <a:endParaRPr lang="en-US" dirty="0"/>
          </a:p>
        </p:txBody>
      </p:sp>
      <p:sp>
        <p:nvSpPr>
          <p:cNvPr id="3" name="Title 2"/>
          <p:cNvSpPr>
            <a:spLocks noGrp="1"/>
          </p:cNvSpPr>
          <p:nvPr>
            <p:ph type="title"/>
          </p:nvPr>
        </p:nvSpPr>
        <p:spPr>
          <a:xfrm>
            <a:off x="457200" y="274638"/>
            <a:ext cx="8229600" cy="792162"/>
          </a:xfrm>
        </p:spPr>
        <p:txBody>
          <a:bodyPr>
            <a:normAutofit fontScale="90000"/>
          </a:bodyPr>
          <a:lstStyle/>
          <a:p>
            <a:r>
              <a:rPr lang="en-US" dirty="0" smtClean="0"/>
              <a:t>Creating a Parameterized Stored Procedure</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lnSpcReduction="10000"/>
          </a:bodyPr>
          <a:lstStyle/>
          <a:p>
            <a:r>
              <a:rPr lang="en-US" dirty="0" smtClean="0"/>
              <a:t>Syntax:</a:t>
            </a:r>
          </a:p>
          <a:p>
            <a:pPr>
              <a:buNone/>
            </a:pPr>
            <a:r>
              <a:rPr lang="en-US" dirty="0" smtClean="0"/>
              <a:t>	CREATE PROCEDURE &lt;</a:t>
            </a:r>
            <a:r>
              <a:rPr lang="en-US" dirty="0" err="1" smtClean="0"/>
              <a:t>procedure_name</a:t>
            </a:r>
            <a:r>
              <a:rPr lang="en-US" dirty="0" smtClean="0"/>
              <a:t>&gt;</a:t>
            </a:r>
          </a:p>
          <a:p>
            <a:pPr>
              <a:buNone/>
            </a:pPr>
            <a:r>
              <a:rPr lang="en-US" dirty="0" smtClean="0"/>
              <a:t>	@parameter1 data type1, </a:t>
            </a:r>
          </a:p>
          <a:p>
            <a:pPr>
              <a:buNone/>
            </a:pPr>
            <a:r>
              <a:rPr lang="en-US" dirty="0" smtClean="0"/>
              <a:t>	@parameter2 data type2, . . </a:t>
            </a:r>
          </a:p>
          <a:p>
            <a:pPr>
              <a:buNone/>
            </a:pPr>
            <a:r>
              <a:rPr lang="en-US" dirty="0" smtClean="0"/>
              <a:t>	</a:t>
            </a:r>
          </a:p>
          <a:p>
            <a:pPr>
              <a:buNone/>
            </a:pPr>
            <a:r>
              <a:rPr lang="en-US" dirty="0" smtClean="0"/>
              <a:t>	@</a:t>
            </a:r>
            <a:r>
              <a:rPr lang="en-US" dirty="0" err="1" smtClean="0"/>
              <a:t>parameterN</a:t>
            </a:r>
            <a:r>
              <a:rPr lang="en-US" dirty="0" smtClean="0"/>
              <a:t> data </a:t>
            </a:r>
            <a:r>
              <a:rPr lang="en-US" dirty="0" err="1" smtClean="0"/>
              <a:t>typeN</a:t>
            </a:r>
            <a:r>
              <a:rPr lang="en-US" dirty="0" smtClean="0"/>
              <a:t> </a:t>
            </a:r>
          </a:p>
          <a:p>
            <a:pPr>
              <a:buNone/>
            </a:pPr>
            <a:r>
              <a:rPr lang="en-US" dirty="0" smtClean="0"/>
              <a:t>As </a:t>
            </a:r>
          </a:p>
          <a:p>
            <a:pPr>
              <a:buNone/>
            </a:pPr>
            <a:r>
              <a:rPr lang="en-US" dirty="0" smtClean="0"/>
              <a:t>	BEGIN </a:t>
            </a:r>
          </a:p>
          <a:p>
            <a:pPr>
              <a:buNone/>
            </a:pPr>
            <a:r>
              <a:rPr lang="en-US" dirty="0" smtClean="0"/>
              <a:t>		Sql_statement1 </a:t>
            </a:r>
          </a:p>
          <a:p>
            <a:pPr>
              <a:buNone/>
            </a:pPr>
            <a:r>
              <a:rPr lang="en-US" dirty="0" smtClean="0"/>
              <a:t>		Sql_statement2 . </a:t>
            </a:r>
          </a:p>
          <a:p>
            <a:pPr>
              <a:buNone/>
            </a:pPr>
            <a:endParaRPr lang="en-US" dirty="0" smtClean="0"/>
          </a:p>
          <a:p>
            <a:pPr>
              <a:buNone/>
            </a:pPr>
            <a:r>
              <a:rPr lang="en-US" dirty="0" smtClean="0"/>
              <a:t>		</a:t>
            </a:r>
            <a:r>
              <a:rPr lang="en-US" dirty="0" err="1" smtClean="0"/>
              <a:t>Sql_statementN</a:t>
            </a:r>
            <a:r>
              <a:rPr lang="en-US" dirty="0" smtClean="0"/>
              <a:t> </a:t>
            </a:r>
          </a:p>
          <a:p>
            <a:pPr>
              <a:buNone/>
            </a:pPr>
            <a:r>
              <a:rPr lang="en-US" dirty="0" smtClean="0"/>
              <a:t>END</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E.g. </a:t>
            </a:r>
          </a:p>
          <a:p>
            <a:pPr>
              <a:buNone/>
            </a:pPr>
            <a:r>
              <a:rPr lang="en-US" dirty="0" smtClean="0"/>
              <a:t>	CREATE PROC </a:t>
            </a:r>
            <a:r>
              <a:rPr lang="en-US" dirty="0" err="1" smtClean="0"/>
              <a:t>sp_mob</a:t>
            </a:r>
            <a:r>
              <a:rPr lang="en-US" dirty="0" smtClean="0"/>
              <a:t> </a:t>
            </a:r>
          </a:p>
          <a:p>
            <a:pPr>
              <a:buNone/>
            </a:pPr>
            <a:r>
              <a:rPr lang="en-US" dirty="0" smtClean="0"/>
              <a:t>	@</a:t>
            </a:r>
            <a:r>
              <a:rPr lang="en-US" dirty="0" err="1" smtClean="0"/>
              <a:t>mobile_type</a:t>
            </a:r>
            <a:r>
              <a:rPr lang="en-US" dirty="0" smtClean="0"/>
              <a:t> </a:t>
            </a:r>
            <a:r>
              <a:rPr lang="en-US" dirty="0" err="1" smtClean="0"/>
              <a:t>varchar</a:t>
            </a:r>
            <a:r>
              <a:rPr lang="en-US" dirty="0" smtClean="0"/>
              <a:t>(50) </a:t>
            </a:r>
          </a:p>
          <a:p>
            <a:pPr>
              <a:buNone/>
            </a:pPr>
            <a:r>
              <a:rPr lang="en-US" dirty="0" smtClean="0"/>
              <a:t>AS </a:t>
            </a:r>
          </a:p>
          <a:p>
            <a:pPr>
              <a:buNone/>
            </a:pPr>
            <a:r>
              <a:rPr lang="en-US" dirty="0" smtClean="0"/>
              <a:t>BEGIN </a:t>
            </a:r>
          </a:p>
          <a:p>
            <a:pPr>
              <a:buNone/>
            </a:pPr>
            <a:r>
              <a:rPr lang="en-US" dirty="0" smtClean="0"/>
              <a:t>	SELECT * FROM </a:t>
            </a:r>
            <a:r>
              <a:rPr lang="en-US" dirty="0" err="1" smtClean="0"/>
              <a:t>tbl_mobile</a:t>
            </a:r>
            <a:r>
              <a:rPr lang="en-US" dirty="0" smtClean="0"/>
              <a:t> WHERE </a:t>
            </a:r>
            <a:r>
              <a:rPr lang="en-US" dirty="0" err="1" smtClean="0"/>
              <a:t>mobile_type</a:t>
            </a:r>
            <a:r>
              <a:rPr lang="en-US" dirty="0" smtClean="0"/>
              <a:t>=@</a:t>
            </a:r>
            <a:r>
              <a:rPr lang="en-US" dirty="0" err="1" smtClean="0"/>
              <a:t>mobile_type</a:t>
            </a:r>
            <a:r>
              <a:rPr lang="en-US" dirty="0" smtClean="0"/>
              <a:t> </a:t>
            </a:r>
          </a:p>
          <a:p>
            <a:pPr>
              <a:buNone/>
            </a:pPr>
            <a:r>
              <a:rPr lang="en-US" dirty="0" smtClean="0"/>
              <a:t>END</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638800"/>
          </a:xfrm>
        </p:spPr>
        <p:txBody>
          <a:bodyPr>
            <a:normAutofit/>
          </a:bodyPr>
          <a:lstStyle/>
          <a:p>
            <a:r>
              <a:rPr lang="en-US" dirty="0" smtClean="0"/>
              <a:t>QBE is a graphical query language which is based on the domain relational calculus.</a:t>
            </a:r>
          </a:p>
          <a:p>
            <a:r>
              <a:rPr lang="en-US" dirty="0" smtClean="0"/>
              <a:t> A user needs minimal information to get Started and the whole language contains relatively few concepts. QBE is especially suited for queries that are not too complex and can be expressed in terms of a few tables. </a:t>
            </a:r>
          </a:p>
          <a:p>
            <a:r>
              <a:rPr lang="en-US" dirty="0" smtClean="0"/>
              <a:t>QBE provide a tabular interface that has expressive power of relational calculus in a user friendly form </a:t>
            </a:r>
            <a:r>
              <a:rPr lang="en-US" dirty="0" err="1" smtClean="0"/>
              <a:t>i.e</a:t>
            </a:r>
            <a:r>
              <a:rPr lang="en-US" dirty="0" smtClean="0"/>
              <a:t> queries look like table. </a:t>
            </a:r>
          </a:p>
          <a:p>
            <a:r>
              <a:rPr lang="en-US" dirty="0" smtClean="0"/>
              <a:t>Here queries are expressed by ‘example’.</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Query By Example (QBE)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used to create a new database.</a:t>
            </a:r>
          </a:p>
          <a:p>
            <a:r>
              <a:rPr lang="en-US" dirty="0" smtClean="0"/>
              <a:t> Syntax:</a:t>
            </a:r>
          </a:p>
          <a:p>
            <a:pPr>
              <a:buNone/>
            </a:pPr>
            <a:r>
              <a:rPr lang="en-US" dirty="0" smtClean="0"/>
              <a:t>	 CREATE DATABASE &lt;database_name&gt;;</a:t>
            </a:r>
          </a:p>
          <a:p>
            <a:r>
              <a:rPr lang="en-US" dirty="0" smtClean="0"/>
              <a:t> Eg. </a:t>
            </a:r>
            <a:r>
              <a:rPr lang="en-US" dirty="0" smtClean="0">
                <a:solidFill>
                  <a:srgbClr val="FF0000"/>
                </a:solidFill>
              </a:rPr>
              <a:t>CREATE DATABASE db_mydatabase;</a:t>
            </a:r>
            <a:endParaRPr lang="en-US" dirty="0">
              <a:solidFill>
                <a:srgbClr val="FF0000"/>
              </a:solidFill>
            </a:endParaRPr>
          </a:p>
        </p:txBody>
      </p:sp>
      <p:sp>
        <p:nvSpPr>
          <p:cNvPr id="3" name="Title 2"/>
          <p:cNvSpPr>
            <a:spLocks noGrp="1"/>
          </p:cNvSpPr>
          <p:nvPr>
            <p:ph type="title"/>
          </p:nvPr>
        </p:nvSpPr>
        <p:spPr/>
        <p:txBody>
          <a:bodyPr>
            <a:normAutofit fontScale="90000"/>
          </a:bodyPr>
          <a:lstStyle/>
          <a:p>
            <a:r>
              <a:rPr lang="en-US" dirty="0" smtClean="0"/>
              <a:t>1. CREATE DATABASE command</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r>
              <a:rPr lang="en-US" dirty="0" smtClean="0"/>
              <a:t>E.g. Let us consider the following three relations. </a:t>
            </a:r>
          </a:p>
          <a:p>
            <a:r>
              <a:rPr lang="en-US" dirty="0" smtClean="0"/>
              <a:t>Sailors (</a:t>
            </a:r>
            <a:r>
              <a:rPr lang="en-US" dirty="0" err="1" smtClean="0"/>
              <a:t>sid</a:t>
            </a:r>
            <a:r>
              <a:rPr lang="en-US" dirty="0" smtClean="0"/>
              <a:t>, </a:t>
            </a:r>
            <a:r>
              <a:rPr lang="en-US" dirty="0" err="1" smtClean="0"/>
              <a:t>sname</a:t>
            </a:r>
            <a:r>
              <a:rPr lang="en-US" dirty="0" smtClean="0"/>
              <a:t>, age) </a:t>
            </a:r>
          </a:p>
          <a:p>
            <a:r>
              <a:rPr lang="en-US" dirty="0" smtClean="0"/>
              <a:t>Boats(bid, </a:t>
            </a:r>
            <a:r>
              <a:rPr lang="en-US" dirty="0" err="1" smtClean="0"/>
              <a:t>bname,color</a:t>
            </a:r>
            <a:r>
              <a:rPr lang="en-US" dirty="0" smtClean="0"/>
              <a:t>) </a:t>
            </a:r>
          </a:p>
          <a:p>
            <a:r>
              <a:rPr lang="en-US" dirty="0" smtClean="0"/>
              <a:t>Reserve(</a:t>
            </a:r>
            <a:r>
              <a:rPr lang="en-US" dirty="0" err="1" smtClean="0"/>
              <a:t>sid,bid,day</a:t>
            </a:r>
            <a:r>
              <a:rPr lang="en-US" dirty="0" smtClean="0"/>
              <a:t>)</a:t>
            </a:r>
          </a:p>
          <a:p>
            <a:endParaRPr lang="en-US" dirty="0" smtClean="0"/>
          </a:p>
          <a:p>
            <a:pPr>
              <a:buNone/>
            </a:pPr>
            <a:endParaRPr lang="en-US" dirty="0"/>
          </a:p>
        </p:txBody>
      </p:sp>
      <p:pic>
        <p:nvPicPr>
          <p:cNvPr id="5" name="Picture 4" descr="QBE 1.JPG"/>
          <p:cNvPicPr>
            <a:picLocks noChangeAspect="1"/>
          </p:cNvPicPr>
          <p:nvPr/>
        </p:nvPicPr>
        <p:blipFill>
          <a:blip r:embed="rId2"/>
          <a:stretch>
            <a:fillRect/>
          </a:stretch>
        </p:blipFill>
        <p:spPr>
          <a:xfrm>
            <a:off x="609600" y="2667000"/>
            <a:ext cx="8229599" cy="292417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BE 2.JPG"/>
          <p:cNvPicPr>
            <a:picLocks noGrp="1" noChangeAspect="1"/>
          </p:cNvPicPr>
          <p:nvPr>
            <p:ph idx="1"/>
          </p:nvPr>
        </p:nvPicPr>
        <p:blipFill>
          <a:blip r:embed="rId2"/>
          <a:stretch>
            <a:fillRect/>
          </a:stretch>
        </p:blipFill>
        <p:spPr>
          <a:xfrm>
            <a:off x="0" y="0"/>
            <a:ext cx="9144000" cy="2895600"/>
          </a:xfrm>
        </p:spPr>
      </p:pic>
      <p:pic>
        <p:nvPicPr>
          <p:cNvPr id="5" name="Picture 4" descr="QBE 3.JPG"/>
          <p:cNvPicPr>
            <a:picLocks noChangeAspect="1"/>
          </p:cNvPicPr>
          <p:nvPr/>
        </p:nvPicPr>
        <p:blipFill>
          <a:blip r:embed="rId3"/>
          <a:stretch>
            <a:fillRect/>
          </a:stretch>
        </p:blipFill>
        <p:spPr>
          <a:xfrm>
            <a:off x="0" y="3200400"/>
            <a:ext cx="9144000" cy="259080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BE 4.JPG"/>
          <p:cNvPicPr>
            <a:picLocks noGrp="1" noChangeAspect="1"/>
          </p:cNvPicPr>
          <p:nvPr>
            <p:ph idx="1"/>
          </p:nvPr>
        </p:nvPicPr>
        <p:blipFill>
          <a:blip r:embed="rId2"/>
          <a:stretch>
            <a:fillRect/>
          </a:stretch>
        </p:blipFill>
        <p:spPr>
          <a:xfrm>
            <a:off x="0" y="0"/>
            <a:ext cx="9144000" cy="28956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It is used to create a table. </a:t>
            </a:r>
          </a:p>
          <a:p>
            <a:r>
              <a:rPr lang="en-US" dirty="0" smtClean="0"/>
              <a:t>Syntax:</a:t>
            </a:r>
          </a:p>
          <a:p>
            <a:pPr>
              <a:buNone/>
            </a:pPr>
            <a:r>
              <a:rPr lang="en-US" dirty="0" smtClean="0"/>
              <a:t>	 CREATE TABLE &lt;table_name&gt;</a:t>
            </a:r>
          </a:p>
          <a:p>
            <a:pPr>
              <a:buNone/>
            </a:pPr>
            <a:r>
              <a:rPr lang="en-US" dirty="0" smtClean="0"/>
              <a:t>	( </a:t>
            </a:r>
          </a:p>
          <a:p>
            <a:pPr>
              <a:buNone/>
            </a:pPr>
            <a:r>
              <a:rPr lang="en-US" dirty="0" smtClean="0"/>
              <a:t>	Field1 datatype1,</a:t>
            </a:r>
          </a:p>
          <a:p>
            <a:pPr>
              <a:buNone/>
            </a:pPr>
            <a:r>
              <a:rPr lang="en-US" dirty="0" smtClean="0"/>
              <a:t>	 Field2 datatype2, . . . </a:t>
            </a:r>
          </a:p>
          <a:p>
            <a:pPr>
              <a:buNone/>
            </a:pPr>
            <a:r>
              <a:rPr lang="en-US" dirty="0" smtClean="0"/>
              <a:t>	FieldN datatypeN </a:t>
            </a:r>
          </a:p>
          <a:p>
            <a:pPr>
              <a:buNone/>
            </a:pPr>
            <a:r>
              <a:rPr lang="en-US" dirty="0" smtClean="0"/>
              <a:t>	);</a:t>
            </a:r>
          </a:p>
          <a:p>
            <a:r>
              <a:rPr lang="en-US" dirty="0" smtClean="0"/>
              <a:t> E.g. CREATE TABLE tbl_student (id int, name varchar,roll int);</a:t>
            </a:r>
            <a:endParaRPr lang="en-US" dirty="0"/>
          </a:p>
        </p:txBody>
      </p:sp>
      <p:sp>
        <p:nvSpPr>
          <p:cNvPr id="3" name="Title 2"/>
          <p:cNvSpPr>
            <a:spLocks noGrp="1"/>
          </p:cNvSpPr>
          <p:nvPr>
            <p:ph type="title"/>
          </p:nvPr>
        </p:nvSpPr>
        <p:spPr/>
        <p:txBody>
          <a:bodyPr/>
          <a:lstStyle/>
          <a:p>
            <a:r>
              <a:rPr lang="en-US" dirty="0" smtClean="0"/>
              <a:t>2. CREATE TABLE command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used to destroy the complete database structure. </a:t>
            </a:r>
          </a:p>
          <a:p>
            <a:r>
              <a:rPr lang="en-US" dirty="0" smtClean="0"/>
              <a:t>Syntax:</a:t>
            </a:r>
          </a:p>
          <a:p>
            <a:pPr>
              <a:buNone/>
            </a:pPr>
            <a:r>
              <a:rPr lang="en-US" dirty="0" smtClean="0"/>
              <a:t>	DROP DATABASE &lt;database_name&gt; ;</a:t>
            </a:r>
          </a:p>
          <a:p>
            <a:r>
              <a:rPr lang="en-US" dirty="0" smtClean="0"/>
              <a:t>E.g. DROP DATABASE db_mydatabse;</a:t>
            </a:r>
            <a:endParaRPr lang="en-US" dirty="0"/>
          </a:p>
        </p:txBody>
      </p:sp>
      <p:sp>
        <p:nvSpPr>
          <p:cNvPr id="3" name="Title 2"/>
          <p:cNvSpPr>
            <a:spLocks noGrp="1"/>
          </p:cNvSpPr>
          <p:nvPr>
            <p:ph type="title"/>
          </p:nvPr>
        </p:nvSpPr>
        <p:spPr/>
        <p:txBody>
          <a:bodyPr/>
          <a:lstStyle/>
          <a:p>
            <a:r>
              <a:rPr lang="en-US" dirty="0" smtClean="0"/>
              <a:t>3. DROP DATABASE command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used to destroy the complete structure of table. </a:t>
            </a:r>
          </a:p>
          <a:p>
            <a:r>
              <a:rPr lang="en-US" dirty="0" smtClean="0"/>
              <a:t>Syntax: </a:t>
            </a:r>
          </a:p>
          <a:p>
            <a:pPr>
              <a:buNone/>
            </a:pPr>
            <a:r>
              <a:rPr lang="en-US" dirty="0" smtClean="0"/>
              <a:t>	DROP TABLE &lt;table_name&gt;;</a:t>
            </a:r>
          </a:p>
          <a:p>
            <a:r>
              <a:rPr lang="en-US" dirty="0" smtClean="0"/>
              <a:t> E.g. DROP TABLE tbl_student;</a:t>
            </a:r>
            <a:endParaRPr lang="en-US" dirty="0"/>
          </a:p>
        </p:txBody>
      </p:sp>
      <p:sp>
        <p:nvSpPr>
          <p:cNvPr id="3" name="Title 2"/>
          <p:cNvSpPr>
            <a:spLocks noGrp="1"/>
          </p:cNvSpPr>
          <p:nvPr>
            <p:ph type="title"/>
          </p:nvPr>
        </p:nvSpPr>
        <p:spPr/>
        <p:txBody>
          <a:bodyPr/>
          <a:lstStyle/>
          <a:p>
            <a:r>
              <a:rPr lang="en-US" dirty="0" smtClean="0"/>
              <a:t>DROP TABLE command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used to change the structure of table.</a:t>
            </a:r>
          </a:p>
          <a:p>
            <a:pPr>
              <a:buNone/>
            </a:pPr>
            <a:endParaRPr lang="en-US" dirty="0" smtClean="0"/>
          </a:p>
          <a:p>
            <a:pPr marL="681228" indent="-571500">
              <a:buAutoNum type="romanLcPeriod"/>
            </a:pPr>
            <a:r>
              <a:rPr lang="en-US" b="1" dirty="0" smtClean="0"/>
              <a:t>add new column </a:t>
            </a:r>
          </a:p>
          <a:p>
            <a:pPr marL="681228" indent="-571500">
              <a:buNone/>
            </a:pPr>
            <a:r>
              <a:rPr lang="en-US" b="1" dirty="0" smtClean="0"/>
              <a:t>	</a:t>
            </a:r>
            <a:r>
              <a:rPr lang="en-US" dirty="0" smtClean="0"/>
              <a:t>Syntax:</a:t>
            </a:r>
          </a:p>
          <a:p>
            <a:pPr marL="681228" indent="-571500">
              <a:buNone/>
            </a:pPr>
            <a:r>
              <a:rPr lang="en-US" dirty="0" smtClean="0"/>
              <a:t>	 ALTER TABLE &lt;table_name&gt;ADD &lt;Newfield1 datatype1&gt;, &lt;Newfield2 datatype2&gt;, .. &lt;Newfield N datatypeN&gt;;</a:t>
            </a:r>
          </a:p>
          <a:p>
            <a:pPr marL="681228" indent="-571500">
              <a:buNone/>
            </a:pPr>
            <a:endParaRPr lang="en-US" dirty="0" smtClean="0"/>
          </a:p>
          <a:p>
            <a:pPr marL="681228" indent="-571500">
              <a:buNone/>
            </a:pPr>
            <a:r>
              <a:rPr lang="en-US" dirty="0" smtClean="0"/>
              <a:t>	 E.g. ALTER TABLE student ADD maths int, section char(20);</a:t>
            </a:r>
          </a:p>
        </p:txBody>
      </p:sp>
      <p:sp>
        <p:nvSpPr>
          <p:cNvPr id="3" name="Title 2"/>
          <p:cNvSpPr>
            <a:spLocks noGrp="1"/>
          </p:cNvSpPr>
          <p:nvPr>
            <p:ph type="title"/>
          </p:nvPr>
        </p:nvSpPr>
        <p:spPr/>
        <p:txBody>
          <a:bodyPr/>
          <a:lstStyle/>
          <a:p>
            <a:r>
              <a:rPr lang="en-US" dirty="0" smtClean="0"/>
              <a:t>5. ALTER TABLE command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248400"/>
          </a:xfrm>
        </p:spPr>
        <p:txBody>
          <a:bodyPr/>
          <a:lstStyle/>
          <a:p>
            <a:pPr>
              <a:buNone/>
            </a:pPr>
            <a:r>
              <a:rPr lang="en-US" b="1" dirty="0" smtClean="0"/>
              <a:t>ii. delete existing column </a:t>
            </a:r>
          </a:p>
          <a:p>
            <a:pPr>
              <a:buNone/>
            </a:pPr>
            <a:r>
              <a:rPr lang="en-US" b="1" dirty="0" smtClean="0"/>
              <a:t>	</a:t>
            </a:r>
            <a:r>
              <a:rPr lang="en-US" dirty="0" smtClean="0"/>
              <a:t>Syntax:</a:t>
            </a:r>
          </a:p>
          <a:p>
            <a:pPr>
              <a:buNone/>
            </a:pPr>
            <a:r>
              <a:rPr lang="en-US" dirty="0" smtClean="0"/>
              <a:t>	 ALTER TABLE &lt;table_name&gt; DROP COLUMN &lt;column_name1&gt;, &lt;column_name2&gt;,….., &lt;column_nameN&gt;;</a:t>
            </a:r>
          </a:p>
          <a:p>
            <a:pPr>
              <a:buNone/>
            </a:pPr>
            <a:r>
              <a:rPr lang="en-US" b="1" dirty="0" smtClean="0"/>
              <a:t>	 </a:t>
            </a:r>
            <a:r>
              <a:rPr lang="en-US" dirty="0" smtClean="0"/>
              <a:t>E.g. ALTER TABLE student DROP COLUMN maths,section;</a:t>
            </a:r>
          </a:p>
          <a:p>
            <a:pPr>
              <a:buNone/>
            </a:pPr>
            <a:r>
              <a:rPr lang="en-US" dirty="0" smtClean="0"/>
              <a:t> </a:t>
            </a:r>
          </a:p>
          <a:p>
            <a:pPr>
              <a:buNone/>
            </a:pPr>
            <a:r>
              <a:rPr lang="en-US" b="1" dirty="0" smtClean="0"/>
              <a:t>iii. Changing the datatype of existing column</a:t>
            </a:r>
          </a:p>
          <a:p>
            <a:pPr>
              <a:buNone/>
            </a:pPr>
            <a:r>
              <a:rPr lang="en-US" b="1" dirty="0" smtClean="0"/>
              <a:t>	</a:t>
            </a:r>
            <a:r>
              <a:rPr lang="en-US" dirty="0" smtClean="0"/>
              <a:t> Syntax: ALTER TABLE &lt;table_name&gt; ALTER COLUMN &lt;column_name new datatype&gt;;</a:t>
            </a:r>
          </a:p>
          <a:p>
            <a:pPr>
              <a:buNone/>
            </a:pPr>
            <a:r>
              <a:rPr lang="en-US" b="1" dirty="0" smtClean="0"/>
              <a:t>	</a:t>
            </a:r>
            <a:r>
              <a:rPr lang="en-US" dirty="0" smtClean="0"/>
              <a:t> E.g. ALTER TABLE tbl_student ALTER COLUMN name nvarchar(50) ;</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lstStyle/>
          <a:p>
            <a:pPr>
              <a:buNone/>
            </a:pPr>
            <a:r>
              <a:rPr lang="en-US" b="1" dirty="0" smtClean="0"/>
              <a:t>1. INSERT INTO command</a:t>
            </a:r>
          </a:p>
          <a:p>
            <a:r>
              <a:rPr lang="en-US" dirty="0" smtClean="0"/>
              <a:t> It is used to insert new record into a table. </a:t>
            </a:r>
          </a:p>
          <a:p>
            <a:r>
              <a:rPr lang="en-US" dirty="0" smtClean="0"/>
              <a:t>Syntax: </a:t>
            </a:r>
          </a:p>
          <a:p>
            <a:pPr>
              <a:buNone/>
            </a:pPr>
            <a:r>
              <a:rPr lang="en-US" dirty="0" smtClean="0"/>
              <a:t>	a. INSERT INTO&lt;table_name&gt; (field1,field2-----fieldN) VALUES (value1, value2---------- valueN);</a:t>
            </a:r>
          </a:p>
          <a:p>
            <a:pPr>
              <a:buFont typeface="Wingdings" pitchFamily="2" charset="2"/>
              <a:buChar char="Ø"/>
            </a:pPr>
            <a:r>
              <a:rPr lang="en-US" dirty="0" smtClean="0"/>
              <a:t>This query can be used to insert values for selected field. The non selected field will have NULL value inserted upon execution of the above query.</a:t>
            </a:r>
            <a:endParaRPr lang="en-US" dirty="0"/>
          </a:p>
        </p:txBody>
      </p:sp>
      <p:sp>
        <p:nvSpPr>
          <p:cNvPr id="3" name="Title 2"/>
          <p:cNvSpPr>
            <a:spLocks noGrp="1"/>
          </p:cNvSpPr>
          <p:nvPr>
            <p:ph type="title"/>
          </p:nvPr>
        </p:nvSpPr>
        <p:spPr>
          <a:xfrm>
            <a:off x="457200" y="274638"/>
            <a:ext cx="8229600" cy="944562"/>
          </a:xfrm>
        </p:spPr>
        <p:txBody>
          <a:bodyPr>
            <a:normAutofit fontScale="90000"/>
          </a:bodyPr>
          <a:lstStyle/>
          <a:p>
            <a:r>
              <a:rPr lang="en-US" dirty="0" smtClean="0"/>
              <a:t>DML (Data Manipulation Language)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a:buFont typeface="Wingdings" pitchFamily="2" charset="2"/>
              <a:buChar char="Ø"/>
            </a:pPr>
            <a:r>
              <a:rPr lang="en-US" dirty="0" smtClean="0"/>
              <a:t>Eg:</a:t>
            </a:r>
          </a:p>
          <a:p>
            <a:pPr>
              <a:buNone/>
            </a:pPr>
            <a:r>
              <a:rPr lang="en-US" dirty="0" smtClean="0"/>
              <a:t>	INSERT INTO tbl_student (id,name) VALUES (2,’Ram’) ;//NULL value will be inserted for roll field</a:t>
            </a:r>
            <a:endParaRPr lang="en-US" b="1" dirty="0" smtClean="0"/>
          </a:p>
          <a:p>
            <a:pPr>
              <a:buFont typeface="Wingdings" pitchFamily="2" charset="2"/>
              <a:buChar char="Ø"/>
            </a:pPr>
            <a:endParaRPr lang="en-US" b="1" dirty="0" smtClean="0"/>
          </a:p>
          <a:p>
            <a:pPr>
              <a:buNone/>
            </a:pPr>
            <a:r>
              <a:rPr lang="en-US" b="1" dirty="0" smtClean="0"/>
              <a:t>b. INSERT INTO &lt;table_name&gt; VALUES (value1, value2………..valueN);</a:t>
            </a:r>
            <a:endParaRPr lang="en-US" dirty="0" smtClean="0"/>
          </a:p>
          <a:p>
            <a:pPr>
              <a:buFont typeface="Wingdings" pitchFamily="2" charset="2"/>
              <a:buChar char="Ø"/>
            </a:pPr>
            <a:r>
              <a:rPr lang="en-US" dirty="0" smtClean="0"/>
              <a:t>This is used when we have to insert values for all the fields in the table.</a:t>
            </a:r>
          </a:p>
          <a:p>
            <a:pPr>
              <a:buFont typeface="Wingdings" pitchFamily="2" charset="2"/>
              <a:buChar char="Ø"/>
            </a:pPr>
            <a:r>
              <a:rPr lang="en-US" dirty="0" smtClean="0"/>
              <a:t>Eg: </a:t>
            </a:r>
          </a:p>
          <a:p>
            <a:pPr>
              <a:buNone/>
            </a:pPr>
            <a:r>
              <a:rPr lang="en-US" dirty="0" smtClean="0"/>
              <a:t>	INSERT INTO tbl_student values(1,’Ram’,10);</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a:buNone/>
            </a:pPr>
            <a:r>
              <a:rPr lang="en-US" b="1" dirty="0" smtClean="0"/>
              <a:t>2. UPDATE command</a:t>
            </a:r>
          </a:p>
          <a:p>
            <a:r>
              <a:rPr lang="en-US" dirty="0" smtClean="0"/>
              <a:t> It is used to modify selected or all records from a table. </a:t>
            </a:r>
          </a:p>
          <a:p>
            <a:r>
              <a:rPr lang="en-US" dirty="0" smtClean="0"/>
              <a:t>Syntax: </a:t>
            </a:r>
          </a:p>
          <a:p>
            <a:endParaRPr lang="en-US" dirty="0" smtClean="0"/>
          </a:p>
          <a:p>
            <a:pPr marL="624078" indent="-514350">
              <a:buAutoNum type="alphaLcPeriod"/>
            </a:pPr>
            <a:r>
              <a:rPr lang="en-US" dirty="0" smtClean="0"/>
              <a:t>UPDATE &lt;table_name&gt;SET field1=newvalue1, field2=newvalue2……… fieldN=newvalueN;</a:t>
            </a:r>
          </a:p>
          <a:p>
            <a:pPr marL="624078" indent="-514350">
              <a:buNone/>
            </a:pPr>
            <a:r>
              <a:rPr lang="en-US" dirty="0" smtClean="0"/>
              <a:t> 	eg:</a:t>
            </a:r>
          </a:p>
          <a:p>
            <a:pPr marL="624078" indent="-514350">
              <a:buNone/>
            </a:pPr>
            <a:r>
              <a:rPr lang="en-US" dirty="0" smtClean="0"/>
              <a:t>	 UPDATE tbl_student SET roll=5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SQL is the standard query language to communicate with a relational database</a:t>
            </a:r>
          </a:p>
          <a:p>
            <a:r>
              <a:rPr lang="en-US" dirty="0" smtClean="0"/>
              <a:t>SQL works with database programs like MS-Access, MS-SQL server, Oracle etc. </a:t>
            </a:r>
          </a:p>
          <a:p>
            <a:r>
              <a:rPr lang="en-US" dirty="0" smtClean="0"/>
              <a:t>SQL is not a case sensitive language. </a:t>
            </a:r>
          </a:p>
          <a:p>
            <a:r>
              <a:rPr lang="en-US" dirty="0" smtClean="0"/>
              <a:t>IBM developed the original version of SQL, originally called Sequel, whose name has now been changed to SQL (Structured Query Language). </a:t>
            </a:r>
            <a:endParaRPr lang="en-US" dirty="0"/>
          </a:p>
        </p:txBody>
      </p:sp>
      <p:sp>
        <p:nvSpPr>
          <p:cNvPr id="3" name="Title 2"/>
          <p:cNvSpPr>
            <a:spLocks noGrp="1"/>
          </p:cNvSpPr>
          <p:nvPr>
            <p:ph type="title"/>
          </p:nvPr>
        </p:nvSpPr>
        <p:spPr/>
        <p:txBody>
          <a:bodyPr/>
          <a:lstStyle/>
          <a:p>
            <a:r>
              <a:rPr lang="en-US" dirty="0" smtClean="0"/>
              <a:t>SQL (Standard Query Language)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r>
              <a:rPr lang="en-US" dirty="0" smtClean="0"/>
              <a:t>b. UPDATE &lt;table_name&gt; SET field1=newvalue2, field2=newvalue2……… fielnN=newvaluN WHERE &lt;Expression&gt;;</a:t>
            </a:r>
          </a:p>
          <a:p>
            <a:endParaRPr lang="en-US" dirty="0" smtClean="0"/>
          </a:p>
          <a:p>
            <a:r>
              <a:rPr lang="en-US" dirty="0" smtClean="0"/>
              <a:t>Eg: UPDATE tbl_student SET roll=5 WHERE name=‘Ram’;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248400"/>
          </a:xfrm>
        </p:spPr>
        <p:txBody>
          <a:bodyPr>
            <a:normAutofit/>
          </a:bodyPr>
          <a:lstStyle/>
          <a:p>
            <a:pPr>
              <a:buNone/>
            </a:pPr>
            <a:r>
              <a:rPr lang="en-US" b="1" dirty="0" smtClean="0"/>
              <a:t>3. DELETE command</a:t>
            </a:r>
          </a:p>
          <a:p>
            <a:r>
              <a:rPr lang="en-US" dirty="0" smtClean="0"/>
              <a:t>It is used to delete all or selected records from a table. </a:t>
            </a:r>
          </a:p>
          <a:p>
            <a:r>
              <a:rPr lang="en-US" dirty="0" smtClean="0"/>
              <a:t>Syntax:</a:t>
            </a:r>
          </a:p>
          <a:p>
            <a:pPr>
              <a:buNone/>
            </a:pPr>
            <a:r>
              <a:rPr lang="en-US" dirty="0" smtClean="0"/>
              <a:t>	a. DELETE FROM&lt;table_name&gt;; // deletes all records from table</a:t>
            </a:r>
          </a:p>
          <a:p>
            <a:pPr>
              <a:buNone/>
            </a:pPr>
            <a:r>
              <a:rPr lang="en-US" b="1" dirty="0" smtClean="0"/>
              <a:t>	</a:t>
            </a:r>
            <a:r>
              <a:rPr lang="en-US" dirty="0" smtClean="0"/>
              <a:t>Eg: DELETE FROM tbl_student ;// delete entire records from tbl_student</a:t>
            </a:r>
          </a:p>
          <a:p>
            <a:pPr>
              <a:buNone/>
            </a:pPr>
            <a:endParaRPr lang="en-US" b="1" dirty="0" smtClean="0"/>
          </a:p>
          <a:p>
            <a:pPr>
              <a:buNone/>
            </a:pPr>
            <a:r>
              <a:rPr lang="en-US" dirty="0" smtClean="0"/>
              <a:t>	b. DELETE FROM&lt;table_name&gt; WHERE&lt;Expression&gt;;</a:t>
            </a:r>
          </a:p>
          <a:p>
            <a:pPr>
              <a:buNone/>
            </a:pPr>
            <a:r>
              <a:rPr lang="en-US" b="1" dirty="0" smtClean="0"/>
              <a:t>	Eg:</a:t>
            </a:r>
            <a:r>
              <a:rPr lang="en-US" dirty="0" smtClean="0"/>
              <a:t> DELETE from tbl_student WHERE id&gt;10 // delete all records whose id &gt;10 ;</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lnSpcReduction="10000"/>
          </a:bodyPr>
          <a:lstStyle/>
          <a:p>
            <a:pPr marL="624078" indent="-514350">
              <a:buAutoNum type="arabicPeriod"/>
            </a:pPr>
            <a:r>
              <a:rPr lang="en-US" dirty="0" smtClean="0"/>
              <a:t>SELECT command </a:t>
            </a:r>
          </a:p>
          <a:p>
            <a:pPr marL="624078" indent="-514350">
              <a:buFont typeface="Wingdings" pitchFamily="2" charset="2"/>
              <a:buChar char="Ø"/>
            </a:pPr>
            <a:r>
              <a:rPr lang="en-US" dirty="0" smtClean="0"/>
              <a:t>It is used to display all or selected records from a table. </a:t>
            </a:r>
          </a:p>
          <a:p>
            <a:pPr marL="624078" indent="-514350">
              <a:buFont typeface="Wingdings" pitchFamily="2" charset="2"/>
              <a:buChar char="Ø"/>
            </a:pPr>
            <a:r>
              <a:rPr lang="en-US" dirty="0" smtClean="0"/>
              <a:t>Syntax: </a:t>
            </a:r>
          </a:p>
          <a:p>
            <a:pPr marL="880110" lvl="1" indent="-514350">
              <a:buFont typeface="Wingdings" pitchFamily="2" charset="2"/>
              <a:buChar char="Ø"/>
            </a:pPr>
            <a:r>
              <a:rPr lang="en-US" dirty="0" smtClean="0"/>
              <a:t>a. SELECT &lt;field1&gt;,&lt;field2&gt;…..&lt;fieldN&gt; FROM &lt;table_name&gt;;</a:t>
            </a:r>
          </a:p>
          <a:p>
            <a:pPr marL="880110" lvl="1" indent="-514350">
              <a:buNone/>
            </a:pPr>
            <a:r>
              <a:rPr lang="en-US" dirty="0" smtClean="0"/>
              <a:t>	</a:t>
            </a:r>
            <a:r>
              <a:rPr lang="en-US" dirty="0" smtClean="0">
                <a:solidFill>
                  <a:srgbClr val="FF0000"/>
                </a:solidFill>
              </a:rPr>
              <a:t>Eg: SELECT id,name FROM tbl_student // display field id and name with all records;</a:t>
            </a:r>
          </a:p>
          <a:p>
            <a:pPr marL="880110" lvl="1" indent="-514350">
              <a:buNone/>
            </a:pPr>
            <a:endParaRPr lang="en-US" dirty="0" smtClean="0"/>
          </a:p>
          <a:p>
            <a:pPr marL="880110" lvl="1" indent="-514350">
              <a:buFont typeface="Wingdings" pitchFamily="2" charset="2"/>
              <a:buChar char="Ø"/>
            </a:pPr>
            <a:r>
              <a:rPr lang="en-US" dirty="0" smtClean="0"/>
              <a:t>b. SELECT * FROM &lt;table_name&gt;; // * represents all the field name </a:t>
            </a:r>
          </a:p>
          <a:p>
            <a:pPr marL="880110" lvl="1" indent="-514350">
              <a:buNone/>
            </a:pPr>
            <a:r>
              <a:rPr lang="en-US" dirty="0" smtClean="0"/>
              <a:t>	</a:t>
            </a:r>
            <a:r>
              <a:rPr lang="en-US" dirty="0" smtClean="0">
                <a:solidFill>
                  <a:srgbClr val="FF0000"/>
                </a:solidFill>
              </a:rPr>
              <a:t>Eg:SELECT * FROM tbl_student; // display all fields with all records;</a:t>
            </a:r>
          </a:p>
          <a:p>
            <a:pPr marL="880110" lvl="1" indent="-514350">
              <a:buNone/>
            </a:pPr>
            <a:endParaRPr lang="en-US" dirty="0" smtClean="0"/>
          </a:p>
          <a:p>
            <a:pPr marL="880110" lvl="1" indent="-514350">
              <a:buFont typeface="Wingdings" pitchFamily="2" charset="2"/>
              <a:buChar char="Ø"/>
            </a:pPr>
            <a:endParaRPr lang="en-US" dirty="0" smtClean="0"/>
          </a:p>
          <a:p>
            <a:pPr marL="1117854" lvl="2" indent="-514350">
              <a:buNone/>
            </a:pPr>
            <a:endParaRPr lang="en-US" dirty="0" smtClean="0"/>
          </a:p>
        </p:txBody>
      </p:sp>
      <p:sp>
        <p:nvSpPr>
          <p:cNvPr id="3" name="Title 2"/>
          <p:cNvSpPr>
            <a:spLocks noGrp="1"/>
          </p:cNvSpPr>
          <p:nvPr>
            <p:ph type="title"/>
          </p:nvPr>
        </p:nvSpPr>
        <p:spPr>
          <a:xfrm>
            <a:off x="457200" y="274638"/>
            <a:ext cx="8229600" cy="868362"/>
          </a:xfrm>
        </p:spPr>
        <p:txBody>
          <a:bodyPr/>
          <a:lstStyle/>
          <a:p>
            <a:r>
              <a:rPr lang="en-US" dirty="0" smtClean="0"/>
              <a:t>DQL (Data Query Language)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553200"/>
          </a:xfrm>
        </p:spPr>
        <p:txBody>
          <a:bodyPr/>
          <a:lstStyle/>
          <a:p>
            <a:pPr lvl="1">
              <a:buFont typeface="Wingdings" pitchFamily="2" charset="2"/>
              <a:buChar char="Ø"/>
            </a:pPr>
            <a:r>
              <a:rPr lang="en-US" dirty="0" smtClean="0"/>
              <a:t>c. SELECT * FROM &lt;table_name&gt; WHERE &lt;Expression&gt;;</a:t>
            </a:r>
          </a:p>
          <a:p>
            <a:pPr lvl="1">
              <a:buNone/>
            </a:pPr>
            <a:r>
              <a:rPr lang="en-US" dirty="0" smtClean="0">
                <a:solidFill>
                  <a:srgbClr val="FF0000"/>
                </a:solidFill>
              </a:rPr>
              <a:t>	Eg: SELECT * FROM tbl_student where id&lt;10; </a:t>
            </a:r>
            <a:r>
              <a:rPr lang="en-US" dirty="0" smtClean="0"/>
              <a:t>// display all the fields with only those records whose id is less than 10</a:t>
            </a:r>
          </a:p>
          <a:p>
            <a:pPr lvl="1">
              <a:buNone/>
            </a:pPr>
            <a:endParaRPr lang="en-US" dirty="0" smtClean="0"/>
          </a:p>
          <a:p>
            <a:pPr lvl="1">
              <a:buFont typeface="Wingdings" pitchFamily="2" charset="2"/>
              <a:buChar char="Ø"/>
            </a:pPr>
            <a:r>
              <a:rPr lang="en-US" dirty="0" smtClean="0"/>
              <a:t>d. SELECT &lt;field1&gt;,&lt;field2&gt;…..&lt;fieldN&gt; ,…. FROM &lt;table_name&gt; WHERE &lt;Expression&gt;;</a:t>
            </a:r>
          </a:p>
          <a:p>
            <a:pPr lvl="1">
              <a:buNone/>
            </a:pPr>
            <a:r>
              <a:rPr lang="en-US" dirty="0" smtClean="0"/>
              <a:t>	</a:t>
            </a:r>
            <a:r>
              <a:rPr lang="en-US" dirty="0" smtClean="0">
                <a:solidFill>
                  <a:srgbClr val="FF0000"/>
                </a:solidFill>
              </a:rPr>
              <a:t>Eg: SELECT  id, age, age FROM tbl_student where id&lt;10 ;</a:t>
            </a:r>
          </a:p>
          <a:p>
            <a:pPr lvl="1">
              <a:buNone/>
            </a:pPr>
            <a:endParaRPr lang="en-US" dirty="0" smtClean="0"/>
          </a:p>
          <a:p>
            <a:pPr lvl="1">
              <a:buFont typeface="Wingdings" pitchFamily="2" charset="2"/>
              <a:buChar char="Ø"/>
            </a:pPr>
            <a:r>
              <a:rPr lang="en-US" dirty="0" smtClean="0"/>
              <a:t>e. SELECT DISTINCT &lt;field_name &gt;FROM &lt;table_name&gt;; // to remove Duplicate Tuple we use Distinct Keyword</a:t>
            </a:r>
          </a:p>
          <a:p>
            <a:pPr lvl="1">
              <a:buNone/>
            </a:pPr>
            <a:r>
              <a:rPr lang="en-US" dirty="0" smtClean="0"/>
              <a:t>	Eg</a:t>
            </a:r>
            <a:r>
              <a:rPr lang="en-US" dirty="0" smtClean="0">
                <a:solidFill>
                  <a:srgbClr val="FF0000"/>
                </a:solidFill>
              </a:rPr>
              <a:t>: SELECT DISTINCT name from tbl_student; </a:t>
            </a:r>
            <a:r>
              <a:rPr lang="en-US" dirty="0" smtClean="0"/>
              <a:t>// display all the names from tbl_student without duplication of values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lvl="1">
              <a:buFont typeface="Wingdings" pitchFamily="2" charset="2"/>
              <a:buChar char="Ø"/>
            </a:pPr>
            <a:r>
              <a:rPr lang="en-US" dirty="0" smtClean="0"/>
              <a:t>f. SELECT TOP&lt;N&gt; &lt;field1&gt;,&lt;field2&gt;…..&lt;fieldN&gt; ,…. FROM &lt;table_name&gt;;</a:t>
            </a:r>
          </a:p>
          <a:p>
            <a:pPr lvl="1">
              <a:buNone/>
            </a:pPr>
            <a:r>
              <a:rPr lang="en-US" dirty="0" smtClean="0"/>
              <a:t>	</a:t>
            </a:r>
            <a:r>
              <a:rPr lang="en-US" dirty="0" smtClean="0">
                <a:solidFill>
                  <a:srgbClr val="FF0000"/>
                </a:solidFill>
              </a:rPr>
              <a:t>Eg: SELECT TOP 10 * FROM tbl_student </a:t>
            </a:r>
            <a:r>
              <a:rPr lang="en-US" dirty="0" smtClean="0"/>
              <a:t>// display first 10 records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686800" cy="5715000"/>
          </a:xfrm>
        </p:spPr>
        <p:txBody>
          <a:bodyPr>
            <a:normAutofit lnSpcReduction="10000"/>
          </a:bodyPr>
          <a:lstStyle/>
          <a:p>
            <a:r>
              <a:rPr lang="en-US" dirty="0" smtClean="0"/>
              <a:t>1. </a:t>
            </a:r>
            <a:r>
              <a:rPr lang="en-US" b="1" dirty="0" smtClean="0"/>
              <a:t>COMMIT and ROLLBACK commands</a:t>
            </a:r>
          </a:p>
          <a:p>
            <a:pPr>
              <a:buFont typeface="Wingdings" pitchFamily="2" charset="2"/>
              <a:buChar char="Ø"/>
            </a:pPr>
            <a:r>
              <a:rPr lang="en-US" dirty="0" smtClean="0"/>
              <a:t> DCL is a set of SQL commands for controlling access to data and to the database. </a:t>
            </a:r>
          </a:p>
          <a:p>
            <a:pPr>
              <a:buFont typeface="Wingdings" pitchFamily="2" charset="2"/>
              <a:buChar char="Ø"/>
            </a:pPr>
            <a:r>
              <a:rPr lang="en-US" dirty="0" smtClean="0"/>
              <a:t>Syntax:</a:t>
            </a:r>
          </a:p>
          <a:p>
            <a:pPr>
              <a:buNone/>
            </a:pPr>
            <a:r>
              <a:rPr lang="en-US" dirty="0" smtClean="0"/>
              <a:t>	 COMMIT TRANSACTION&lt;transaction_name&gt;;</a:t>
            </a:r>
          </a:p>
          <a:p>
            <a:pPr>
              <a:buNone/>
            </a:pPr>
            <a:r>
              <a:rPr lang="en-US" dirty="0" smtClean="0"/>
              <a:t>	 ROLLBACKTRANSACTION &lt;transaction_name&gt;;</a:t>
            </a:r>
          </a:p>
          <a:p>
            <a:pPr>
              <a:buNone/>
            </a:pPr>
            <a:r>
              <a:rPr lang="en-US" dirty="0" smtClean="0"/>
              <a:t>	Eg:</a:t>
            </a:r>
          </a:p>
          <a:p>
            <a:pPr>
              <a:buNone/>
            </a:pPr>
            <a:r>
              <a:rPr lang="en-US" dirty="0" smtClean="0"/>
              <a:t>	</a:t>
            </a:r>
            <a:r>
              <a:rPr lang="en-US" b="1" dirty="0" smtClean="0"/>
              <a:t>BEGIN TRANSACTION Tr1 </a:t>
            </a:r>
          </a:p>
          <a:p>
            <a:pPr>
              <a:buNone/>
            </a:pPr>
            <a:r>
              <a:rPr lang="en-US" dirty="0" smtClean="0"/>
              <a:t>	</a:t>
            </a:r>
            <a:r>
              <a:rPr lang="en-US" dirty="0" smtClean="0">
                <a:solidFill>
                  <a:srgbClr val="FF0000"/>
                </a:solidFill>
              </a:rPr>
              <a:t>BEGIN TRY ;</a:t>
            </a:r>
          </a:p>
          <a:p>
            <a:pPr>
              <a:buNone/>
            </a:pPr>
            <a:r>
              <a:rPr lang="en-US" dirty="0" smtClean="0">
                <a:solidFill>
                  <a:srgbClr val="FF0000"/>
                </a:solidFill>
              </a:rPr>
              <a:t>	INSERT INTO tbl_student VALUES (1,’Ram’,10); DELETE FROM tbl_student WHERE name=’Ram’; UPDATE tbl-student SET name=‘Bipin’ WHERE id=1 </a:t>
            </a:r>
            <a:r>
              <a:rPr lang="en-US" dirty="0" smtClean="0"/>
              <a:t>;</a:t>
            </a:r>
          </a:p>
        </p:txBody>
      </p:sp>
      <p:sp>
        <p:nvSpPr>
          <p:cNvPr id="3" name="Title 2"/>
          <p:cNvSpPr>
            <a:spLocks noGrp="1"/>
          </p:cNvSpPr>
          <p:nvPr>
            <p:ph type="title"/>
          </p:nvPr>
        </p:nvSpPr>
        <p:spPr>
          <a:xfrm>
            <a:off x="457200" y="274638"/>
            <a:ext cx="8229600" cy="868362"/>
          </a:xfrm>
        </p:spPr>
        <p:txBody>
          <a:bodyPr/>
          <a:lstStyle/>
          <a:p>
            <a:r>
              <a:rPr lang="en-US" dirty="0" smtClean="0"/>
              <a:t>DCL (Data Control Language)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lvl="1">
              <a:buNone/>
            </a:pPr>
            <a:r>
              <a:rPr lang="en-US" b="1" dirty="0" smtClean="0"/>
              <a:t>COMMIT TRANSACTION Tr1 </a:t>
            </a:r>
          </a:p>
          <a:p>
            <a:pPr lvl="1">
              <a:buNone/>
            </a:pPr>
            <a:r>
              <a:rPr lang="en-US" dirty="0" smtClean="0">
                <a:solidFill>
                  <a:srgbClr val="FF0000"/>
                </a:solidFill>
              </a:rPr>
              <a:t>END TR1;</a:t>
            </a:r>
          </a:p>
          <a:p>
            <a:pPr lvl="1">
              <a:buNone/>
            </a:pPr>
            <a:r>
              <a:rPr lang="en-US" dirty="0" smtClean="0">
                <a:solidFill>
                  <a:srgbClr val="FF0000"/>
                </a:solidFill>
              </a:rPr>
              <a:t> BEGIN CATCH ;</a:t>
            </a:r>
          </a:p>
          <a:p>
            <a:pPr lvl="1">
              <a:buNone/>
            </a:pPr>
            <a:endParaRPr lang="en-US" dirty="0" smtClean="0"/>
          </a:p>
          <a:p>
            <a:pPr lvl="1">
              <a:buNone/>
            </a:pPr>
            <a:r>
              <a:rPr lang="en-US" b="1" dirty="0" smtClean="0"/>
              <a:t>ROLLBACK TRANSACTION Tr1</a:t>
            </a:r>
          </a:p>
          <a:p>
            <a:pPr lvl="1">
              <a:buNone/>
            </a:pPr>
            <a:r>
              <a:rPr lang="en-US" dirty="0" smtClean="0">
                <a:solidFill>
                  <a:srgbClr val="FF0000"/>
                </a:solidFill>
              </a:rPr>
              <a:t>END CATCH ;</a:t>
            </a: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lnSpcReduction="10000"/>
          </a:bodyPr>
          <a:lstStyle/>
          <a:p>
            <a:r>
              <a:rPr lang="en-US" dirty="0" smtClean="0"/>
              <a:t>GRANT is a command used to provide access right or privilege on the database objects to the users. These commands are generally used by DBA.</a:t>
            </a:r>
          </a:p>
          <a:p>
            <a:r>
              <a:rPr lang="en-US" dirty="0" smtClean="0"/>
              <a:t>REVOKE is a command which remove user access right or privilege to the database object</a:t>
            </a:r>
          </a:p>
          <a:p>
            <a:r>
              <a:rPr lang="en-US" dirty="0" smtClean="0"/>
              <a:t>Syntax:</a:t>
            </a:r>
          </a:p>
          <a:p>
            <a:pPr lvl="1"/>
            <a:r>
              <a:rPr lang="en-US" dirty="0" smtClean="0"/>
              <a:t>GRANT&lt;Privilage_name&gt; ON &lt;object_Name&gt;To &lt;User_Name&gt;;</a:t>
            </a:r>
          </a:p>
          <a:p>
            <a:pPr lvl="1">
              <a:buFont typeface="Arial" pitchFamily="34" charset="0"/>
              <a:buChar char="•"/>
            </a:pPr>
            <a:r>
              <a:rPr lang="en-US" dirty="0" smtClean="0"/>
              <a:t>REMOVE &lt;Privilage_name&gt;ON&lt;object_Name&gt; FROM &lt;User_Name&gt;;</a:t>
            </a:r>
            <a:endParaRPr lang="en-US" dirty="0"/>
          </a:p>
        </p:txBody>
      </p:sp>
      <p:sp>
        <p:nvSpPr>
          <p:cNvPr id="3" name="Title 2"/>
          <p:cNvSpPr>
            <a:spLocks noGrp="1"/>
          </p:cNvSpPr>
          <p:nvPr>
            <p:ph type="title"/>
          </p:nvPr>
        </p:nvSpPr>
        <p:spPr>
          <a:xfrm>
            <a:off x="457200" y="274638"/>
            <a:ext cx="8229600" cy="792162"/>
          </a:xfrm>
        </p:spPr>
        <p:txBody>
          <a:bodyPr>
            <a:normAutofit fontScale="90000"/>
          </a:bodyPr>
          <a:lstStyle/>
          <a:p>
            <a:r>
              <a:rPr lang="en-US" dirty="0" smtClean="0"/>
              <a:t>2. GRANT and REVOKE commands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lnSpcReduction="10000"/>
          </a:bodyPr>
          <a:lstStyle/>
          <a:p>
            <a:r>
              <a:rPr lang="en-US" dirty="0" smtClean="0"/>
              <a:t>Privilage_Name means access right. Some of the access right are ALL, SELECT, INSERT, UPDATE, DELETE, EXECUTE.</a:t>
            </a:r>
          </a:p>
          <a:p>
            <a:r>
              <a:rPr lang="en-US" dirty="0" smtClean="0"/>
              <a:t>Object_Name is the name of database object such as TABLE, VIEWS, STORED PROC etc.</a:t>
            </a:r>
          </a:p>
          <a:p>
            <a:r>
              <a:rPr lang="en-US" dirty="0" smtClean="0"/>
              <a:t>User_Name is the name of user to whom an access right is being granted.</a:t>
            </a:r>
          </a:p>
          <a:p>
            <a:pPr>
              <a:buNone/>
            </a:pPr>
            <a:r>
              <a:rPr lang="en-US" dirty="0" smtClean="0"/>
              <a:t>	Eg:</a:t>
            </a:r>
          </a:p>
          <a:p>
            <a:pPr>
              <a:buNone/>
            </a:pPr>
            <a:r>
              <a:rPr lang="en-US" dirty="0" smtClean="0"/>
              <a:t>	 </a:t>
            </a:r>
            <a:r>
              <a:rPr lang="en-US" dirty="0" smtClean="0">
                <a:solidFill>
                  <a:srgbClr val="FF0000"/>
                </a:solidFill>
              </a:rPr>
              <a:t>GRANT SELECT ON tbl_student TO user1 </a:t>
            </a:r>
            <a:r>
              <a:rPr lang="en-US" dirty="0" smtClean="0"/>
              <a:t>// grants select permission on tbl_student to user1 </a:t>
            </a:r>
          </a:p>
          <a:p>
            <a:pPr>
              <a:buNone/>
            </a:pPr>
            <a:r>
              <a:rPr lang="en-US" dirty="0" smtClean="0"/>
              <a:t>	</a:t>
            </a:r>
            <a:r>
              <a:rPr lang="en-US" dirty="0" smtClean="0">
                <a:solidFill>
                  <a:srgbClr val="FF0000"/>
                </a:solidFill>
              </a:rPr>
              <a:t>REVOKE SELECT ON tbl_student FROM user1 </a:t>
            </a:r>
            <a:r>
              <a:rPr lang="en-US" dirty="0" smtClean="0"/>
              <a:t>// restrict user1 from selecting data from tbl_student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dirty="0" smtClean="0"/>
              <a:t>Constraints define rules that must be followed to maintain consistency and correctness of data. </a:t>
            </a:r>
          </a:p>
          <a:p>
            <a:r>
              <a:rPr lang="en-US" dirty="0" smtClean="0"/>
              <a:t>Generally constraints are created at the time of creation of table; however they can be added after table creation also.</a:t>
            </a:r>
          </a:p>
          <a:p>
            <a:r>
              <a:rPr lang="en-US" dirty="0" smtClean="0"/>
              <a:t> A constraint can be defined on a column while creating a table. Constraint can be defined into the following types. </a:t>
            </a:r>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Data Constraints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486400"/>
          </a:xfrm>
        </p:spPr>
        <p:txBody>
          <a:bodyPr/>
          <a:lstStyle/>
          <a:p>
            <a:pPr marL="624078" indent="-514350">
              <a:buFont typeface="Wingdings" pitchFamily="2" charset="2"/>
              <a:buChar char="Ø"/>
            </a:pPr>
            <a:r>
              <a:rPr lang="it-IT" b="1" dirty="0" smtClean="0"/>
              <a:t>DDL (Data Definition Language</a:t>
            </a:r>
            <a:r>
              <a:rPr lang="it-IT" dirty="0" smtClean="0"/>
              <a:t>) </a:t>
            </a:r>
          </a:p>
          <a:p>
            <a:pPr marL="624078" indent="-514350">
              <a:buFont typeface="Arial" pitchFamily="34" charset="0"/>
              <a:buChar char="•"/>
            </a:pPr>
            <a:r>
              <a:rPr lang="en-US" dirty="0" smtClean="0"/>
              <a:t>DDL is the part of SQL that allows database users to create and restructure database objects. </a:t>
            </a:r>
          </a:p>
          <a:p>
            <a:pPr marL="624078" indent="-514350">
              <a:buFont typeface="Arial" pitchFamily="34" charset="0"/>
              <a:buChar char="•"/>
            </a:pPr>
            <a:r>
              <a:rPr lang="en-US" dirty="0" smtClean="0"/>
              <a:t>The main DDL statements are </a:t>
            </a:r>
            <a:r>
              <a:rPr lang="en-US" dirty="0" smtClean="0">
                <a:solidFill>
                  <a:srgbClr val="FF0000"/>
                </a:solidFill>
              </a:rPr>
              <a:t>CREATE, ALTER and DROP.</a:t>
            </a:r>
            <a:endParaRPr lang="it-IT" dirty="0" smtClean="0">
              <a:solidFill>
                <a:srgbClr val="FF0000"/>
              </a:solidFill>
            </a:endParaRPr>
          </a:p>
          <a:p>
            <a:pPr marL="624078" indent="-514350">
              <a:buFont typeface="Wingdings" pitchFamily="2" charset="2"/>
              <a:buChar char="Ø"/>
            </a:pPr>
            <a:r>
              <a:rPr lang="en-US" b="1" dirty="0" smtClean="0"/>
              <a:t>DML (Data Manipulation Language) </a:t>
            </a:r>
          </a:p>
          <a:p>
            <a:pPr marL="624078" indent="-514350">
              <a:buFont typeface="Arial" pitchFamily="34" charset="0"/>
              <a:buChar char="•"/>
            </a:pPr>
            <a:r>
              <a:rPr lang="en-US" dirty="0" smtClean="0"/>
              <a:t>DML is the part of SQL that allows manipulation of data within object of a relational database.</a:t>
            </a:r>
          </a:p>
          <a:p>
            <a:pPr marL="624078" indent="-514350">
              <a:buFont typeface="Arial" pitchFamily="34" charset="0"/>
              <a:buChar char="•"/>
            </a:pPr>
            <a:r>
              <a:rPr lang="en-US" dirty="0" smtClean="0"/>
              <a:t>DML statements are </a:t>
            </a:r>
            <a:r>
              <a:rPr lang="en-US" dirty="0" smtClean="0">
                <a:solidFill>
                  <a:srgbClr val="FF0000"/>
                </a:solidFill>
              </a:rPr>
              <a:t>INSERT INTO, UPDATE, DELETE etc.</a:t>
            </a:r>
            <a:endParaRPr lang="it-IT" b="1" dirty="0" smtClean="0">
              <a:solidFill>
                <a:srgbClr val="FF0000"/>
              </a:solidFill>
            </a:endParaRPr>
          </a:p>
          <a:p>
            <a:pPr marL="624078" indent="-514350">
              <a:buNone/>
            </a:pPr>
            <a:endParaRPr lang="en-US" dirty="0"/>
          </a:p>
        </p:txBody>
      </p:sp>
      <p:sp>
        <p:nvSpPr>
          <p:cNvPr id="3" name="Title 2"/>
          <p:cNvSpPr>
            <a:spLocks noGrp="1"/>
          </p:cNvSpPr>
          <p:nvPr>
            <p:ph type="title"/>
          </p:nvPr>
        </p:nvSpPr>
        <p:spPr/>
        <p:txBody>
          <a:bodyPr/>
          <a:lstStyle/>
          <a:p>
            <a:r>
              <a:rPr lang="en-US" dirty="0" smtClean="0"/>
              <a:t>Components of SQL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486400"/>
          </a:xfrm>
        </p:spPr>
        <p:txBody>
          <a:bodyPr>
            <a:normAutofit fontScale="92500"/>
          </a:bodyPr>
          <a:lstStyle/>
          <a:p>
            <a:r>
              <a:rPr lang="en-US" dirty="0" smtClean="0"/>
              <a:t>A primary key constraint is defined on a column or a set of columns whose values uniquely identify all the rows in a table.</a:t>
            </a:r>
          </a:p>
          <a:p>
            <a:r>
              <a:rPr lang="en-US" dirty="0" smtClean="0"/>
              <a:t> A primary key column can’t contain NULL values. </a:t>
            </a:r>
          </a:p>
          <a:p>
            <a:r>
              <a:rPr lang="en-US" b="1" dirty="0" smtClean="0"/>
              <a:t>i. Creating primary key during table creation</a:t>
            </a:r>
          </a:p>
          <a:p>
            <a:r>
              <a:rPr lang="en-US" dirty="0" smtClean="0"/>
              <a:t>Syntax: </a:t>
            </a:r>
          </a:p>
          <a:p>
            <a:r>
              <a:rPr lang="en-US" dirty="0" smtClean="0"/>
              <a:t>a.</a:t>
            </a:r>
          </a:p>
          <a:p>
            <a:pPr lvl="1"/>
            <a:r>
              <a:rPr lang="en-US" dirty="0" smtClean="0"/>
              <a:t>CREATE TABLE&lt;table_name&gt;</a:t>
            </a:r>
          </a:p>
          <a:p>
            <a:pPr lvl="1">
              <a:buNone/>
            </a:pPr>
            <a:r>
              <a:rPr lang="en-US" dirty="0" smtClean="0"/>
              <a:t>	 ( </a:t>
            </a:r>
          </a:p>
          <a:p>
            <a:pPr lvl="1">
              <a:buNone/>
            </a:pPr>
            <a:r>
              <a:rPr lang="en-US" dirty="0" smtClean="0"/>
              <a:t>	Field1 datatype1 </a:t>
            </a:r>
            <a:r>
              <a:rPr lang="en-US" dirty="0" smtClean="0"/>
              <a:t>CONSTRAINT&lt;</a:t>
            </a:r>
            <a:r>
              <a:rPr lang="en-US" dirty="0" err="1" smtClean="0"/>
              <a:t>constraint_name</a:t>
            </a:r>
            <a:r>
              <a:rPr lang="en-US" dirty="0" smtClean="0"/>
              <a:t>&gt; </a:t>
            </a:r>
            <a:r>
              <a:rPr lang="en-US" dirty="0" smtClean="0"/>
              <a:t>PRIMAY KEY, </a:t>
            </a:r>
          </a:p>
          <a:p>
            <a:pPr lvl="1">
              <a:buNone/>
            </a:pPr>
            <a:r>
              <a:rPr lang="en-US" dirty="0" smtClean="0"/>
              <a:t>	Field2 datatype2, . . . </a:t>
            </a:r>
          </a:p>
          <a:p>
            <a:pPr lvl="1">
              <a:buNone/>
            </a:pPr>
            <a:r>
              <a:rPr lang="en-US" dirty="0" smtClean="0"/>
              <a:t>	FieldN datatypeN </a:t>
            </a:r>
          </a:p>
          <a:p>
            <a:pPr lvl="1">
              <a:buNone/>
            </a:pPr>
            <a:r>
              <a:rPr lang="en-US" dirty="0" smtClean="0"/>
              <a:t>) ;</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1. Primary Key Constraint: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lvl="1">
              <a:buFont typeface="Wingdings" pitchFamily="2" charset="2"/>
              <a:buChar char="Ø"/>
            </a:pPr>
            <a:r>
              <a:rPr lang="en-US" dirty="0" smtClean="0"/>
              <a:t>Eg:</a:t>
            </a:r>
          </a:p>
          <a:p>
            <a:pPr lvl="1">
              <a:buNone/>
            </a:pPr>
            <a:r>
              <a:rPr lang="en-US" dirty="0" smtClean="0">
                <a:solidFill>
                  <a:srgbClr val="FF0000"/>
                </a:solidFill>
              </a:rPr>
              <a:t>CREATE TABLE tbl_student (id int CONSTRAINT idcode PRIMARY KEY, roll int, class int, name varchar(50));</a:t>
            </a:r>
          </a:p>
          <a:p>
            <a:pPr lvl="1">
              <a:buFont typeface="Wingdings" pitchFamily="2" charset="2"/>
              <a:buChar char="Ø"/>
            </a:pPr>
            <a:r>
              <a:rPr lang="en-US" dirty="0" smtClean="0"/>
              <a:t>b.</a:t>
            </a:r>
          </a:p>
          <a:p>
            <a:pPr lvl="1">
              <a:buNone/>
            </a:pPr>
            <a:r>
              <a:rPr lang="en-US" dirty="0" smtClean="0"/>
              <a:t>CREATE TABLE&lt;table_name&gt;</a:t>
            </a:r>
          </a:p>
          <a:p>
            <a:pPr lvl="1">
              <a:buNone/>
            </a:pPr>
            <a:r>
              <a:rPr lang="en-US" dirty="0" smtClean="0"/>
              <a:t>	 ( </a:t>
            </a:r>
          </a:p>
          <a:p>
            <a:pPr lvl="1">
              <a:buNone/>
            </a:pPr>
            <a:r>
              <a:rPr lang="en-US" dirty="0" smtClean="0"/>
              <a:t>	Field1 datatype1 PRIMAY KEY, </a:t>
            </a:r>
          </a:p>
          <a:p>
            <a:pPr lvl="1">
              <a:buNone/>
            </a:pPr>
            <a:r>
              <a:rPr lang="en-US" dirty="0" smtClean="0"/>
              <a:t>	Field2 datatype2, . . . </a:t>
            </a:r>
          </a:p>
          <a:p>
            <a:pPr lvl="1">
              <a:buNone/>
            </a:pPr>
            <a:r>
              <a:rPr lang="en-US" dirty="0" smtClean="0"/>
              <a:t>	FieldN datatypeN </a:t>
            </a:r>
          </a:p>
          <a:p>
            <a:pPr lvl="1">
              <a:buNone/>
            </a:pPr>
            <a:r>
              <a:rPr lang="en-US" dirty="0" smtClean="0"/>
              <a:t>) ;</a:t>
            </a:r>
          </a:p>
          <a:p>
            <a:pPr lvl="1">
              <a:buFont typeface="Wingdings" pitchFamily="2" charset="2"/>
              <a:buChar char="Ø"/>
            </a:pPr>
            <a:r>
              <a:rPr lang="en-US" dirty="0" smtClean="0">
                <a:solidFill>
                  <a:srgbClr val="FF0000"/>
                </a:solidFill>
              </a:rPr>
              <a:t>Eg:CREATE TABLE tbl_student (id int PRIMARY KEY, roll int, class int, name varchar(50)) ;</a:t>
            </a:r>
          </a:p>
          <a:p>
            <a:pPr lvl="1">
              <a:buFont typeface="Wingdings" pitchFamily="2" charset="2"/>
              <a:buChar char="Ø"/>
            </a:pPr>
            <a:endParaRPr lang="en-US" dirty="0" smtClean="0"/>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92500" lnSpcReduction="10000"/>
          </a:bodyPr>
          <a:lstStyle/>
          <a:p>
            <a:r>
              <a:rPr lang="en-US" dirty="0" smtClean="0"/>
              <a:t>c. </a:t>
            </a:r>
          </a:p>
          <a:p>
            <a:pPr lvl="1">
              <a:buNone/>
            </a:pPr>
            <a:r>
              <a:rPr lang="en-US" dirty="0" smtClean="0"/>
              <a:t>	CREATE TABLE&lt;table_name&gt;</a:t>
            </a:r>
          </a:p>
          <a:p>
            <a:pPr lvl="1">
              <a:buNone/>
            </a:pPr>
            <a:r>
              <a:rPr lang="en-US" dirty="0" smtClean="0"/>
              <a:t>	 ( </a:t>
            </a:r>
          </a:p>
          <a:p>
            <a:pPr lvl="1">
              <a:buNone/>
            </a:pPr>
            <a:r>
              <a:rPr lang="en-US" dirty="0" smtClean="0"/>
              <a:t>	Field1 datatype1, </a:t>
            </a:r>
          </a:p>
          <a:p>
            <a:pPr lvl="1">
              <a:buNone/>
            </a:pPr>
            <a:r>
              <a:rPr lang="en-US" dirty="0" smtClean="0"/>
              <a:t>	Field2 datatype2, . . . </a:t>
            </a:r>
          </a:p>
          <a:p>
            <a:pPr lvl="1">
              <a:buNone/>
            </a:pPr>
            <a:r>
              <a:rPr lang="en-US" dirty="0" smtClean="0"/>
              <a:t>	FieldN datatypeN ,</a:t>
            </a:r>
          </a:p>
          <a:p>
            <a:pPr lvl="1">
              <a:buNone/>
            </a:pPr>
            <a:r>
              <a:rPr lang="en-US" dirty="0" smtClean="0"/>
              <a:t>CONSTRAINT&lt;constraint_name&gt; PRIMAY KEY(&lt;field1&gt;,&lt;field2&gt;…..&lt;fieldN&gt; );</a:t>
            </a:r>
          </a:p>
          <a:p>
            <a:pPr lvl="1">
              <a:buNone/>
            </a:pPr>
            <a:r>
              <a:rPr lang="en-US" dirty="0" smtClean="0"/>
              <a:t>) ;</a:t>
            </a:r>
          </a:p>
          <a:p>
            <a:pPr>
              <a:buFont typeface="Wingdings" pitchFamily="2" charset="2"/>
              <a:buChar char="Ø"/>
            </a:pPr>
            <a:r>
              <a:rPr lang="en-US" dirty="0" smtClean="0"/>
              <a:t>d.</a:t>
            </a:r>
          </a:p>
          <a:p>
            <a:pPr lvl="1">
              <a:buNone/>
            </a:pPr>
            <a:r>
              <a:rPr lang="en-US" dirty="0" smtClean="0"/>
              <a:t>	CREATE TABLE&lt;table_name&gt;</a:t>
            </a:r>
          </a:p>
          <a:p>
            <a:pPr lvl="1">
              <a:buNone/>
            </a:pPr>
            <a:r>
              <a:rPr lang="en-US" dirty="0" smtClean="0"/>
              <a:t>	 ( </a:t>
            </a:r>
          </a:p>
          <a:p>
            <a:pPr lvl="1">
              <a:buNone/>
            </a:pPr>
            <a:r>
              <a:rPr lang="en-US" dirty="0" smtClean="0"/>
              <a:t>	Field1 datatype1, </a:t>
            </a:r>
          </a:p>
          <a:p>
            <a:pPr lvl="1">
              <a:buNone/>
            </a:pPr>
            <a:r>
              <a:rPr lang="en-US" dirty="0" smtClean="0"/>
              <a:t>	Field2 datatype2, . . . </a:t>
            </a:r>
          </a:p>
          <a:p>
            <a:pPr lvl="1">
              <a:buNone/>
            </a:pPr>
            <a:r>
              <a:rPr lang="en-US" dirty="0" smtClean="0"/>
              <a:t>	FieldN datatypeN ,</a:t>
            </a:r>
          </a:p>
          <a:p>
            <a:pPr lvl="1">
              <a:buNone/>
            </a:pPr>
            <a:r>
              <a:rPr lang="en-US" smtClean="0"/>
              <a:t>Primary </a:t>
            </a:r>
            <a:r>
              <a:rPr lang="en-US" smtClean="0"/>
              <a:t>KEY</a:t>
            </a:r>
            <a:r>
              <a:rPr lang="en-US" dirty="0" smtClean="0"/>
              <a:t>(&lt;field1&gt;,&lt;field2&gt;…..&lt;fieldN&gt;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r>
              <a:rPr lang="en-US" dirty="0" smtClean="0"/>
              <a:t>Eg:</a:t>
            </a:r>
          </a:p>
          <a:p>
            <a:pPr>
              <a:buNone/>
            </a:pPr>
            <a:r>
              <a:rPr lang="en-US" dirty="0" smtClean="0">
                <a:solidFill>
                  <a:srgbClr val="FF0000"/>
                </a:solidFill>
              </a:rPr>
              <a:t>   CREATE TABLE tbl_student (id int ,roll int,class int, name varchar(50), PRIMARY KEY(id)) ;</a:t>
            </a:r>
          </a:p>
          <a:p>
            <a:pPr>
              <a:buNone/>
            </a:pPr>
            <a:endParaRPr lang="en-US" dirty="0" smtClean="0"/>
          </a:p>
          <a:p>
            <a:pPr>
              <a:buNone/>
            </a:pPr>
            <a:r>
              <a:rPr lang="en-US" dirty="0" smtClean="0"/>
              <a:t>ii) Adding primary key after table creation </a:t>
            </a:r>
          </a:p>
          <a:p>
            <a:r>
              <a:rPr lang="en-US" dirty="0" smtClean="0"/>
              <a:t>Syntax: </a:t>
            </a:r>
          </a:p>
          <a:p>
            <a:r>
              <a:rPr lang="en-US" b="1" dirty="0" smtClean="0"/>
              <a:t>a.</a:t>
            </a:r>
          </a:p>
          <a:p>
            <a:pPr lvl="1"/>
            <a:r>
              <a:rPr lang="en-US" dirty="0" smtClean="0"/>
              <a:t>ALTER TABLE&lt;table_name&gt; ADD PRIMARY KEY(&lt;field_name&gt;);</a:t>
            </a:r>
          </a:p>
          <a:p>
            <a:pPr lvl="1">
              <a:buNone/>
            </a:pPr>
            <a:r>
              <a:rPr lang="en-US" dirty="0" smtClean="0">
                <a:solidFill>
                  <a:srgbClr val="FF0000"/>
                </a:solidFill>
              </a:rPr>
              <a:t>Eg:ALTER TABLE tbl_student ADD PRIMARY KEY (id) ;</a:t>
            </a:r>
          </a:p>
          <a:p>
            <a:pPr lvl="1">
              <a:buNone/>
            </a:pPr>
            <a:r>
              <a:rPr lang="en-US" dirty="0" smtClean="0"/>
              <a:t> </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096000"/>
          </a:xfrm>
        </p:spPr>
        <p:txBody>
          <a:bodyPr>
            <a:normAutofit fontScale="92500" lnSpcReduction="20000"/>
          </a:bodyPr>
          <a:lstStyle/>
          <a:p>
            <a:r>
              <a:rPr lang="en-US" dirty="0" smtClean="0"/>
              <a:t>b.</a:t>
            </a:r>
          </a:p>
          <a:p>
            <a:pPr>
              <a:buNone/>
            </a:pPr>
            <a:r>
              <a:rPr lang="en-US" dirty="0" smtClean="0"/>
              <a:t>	ALTER TABLE&lt;table_name&gt; ADD CONSTRAINT&lt;constraint_name&gt; PRIMARY KEY(&lt;field_name&gt;);</a:t>
            </a:r>
          </a:p>
          <a:p>
            <a:pPr>
              <a:buNone/>
            </a:pPr>
            <a:r>
              <a:rPr lang="en-US" dirty="0" smtClean="0"/>
              <a:t>Eg: </a:t>
            </a:r>
            <a:r>
              <a:rPr lang="en-US" dirty="0" smtClean="0">
                <a:solidFill>
                  <a:srgbClr val="FF0000"/>
                </a:solidFill>
              </a:rPr>
              <a:t>ALTER TABLE tbl_student ADD CONSTRAINT idcode PRIMARY KEY (roll);</a:t>
            </a:r>
          </a:p>
          <a:p>
            <a:pPr>
              <a:buNone/>
            </a:pPr>
            <a:endParaRPr lang="en-US" dirty="0" smtClean="0"/>
          </a:p>
          <a:p>
            <a:r>
              <a:rPr lang="en-US" dirty="0" smtClean="0"/>
              <a:t>c.</a:t>
            </a:r>
          </a:p>
          <a:p>
            <a:pPr marL="365760" lvl="1" indent="-256032">
              <a:spcBef>
                <a:spcPts val="400"/>
              </a:spcBef>
              <a:buSzPct val="68000"/>
              <a:buNone/>
            </a:pPr>
            <a:r>
              <a:rPr lang="en-US" dirty="0" smtClean="0"/>
              <a:t>	</a:t>
            </a:r>
            <a:r>
              <a:rPr lang="en-US" sz="2700" dirty="0" smtClean="0"/>
              <a:t>ALTER TABLE&lt;table_name&gt; ADD PRIMARY KEY(field1,field2);</a:t>
            </a:r>
          </a:p>
          <a:p>
            <a:pPr marL="365760" lvl="1" indent="-256032">
              <a:spcBef>
                <a:spcPts val="400"/>
              </a:spcBef>
              <a:buSzPct val="68000"/>
              <a:buNone/>
            </a:pPr>
            <a:endParaRPr lang="en-US" sz="2700" dirty="0" smtClean="0"/>
          </a:p>
          <a:p>
            <a:pPr marL="365760" lvl="1" indent="-256032">
              <a:spcBef>
                <a:spcPts val="400"/>
              </a:spcBef>
              <a:buSzPct val="68000"/>
              <a:buFont typeface="Wingdings" pitchFamily="2" charset="2"/>
              <a:buChar char="Ø"/>
            </a:pPr>
            <a:r>
              <a:rPr lang="en-US" sz="2700" dirty="0" smtClean="0"/>
              <a:t>d.</a:t>
            </a:r>
          </a:p>
          <a:p>
            <a:pPr marL="365760" lvl="1" indent="-256032">
              <a:spcBef>
                <a:spcPts val="400"/>
              </a:spcBef>
              <a:buSzPct val="68000"/>
              <a:buNone/>
            </a:pPr>
            <a:r>
              <a:rPr lang="en-US" sz="2700" dirty="0" smtClean="0"/>
              <a:t>	ALTER TABLE&lt;table_name&gt; ADD CONSTRAINT&lt;constraint_name&gt; PRIMARY KEY(field1,field2)</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a:buNone/>
            </a:pPr>
            <a:r>
              <a:rPr lang="en-US" dirty="0" smtClean="0"/>
              <a:t>iii) Removing primary key Constraint </a:t>
            </a:r>
          </a:p>
          <a:p>
            <a:r>
              <a:rPr lang="en-US" dirty="0" smtClean="0"/>
              <a:t>Syntax:</a:t>
            </a:r>
          </a:p>
          <a:p>
            <a:pPr lvl="1">
              <a:buNone/>
            </a:pPr>
            <a:r>
              <a:rPr lang="en-US" dirty="0" smtClean="0"/>
              <a:t>ALTER TABLE&lt;table_name&gt;DROP&lt;constraint_name&gt;;</a:t>
            </a:r>
          </a:p>
          <a:p>
            <a:pPr lvl="1">
              <a:buNone/>
            </a:pPr>
            <a:r>
              <a:rPr lang="en-US" dirty="0" smtClean="0">
                <a:solidFill>
                  <a:srgbClr val="FF0000"/>
                </a:solidFill>
              </a:rPr>
              <a:t> Eg: ALTER TABLE tbl_student DROP idcode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dirty="0" smtClean="0"/>
              <a:t>A foreign key is imposed on a column of one table which refers the primary key column of another table.</a:t>
            </a:r>
          </a:p>
          <a:p>
            <a:r>
              <a:rPr lang="en-US" dirty="0" smtClean="0"/>
              <a:t> A foreign key constraint removes the inconsistency in two tables when the data in one table depends on data in another table. </a:t>
            </a:r>
          </a:p>
          <a:p>
            <a:r>
              <a:rPr lang="en-US" dirty="0" smtClean="0"/>
              <a:t>Simply it is the linking pin between two tables. </a:t>
            </a:r>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2. Foreign Key constraint: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324600"/>
          </a:xfrm>
        </p:spPr>
        <p:txBody>
          <a:bodyPr>
            <a:normAutofit fontScale="85000" lnSpcReduction="20000"/>
          </a:bodyPr>
          <a:lstStyle/>
          <a:p>
            <a:r>
              <a:rPr lang="en-US" dirty="0" smtClean="0"/>
              <a:t>Syntax:</a:t>
            </a:r>
          </a:p>
          <a:p>
            <a:pPr>
              <a:buNone/>
            </a:pPr>
            <a:r>
              <a:rPr lang="en-US" dirty="0" smtClean="0"/>
              <a:t>	 CREATE TABLE&lt;foreign_table_name&gt; </a:t>
            </a:r>
          </a:p>
          <a:p>
            <a:pPr>
              <a:buNone/>
            </a:pPr>
            <a:r>
              <a:rPr lang="en-US" dirty="0" smtClean="0"/>
              <a:t>	( </a:t>
            </a:r>
          </a:p>
          <a:p>
            <a:pPr>
              <a:buNone/>
            </a:pPr>
            <a:r>
              <a:rPr lang="en-US" dirty="0" smtClean="0"/>
              <a:t>	Field1 datatype1 CONSTRAINT&lt;constraint_name&gt; REFERENCES&lt;primary_table_name&gt; (&lt; Primary_Key_column_name/primary key constraint name &gt;), </a:t>
            </a:r>
          </a:p>
          <a:p>
            <a:pPr>
              <a:buNone/>
            </a:pPr>
            <a:r>
              <a:rPr lang="en-US" dirty="0" smtClean="0"/>
              <a:t>	Field2 datatype2. . </a:t>
            </a:r>
          </a:p>
          <a:p>
            <a:pPr>
              <a:buNone/>
            </a:pPr>
            <a:r>
              <a:rPr lang="en-US" dirty="0" smtClean="0"/>
              <a:t>	FieldN datatypeN</a:t>
            </a:r>
          </a:p>
          <a:p>
            <a:pPr>
              <a:buNone/>
            </a:pPr>
            <a:r>
              <a:rPr lang="en-US" dirty="0" smtClean="0"/>
              <a:t> );</a:t>
            </a:r>
          </a:p>
          <a:p>
            <a:pPr>
              <a:buNone/>
            </a:pPr>
            <a:endParaRPr lang="en-US" dirty="0" smtClean="0"/>
          </a:p>
          <a:p>
            <a:pPr>
              <a:buNone/>
            </a:pPr>
            <a:r>
              <a:rPr lang="en-US" dirty="0" err="1" smtClean="0"/>
              <a:t>Eg:C</a:t>
            </a:r>
            <a:r>
              <a:rPr lang="en-US" dirty="0" err="1" smtClean="0"/>
              <a:t>REATE</a:t>
            </a:r>
            <a:r>
              <a:rPr lang="en-US" dirty="0" smtClean="0"/>
              <a:t> TABLE Orders (</a:t>
            </a:r>
            <a:br>
              <a:rPr lang="en-US" dirty="0" smtClean="0"/>
            </a:br>
            <a:r>
              <a:rPr lang="en-US" dirty="0" smtClean="0"/>
              <a:t>    </a:t>
            </a:r>
            <a:r>
              <a:rPr lang="en-US" dirty="0" err="1" smtClean="0"/>
              <a:t>Order_ID</a:t>
            </a:r>
            <a:r>
              <a:rPr lang="en-US" dirty="0" smtClean="0"/>
              <a:t> </a:t>
            </a:r>
            <a:r>
              <a:rPr lang="en-US" dirty="0" err="1" smtClean="0"/>
              <a:t>int</a:t>
            </a:r>
            <a:r>
              <a:rPr lang="en-US" dirty="0" smtClean="0"/>
              <a:t> NOT NULL,</a:t>
            </a:r>
            <a:br>
              <a:rPr lang="en-US" dirty="0" smtClean="0"/>
            </a:br>
            <a:r>
              <a:rPr lang="en-US" dirty="0" smtClean="0"/>
              <a:t>    </a:t>
            </a:r>
            <a:r>
              <a:rPr lang="en-US" dirty="0" err="1" smtClean="0"/>
              <a:t>Order_Number</a:t>
            </a:r>
            <a:r>
              <a:rPr lang="en-US" dirty="0" smtClean="0"/>
              <a:t> </a:t>
            </a:r>
            <a:r>
              <a:rPr lang="en-US" dirty="0" err="1" smtClean="0"/>
              <a:t>int</a:t>
            </a:r>
            <a:r>
              <a:rPr lang="en-US" dirty="0" smtClean="0"/>
              <a:t> NOT NULL,</a:t>
            </a:r>
            <a:br>
              <a:rPr lang="en-US" dirty="0" smtClean="0"/>
            </a:br>
            <a:r>
              <a:rPr lang="en-US" dirty="0" smtClean="0"/>
              <a:t>    </a:t>
            </a:r>
            <a:r>
              <a:rPr lang="en-US" dirty="0" err="1" smtClean="0"/>
              <a:t>Person_ID</a:t>
            </a:r>
            <a:r>
              <a:rPr lang="en-US" dirty="0" smtClean="0"/>
              <a:t> </a:t>
            </a:r>
            <a:r>
              <a:rPr lang="en-US" dirty="0" err="1" smtClean="0"/>
              <a:t>int</a:t>
            </a:r>
            <a:r>
              <a:rPr lang="en-US" dirty="0" smtClean="0"/>
              <a:t>,</a:t>
            </a:r>
            <a:br>
              <a:rPr lang="en-US" dirty="0" smtClean="0"/>
            </a:br>
            <a:r>
              <a:rPr lang="en-US" dirty="0" smtClean="0"/>
              <a:t>    PRIMARY KEY (</a:t>
            </a:r>
            <a:r>
              <a:rPr lang="en-US" dirty="0" err="1" smtClean="0"/>
              <a:t>Order_ID</a:t>
            </a:r>
            <a:r>
              <a:rPr lang="en-US" dirty="0" smtClean="0"/>
              <a:t>),</a:t>
            </a:r>
            <a:br>
              <a:rPr lang="en-US" dirty="0" smtClean="0"/>
            </a:br>
            <a:r>
              <a:rPr lang="en-US" dirty="0" smtClean="0"/>
              <a:t>    </a:t>
            </a:r>
            <a:r>
              <a:rPr lang="en-US" dirty="0" smtClean="0">
                <a:solidFill>
                  <a:srgbClr val="FF0000"/>
                </a:solidFill>
              </a:rPr>
              <a:t>FOREIGN KEY (</a:t>
            </a:r>
            <a:r>
              <a:rPr lang="en-US" dirty="0" err="1" smtClean="0">
                <a:solidFill>
                  <a:srgbClr val="FF0000"/>
                </a:solidFill>
              </a:rPr>
              <a:t>Person_ID</a:t>
            </a:r>
            <a:r>
              <a:rPr lang="en-US" dirty="0" smtClean="0">
                <a:solidFill>
                  <a:srgbClr val="FF0000"/>
                </a:solidFill>
              </a:rPr>
              <a:t>) REFERENCES </a:t>
            </a:r>
            <a:r>
              <a:rPr lang="en-US" dirty="0" smtClean="0">
                <a:solidFill>
                  <a:srgbClr val="FF0000"/>
                </a:solidFill>
              </a:rPr>
              <a:t>Persons(</a:t>
            </a:r>
            <a:r>
              <a:rPr lang="en-US" dirty="0" err="1" smtClean="0">
                <a:solidFill>
                  <a:srgbClr val="FF0000"/>
                </a:solidFill>
              </a:rPr>
              <a:t>Person_ID</a:t>
            </a:r>
            <a:r>
              <a:rPr lang="en-US" dirty="0" smtClean="0">
                <a:solidFill>
                  <a:srgbClr val="FF0000"/>
                </a:solidFill>
              </a:rPr>
              <a:t>)</a:t>
            </a:r>
            <a:r>
              <a:rPr lang="en-US" dirty="0" smtClean="0"/>
              <a:t/>
            </a:r>
            <a:br>
              <a:rPr lang="en-US" dirty="0" smtClean="0"/>
            </a:br>
            <a:r>
              <a:rPr lang="en-US" dirty="0" smtClean="0"/>
              <a:t>);</a:t>
            </a:r>
            <a:endParaRPr lang="en-US" dirty="0" smtClean="0"/>
          </a:p>
          <a:p>
            <a:pPr>
              <a:buNone/>
            </a:pPr>
            <a:endParaRPr lang="en-US"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324600"/>
          </a:xfrm>
        </p:spPr>
        <p:txBody>
          <a:bodyPr>
            <a:normAutofit/>
          </a:bodyPr>
          <a:lstStyle/>
          <a:p>
            <a:r>
              <a:rPr lang="en-US" dirty="0" smtClean="0"/>
              <a:t>CREATE TABLE Orders (</a:t>
            </a:r>
            <a:br>
              <a:rPr lang="en-US" dirty="0" smtClean="0"/>
            </a:br>
            <a:r>
              <a:rPr lang="en-US" dirty="0" smtClean="0"/>
              <a:t>    </a:t>
            </a:r>
            <a:r>
              <a:rPr lang="en-US" dirty="0" err="1" smtClean="0"/>
              <a:t>Order_ID</a:t>
            </a:r>
            <a:r>
              <a:rPr lang="en-US" dirty="0" smtClean="0"/>
              <a:t> </a:t>
            </a:r>
            <a:r>
              <a:rPr lang="en-US" dirty="0" err="1" smtClean="0"/>
              <a:t>int</a:t>
            </a:r>
            <a:r>
              <a:rPr lang="en-US" dirty="0" smtClean="0"/>
              <a:t> NOT NULL PRIMARY KEY,</a:t>
            </a:r>
            <a:br>
              <a:rPr lang="en-US" dirty="0" smtClean="0"/>
            </a:br>
            <a:r>
              <a:rPr lang="en-US" dirty="0" smtClean="0"/>
              <a:t>    </a:t>
            </a:r>
            <a:r>
              <a:rPr lang="en-US" dirty="0" err="1" smtClean="0"/>
              <a:t>Order_Number</a:t>
            </a:r>
            <a:r>
              <a:rPr lang="en-US" dirty="0" smtClean="0"/>
              <a:t> </a:t>
            </a:r>
            <a:r>
              <a:rPr lang="en-US" dirty="0" err="1" smtClean="0"/>
              <a:t>int</a:t>
            </a:r>
            <a:r>
              <a:rPr lang="en-US" dirty="0" smtClean="0"/>
              <a:t> NOT NULL,</a:t>
            </a:r>
            <a:br>
              <a:rPr lang="en-US" dirty="0" smtClean="0"/>
            </a:br>
            <a:r>
              <a:rPr lang="en-US" dirty="0" smtClean="0"/>
              <a:t>    </a:t>
            </a:r>
            <a:r>
              <a:rPr lang="en-US" dirty="0" err="1" smtClean="0">
                <a:solidFill>
                  <a:srgbClr val="FF0000"/>
                </a:solidFill>
              </a:rPr>
              <a:t>Person_ID</a:t>
            </a: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smtClean="0">
                <a:solidFill>
                  <a:srgbClr val="FF0000"/>
                </a:solidFill>
              </a:rPr>
              <a:t> FOREIGN</a:t>
            </a:r>
            <a:r>
              <a:rPr lang="en-US" dirty="0" smtClean="0">
                <a:solidFill>
                  <a:srgbClr val="FF0000"/>
                </a:solidFill>
              </a:rPr>
              <a:t> KEY REFERENCES </a:t>
            </a:r>
            <a:r>
              <a:rPr lang="en-US" dirty="0" smtClean="0">
                <a:solidFill>
                  <a:srgbClr val="FF0000"/>
                </a:solidFill>
              </a:rPr>
              <a:t>Persons (</a:t>
            </a:r>
            <a:r>
              <a:rPr lang="en-US" dirty="0" err="1" smtClean="0">
                <a:solidFill>
                  <a:srgbClr val="FF0000"/>
                </a:solidFill>
              </a:rPr>
              <a:t>Person_ID</a:t>
            </a:r>
            <a:r>
              <a:rPr lang="en-US" dirty="0" smtClean="0">
                <a:solidFill>
                  <a:srgbClr val="FF0000"/>
                </a:solidFill>
              </a:rPr>
              <a:t>)</a:t>
            </a:r>
            <a:r>
              <a:rPr lang="en-US" dirty="0" smtClean="0"/>
              <a:t/>
            </a:r>
            <a:br>
              <a:rPr lang="en-US" dirty="0" smtClean="0"/>
            </a:br>
            <a:r>
              <a:rPr lang="en-US" dirty="0" smtClean="0"/>
              <a:t>);</a:t>
            </a:r>
          </a:p>
          <a:p>
            <a:endParaRPr lang="en-US" dirty="0" smtClean="0"/>
          </a:p>
          <a:p>
            <a:r>
              <a:rPr lang="en-US" dirty="0" smtClean="0"/>
              <a:t>ALTER TABLE Orders</a:t>
            </a:r>
            <a:br>
              <a:rPr lang="en-US" dirty="0" smtClean="0"/>
            </a:br>
            <a:r>
              <a:rPr lang="en-US" dirty="0" smtClean="0"/>
              <a:t>ADD FOREIGN KEY (</a:t>
            </a:r>
            <a:r>
              <a:rPr lang="en-US" dirty="0" err="1" smtClean="0"/>
              <a:t>Person_ID</a:t>
            </a:r>
            <a:r>
              <a:rPr lang="en-US" dirty="0" smtClean="0"/>
              <a:t>) REFERENCES </a:t>
            </a:r>
            <a:r>
              <a:rPr lang="en-US" dirty="0" smtClean="0"/>
              <a:t>Persons(</a:t>
            </a:r>
            <a:r>
              <a:rPr lang="en-US" dirty="0" err="1" smtClean="0"/>
              <a:t>Person_ID</a:t>
            </a:r>
            <a:r>
              <a:rPr lang="en-US" dirty="0" smtClean="0"/>
              <a:t>);</a:t>
            </a:r>
            <a:br>
              <a:rPr lang="en-US" dirty="0" smtClean="0"/>
            </a:br>
            <a:endParaRPr lang="en-US"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5791200"/>
          </a:xfrm>
        </p:spPr>
        <p:txBody>
          <a:bodyPr>
            <a:normAutofit lnSpcReduction="10000"/>
          </a:bodyPr>
          <a:lstStyle/>
          <a:p>
            <a:r>
              <a:rPr lang="en-US" dirty="0" smtClean="0"/>
              <a:t>The unique constraint is used to enforce uniqueness on non-primary key columns. </a:t>
            </a:r>
          </a:p>
          <a:p>
            <a:r>
              <a:rPr lang="en-US" dirty="0" smtClean="0"/>
              <a:t>The unique constraint is similar to primary key constraint except that it allows one NULL row. </a:t>
            </a:r>
          </a:p>
          <a:p>
            <a:r>
              <a:rPr lang="en-US" dirty="0" smtClean="0"/>
              <a:t>Also multiple unique constraints can be created on a table.</a:t>
            </a:r>
          </a:p>
          <a:p>
            <a:r>
              <a:rPr lang="en-US" dirty="0" smtClean="0"/>
              <a:t>Syntax:</a:t>
            </a:r>
          </a:p>
          <a:p>
            <a:pPr>
              <a:buNone/>
            </a:pPr>
            <a:r>
              <a:rPr lang="en-US" dirty="0" smtClean="0"/>
              <a:t>	 CREATE TABLE&lt;table_name&gt; (field1 datatype1 UNIQUE, field2 datatype2…..fieldN datatypeN) ;</a:t>
            </a:r>
          </a:p>
          <a:p>
            <a:pPr>
              <a:buNone/>
            </a:pPr>
            <a:r>
              <a:rPr lang="en-US" dirty="0" smtClean="0"/>
              <a:t>Eg:</a:t>
            </a:r>
          </a:p>
          <a:p>
            <a:pPr>
              <a:buNone/>
            </a:pPr>
            <a:r>
              <a:rPr lang="en-US" dirty="0" smtClean="0">
                <a:solidFill>
                  <a:srgbClr val="FF0000"/>
                </a:solidFill>
              </a:rPr>
              <a:t>CREATE TABLE tbl_student( id int PRIMARY KEY, name varchar(20), </a:t>
            </a:r>
            <a:r>
              <a:rPr lang="en-US" dirty="0" err="1" smtClean="0">
                <a:solidFill>
                  <a:srgbClr val="FF0000"/>
                </a:solidFill>
              </a:rPr>
              <a:t>mobile_no</a:t>
            </a:r>
            <a:r>
              <a:rPr lang="en-US" dirty="0" smtClean="0">
                <a:solidFill>
                  <a:srgbClr val="FF0000"/>
                </a:solidFill>
              </a:rPr>
              <a:t> int UNIQUE);</a:t>
            </a:r>
            <a:endParaRPr lang="en-US" dirty="0">
              <a:solidFill>
                <a:srgbClr val="FF0000"/>
              </a:solidFill>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3. Unique Constraint: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r>
              <a:rPr lang="en-US" b="1" dirty="0" smtClean="0"/>
              <a:t>DQL (Data Query Language) </a:t>
            </a:r>
          </a:p>
          <a:p>
            <a:pPr>
              <a:buFont typeface="Arial" pitchFamily="34" charset="0"/>
              <a:buChar char="•"/>
            </a:pPr>
            <a:r>
              <a:rPr lang="en-US" dirty="0" smtClean="0"/>
              <a:t>DQL is the part of SQL that is used to compose queries against a relational database. </a:t>
            </a:r>
          </a:p>
          <a:p>
            <a:pPr>
              <a:buFont typeface="Arial" pitchFamily="34" charset="0"/>
              <a:buChar char="•"/>
            </a:pPr>
            <a:r>
              <a:rPr lang="en-US" dirty="0" smtClean="0"/>
              <a:t>DQL statements are </a:t>
            </a:r>
            <a:r>
              <a:rPr lang="en-US" dirty="0" smtClean="0">
                <a:solidFill>
                  <a:srgbClr val="FF0000"/>
                </a:solidFill>
              </a:rPr>
              <a:t>SELECT</a:t>
            </a:r>
            <a:r>
              <a:rPr lang="en-US" dirty="0" smtClean="0"/>
              <a:t>.</a:t>
            </a:r>
          </a:p>
          <a:p>
            <a:pPr>
              <a:buFont typeface="Arial" pitchFamily="34" charset="0"/>
              <a:buChar char="•"/>
            </a:pPr>
            <a:endParaRPr lang="en-US" b="1" dirty="0" smtClean="0"/>
          </a:p>
          <a:p>
            <a:pPr>
              <a:buFont typeface="Wingdings" pitchFamily="2" charset="2"/>
              <a:buChar char="Ø"/>
            </a:pPr>
            <a:r>
              <a:rPr lang="en-US" b="1" dirty="0" smtClean="0"/>
              <a:t>DCL (Data Control Language)</a:t>
            </a:r>
          </a:p>
          <a:p>
            <a:pPr>
              <a:buFont typeface="Arial" pitchFamily="34" charset="0"/>
              <a:buChar char="•"/>
            </a:pPr>
            <a:r>
              <a:rPr lang="en-US" dirty="0" smtClean="0"/>
              <a:t>DCL is the part of SQL that provides control access to data and to the database.</a:t>
            </a:r>
          </a:p>
          <a:p>
            <a:pPr>
              <a:buFont typeface="Arial" pitchFamily="34" charset="0"/>
              <a:buChar char="•"/>
            </a:pPr>
            <a:r>
              <a:rPr lang="en-US" dirty="0" smtClean="0"/>
              <a:t> DCL statements </a:t>
            </a:r>
            <a:r>
              <a:rPr lang="en-US" dirty="0" smtClean="0">
                <a:solidFill>
                  <a:srgbClr val="FF0000"/>
                </a:solidFill>
              </a:rPr>
              <a:t>are COMMIT, ROLLBACK, GRANT, REVOKE</a:t>
            </a:r>
            <a:r>
              <a:rPr lang="en-US" dirty="0" smtClean="0"/>
              <a:t> etc.</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fontScale="92500"/>
          </a:bodyPr>
          <a:lstStyle/>
          <a:p>
            <a:r>
              <a:rPr lang="en-US" dirty="0" smtClean="0"/>
              <a:t>A check constraint enforces domain integrity by restricting the value to be inserted in a column.</a:t>
            </a:r>
          </a:p>
          <a:p>
            <a:r>
              <a:rPr lang="en-US" dirty="0" smtClean="0"/>
              <a:t>Syntax:</a:t>
            </a:r>
          </a:p>
          <a:p>
            <a:pPr>
              <a:buNone/>
            </a:pPr>
            <a:r>
              <a:rPr lang="en-US" dirty="0" smtClean="0"/>
              <a:t>	 CREATE TABLE&lt;table_name&gt; (field1 datatype1 CHECK (expression),field2 datatype2,---fieldN datatypeN);</a:t>
            </a:r>
          </a:p>
          <a:p>
            <a:pPr>
              <a:buNone/>
            </a:pPr>
            <a:r>
              <a:rPr lang="en-US" dirty="0" smtClean="0"/>
              <a:t>Eg:</a:t>
            </a:r>
          </a:p>
          <a:p>
            <a:pPr>
              <a:buNone/>
            </a:pPr>
            <a:r>
              <a:rPr lang="en-US" dirty="0" smtClean="0"/>
              <a:t>	 </a:t>
            </a:r>
            <a:r>
              <a:rPr lang="en-US" dirty="0" smtClean="0">
                <a:solidFill>
                  <a:srgbClr val="FF0000"/>
                </a:solidFill>
              </a:rPr>
              <a:t>CREATE TABLE tbl_student(id int,roll int,maths float CHECK(maths&lt;99.99 and math&gt;0),</a:t>
            </a:r>
            <a:r>
              <a:rPr lang="en-US" dirty="0" err="1" smtClean="0">
                <a:solidFill>
                  <a:srgbClr val="FF0000"/>
                </a:solidFill>
              </a:rPr>
              <a:t>full_name</a:t>
            </a:r>
            <a:r>
              <a:rPr lang="en-US" dirty="0" smtClean="0">
                <a:solidFill>
                  <a:srgbClr val="FF0000"/>
                </a:solidFill>
              </a:rPr>
              <a:t> nvarchar(50) CHECK(len(name)&gt;5) ) </a:t>
            </a:r>
            <a:r>
              <a:rPr lang="en-US" dirty="0" smtClean="0"/>
              <a:t>// note: len() is a function which return the number of characters. </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4. Check Constraint: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fontScale="92500" lnSpcReduction="10000"/>
          </a:bodyPr>
          <a:lstStyle/>
          <a:p>
            <a:r>
              <a:rPr lang="en-US" dirty="0" smtClean="0"/>
              <a:t>A default constraint can be used to assign a constant value to a column and the user need not insert values for such column. </a:t>
            </a:r>
          </a:p>
          <a:p>
            <a:r>
              <a:rPr lang="en-US" dirty="0" smtClean="0"/>
              <a:t>However if the user provides value then the particular value will be stored.</a:t>
            </a:r>
          </a:p>
          <a:p>
            <a:r>
              <a:rPr lang="en-US" dirty="0" smtClean="0"/>
              <a:t>Syntax:</a:t>
            </a:r>
          </a:p>
          <a:p>
            <a:pPr>
              <a:buNone/>
            </a:pPr>
            <a:r>
              <a:rPr lang="en-US" dirty="0" smtClean="0"/>
              <a:t>   CREATE TABLE (field1 datatype1 DEFAULT&lt;default value&gt; ,field2 datatype2…fieldN datatypeN);</a:t>
            </a:r>
          </a:p>
          <a:p>
            <a:pPr>
              <a:buNone/>
            </a:pPr>
            <a:r>
              <a:rPr lang="en-US" dirty="0" smtClean="0"/>
              <a:t>Eg:</a:t>
            </a:r>
          </a:p>
          <a:p>
            <a:pPr>
              <a:buNone/>
            </a:pPr>
            <a:r>
              <a:rPr lang="en-US" dirty="0" smtClean="0">
                <a:solidFill>
                  <a:srgbClr val="FF0000"/>
                </a:solidFill>
              </a:rPr>
              <a:t>CREATE TABLE tbl_student(id int, name varchar(50), address varchar(50) DEFAULT ‘Kathmandu’);</a:t>
            </a:r>
            <a:endParaRPr lang="en-US" dirty="0">
              <a:solidFill>
                <a:srgbClr val="FF0000"/>
              </a:solidFill>
            </a:endParaRPr>
          </a:p>
        </p:txBody>
      </p:sp>
      <p:sp>
        <p:nvSpPr>
          <p:cNvPr id="3" name="Title 2"/>
          <p:cNvSpPr>
            <a:spLocks noGrp="1"/>
          </p:cNvSpPr>
          <p:nvPr>
            <p:ph type="title"/>
          </p:nvPr>
        </p:nvSpPr>
        <p:spPr>
          <a:xfrm>
            <a:off x="457200" y="274638"/>
            <a:ext cx="8229600" cy="792162"/>
          </a:xfrm>
        </p:spPr>
        <p:txBody>
          <a:bodyPr/>
          <a:lstStyle/>
          <a:p>
            <a:r>
              <a:rPr lang="en-US" dirty="0" smtClean="0"/>
              <a:t>5. Default Constraint: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US" dirty="0" smtClean="0"/>
              <a:t>If a column is declared as not null, a value has to be necessary to be inserted for such column.</a:t>
            </a:r>
          </a:p>
          <a:p>
            <a:r>
              <a:rPr lang="en-US" dirty="0" smtClean="0"/>
              <a:t>Syntax</a:t>
            </a:r>
          </a:p>
          <a:p>
            <a:pPr>
              <a:buNone/>
            </a:pPr>
            <a:r>
              <a:rPr lang="en-US" dirty="0" smtClean="0"/>
              <a:t>	CREATE TABLE (field1 datatype1 NOT NULL,field2 datatype2, ……….fieldN datatypeN);</a:t>
            </a:r>
          </a:p>
          <a:p>
            <a:pPr>
              <a:buNone/>
            </a:pPr>
            <a:r>
              <a:rPr lang="en-US" dirty="0" smtClean="0"/>
              <a:t>Eg:</a:t>
            </a:r>
          </a:p>
          <a:p>
            <a:pPr>
              <a:buNone/>
            </a:pPr>
            <a:r>
              <a:rPr lang="en-US" dirty="0" smtClean="0"/>
              <a:t>	</a:t>
            </a:r>
            <a:r>
              <a:rPr lang="en-US" dirty="0" smtClean="0">
                <a:solidFill>
                  <a:srgbClr val="FF0000"/>
                </a:solidFill>
              </a:rPr>
              <a:t>CREATE TABLE tbl_student(id int PRIMARY KEY, name varchar(50) NOT NULL,roll int);</a:t>
            </a:r>
            <a:endParaRPr lang="en-US" dirty="0">
              <a:solidFill>
                <a:srgbClr val="FF0000"/>
              </a:solidFill>
            </a:endParaRPr>
          </a:p>
        </p:txBody>
      </p:sp>
      <p:sp>
        <p:nvSpPr>
          <p:cNvPr id="3" name="Title 2"/>
          <p:cNvSpPr>
            <a:spLocks noGrp="1"/>
          </p:cNvSpPr>
          <p:nvPr>
            <p:ph type="title"/>
          </p:nvPr>
        </p:nvSpPr>
        <p:spPr>
          <a:xfrm>
            <a:off x="457200" y="274638"/>
            <a:ext cx="8229600" cy="792162"/>
          </a:xfrm>
        </p:spPr>
        <p:txBody>
          <a:bodyPr/>
          <a:lstStyle/>
          <a:p>
            <a:r>
              <a:rPr lang="en-US" dirty="0" smtClean="0"/>
              <a:t>6. Not Null Constraint: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Note: </a:t>
            </a:r>
          </a:p>
          <a:p>
            <a:pPr>
              <a:buNone/>
            </a:pPr>
            <a:r>
              <a:rPr lang="en-US" dirty="0" smtClean="0"/>
              <a:t>	</a:t>
            </a:r>
            <a:r>
              <a:rPr lang="en-US" dirty="0" smtClean="0">
                <a:solidFill>
                  <a:srgbClr val="FF0000"/>
                </a:solidFill>
              </a:rPr>
              <a:t>CREATE TABLE tbl_student(id int identity(1,1), name varchar(50),roll int) ;</a:t>
            </a:r>
          </a:p>
          <a:p>
            <a:pPr>
              <a:buFont typeface="Wingdings" pitchFamily="2" charset="2"/>
              <a:buChar char="Ø"/>
            </a:pPr>
            <a:r>
              <a:rPr lang="en-US" dirty="0" smtClean="0"/>
              <a:t>In the above table tbl_student has a field id with identity() function, this type of field are called auto increment field. </a:t>
            </a:r>
          </a:p>
          <a:p>
            <a:pPr>
              <a:buFont typeface="Wingdings" pitchFamily="2" charset="2"/>
              <a:buChar char="Ø"/>
            </a:pPr>
            <a:r>
              <a:rPr lang="en-US" dirty="0" smtClean="0"/>
              <a:t>It act as a default value for a column that increments for each record. </a:t>
            </a:r>
          </a:p>
          <a:p>
            <a:pPr>
              <a:buFont typeface="Wingdings" pitchFamily="2" charset="2"/>
              <a:buChar char="Ø"/>
            </a:pPr>
            <a:r>
              <a:rPr lang="en-US" dirty="0" smtClean="0"/>
              <a:t>Syntax:</a:t>
            </a:r>
          </a:p>
          <a:p>
            <a:pPr>
              <a:buNone/>
            </a:pPr>
            <a:r>
              <a:rPr lang="en-US" dirty="0" smtClean="0"/>
              <a:t>	 identity(seed,increment) </a:t>
            </a:r>
          </a:p>
          <a:p>
            <a:pPr>
              <a:buFont typeface="Wingdings" pitchFamily="2" charset="2"/>
              <a:buChar char="Ø"/>
            </a:pPr>
            <a:r>
              <a:rPr lang="en-US" dirty="0" smtClean="0"/>
              <a:t>Seed: start number </a:t>
            </a:r>
          </a:p>
          <a:p>
            <a:pPr>
              <a:buFont typeface="Wingdings" pitchFamily="2" charset="2"/>
              <a:buChar char="Ø"/>
            </a:pPr>
            <a:r>
              <a:rPr lang="en-US" dirty="0" smtClean="0"/>
              <a:t>Increment: incremental value for seed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81600"/>
          </a:xfrm>
        </p:spPr>
        <p:txBody>
          <a:bodyPr/>
          <a:lstStyle/>
          <a:p>
            <a:r>
              <a:rPr lang="en-US" dirty="0" smtClean="0"/>
              <a:t>To conditionally select, update and delete data from a table, a WHERE clause followed by an expression involving several operators is used. </a:t>
            </a:r>
          </a:p>
          <a:p>
            <a:r>
              <a:rPr lang="en-US" dirty="0" smtClean="0"/>
              <a:t>1. Arithmetic Operators: </a:t>
            </a:r>
          </a:p>
          <a:p>
            <a:pPr lvl="1"/>
            <a:r>
              <a:rPr lang="en-US" dirty="0" smtClean="0"/>
              <a:t>Arithmetic operators are used to perform mathematical operations such as addition, subtraction, multiplication and division on numeric columns. </a:t>
            </a:r>
          </a:p>
          <a:p>
            <a:pPr lvl="1"/>
            <a:r>
              <a:rPr lang="en-US" dirty="0" smtClean="0"/>
              <a:t>Arithmetic operators are + ,-, *, / and %.</a:t>
            </a:r>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Operators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Consider the following relation </a:t>
            </a:r>
          </a:p>
          <a:p>
            <a:pPr>
              <a:buNone/>
            </a:pPr>
            <a:r>
              <a:rPr lang="en-US" dirty="0" smtClean="0"/>
              <a:t>	 tbl_Marks(id, name, address, maths, science, english)</a:t>
            </a:r>
          </a:p>
          <a:p>
            <a:pPr>
              <a:buFont typeface="Wingdings" pitchFamily="2" charset="2"/>
              <a:buChar char="Ø"/>
            </a:pPr>
            <a:r>
              <a:rPr lang="en-US" dirty="0" smtClean="0"/>
              <a:t>Examples: </a:t>
            </a:r>
          </a:p>
          <a:p>
            <a:pPr lvl="1">
              <a:buFont typeface="Wingdings" pitchFamily="2" charset="2"/>
              <a:buChar char="Ø"/>
            </a:pPr>
            <a:r>
              <a:rPr lang="en-US" dirty="0" smtClean="0"/>
              <a:t>a. Increment the mark of math’s of all student by 10%. </a:t>
            </a:r>
          </a:p>
          <a:p>
            <a:pPr lvl="1">
              <a:buNone/>
            </a:pPr>
            <a:r>
              <a:rPr lang="en-US" dirty="0" smtClean="0"/>
              <a:t>	</a:t>
            </a:r>
            <a:r>
              <a:rPr lang="en-US" dirty="0" smtClean="0">
                <a:solidFill>
                  <a:srgbClr val="FF0000"/>
                </a:solidFill>
              </a:rPr>
              <a:t>UPDATE tbl_Marks SET maths=maths*1.1</a:t>
            </a:r>
          </a:p>
          <a:p>
            <a:pPr lvl="1">
              <a:buNone/>
            </a:pPr>
            <a:endParaRPr lang="en-US" dirty="0" smtClean="0"/>
          </a:p>
          <a:p>
            <a:pPr lvl="1">
              <a:buFont typeface="Wingdings" pitchFamily="2" charset="2"/>
              <a:buChar char="Ø"/>
            </a:pPr>
            <a:r>
              <a:rPr lang="en-US" dirty="0" smtClean="0"/>
              <a:t> b. Display all the records if every student is given a 10 percent raise in science.</a:t>
            </a:r>
          </a:p>
          <a:p>
            <a:pPr lvl="1">
              <a:buNone/>
            </a:pPr>
            <a:r>
              <a:rPr lang="en-US" dirty="0" smtClean="0"/>
              <a:t>	</a:t>
            </a:r>
            <a:r>
              <a:rPr lang="en-US" dirty="0" smtClean="0">
                <a:solidFill>
                  <a:srgbClr val="FF0000"/>
                </a:solidFill>
              </a:rPr>
              <a:t> SELECT id,name,maths,science*1.1,English FROM tbl_Marks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6019800"/>
          </a:xfrm>
        </p:spPr>
        <p:txBody>
          <a:bodyPr>
            <a:normAutofit/>
          </a:bodyPr>
          <a:lstStyle/>
          <a:p>
            <a:r>
              <a:rPr lang="en-US" dirty="0" smtClean="0"/>
              <a:t>Comparison operators are used to select, update and delete the records in the relation based on condition specified in WHERE clause.</a:t>
            </a:r>
          </a:p>
          <a:p>
            <a:r>
              <a:rPr lang="en-US" dirty="0" smtClean="0"/>
              <a:t> Comparison operators are =, &lt;&gt;, &gt;, , != and &lt;=.</a:t>
            </a:r>
          </a:p>
          <a:p>
            <a:r>
              <a:rPr lang="en-US" dirty="0" smtClean="0"/>
              <a:t>Example:</a:t>
            </a:r>
          </a:p>
          <a:p>
            <a:pPr lvl="1"/>
            <a:r>
              <a:rPr lang="en-US" dirty="0" smtClean="0"/>
              <a:t> a. Display all the records from tbl_Marks for which marks in maths is greater than 60. </a:t>
            </a:r>
          </a:p>
          <a:p>
            <a:pPr lvl="1"/>
            <a:endParaRPr lang="en-US" dirty="0" smtClean="0"/>
          </a:p>
          <a:p>
            <a:pPr lvl="1">
              <a:buNone/>
            </a:pPr>
            <a:r>
              <a:rPr lang="en-US" dirty="0" smtClean="0"/>
              <a:t>	</a:t>
            </a:r>
            <a:r>
              <a:rPr lang="en-US" dirty="0" smtClean="0">
                <a:solidFill>
                  <a:srgbClr val="FF0000"/>
                </a:solidFill>
              </a:rPr>
              <a:t>SELECT * from tbl_Marks WHERE maths &gt; 60 </a:t>
            </a:r>
          </a:p>
          <a:p>
            <a:pPr lvl="1">
              <a:buNone/>
            </a:pPr>
            <a:endParaRPr lang="en-US" dirty="0" smtClean="0"/>
          </a:p>
          <a:p>
            <a:pPr lvl="1">
              <a:buNone/>
            </a:pPr>
            <a:endParaRPr lang="en-US" dirty="0" smtClean="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2. Comparison Operators: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pPr lvl="1"/>
            <a:r>
              <a:rPr lang="en-US" dirty="0" smtClean="0"/>
              <a:t>b. Decrement the marks of English by 10 for student whose id is1001. </a:t>
            </a:r>
          </a:p>
          <a:p>
            <a:pPr lvl="1">
              <a:buNone/>
            </a:pPr>
            <a:r>
              <a:rPr lang="en-US" dirty="0" smtClean="0"/>
              <a:t>	</a:t>
            </a:r>
          </a:p>
          <a:p>
            <a:pPr lvl="1">
              <a:buNone/>
            </a:pPr>
            <a:r>
              <a:rPr lang="en-US" dirty="0" smtClean="0"/>
              <a:t>	</a:t>
            </a:r>
            <a:r>
              <a:rPr lang="en-US" dirty="0" smtClean="0">
                <a:solidFill>
                  <a:srgbClr val="FF0000"/>
                </a:solidFill>
              </a:rPr>
              <a:t>UPDATE tbl_Marks SET english=english-10 WHERE id=1001 </a:t>
            </a:r>
          </a:p>
          <a:p>
            <a:pPr lvl="1"/>
            <a:endParaRPr lang="en-US" dirty="0" smtClean="0"/>
          </a:p>
          <a:p>
            <a:pPr lvl="1"/>
            <a:r>
              <a:rPr lang="en-US" dirty="0" smtClean="0"/>
              <a:t>c. Delete all the records from tbl_Marks whose marks in maths is less than 40. </a:t>
            </a:r>
          </a:p>
          <a:p>
            <a:pPr lvl="1"/>
            <a:endParaRPr lang="en-US" dirty="0" smtClean="0"/>
          </a:p>
          <a:p>
            <a:pPr lvl="1">
              <a:buNone/>
            </a:pPr>
            <a:r>
              <a:rPr lang="en-US" dirty="0" smtClean="0"/>
              <a:t>	</a:t>
            </a:r>
            <a:r>
              <a:rPr lang="en-US" dirty="0" smtClean="0">
                <a:solidFill>
                  <a:srgbClr val="FF0000"/>
                </a:solidFill>
              </a:rPr>
              <a:t>DELETE FROM </a:t>
            </a:r>
            <a:r>
              <a:rPr lang="en-US" dirty="0" err="1" smtClean="0">
                <a:solidFill>
                  <a:srgbClr val="FF0000"/>
                </a:solidFill>
              </a:rPr>
              <a:t>tbl_Marks</a:t>
            </a:r>
            <a:r>
              <a:rPr lang="en-US" dirty="0" smtClean="0">
                <a:solidFill>
                  <a:srgbClr val="FF0000"/>
                </a:solidFill>
              </a:rPr>
              <a:t> WHERE </a:t>
            </a:r>
            <a:r>
              <a:rPr lang="en-US" dirty="0" err="1" smtClean="0">
                <a:solidFill>
                  <a:srgbClr val="FF0000"/>
                </a:solidFill>
              </a:rPr>
              <a:t>maths</a:t>
            </a:r>
            <a:r>
              <a:rPr lang="en-US" dirty="0" smtClean="0">
                <a:solidFill>
                  <a:srgbClr val="FF0000"/>
                </a:solidFill>
              </a:rPr>
              <a:t>&lt;40</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r>
              <a:rPr lang="en-US" dirty="0" smtClean="0"/>
              <a:t>Logical operators are used to select, update and delete records based on one or more conditions. </a:t>
            </a:r>
          </a:p>
          <a:p>
            <a:r>
              <a:rPr lang="en-US" dirty="0" smtClean="0"/>
              <a:t>Logical Operators are AND, OR and NOT. </a:t>
            </a:r>
          </a:p>
          <a:p>
            <a:r>
              <a:rPr lang="en-US" dirty="0" smtClean="0"/>
              <a:t>Example: </a:t>
            </a:r>
          </a:p>
          <a:p>
            <a:pPr lvl="1"/>
            <a:r>
              <a:rPr lang="en-US" dirty="0" smtClean="0"/>
              <a:t>a. Display all the records from tbl_Marks for which marks in maths is greater than 60 or marks in English is greater than 60 </a:t>
            </a:r>
          </a:p>
          <a:p>
            <a:pPr lvl="1">
              <a:buNone/>
            </a:pPr>
            <a:r>
              <a:rPr lang="en-US" dirty="0" smtClean="0"/>
              <a:t>	</a:t>
            </a:r>
            <a:r>
              <a:rPr lang="en-US" dirty="0" smtClean="0">
                <a:solidFill>
                  <a:srgbClr val="FF0000"/>
                </a:solidFill>
              </a:rPr>
              <a:t>SELECT * FROM tbl_Marks WHERE maths&gt;60 OR </a:t>
            </a:r>
            <a:r>
              <a:rPr lang="en-US" dirty="0" err="1" smtClean="0">
                <a:solidFill>
                  <a:srgbClr val="FF0000"/>
                </a:solidFill>
              </a:rPr>
              <a:t>english</a:t>
            </a:r>
            <a:r>
              <a:rPr lang="en-US" dirty="0" smtClean="0">
                <a:solidFill>
                  <a:srgbClr val="FF0000"/>
                </a:solidFill>
              </a:rPr>
              <a:t>&gt;60 </a:t>
            </a:r>
          </a:p>
          <a:p>
            <a:pPr lvl="1"/>
            <a:endParaRPr lang="en-US" dirty="0"/>
          </a:p>
        </p:txBody>
      </p:sp>
      <p:sp>
        <p:nvSpPr>
          <p:cNvPr id="3" name="Title 2"/>
          <p:cNvSpPr>
            <a:spLocks noGrp="1"/>
          </p:cNvSpPr>
          <p:nvPr>
            <p:ph type="title"/>
          </p:nvPr>
        </p:nvSpPr>
        <p:spPr>
          <a:xfrm>
            <a:off x="457200" y="274638"/>
            <a:ext cx="8229600" cy="792162"/>
          </a:xfrm>
        </p:spPr>
        <p:txBody>
          <a:bodyPr>
            <a:normAutofit fontScale="90000"/>
          </a:bodyPr>
          <a:lstStyle/>
          <a:p>
            <a:r>
              <a:rPr lang="en-US" dirty="0" smtClean="0"/>
              <a:t>3. Conjunctive Operators / Logical Operators: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r>
              <a:rPr lang="en-US" dirty="0" smtClean="0"/>
              <a:t>b. Delete all the records of failed student from tbl_Marks. The pass mark for each subject is 40. </a:t>
            </a:r>
          </a:p>
          <a:p>
            <a:pPr>
              <a:buNone/>
            </a:pPr>
            <a:r>
              <a:rPr lang="en-US" dirty="0" smtClean="0"/>
              <a:t>	</a:t>
            </a:r>
            <a:r>
              <a:rPr lang="en-US" dirty="0" smtClean="0">
                <a:solidFill>
                  <a:srgbClr val="FF0000"/>
                </a:solidFill>
              </a:rPr>
              <a:t>DELETE FROM tbl_Marks WHERE maths&lt;40 OR english&lt;40 OR science&lt;40</a:t>
            </a:r>
          </a:p>
          <a:p>
            <a:r>
              <a:rPr lang="en-US" dirty="0" smtClean="0"/>
              <a:t>c. Delete all the records of students from tbl_Marks who are failed in all three subjects. </a:t>
            </a:r>
            <a:r>
              <a:rPr lang="en-US" dirty="0" smtClean="0">
                <a:solidFill>
                  <a:srgbClr val="FF0000"/>
                </a:solidFill>
              </a:rPr>
              <a:t>DELETE FROM tbl_Marks WHERE maths&lt;40 AND english&lt;40 AND science&lt;40</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r>
              <a:rPr lang="en-US" b="1" dirty="0" smtClean="0"/>
              <a:t>DQL (Data Query Language) </a:t>
            </a:r>
          </a:p>
          <a:p>
            <a:pPr>
              <a:buFont typeface="Arial" pitchFamily="34" charset="0"/>
              <a:buChar char="•"/>
            </a:pPr>
            <a:r>
              <a:rPr lang="en-US" dirty="0" smtClean="0"/>
              <a:t>DQL is the part of SQL that is used to compose queries against a relational database. </a:t>
            </a:r>
          </a:p>
          <a:p>
            <a:pPr>
              <a:buFont typeface="Arial" pitchFamily="34" charset="0"/>
              <a:buChar char="•"/>
            </a:pPr>
            <a:r>
              <a:rPr lang="en-US" dirty="0" smtClean="0"/>
              <a:t>DQL statements are </a:t>
            </a:r>
            <a:r>
              <a:rPr lang="en-US" dirty="0" smtClean="0">
                <a:solidFill>
                  <a:srgbClr val="FF0000"/>
                </a:solidFill>
              </a:rPr>
              <a:t>SELECT</a:t>
            </a:r>
            <a:r>
              <a:rPr lang="en-US" dirty="0" smtClean="0"/>
              <a:t>.</a:t>
            </a:r>
          </a:p>
          <a:p>
            <a:pPr>
              <a:buFont typeface="Arial" pitchFamily="34" charset="0"/>
              <a:buChar char="•"/>
            </a:pPr>
            <a:endParaRPr lang="en-US" b="1" dirty="0" smtClean="0"/>
          </a:p>
          <a:p>
            <a:pPr>
              <a:buFont typeface="Wingdings" pitchFamily="2" charset="2"/>
              <a:buChar char="Ø"/>
            </a:pPr>
            <a:r>
              <a:rPr lang="en-US" b="1" dirty="0" smtClean="0"/>
              <a:t>DCL (Data Control Language)</a:t>
            </a:r>
          </a:p>
          <a:p>
            <a:pPr>
              <a:buFont typeface="Arial" pitchFamily="34" charset="0"/>
              <a:buChar char="•"/>
            </a:pPr>
            <a:r>
              <a:rPr lang="en-US" dirty="0" smtClean="0"/>
              <a:t>DCL is the part of SQL that provides control access to data and to the database.</a:t>
            </a:r>
          </a:p>
          <a:p>
            <a:pPr>
              <a:buFont typeface="Arial" pitchFamily="34" charset="0"/>
              <a:buChar char="•"/>
            </a:pPr>
            <a:r>
              <a:rPr lang="en-US" dirty="0" smtClean="0"/>
              <a:t> DCL statements </a:t>
            </a:r>
            <a:r>
              <a:rPr lang="en-US" dirty="0" smtClean="0">
                <a:solidFill>
                  <a:srgbClr val="FF0000"/>
                </a:solidFill>
              </a:rPr>
              <a:t>are COMMIT, ROLLBACK, GRANT, REVOKE</a:t>
            </a:r>
            <a:r>
              <a:rPr lang="en-US" dirty="0" smtClean="0"/>
              <a:t> etc.</a:t>
            </a:r>
            <a:endParaRPr 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dirty="0" smtClean="0"/>
              <a:t>The range operators can be used to select, update and delete the records based on the condition specified by certain range. </a:t>
            </a:r>
          </a:p>
          <a:p>
            <a:r>
              <a:rPr lang="en-US" dirty="0" smtClean="0"/>
              <a:t>Range Operators are </a:t>
            </a:r>
            <a:r>
              <a:rPr lang="en-US" dirty="0" smtClean="0">
                <a:solidFill>
                  <a:srgbClr val="FF0000"/>
                </a:solidFill>
              </a:rPr>
              <a:t>BETWEEN a</a:t>
            </a:r>
            <a:r>
              <a:rPr lang="en-US" dirty="0" smtClean="0"/>
              <a:t>nd </a:t>
            </a:r>
            <a:r>
              <a:rPr lang="en-US" dirty="0" smtClean="0">
                <a:solidFill>
                  <a:srgbClr val="FF0000"/>
                </a:solidFill>
              </a:rPr>
              <a:t>NOT BETWEEN. </a:t>
            </a:r>
          </a:p>
          <a:p>
            <a:r>
              <a:rPr lang="en-US" dirty="0" smtClean="0"/>
              <a:t>Syntax:</a:t>
            </a:r>
          </a:p>
          <a:p>
            <a:pPr lvl="1"/>
            <a:r>
              <a:rPr lang="en-US" dirty="0" smtClean="0"/>
              <a:t>SELECT &lt;field1&gt;,&lt;field2&gt;…..&lt;fieldN&gt; FROM &lt;table_name&gt; WHERE &lt;Field_name&gt; BETWEEN &lt;Expression1&gt; AND &lt;Expression 2&gt;</a:t>
            </a:r>
          </a:p>
          <a:p>
            <a:pPr lvl="1">
              <a:buNone/>
            </a:pPr>
            <a:r>
              <a:rPr lang="en-US" dirty="0" smtClean="0"/>
              <a:t>	</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 4. Range Operators: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324600"/>
          </a:xfrm>
        </p:spPr>
        <p:txBody>
          <a:bodyPr>
            <a:normAutofit lnSpcReduction="10000"/>
          </a:bodyPr>
          <a:lstStyle/>
          <a:p>
            <a:pPr lvl="1"/>
            <a:r>
              <a:rPr lang="en-US" dirty="0" smtClean="0"/>
              <a:t>a. Display all the records from tbl_Marks whose id is between 200 to 300. </a:t>
            </a:r>
          </a:p>
          <a:p>
            <a:pPr lvl="1">
              <a:buNone/>
            </a:pPr>
            <a:r>
              <a:rPr lang="en-US" dirty="0" smtClean="0"/>
              <a:t>	</a:t>
            </a:r>
            <a:r>
              <a:rPr lang="en-US" dirty="0" smtClean="0">
                <a:solidFill>
                  <a:srgbClr val="FF0000"/>
                </a:solidFill>
              </a:rPr>
              <a:t>SELECT * FROM tbl_Marks WHERE id BETWEEN 200 AND 300 </a:t>
            </a:r>
            <a:r>
              <a:rPr lang="en-US" dirty="0" smtClean="0"/>
              <a:t>// 200 and 300 are inclusive </a:t>
            </a:r>
          </a:p>
          <a:p>
            <a:pPr lvl="1" algn="ctr">
              <a:buNone/>
            </a:pPr>
            <a:r>
              <a:rPr lang="en-US" dirty="0" smtClean="0"/>
              <a:t>	Or </a:t>
            </a:r>
          </a:p>
          <a:p>
            <a:pPr lvl="1">
              <a:buNone/>
            </a:pPr>
            <a:r>
              <a:rPr lang="en-US" dirty="0" smtClean="0"/>
              <a:t>	</a:t>
            </a:r>
            <a:r>
              <a:rPr lang="en-US" dirty="0" smtClean="0">
                <a:solidFill>
                  <a:srgbClr val="FF0000"/>
                </a:solidFill>
              </a:rPr>
              <a:t>SELECT * FROM tbl_Marks WHERE id&gt;=200 AND id&lt;=300 </a:t>
            </a:r>
          </a:p>
          <a:p>
            <a:pPr lvl="1">
              <a:buNone/>
            </a:pPr>
            <a:endParaRPr lang="en-US" dirty="0" smtClean="0">
              <a:solidFill>
                <a:srgbClr val="FF0000"/>
              </a:solidFill>
            </a:endParaRPr>
          </a:p>
          <a:p>
            <a:pPr lvl="1"/>
            <a:r>
              <a:rPr lang="en-US" dirty="0" smtClean="0"/>
              <a:t>b. Display all the records from tbl_Marks whose id in not in the range 200 to 300 </a:t>
            </a:r>
          </a:p>
          <a:p>
            <a:pPr lvl="1">
              <a:buNone/>
            </a:pPr>
            <a:r>
              <a:rPr lang="en-US" dirty="0" smtClean="0"/>
              <a:t>	</a:t>
            </a:r>
            <a:r>
              <a:rPr lang="en-US" dirty="0" smtClean="0">
                <a:solidFill>
                  <a:srgbClr val="FF0000"/>
                </a:solidFill>
              </a:rPr>
              <a:t>SELECT * FROM tbl_Marks WHERE id NOT BETWEEN 200 AND 300</a:t>
            </a:r>
          </a:p>
          <a:p>
            <a:pPr lvl="1">
              <a:buNone/>
            </a:pPr>
            <a:endParaRPr lang="en-US" dirty="0" smtClean="0">
              <a:solidFill>
                <a:srgbClr val="FF0000"/>
              </a:solidFill>
            </a:endParaRPr>
          </a:p>
          <a:p>
            <a:pPr lvl="1"/>
            <a:r>
              <a:rPr lang="en-US" dirty="0" smtClean="0"/>
              <a:t> c. Delete all the records from tbl_Marks whose id is between 200 to 300 </a:t>
            </a:r>
          </a:p>
          <a:p>
            <a:pPr lvl="1">
              <a:buNone/>
            </a:pPr>
            <a:r>
              <a:rPr lang="en-US" dirty="0" smtClean="0"/>
              <a:t>	</a:t>
            </a:r>
            <a:r>
              <a:rPr lang="en-US" dirty="0" smtClean="0">
                <a:solidFill>
                  <a:srgbClr val="FF0000"/>
                </a:solidFill>
              </a:rPr>
              <a:t>DELETE FROM tbl_Marks WHERE id BETWEEN 200 AND 300 </a:t>
            </a:r>
            <a:endParaRPr lang="en-US"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r>
              <a:rPr lang="en-US" dirty="0" smtClean="0"/>
              <a:t>The list operators are used to select, update and delete the records based on the condition specified by the list of values.</a:t>
            </a:r>
          </a:p>
          <a:p>
            <a:r>
              <a:rPr lang="en-US" dirty="0" smtClean="0"/>
              <a:t> List Operators are </a:t>
            </a:r>
            <a:r>
              <a:rPr lang="en-US" dirty="0" smtClean="0">
                <a:solidFill>
                  <a:srgbClr val="FF0000"/>
                </a:solidFill>
              </a:rPr>
              <a:t>IN</a:t>
            </a:r>
            <a:r>
              <a:rPr lang="en-US" dirty="0" smtClean="0"/>
              <a:t> and </a:t>
            </a:r>
            <a:r>
              <a:rPr lang="en-US" dirty="0" smtClean="0">
                <a:solidFill>
                  <a:srgbClr val="FF0000"/>
                </a:solidFill>
              </a:rPr>
              <a:t>NOT IN</a:t>
            </a:r>
            <a:r>
              <a:rPr lang="en-US" dirty="0" smtClean="0"/>
              <a:t>. The IN operator selects values that match any one values given in the list. </a:t>
            </a:r>
          </a:p>
          <a:p>
            <a:r>
              <a:rPr lang="en-US" dirty="0" smtClean="0"/>
              <a:t>Syntax: </a:t>
            </a:r>
          </a:p>
          <a:p>
            <a:pPr>
              <a:buNone/>
            </a:pPr>
            <a:r>
              <a:rPr lang="en-US" dirty="0" smtClean="0"/>
              <a:t>	SELECT &lt;field1&gt;,&lt;field2&gt;…..&lt;fieldN&gt; , … from &lt;table_name&gt; WHERE &lt;field_name&gt; IN &lt;item1,item2…..itemN&gt;</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5. List Operators: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r>
              <a:rPr lang="en-US" dirty="0" smtClean="0"/>
              <a:t>Example:</a:t>
            </a:r>
          </a:p>
          <a:p>
            <a:pPr lvl="1"/>
            <a:r>
              <a:rPr lang="en-US" dirty="0" smtClean="0"/>
              <a:t> a. Display all the records of students from tbl_Marks who are from Pokhara, Kathmandu or Butwal. </a:t>
            </a:r>
          </a:p>
          <a:p>
            <a:pPr lvl="1"/>
            <a:endParaRPr lang="en-US" dirty="0" smtClean="0"/>
          </a:p>
          <a:p>
            <a:pPr lvl="1">
              <a:buNone/>
            </a:pPr>
            <a:r>
              <a:rPr lang="en-US" dirty="0" smtClean="0"/>
              <a:t>	</a:t>
            </a:r>
            <a:r>
              <a:rPr lang="en-US" dirty="0" smtClean="0">
                <a:solidFill>
                  <a:srgbClr val="FF0000"/>
                </a:solidFill>
              </a:rPr>
              <a:t>SELECT * FROM tbl_Marks WHERE address IN(‘Pokhara’,’Kathmandu’,’Butwal’)</a:t>
            </a:r>
          </a:p>
          <a:p>
            <a:pPr lvl="1" algn="ctr">
              <a:buNone/>
            </a:pPr>
            <a:r>
              <a:rPr lang="en-US" dirty="0" smtClean="0"/>
              <a:t>OR</a:t>
            </a:r>
          </a:p>
          <a:p>
            <a:pPr lvl="1">
              <a:buNone/>
            </a:pPr>
            <a:r>
              <a:rPr lang="en-US" dirty="0" smtClean="0"/>
              <a:t>	</a:t>
            </a:r>
            <a:r>
              <a:rPr lang="en-US" dirty="0" smtClean="0">
                <a:solidFill>
                  <a:srgbClr val="FF0000"/>
                </a:solidFill>
              </a:rPr>
              <a:t>SELECT * from tbl_Marks WHERE address=‘Pokhara’OR address=‘Kathmandu’OR address=‘Butwal’</a:t>
            </a:r>
            <a:endParaRPr lang="en-US"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lvl="1"/>
            <a:r>
              <a:rPr lang="en-US" dirty="0" smtClean="0"/>
              <a:t>b. Display all the records from tbl_Marks whose id is not 20, 30, 45, 78 and 92</a:t>
            </a:r>
          </a:p>
          <a:p>
            <a:pPr lvl="1"/>
            <a:endParaRPr lang="en-US" dirty="0" smtClean="0"/>
          </a:p>
          <a:p>
            <a:pPr lvl="1">
              <a:buNone/>
            </a:pPr>
            <a:r>
              <a:rPr lang="en-US" dirty="0" smtClean="0"/>
              <a:t> 	</a:t>
            </a:r>
            <a:r>
              <a:rPr lang="en-US" dirty="0" smtClean="0">
                <a:solidFill>
                  <a:srgbClr val="FF0000"/>
                </a:solidFill>
              </a:rPr>
              <a:t>SELECT * FROM tbl_Marks WHERE id NOT IN(20,30,45,78,92)</a:t>
            </a:r>
          </a:p>
          <a:p>
            <a:pPr lvl="1" algn="ctr">
              <a:buNone/>
            </a:pPr>
            <a:r>
              <a:rPr lang="en-US" dirty="0" smtClean="0"/>
              <a:t>OR</a:t>
            </a:r>
          </a:p>
          <a:p>
            <a:pPr lvl="1">
              <a:buNone/>
            </a:pPr>
            <a:r>
              <a:rPr lang="en-US" dirty="0" smtClean="0"/>
              <a:t>	</a:t>
            </a:r>
            <a:r>
              <a:rPr lang="en-US" dirty="0" smtClean="0">
                <a:solidFill>
                  <a:srgbClr val="FF0000"/>
                </a:solidFill>
              </a:rPr>
              <a:t>SELECT * FROM tbl_Marks WHERE id&lt;&gt;20 AND id&lt;&gt;30 AND id&lt;&gt;45 AND id&lt;&gt;78 AND id&lt;&gt;92</a:t>
            </a:r>
          </a:p>
          <a:p>
            <a:pPr lvl="1" algn="ctr">
              <a:buNone/>
            </a:pPr>
            <a:r>
              <a:rPr lang="en-US" dirty="0" smtClean="0"/>
              <a:t>OR</a:t>
            </a:r>
          </a:p>
          <a:p>
            <a:pPr lvl="1">
              <a:buNone/>
            </a:pPr>
            <a:r>
              <a:rPr lang="en-US" dirty="0" smtClean="0"/>
              <a:t>	</a:t>
            </a:r>
            <a:r>
              <a:rPr lang="en-US" dirty="0" smtClean="0">
                <a:solidFill>
                  <a:srgbClr val="FF0000"/>
                </a:solidFill>
              </a:rPr>
              <a:t>SELECT * FROM tbl_Marks WHERE NOT( id=20 OR id=30 OR id=45 OR id=78 OR id=92)</a:t>
            </a:r>
            <a:endParaRPr lang="en-US"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dirty="0" smtClean="0"/>
              <a:t>SQL includes a string-matching operator for comparison on character strings. </a:t>
            </a:r>
          </a:p>
          <a:p>
            <a:r>
              <a:rPr lang="en-US" dirty="0" smtClean="0"/>
              <a:t>The Operator </a:t>
            </a:r>
            <a:r>
              <a:rPr lang="en-US" dirty="0" smtClean="0">
                <a:solidFill>
                  <a:srgbClr val="FF0000"/>
                </a:solidFill>
              </a:rPr>
              <a:t>LIKE</a:t>
            </a:r>
            <a:r>
              <a:rPr lang="en-US" dirty="0" smtClean="0"/>
              <a:t> matches the given string with the specified pattern. </a:t>
            </a:r>
          </a:p>
          <a:p>
            <a:r>
              <a:rPr lang="en-US" dirty="0" smtClean="0"/>
              <a:t>The pattern includes combination of wildcard characters and regular characters.</a:t>
            </a:r>
          </a:p>
          <a:p>
            <a:r>
              <a:rPr lang="en-US" dirty="0" smtClean="0"/>
              <a:t> Some of the wild card characters are </a:t>
            </a:r>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6. String Operator: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62000" y="990600"/>
          <a:ext cx="8001000" cy="2985442"/>
        </p:xfrm>
        <a:graphic>
          <a:graphicData uri="http://schemas.openxmlformats.org/drawingml/2006/table">
            <a:tbl>
              <a:tblPr firstRow="1" bandRow="1">
                <a:tableStyleId>{5C22544A-7EE6-4342-B048-85BDC9FD1C3A}</a:tableStyleId>
              </a:tblPr>
              <a:tblGrid>
                <a:gridCol w="4000500"/>
                <a:gridCol w="4000500"/>
              </a:tblGrid>
              <a:tr h="301686">
                <a:tc>
                  <a:txBody>
                    <a:bodyPr/>
                    <a:lstStyle/>
                    <a:p>
                      <a:r>
                        <a:rPr lang="en-US" dirty="0" smtClean="0"/>
                        <a:t>Wildcard </a:t>
                      </a:r>
                      <a:endParaRPr lang="en-US" dirty="0"/>
                    </a:p>
                  </a:txBody>
                  <a:tcPr/>
                </a:tc>
                <a:tc>
                  <a:txBody>
                    <a:bodyPr/>
                    <a:lstStyle/>
                    <a:p>
                      <a:r>
                        <a:rPr lang="en-US" dirty="0" smtClean="0"/>
                        <a:t>Description </a:t>
                      </a:r>
                      <a:endParaRPr lang="en-US" dirty="0"/>
                    </a:p>
                  </a:txBody>
                  <a:tcPr/>
                </a:tc>
              </a:tr>
              <a:tr h="527950">
                <a:tc>
                  <a:txBody>
                    <a:bodyPr/>
                    <a:lstStyle/>
                    <a:p>
                      <a:r>
                        <a:rPr lang="en-US" dirty="0" smtClean="0"/>
                        <a:t>%(Percent) </a:t>
                      </a:r>
                      <a:endParaRPr lang="en-US" dirty="0"/>
                    </a:p>
                  </a:txBody>
                  <a:tcPr/>
                </a:tc>
                <a:tc>
                  <a:txBody>
                    <a:bodyPr/>
                    <a:lstStyle/>
                    <a:p>
                      <a:r>
                        <a:rPr lang="en-US" dirty="0" smtClean="0"/>
                        <a:t>Represent any string of zero or more characters </a:t>
                      </a:r>
                      <a:endParaRPr lang="en-US" dirty="0"/>
                    </a:p>
                  </a:txBody>
                  <a:tcPr/>
                </a:tc>
              </a:tr>
              <a:tr h="513230">
                <a:tc>
                  <a:txBody>
                    <a:bodyPr/>
                    <a:lstStyle/>
                    <a:p>
                      <a:r>
                        <a:rPr lang="en-US" dirty="0" smtClean="0"/>
                        <a:t>_ (Underscore) </a:t>
                      </a:r>
                      <a:endParaRPr lang="en-US" dirty="0"/>
                    </a:p>
                  </a:txBody>
                  <a:tcPr/>
                </a:tc>
                <a:tc>
                  <a:txBody>
                    <a:bodyPr/>
                    <a:lstStyle/>
                    <a:p>
                      <a:r>
                        <a:rPr lang="en-US" dirty="0" smtClean="0"/>
                        <a:t>Represent any single character </a:t>
                      </a:r>
                      <a:endParaRPr lang="en-US" dirty="0"/>
                    </a:p>
                  </a:txBody>
                  <a:tcPr/>
                </a:tc>
              </a:tr>
              <a:tr h="733186">
                <a:tc>
                  <a:txBody>
                    <a:bodyPr/>
                    <a:lstStyle/>
                    <a:p>
                      <a:r>
                        <a:rPr lang="en-US" dirty="0" smtClean="0"/>
                        <a:t>[ ] </a:t>
                      </a:r>
                      <a:endParaRPr lang="en-US" dirty="0"/>
                    </a:p>
                  </a:txBody>
                  <a:tcPr/>
                </a:tc>
                <a:tc>
                  <a:txBody>
                    <a:bodyPr/>
                    <a:lstStyle/>
                    <a:p>
                      <a:r>
                        <a:rPr lang="en-US" dirty="0" smtClean="0"/>
                        <a:t>Represent any single character within specified range</a:t>
                      </a:r>
                      <a:endParaRPr lang="en-US" dirty="0"/>
                    </a:p>
                  </a:txBody>
                  <a:tcPr/>
                </a:tc>
              </a:tr>
              <a:tr h="733186">
                <a:tc>
                  <a:txBody>
                    <a:bodyPr/>
                    <a:lstStyle/>
                    <a:p>
                      <a:r>
                        <a:rPr lang="en-US" dirty="0" smtClean="0"/>
                        <a:t>[^] </a:t>
                      </a:r>
                      <a:endParaRPr lang="en-US" dirty="0"/>
                    </a:p>
                  </a:txBody>
                  <a:tcPr/>
                </a:tc>
                <a:tc>
                  <a:txBody>
                    <a:bodyPr/>
                    <a:lstStyle/>
                    <a:p>
                      <a:r>
                        <a:rPr lang="en-US" dirty="0" smtClean="0"/>
                        <a:t>Represent any single character not within the specified range </a:t>
                      </a:r>
                      <a:endParaRPr lang="en-US" dirty="0"/>
                    </a:p>
                  </a:txBody>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fontScale="92500" lnSpcReduction="20000"/>
          </a:bodyPr>
          <a:lstStyle/>
          <a:p>
            <a:r>
              <a:rPr lang="en-US" dirty="0" smtClean="0"/>
              <a:t>Eg:</a:t>
            </a:r>
          </a:p>
          <a:p>
            <a:r>
              <a:rPr lang="en-US" dirty="0" smtClean="0"/>
              <a:t>a. Display all the records from </a:t>
            </a:r>
            <a:r>
              <a:rPr lang="en-US" dirty="0" err="1" smtClean="0"/>
              <a:t>tbl_Marks</a:t>
            </a:r>
            <a:r>
              <a:rPr lang="en-US" dirty="0" smtClean="0"/>
              <a:t> for which name start with ‘M’. </a:t>
            </a:r>
          </a:p>
          <a:p>
            <a:pPr>
              <a:buNone/>
            </a:pPr>
            <a:r>
              <a:rPr lang="en-US" dirty="0" smtClean="0"/>
              <a:t>	</a:t>
            </a:r>
            <a:r>
              <a:rPr lang="en-US" dirty="0" smtClean="0">
                <a:solidFill>
                  <a:srgbClr val="FF0000"/>
                </a:solidFill>
              </a:rPr>
              <a:t>SELECT * from </a:t>
            </a:r>
            <a:r>
              <a:rPr lang="en-US" dirty="0" err="1" smtClean="0">
                <a:solidFill>
                  <a:srgbClr val="FF0000"/>
                </a:solidFill>
              </a:rPr>
              <a:t>tbl_Marks</a:t>
            </a:r>
            <a:r>
              <a:rPr lang="en-US" dirty="0" smtClean="0">
                <a:solidFill>
                  <a:srgbClr val="FF0000"/>
                </a:solidFill>
              </a:rPr>
              <a:t> WHERE name LIKE ‘M%’</a:t>
            </a:r>
          </a:p>
          <a:p>
            <a:pPr>
              <a:buNone/>
            </a:pPr>
            <a:endParaRPr lang="en-US" dirty="0" smtClean="0">
              <a:solidFill>
                <a:srgbClr val="FF0000"/>
              </a:solidFill>
            </a:endParaRPr>
          </a:p>
          <a:p>
            <a:r>
              <a:rPr lang="en-US" dirty="0" smtClean="0"/>
              <a:t>b. Display all the records from </a:t>
            </a:r>
            <a:r>
              <a:rPr lang="en-US" dirty="0" err="1" smtClean="0"/>
              <a:t>tbl_Marks</a:t>
            </a:r>
            <a:r>
              <a:rPr lang="en-US" dirty="0" smtClean="0"/>
              <a:t> for which name ends with ‘ma’</a:t>
            </a:r>
          </a:p>
          <a:p>
            <a:pPr>
              <a:buNone/>
            </a:pPr>
            <a:r>
              <a:rPr lang="en-US" dirty="0" smtClean="0"/>
              <a:t>	</a:t>
            </a:r>
            <a:r>
              <a:rPr lang="en-US" dirty="0" smtClean="0">
                <a:solidFill>
                  <a:srgbClr val="FF0000"/>
                </a:solidFill>
              </a:rPr>
              <a:t>SELECT * FROM </a:t>
            </a:r>
            <a:r>
              <a:rPr lang="en-US" dirty="0" err="1" smtClean="0">
                <a:solidFill>
                  <a:srgbClr val="FF0000"/>
                </a:solidFill>
              </a:rPr>
              <a:t>tbl_Marks</a:t>
            </a:r>
            <a:r>
              <a:rPr lang="en-US" dirty="0" smtClean="0">
                <a:solidFill>
                  <a:srgbClr val="FF0000"/>
                </a:solidFill>
              </a:rPr>
              <a:t> WHERE name LIKE ‘%ma’</a:t>
            </a:r>
          </a:p>
          <a:p>
            <a:pPr>
              <a:buNone/>
            </a:pPr>
            <a:endParaRPr lang="en-US" dirty="0" smtClean="0"/>
          </a:p>
          <a:p>
            <a:r>
              <a:rPr lang="en-US" dirty="0" smtClean="0"/>
              <a:t>c. Display all the records from </a:t>
            </a:r>
            <a:r>
              <a:rPr lang="en-US" dirty="0" err="1" smtClean="0"/>
              <a:t>tbl_Marks</a:t>
            </a:r>
            <a:r>
              <a:rPr lang="en-US" dirty="0" smtClean="0"/>
              <a:t> for which the address is three letters and ends with ‘</a:t>
            </a:r>
            <a:r>
              <a:rPr lang="en-US" dirty="0" err="1" smtClean="0"/>
              <a:t>rt</a:t>
            </a:r>
            <a:r>
              <a:rPr lang="en-US" dirty="0" smtClean="0"/>
              <a:t>’. </a:t>
            </a:r>
          </a:p>
          <a:p>
            <a:pPr>
              <a:buNone/>
            </a:pPr>
            <a:r>
              <a:rPr lang="en-US" dirty="0" smtClean="0"/>
              <a:t>	</a:t>
            </a:r>
            <a:r>
              <a:rPr lang="en-US" dirty="0" smtClean="0">
                <a:solidFill>
                  <a:srgbClr val="FF0000"/>
                </a:solidFill>
              </a:rPr>
              <a:t>SELECT * FROM </a:t>
            </a:r>
            <a:r>
              <a:rPr lang="en-US" dirty="0" err="1" smtClean="0">
                <a:solidFill>
                  <a:srgbClr val="FF0000"/>
                </a:solidFill>
              </a:rPr>
              <a:t>tbl_Marks</a:t>
            </a:r>
            <a:r>
              <a:rPr lang="en-US" dirty="0" smtClean="0">
                <a:solidFill>
                  <a:srgbClr val="FF0000"/>
                </a:solidFill>
              </a:rPr>
              <a:t> WHERE address LIKE ‘_</a:t>
            </a:r>
            <a:r>
              <a:rPr lang="en-US" dirty="0" err="1" smtClean="0">
                <a:solidFill>
                  <a:srgbClr val="FF0000"/>
                </a:solidFill>
              </a:rPr>
              <a:t>rt</a:t>
            </a:r>
            <a:r>
              <a:rPr lang="en-US" dirty="0" smtClean="0">
                <a:solidFill>
                  <a:srgbClr val="FF0000"/>
                </a:solidFill>
              </a:rPr>
              <a:t>’</a:t>
            </a:r>
            <a:endParaRPr lang="en-US"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fontScale="92500" lnSpcReduction="20000"/>
          </a:bodyPr>
          <a:lstStyle/>
          <a:p>
            <a:r>
              <a:rPr lang="en-US" dirty="0" smtClean="0"/>
              <a:t>d. Display all the records from </a:t>
            </a:r>
            <a:r>
              <a:rPr lang="en-US" dirty="0" err="1" smtClean="0"/>
              <a:t>tbl_Marks</a:t>
            </a:r>
            <a:r>
              <a:rPr lang="en-US" dirty="0" smtClean="0"/>
              <a:t> for which the name begins with ‘a’, ‘x’, ‘y’ or ‘z’ . </a:t>
            </a:r>
          </a:p>
          <a:p>
            <a:pPr>
              <a:buNone/>
            </a:pPr>
            <a:r>
              <a:rPr lang="en-US" dirty="0" smtClean="0"/>
              <a:t>	</a:t>
            </a:r>
            <a:r>
              <a:rPr lang="en-US" dirty="0" smtClean="0">
                <a:solidFill>
                  <a:srgbClr val="FF0000"/>
                </a:solidFill>
              </a:rPr>
              <a:t>SELECT * FROM </a:t>
            </a:r>
            <a:r>
              <a:rPr lang="en-US" dirty="0" err="1" smtClean="0">
                <a:solidFill>
                  <a:srgbClr val="FF0000"/>
                </a:solidFill>
              </a:rPr>
              <a:t>tbl_Marks</a:t>
            </a:r>
            <a:r>
              <a:rPr lang="en-US" dirty="0" smtClean="0">
                <a:solidFill>
                  <a:srgbClr val="FF0000"/>
                </a:solidFill>
              </a:rPr>
              <a:t> WHERE name LIKE ‘[</a:t>
            </a:r>
            <a:r>
              <a:rPr lang="en-US" dirty="0" err="1" smtClean="0">
                <a:solidFill>
                  <a:srgbClr val="FF0000"/>
                </a:solidFill>
              </a:rPr>
              <a:t>axyz</a:t>
            </a:r>
            <a:r>
              <a:rPr lang="en-US" dirty="0" smtClean="0">
                <a:solidFill>
                  <a:srgbClr val="FF0000"/>
                </a:solidFill>
              </a:rPr>
              <a:t>]%’</a:t>
            </a:r>
          </a:p>
          <a:p>
            <a:pPr>
              <a:buNone/>
            </a:pPr>
            <a:endParaRPr lang="en-US" dirty="0" smtClean="0">
              <a:solidFill>
                <a:srgbClr val="FF0000"/>
              </a:solidFill>
            </a:endParaRPr>
          </a:p>
          <a:p>
            <a:r>
              <a:rPr lang="en-US" dirty="0" smtClean="0"/>
              <a:t>e. Display all the records from </a:t>
            </a:r>
            <a:r>
              <a:rPr lang="en-US" dirty="0" err="1" smtClean="0"/>
              <a:t>tbl_Marks</a:t>
            </a:r>
            <a:r>
              <a:rPr lang="en-US" dirty="0" smtClean="0"/>
              <a:t> for which the name begins with any letter from ‘p’ to ‘w’ and ends with ‘eta’ </a:t>
            </a:r>
          </a:p>
          <a:p>
            <a:pPr>
              <a:buNone/>
            </a:pPr>
            <a:r>
              <a:rPr lang="en-US" dirty="0" smtClean="0"/>
              <a:t>	</a:t>
            </a:r>
            <a:r>
              <a:rPr lang="en-US" dirty="0" smtClean="0">
                <a:solidFill>
                  <a:srgbClr val="FF0000"/>
                </a:solidFill>
              </a:rPr>
              <a:t>SELECT * FROM </a:t>
            </a:r>
            <a:r>
              <a:rPr lang="en-US" dirty="0" err="1" smtClean="0">
                <a:solidFill>
                  <a:srgbClr val="FF0000"/>
                </a:solidFill>
              </a:rPr>
              <a:t>tbl_Marks</a:t>
            </a:r>
            <a:r>
              <a:rPr lang="en-US" dirty="0" smtClean="0">
                <a:solidFill>
                  <a:srgbClr val="FF0000"/>
                </a:solidFill>
              </a:rPr>
              <a:t> WHERE name LIKE ‘[p-w]%eta’</a:t>
            </a:r>
          </a:p>
          <a:p>
            <a:pPr>
              <a:buNone/>
            </a:pPr>
            <a:endParaRPr lang="en-US" dirty="0" smtClean="0">
              <a:solidFill>
                <a:srgbClr val="FF0000"/>
              </a:solidFill>
            </a:endParaRPr>
          </a:p>
          <a:p>
            <a:r>
              <a:rPr lang="en-US" dirty="0" smtClean="0"/>
              <a:t>f. Display all the records from </a:t>
            </a:r>
            <a:r>
              <a:rPr lang="en-US" dirty="0" err="1" smtClean="0"/>
              <a:t>tbl_Marks</a:t>
            </a:r>
            <a:r>
              <a:rPr lang="en-US" dirty="0" smtClean="0"/>
              <a:t> for which the name begins with ‘d’ and not having ‘c’ as the second letter and ends with ‘a’. </a:t>
            </a:r>
          </a:p>
          <a:p>
            <a:pPr>
              <a:buNone/>
            </a:pPr>
            <a:r>
              <a:rPr lang="en-US" dirty="0" smtClean="0">
                <a:solidFill>
                  <a:srgbClr val="FF0000"/>
                </a:solidFill>
              </a:rPr>
              <a:t>	SELECT * FROM </a:t>
            </a:r>
            <a:r>
              <a:rPr lang="en-US" dirty="0" err="1" smtClean="0">
                <a:solidFill>
                  <a:srgbClr val="FF0000"/>
                </a:solidFill>
              </a:rPr>
              <a:t>tbl_Marks</a:t>
            </a:r>
            <a:r>
              <a:rPr lang="en-US" dirty="0" smtClean="0">
                <a:solidFill>
                  <a:srgbClr val="FF0000"/>
                </a:solidFill>
              </a:rPr>
              <a:t> where name LIKE ‘d[^c]%a’</a:t>
            </a:r>
            <a:endParaRPr lang="en-US"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lnSpcReduction="10000"/>
          </a:bodyPr>
          <a:lstStyle/>
          <a:p>
            <a:r>
              <a:rPr lang="en-US" dirty="0" smtClean="0"/>
              <a:t>Data can be sorted either in ascending or descending by using the Y clause </a:t>
            </a:r>
          </a:p>
          <a:p>
            <a:r>
              <a:rPr lang="en-US" dirty="0" smtClean="0"/>
              <a:t>Syntax: ORDER B</a:t>
            </a:r>
          </a:p>
          <a:p>
            <a:pPr>
              <a:buNone/>
            </a:pPr>
            <a:r>
              <a:rPr lang="en-US" dirty="0" smtClean="0"/>
              <a:t>	</a:t>
            </a:r>
            <a:r>
              <a:rPr lang="en-US" dirty="0" smtClean="0">
                <a:solidFill>
                  <a:srgbClr val="FF0000"/>
                </a:solidFill>
              </a:rPr>
              <a:t>SELECT &lt;field1&gt;,&lt;field2&gt;, ……..&lt;</a:t>
            </a:r>
            <a:r>
              <a:rPr lang="en-US" dirty="0" err="1" smtClean="0">
                <a:solidFill>
                  <a:srgbClr val="FF0000"/>
                </a:solidFill>
              </a:rPr>
              <a:t>fieldN</a:t>
            </a:r>
            <a:r>
              <a:rPr lang="en-US" dirty="0" smtClean="0">
                <a:solidFill>
                  <a:srgbClr val="FF0000"/>
                </a:solidFill>
              </a:rPr>
              <a:t>&gt; FROM &lt;</a:t>
            </a:r>
            <a:r>
              <a:rPr lang="en-US" dirty="0" err="1" smtClean="0">
                <a:solidFill>
                  <a:srgbClr val="FF0000"/>
                </a:solidFill>
              </a:rPr>
              <a:t>table_name</a:t>
            </a:r>
            <a:r>
              <a:rPr lang="en-US" dirty="0" smtClean="0">
                <a:solidFill>
                  <a:srgbClr val="FF0000"/>
                </a:solidFill>
              </a:rPr>
              <a:t>&gt; ORDER BY&lt;</a:t>
            </a:r>
            <a:r>
              <a:rPr lang="en-US" dirty="0" err="1" smtClean="0">
                <a:solidFill>
                  <a:srgbClr val="FF0000"/>
                </a:solidFill>
              </a:rPr>
              <a:t>field_name</a:t>
            </a:r>
            <a:r>
              <a:rPr lang="en-US" dirty="0" smtClean="0">
                <a:solidFill>
                  <a:srgbClr val="FF0000"/>
                </a:solidFill>
              </a:rPr>
              <a:t>&gt; [ASC/DESC]</a:t>
            </a:r>
          </a:p>
          <a:p>
            <a:r>
              <a:rPr lang="en-US" dirty="0" smtClean="0"/>
              <a:t>Eg:</a:t>
            </a:r>
          </a:p>
          <a:p>
            <a:pPr>
              <a:buNone/>
            </a:pPr>
            <a:r>
              <a:rPr lang="en-US" dirty="0" smtClean="0"/>
              <a:t>	a. Display all the records from </a:t>
            </a:r>
            <a:r>
              <a:rPr lang="en-US" dirty="0" err="1" smtClean="0"/>
              <a:t>tbl_Marks</a:t>
            </a:r>
            <a:r>
              <a:rPr lang="en-US" dirty="0" smtClean="0"/>
              <a:t> by sorting the names in descending order. </a:t>
            </a:r>
          </a:p>
          <a:p>
            <a:pPr>
              <a:buNone/>
            </a:pPr>
            <a:r>
              <a:rPr lang="en-US" dirty="0" smtClean="0"/>
              <a:t>	</a:t>
            </a:r>
            <a:r>
              <a:rPr lang="en-US" dirty="0" smtClean="0">
                <a:solidFill>
                  <a:srgbClr val="FF0000"/>
                </a:solidFill>
              </a:rPr>
              <a:t>SELECT * FROM </a:t>
            </a:r>
            <a:r>
              <a:rPr lang="en-US" dirty="0" err="1" smtClean="0">
                <a:solidFill>
                  <a:srgbClr val="FF0000"/>
                </a:solidFill>
              </a:rPr>
              <a:t>tbl_Marks</a:t>
            </a:r>
            <a:r>
              <a:rPr lang="en-US" dirty="0" smtClean="0">
                <a:solidFill>
                  <a:srgbClr val="FF0000"/>
                </a:solidFill>
              </a:rPr>
              <a:t> ORDER BY name DESC</a:t>
            </a:r>
          </a:p>
          <a:p>
            <a:pPr>
              <a:buNone/>
            </a:pPr>
            <a:r>
              <a:rPr lang="en-US" dirty="0" smtClean="0"/>
              <a:t>	</a:t>
            </a:r>
          </a:p>
          <a:p>
            <a:pPr>
              <a:buNone/>
            </a:pP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Sorting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029200"/>
          </a:xfrm>
        </p:spPr>
        <p:txBody>
          <a:bodyPr>
            <a:normAutofit/>
          </a:bodyPr>
          <a:lstStyle/>
          <a:p>
            <a:pPr marL="624078" indent="-514350">
              <a:buFont typeface="Wingdings" pitchFamily="2" charset="2"/>
              <a:buChar char="Ø"/>
            </a:pPr>
            <a:r>
              <a:rPr lang="en-US" dirty="0" smtClean="0"/>
              <a:t>int </a:t>
            </a:r>
          </a:p>
          <a:p>
            <a:pPr marL="624078" indent="-514350">
              <a:buNone/>
            </a:pPr>
            <a:r>
              <a:rPr lang="en-US" dirty="0" smtClean="0"/>
              <a:t>	Its full form is Integer. It can store whole numbers in the range </a:t>
            </a:r>
          </a:p>
          <a:p>
            <a:pPr marL="624078" indent="-514350">
              <a:buFont typeface="Wingdings" pitchFamily="2" charset="2"/>
              <a:buChar char="Ø"/>
            </a:pPr>
            <a:r>
              <a:rPr lang="en-US" dirty="0" smtClean="0"/>
              <a:t>smalllint </a:t>
            </a:r>
          </a:p>
          <a:p>
            <a:pPr marL="624078" indent="-514350">
              <a:buNone/>
            </a:pPr>
            <a:r>
              <a:rPr lang="en-US" dirty="0" smtClean="0"/>
              <a:t>	It is subset of integer. It can store whole numbers in the range</a:t>
            </a:r>
          </a:p>
          <a:p>
            <a:pPr marL="624078" indent="-514350">
              <a:buFont typeface="Wingdings" pitchFamily="2" charset="2"/>
              <a:buChar char="Ø"/>
            </a:pPr>
            <a:r>
              <a:rPr lang="en-US" dirty="0" smtClean="0"/>
              <a:t> tinyint:</a:t>
            </a:r>
          </a:p>
          <a:p>
            <a:pPr marL="624078" indent="-514350">
              <a:buNone/>
            </a:pPr>
            <a:r>
              <a:rPr lang="en-US" dirty="0" smtClean="0"/>
              <a:t>	whole numbers (0-255) </a:t>
            </a:r>
          </a:p>
          <a:p>
            <a:pPr marL="624078" indent="-514350">
              <a:buFont typeface="Wingdings" pitchFamily="2" charset="2"/>
              <a:buChar char="Ø"/>
            </a:pPr>
            <a:r>
              <a:rPr lang="en-US" dirty="0" smtClean="0"/>
              <a:t>bigint: </a:t>
            </a:r>
          </a:p>
          <a:p>
            <a:pPr marL="624078" indent="-514350">
              <a:buNone/>
            </a:pPr>
            <a:r>
              <a:rPr lang="en-US" dirty="0" smtClean="0"/>
              <a:t>	whole number</a:t>
            </a:r>
            <a:endParaRPr lang="en-US" dirty="0"/>
          </a:p>
        </p:txBody>
      </p:sp>
      <p:sp>
        <p:nvSpPr>
          <p:cNvPr id="3" name="Title 2"/>
          <p:cNvSpPr>
            <a:spLocks noGrp="1"/>
          </p:cNvSpPr>
          <p:nvPr>
            <p:ph type="title"/>
          </p:nvPr>
        </p:nvSpPr>
        <p:spPr/>
        <p:txBody>
          <a:bodyPr/>
          <a:lstStyle/>
          <a:p>
            <a:r>
              <a:rPr lang="en-US" dirty="0" smtClean="0"/>
              <a:t>Data Types in SQL </a:t>
            </a:r>
            <a:endParaRPr lang="en-US" dirty="0"/>
          </a:p>
        </p:txBody>
      </p:sp>
      <p:graphicFrame>
        <p:nvGraphicFramePr>
          <p:cNvPr id="5" name="Object 4"/>
          <p:cNvGraphicFramePr>
            <a:graphicFrameLocks noChangeAspect="1"/>
          </p:cNvGraphicFramePr>
          <p:nvPr/>
        </p:nvGraphicFramePr>
        <p:xfrm>
          <a:off x="4800600" y="2209800"/>
          <a:ext cx="3013075" cy="668337"/>
        </p:xfrm>
        <a:graphic>
          <a:graphicData uri="http://schemas.openxmlformats.org/presentationml/2006/ole">
            <p:oleObj spid="_x0000_s1027" name="Equation" r:id="rId3" imgW="711000" imgH="203040" progId="Equation.3">
              <p:embed/>
            </p:oleObj>
          </a:graphicData>
        </a:graphic>
      </p:graphicFrame>
      <p:graphicFrame>
        <p:nvGraphicFramePr>
          <p:cNvPr id="6" name="Object 5"/>
          <p:cNvGraphicFramePr>
            <a:graphicFrameLocks noChangeAspect="1"/>
          </p:cNvGraphicFramePr>
          <p:nvPr/>
        </p:nvGraphicFramePr>
        <p:xfrm>
          <a:off x="4724400" y="3733800"/>
          <a:ext cx="2209800" cy="563880"/>
        </p:xfrm>
        <a:graphic>
          <a:graphicData uri="http://schemas.openxmlformats.org/presentationml/2006/ole">
            <p:oleObj spid="_x0000_s1028" name="Equation" r:id="rId4" imgW="698400" imgH="203040" progId="Equation.3">
              <p:embed/>
            </p:oleObj>
          </a:graphicData>
        </a:graphic>
      </p:graphicFrame>
      <p:graphicFrame>
        <p:nvGraphicFramePr>
          <p:cNvPr id="8" name="Object 7"/>
          <p:cNvGraphicFramePr>
            <a:graphicFrameLocks noChangeAspect="1"/>
          </p:cNvGraphicFramePr>
          <p:nvPr/>
        </p:nvGraphicFramePr>
        <p:xfrm>
          <a:off x="3657600" y="5105400"/>
          <a:ext cx="2057400" cy="609600"/>
        </p:xfrm>
        <a:graphic>
          <a:graphicData uri="http://schemas.openxmlformats.org/presentationml/2006/ole">
            <p:oleObj spid="_x0000_s1030" name="Equation" r:id="rId5" imgW="711000" imgH="203040" progId="Equation.3">
              <p:embed/>
            </p:oleObj>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dirty="0" smtClean="0"/>
              <a:t>The SQL allows renaming the attributes as well as relation using the AS clause. </a:t>
            </a:r>
          </a:p>
          <a:p>
            <a:r>
              <a:rPr lang="en-US" dirty="0" smtClean="0"/>
              <a:t>Syntax: </a:t>
            </a:r>
          </a:p>
          <a:p>
            <a:pPr>
              <a:buFont typeface="Wingdings" pitchFamily="2" charset="2"/>
              <a:buChar char="v"/>
            </a:pPr>
            <a:r>
              <a:rPr lang="en-US" dirty="0" smtClean="0"/>
              <a:t>Select &lt;field1&gt;AS&lt;</a:t>
            </a:r>
            <a:r>
              <a:rPr lang="en-US" dirty="0" err="1" smtClean="0"/>
              <a:t>NewField</a:t>
            </a:r>
            <a:r>
              <a:rPr lang="en-US" dirty="0" smtClean="0"/>
              <a:t>&gt;,&lt;field2&gt;,….. &lt;</a:t>
            </a:r>
            <a:r>
              <a:rPr lang="en-US" dirty="0" err="1" smtClean="0"/>
              <a:t>fieldN</a:t>
            </a:r>
            <a:r>
              <a:rPr lang="en-US" dirty="0" smtClean="0"/>
              <a:t>&gt;FROM&lt;</a:t>
            </a:r>
            <a:r>
              <a:rPr lang="en-US" dirty="0" err="1" smtClean="0"/>
              <a:t>table_name</a:t>
            </a:r>
            <a:r>
              <a:rPr lang="en-US" dirty="0" smtClean="0"/>
              <a:t>&gt; </a:t>
            </a:r>
          </a:p>
          <a:p>
            <a:pPr>
              <a:buNone/>
            </a:pPr>
            <a:endParaRPr lang="en-US" dirty="0" smtClean="0"/>
          </a:p>
          <a:p>
            <a:pPr>
              <a:buFont typeface="Wingdings" pitchFamily="2" charset="2"/>
              <a:buChar char="v"/>
            </a:pPr>
            <a:r>
              <a:rPr lang="en-US" dirty="0" smtClean="0"/>
              <a:t>Select &lt;field1&gt;..&lt;</a:t>
            </a:r>
            <a:r>
              <a:rPr lang="en-US" dirty="0" err="1" smtClean="0"/>
              <a:t>fieldN</a:t>
            </a:r>
            <a:r>
              <a:rPr lang="en-US" dirty="0" smtClean="0"/>
              <a:t>&gt; From &lt;</a:t>
            </a:r>
            <a:r>
              <a:rPr lang="en-US" dirty="0" err="1" smtClean="0"/>
              <a:t>table_name</a:t>
            </a:r>
            <a:r>
              <a:rPr lang="en-US" dirty="0" smtClean="0"/>
              <a:t>&gt;as&lt;</a:t>
            </a:r>
            <a:r>
              <a:rPr lang="en-US" dirty="0" err="1" smtClean="0"/>
              <a:t>new_table_name</a:t>
            </a:r>
            <a:r>
              <a:rPr lang="en-US" dirty="0" smtClean="0"/>
              <a:t>&gt; where,&lt;NewField1&gt; and &lt;</a:t>
            </a:r>
            <a:r>
              <a:rPr lang="en-US" dirty="0" err="1" smtClean="0"/>
              <a:t>new_table_name</a:t>
            </a:r>
            <a:r>
              <a:rPr lang="en-US" dirty="0" smtClean="0"/>
              <a:t>&gt; are the </a:t>
            </a:r>
            <a:r>
              <a:rPr lang="en-US" dirty="0" err="1" smtClean="0"/>
              <a:t>aliase</a:t>
            </a:r>
            <a:r>
              <a:rPr lang="en-US" dirty="0" smtClean="0"/>
              <a:t> i.e. alternative name for and respectively.</a:t>
            </a: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The Rename Operation</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57200" y="228600"/>
            <a:ext cx="8229600" cy="5778500"/>
          </a:xfrm>
        </p:spPr>
        <p:txBody>
          <a:bodyPr>
            <a:normAutofit lnSpcReduction="10000"/>
          </a:bodyPr>
          <a:lstStyle/>
          <a:p>
            <a:pPr>
              <a:buNone/>
            </a:pPr>
            <a:r>
              <a:rPr lang="en-US" dirty="0" err="1" smtClean="0"/>
              <a:t>i</a:t>
            </a:r>
            <a:r>
              <a:rPr lang="en-US" dirty="0" smtClean="0"/>
              <a:t>. </a:t>
            </a:r>
            <a:r>
              <a:rPr lang="en-US" dirty="0" smtClean="0">
                <a:solidFill>
                  <a:srgbClr val="FF0000"/>
                </a:solidFill>
              </a:rPr>
              <a:t>SELECT id AS student id, name, </a:t>
            </a:r>
            <a:r>
              <a:rPr lang="en-US" dirty="0" err="1" smtClean="0">
                <a:solidFill>
                  <a:srgbClr val="FF0000"/>
                </a:solidFill>
              </a:rPr>
              <a:t>maths</a:t>
            </a:r>
            <a:r>
              <a:rPr lang="en-US" dirty="0" smtClean="0">
                <a:solidFill>
                  <a:srgbClr val="FF0000"/>
                </a:solidFill>
              </a:rPr>
              <a:t>, science, English, (</a:t>
            </a:r>
            <a:r>
              <a:rPr lang="en-US" dirty="0" err="1" smtClean="0">
                <a:solidFill>
                  <a:srgbClr val="FF0000"/>
                </a:solidFill>
              </a:rPr>
              <a:t>maths+science+english</a:t>
            </a:r>
            <a:r>
              <a:rPr lang="en-US" dirty="0" smtClean="0">
                <a:solidFill>
                  <a:srgbClr val="FF0000"/>
                </a:solidFill>
              </a:rPr>
              <a:t>) AS total from </a:t>
            </a:r>
            <a:r>
              <a:rPr lang="en-US" dirty="0" err="1" smtClean="0">
                <a:solidFill>
                  <a:srgbClr val="FF0000"/>
                </a:solidFill>
              </a:rPr>
              <a:t>tbl_Marks</a:t>
            </a:r>
            <a:endParaRPr lang="en-US" dirty="0" smtClean="0">
              <a:solidFill>
                <a:srgbClr val="FF0000"/>
              </a:solidFill>
            </a:endParaRPr>
          </a:p>
          <a:p>
            <a:r>
              <a:rPr lang="en-US" dirty="0" smtClean="0"/>
              <a:t>The above query displays all the records from </a:t>
            </a:r>
            <a:r>
              <a:rPr lang="en-US" dirty="0" err="1" smtClean="0"/>
              <a:t>tbl_Marks</a:t>
            </a:r>
            <a:r>
              <a:rPr lang="en-US" dirty="0" smtClean="0"/>
              <a:t> such that attribute id is renamed as student id and new field whose name is total displays total mark of each student.  </a:t>
            </a:r>
          </a:p>
          <a:p>
            <a:pPr>
              <a:buNone/>
            </a:pPr>
            <a:endParaRPr lang="en-US" dirty="0" smtClean="0"/>
          </a:p>
          <a:p>
            <a:pPr>
              <a:buNone/>
            </a:pPr>
            <a:r>
              <a:rPr lang="en-US" dirty="0" smtClean="0"/>
              <a:t>ii. </a:t>
            </a:r>
            <a:r>
              <a:rPr lang="en-US" dirty="0" smtClean="0">
                <a:solidFill>
                  <a:srgbClr val="FF0000"/>
                </a:solidFill>
              </a:rPr>
              <a:t>SELECT * from </a:t>
            </a:r>
            <a:r>
              <a:rPr lang="en-US" dirty="0" err="1" smtClean="0">
                <a:solidFill>
                  <a:srgbClr val="FF0000"/>
                </a:solidFill>
              </a:rPr>
              <a:t>tbl_Marks</a:t>
            </a:r>
            <a:r>
              <a:rPr lang="en-US" dirty="0" smtClean="0">
                <a:solidFill>
                  <a:srgbClr val="FF0000"/>
                </a:solidFill>
              </a:rPr>
              <a:t> as t </a:t>
            </a:r>
          </a:p>
          <a:p>
            <a:r>
              <a:rPr lang="en-US" dirty="0" smtClean="0"/>
              <a:t>An </a:t>
            </a:r>
            <a:r>
              <a:rPr lang="en-US" dirty="0" err="1" smtClean="0"/>
              <a:t>identifier,such</a:t>
            </a:r>
            <a:r>
              <a:rPr lang="en-US" dirty="0" smtClean="0"/>
              <a:t> </a:t>
            </a:r>
            <a:r>
              <a:rPr lang="en-US" dirty="0" err="1" smtClean="0"/>
              <a:t>asT</a:t>
            </a:r>
            <a:r>
              <a:rPr lang="en-US" dirty="0" smtClean="0"/>
              <a:t> and </a:t>
            </a:r>
            <a:r>
              <a:rPr lang="en-US" dirty="0" err="1" smtClean="0"/>
              <a:t>S,that</a:t>
            </a:r>
            <a:r>
              <a:rPr lang="en-US" dirty="0" smtClean="0"/>
              <a:t> is used to rename a relation is referred to as a correlation name in the SQL standard, but is also commonly referred to as a table alias, or a correlation variable, or a </a:t>
            </a:r>
            <a:r>
              <a:rPr lang="en-US" dirty="0" err="1" smtClean="0"/>
              <a:t>tuple</a:t>
            </a:r>
            <a:r>
              <a:rPr lang="en-US" dirty="0" smtClean="0"/>
              <a:t> variable.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r>
              <a:rPr lang="en-US" dirty="0" smtClean="0"/>
              <a:t>The set operators combines results from two or more queries into a single result set. </a:t>
            </a:r>
          </a:p>
          <a:p>
            <a:r>
              <a:rPr lang="en-US" dirty="0" smtClean="0"/>
              <a:t>SQL support few set operations to be performed on table data. </a:t>
            </a:r>
          </a:p>
          <a:p>
            <a:r>
              <a:rPr lang="en-US" dirty="0" smtClean="0"/>
              <a:t>Different set Operators are</a:t>
            </a:r>
          </a:p>
          <a:p>
            <a:endParaRPr lang="en-US" b="1" dirty="0" smtClean="0"/>
          </a:p>
          <a:p>
            <a:pPr>
              <a:buNone/>
            </a:pPr>
            <a:r>
              <a:rPr lang="en-US" b="1" dirty="0" smtClean="0"/>
              <a:t>1. UNION:</a:t>
            </a:r>
          </a:p>
          <a:p>
            <a:r>
              <a:rPr lang="en-US" dirty="0" smtClean="0"/>
              <a:t>This operation is similar to UNION. But it also shows the duplicate rows The UNION ALL query is</a:t>
            </a:r>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Set Operations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ion 1.JPG"/>
          <p:cNvPicPr>
            <a:picLocks noGrp="1" noChangeAspect="1"/>
          </p:cNvPicPr>
          <p:nvPr>
            <p:ph idx="1"/>
          </p:nvPr>
        </p:nvPicPr>
        <p:blipFill>
          <a:blip r:embed="rId2"/>
          <a:stretch>
            <a:fillRect/>
          </a:stretch>
        </p:blipFill>
        <p:spPr>
          <a:xfrm>
            <a:off x="609600" y="232954"/>
            <a:ext cx="7010400" cy="3196046"/>
          </a:xfrm>
        </p:spPr>
      </p:pic>
      <p:pic>
        <p:nvPicPr>
          <p:cNvPr id="5" name="Picture 4" descr="union2.JPG"/>
          <p:cNvPicPr>
            <a:picLocks noChangeAspect="1"/>
          </p:cNvPicPr>
          <p:nvPr/>
        </p:nvPicPr>
        <p:blipFill>
          <a:blip r:embed="rId3"/>
          <a:stretch>
            <a:fillRect/>
          </a:stretch>
        </p:blipFill>
        <p:spPr>
          <a:xfrm>
            <a:off x="2743200" y="3276600"/>
            <a:ext cx="3124200" cy="12954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486400"/>
          </a:xfrm>
        </p:spPr>
        <p:txBody>
          <a:bodyPr/>
          <a:lstStyle/>
          <a:p>
            <a:r>
              <a:rPr lang="en-US" dirty="0" smtClean="0"/>
              <a:t>Intersect operation is used return the records which are common to both SELECT statement. </a:t>
            </a:r>
          </a:p>
          <a:p>
            <a:r>
              <a:rPr lang="en-US" dirty="0" smtClean="0"/>
              <a:t>This operation eliminates the duplicate rows from its result set. </a:t>
            </a:r>
          </a:p>
          <a:p>
            <a:r>
              <a:rPr lang="en-US" dirty="0" smtClean="0"/>
              <a:t>INTERSECT ALL operation can be used if we want to keep duplicate rows in the result table. The INTERSECT query is</a:t>
            </a:r>
          </a:p>
          <a:p>
            <a:pPr>
              <a:buNone/>
            </a:pP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2. INTERSECT:</a:t>
            </a:r>
            <a:endParaRPr lang="en-US" dirty="0"/>
          </a:p>
        </p:txBody>
      </p:sp>
      <p:pic>
        <p:nvPicPr>
          <p:cNvPr id="4" name="Picture 3" descr="insersect.JPG"/>
          <p:cNvPicPr>
            <a:picLocks noChangeAspect="1"/>
          </p:cNvPicPr>
          <p:nvPr/>
        </p:nvPicPr>
        <p:blipFill>
          <a:blip r:embed="rId2"/>
          <a:stretch>
            <a:fillRect/>
          </a:stretch>
        </p:blipFill>
        <p:spPr>
          <a:xfrm>
            <a:off x="914400" y="4114800"/>
            <a:ext cx="7924800" cy="18288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791200"/>
          </a:xfrm>
        </p:spPr>
        <p:txBody>
          <a:bodyPr/>
          <a:lstStyle/>
          <a:p>
            <a:r>
              <a:rPr lang="en-US" dirty="0" smtClean="0"/>
              <a:t>Except operation returns all records from first table that are not in second table. </a:t>
            </a:r>
          </a:p>
          <a:p>
            <a:r>
              <a:rPr lang="en-US" dirty="0" smtClean="0"/>
              <a:t>This operation eliminate the redundant rows from its result set. </a:t>
            </a:r>
          </a:p>
          <a:p>
            <a:r>
              <a:rPr lang="en-US" dirty="0" smtClean="0"/>
              <a:t>EXCEPT ALL operation can be used if we want to keep duplicate rows in the result table. </a:t>
            </a:r>
          </a:p>
          <a:p>
            <a:r>
              <a:rPr lang="en-US" dirty="0" smtClean="0"/>
              <a:t>The EXCEPT query are</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3. EXCEPT:</a:t>
            </a:r>
            <a:endParaRPr lang="en-US" dirty="0"/>
          </a:p>
        </p:txBody>
      </p:sp>
      <p:pic>
        <p:nvPicPr>
          <p:cNvPr id="4" name="Picture 3" descr="except.JPG"/>
          <p:cNvPicPr>
            <a:picLocks noChangeAspect="1"/>
          </p:cNvPicPr>
          <p:nvPr/>
        </p:nvPicPr>
        <p:blipFill>
          <a:blip r:embed="rId2"/>
          <a:stretch>
            <a:fillRect/>
          </a:stretch>
        </p:blipFill>
        <p:spPr>
          <a:xfrm>
            <a:off x="914400" y="4114800"/>
            <a:ext cx="7620000" cy="27432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562600"/>
          </a:xfrm>
        </p:spPr>
        <p:txBody>
          <a:bodyPr>
            <a:normAutofit lnSpcReduction="10000"/>
          </a:bodyPr>
          <a:lstStyle/>
          <a:p>
            <a:r>
              <a:rPr lang="en-US" dirty="0" smtClean="0"/>
              <a:t>Summary of the data contains aggregated value that helps in data analysis at broader level. </a:t>
            </a:r>
          </a:p>
          <a:p>
            <a:r>
              <a:rPr lang="en-US" dirty="0" smtClean="0"/>
              <a:t>We can summarize the data using the following aggregate functions.</a:t>
            </a:r>
          </a:p>
          <a:p>
            <a:endParaRPr lang="en-US" dirty="0" smtClean="0"/>
          </a:p>
          <a:p>
            <a:pPr>
              <a:buNone/>
            </a:pPr>
            <a:r>
              <a:rPr lang="en-US" b="1" dirty="0" smtClean="0"/>
              <a:t>1. AVG():</a:t>
            </a:r>
          </a:p>
          <a:p>
            <a:r>
              <a:rPr lang="en-US" dirty="0" smtClean="0"/>
              <a:t>Returns the average values in a numeric expression.</a:t>
            </a:r>
          </a:p>
          <a:p>
            <a:r>
              <a:rPr lang="en-US" dirty="0" smtClean="0"/>
              <a:t> E.g. Display the average math mark for the whole school.</a:t>
            </a:r>
          </a:p>
          <a:p>
            <a:pPr>
              <a:buNone/>
            </a:pPr>
            <a:r>
              <a:rPr lang="en-US" dirty="0" smtClean="0"/>
              <a:t>	</a:t>
            </a:r>
            <a:r>
              <a:rPr lang="en-US" dirty="0" smtClean="0">
                <a:solidFill>
                  <a:srgbClr val="FF0000"/>
                </a:solidFill>
              </a:rPr>
              <a:t>SELECT AVG(</a:t>
            </a:r>
            <a:r>
              <a:rPr lang="en-US" dirty="0" err="1" smtClean="0">
                <a:solidFill>
                  <a:srgbClr val="FF0000"/>
                </a:solidFill>
              </a:rPr>
              <a:t>maths</a:t>
            </a:r>
            <a:r>
              <a:rPr lang="en-US" dirty="0" smtClean="0">
                <a:solidFill>
                  <a:srgbClr val="FF0000"/>
                </a:solidFill>
              </a:rPr>
              <a:t>) (AS </a:t>
            </a:r>
            <a:r>
              <a:rPr lang="en-US" dirty="0" err="1" smtClean="0">
                <a:solidFill>
                  <a:srgbClr val="FF0000"/>
                </a:solidFill>
              </a:rPr>
              <a:t>Averagemathsmarks</a:t>
            </a:r>
            <a:r>
              <a:rPr lang="en-US" dirty="0" smtClean="0">
                <a:solidFill>
                  <a:srgbClr val="FF0000"/>
                </a:solidFill>
              </a:rPr>
              <a:t>) FROM </a:t>
            </a:r>
            <a:r>
              <a:rPr lang="en-US" dirty="0" err="1" smtClean="0">
                <a:solidFill>
                  <a:srgbClr val="FF0000"/>
                </a:solidFill>
              </a:rPr>
              <a:t>tbl_Marks</a:t>
            </a:r>
            <a:endParaRPr lang="en-US" dirty="0">
              <a:solidFill>
                <a:srgbClr val="FF0000"/>
              </a:solidFill>
            </a:endParaRPr>
          </a:p>
        </p:txBody>
      </p:sp>
      <p:sp>
        <p:nvSpPr>
          <p:cNvPr id="3" name="Title 2"/>
          <p:cNvSpPr>
            <a:spLocks noGrp="1"/>
          </p:cNvSpPr>
          <p:nvPr>
            <p:ph type="title"/>
          </p:nvPr>
        </p:nvSpPr>
        <p:spPr>
          <a:xfrm>
            <a:off x="457200" y="274638"/>
            <a:ext cx="8229600" cy="792162"/>
          </a:xfrm>
        </p:spPr>
        <p:txBody>
          <a:bodyPr>
            <a:normAutofit fontScale="90000"/>
          </a:bodyPr>
          <a:lstStyle/>
          <a:p>
            <a:r>
              <a:rPr lang="en-US" dirty="0" smtClean="0"/>
              <a:t>Grouping and Summarizing Data</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lnSpcReduction="10000"/>
          </a:bodyPr>
          <a:lstStyle/>
          <a:p>
            <a:pPr>
              <a:buNone/>
            </a:pPr>
            <a:r>
              <a:rPr lang="en-US" b="1" dirty="0" smtClean="0"/>
              <a:t>2. COUNT(): </a:t>
            </a:r>
          </a:p>
          <a:p>
            <a:r>
              <a:rPr lang="en-US" dirty="0" smtClean="0"/>
              <a:t>Return the numbers of values in an expression. </a:t>
            </a:r>
          </a:p>
          <a:p>
            <a:r>
              <a:rPr lang="en-US" dirty="0" smtClean="0"/>
              <a:t>E.g. Display the total number of records in table </a:t>
            </a:r>
            <a:r>
              <a:rPr lang="en-US" dirty="0" err="1" smtClean="0"/>
              <a:t>tbl_Marks</a:t>
            </a:r>
            <a:r>
              <a:rPr lang="en-US" dirty="0" smtClean="0"/>
              <a:t>. </a:t>
            </a:r>
          </a:p>
          <a:p>
            <a:pPr>
              <a:buNone/>
            </a:pPr>
            <a:r>
              <a:rPr lang="en-US" dirty="0" smtClean="0"/>
              <a:t>	</a:t>
            </a:r>
            <a:r>
              <a:rPr lang="en-US" dirty="0" smtClean="0">
                <a:solidFill>
                  <a:srgbClr val="FF0000"/>
                </a:solidFill>
              </a:rPr>
              <a:t>SELECT COUNT(*) AS total FROM </a:t>
            </a:r>
            <a:r>
              <a:rPr lang="en-US" dirty="0" err="1" smtClean="0">
                <a:solidFill>
                  <a:srgbClr val="FF0000"/>
                </a:solidFill>
              </a:rPr>
              <a:t>tbl_Marks</a:t>
            </a:r>
            <a:r>
              <a:rPr lang="en-US" dirty="0" smtClean="0">
                <a:solidFill>
                  <a:srgbClr val="FF0000"/>
                </a:solidFill>
              </a:rPr>
              <a:t> </a:t>
            </a:r>
          </a:p>
          <a:p>
            <a:pPr>
              <a:buNone/>
            </a:pPr>
            <a:r>
              <a:rPr lang="en-US" dirty="0" smtClean="0">
                <a:solidFill>
                  <a:srgbClr val="FF0000"/>
                </a:solidFill>
              </a:rPr>
              <a:t>					</a:t>
            </a:r>
            <a:r>
              <a:rPr lang="en-US" dirty="0" smtClean="0"/>
              <a:t>or </a:t>
            </a:r>
          </a:p>
          <a:p>
            <a:pPr>
              <a:buNone/>
            </a:pPr>
            <a:r>
              <a:rPr lang="en-US" dirty="0" smtClean="0"/>
              <a:t>	</a:t>
            </a:r>
            <a:r>
              <a:rPr lang="en-US" dirty="0" smtClean="0">
                <a:solidFill>
                  <a:srgbClr val="FF0000"/>
                </a:solidFill>
              </a:rPr>
              <a:t>SELECT COUNT(ID) AS total FROM </a:t>
            </a:r>
            <a:r>
              <a:rPr lang="en-US" dirty="0" err="1" smtClean="0">
                <a:solidFill>
                  <a:srgbClr val="FF0000"/>
                </a:solidFill>
              </a:rPr>
              <a:t>tbl_Marks</a:t>
            </a:r>
            <a:r>
              <a:rPr lang="en-US" dirty="0" smtClean="0">
                <a:solidFill>
                  <a:srgbClr val="FF0000"/>
                </a:solidFill>
              </a:rPr>
              <a:t> </a:t>
            </a:r>
          </a:p>
          <a:p>
            <a:pPr>
              <a:buNone/>
            </a:pPr>
            <a:endParaRPr lang="en-US" dirty="0" smtClean="0">
              <a:solidFill>
                <a:srgbClr val="FF0000"/>
              </a:solidFill>
            </a:endParaRPr>
          </a:p>
          <a:p>
            <a:pPr>
              <a:buFont typeface="Wingdings" pitchFamily="2" charset="2"/>
              <a:buChar char="Ø"/>
            </a:pPr>
            <a:r>
              <a:rPr lang="en-US" dirty="0" smtClean="0"/>
              <a:t>Count the total number of unique name in </a:t>
            </a:r>
            <a:r>
              <a:rPr lang="en-US" dirty="0" err="1" smtClean="0"/>
              <a:t>tbl_mark</a:t>
            </a:r>
            <a:r>
              <a:rPr lang="en-US" dirty="0" smtClean="0"/>
              <a:t> </a:t>
            </a:r>
          </a:p>
          <a:p>
            <a:pPr>
              <a:buNone/>
            </a:pPr>
            <a:r>
              <a:rPr lang="en-US" dirty="0" smtClean="0"/>
              <a:t>	</a:t>
            </a:r>
            <a:r>
              <a:rPr lang="en-US" dirty="0" smtClean="0">
                <a:solidFill>
                  <a:srgbClr val="FF0000"/>
                </a:solidFill>
              </a:rPr>
              <a:t>SELECT COUNT(DISTINCT name) from </a:t>
            </a:r>
            <a:r>
              <a:rPr lang="en-US" dirty="0" err="1" smtClean="0">
                <a:solidFill>
                  <a:srgbClr val="FF0000"/>
                </a:solidFill>
              </a:rPr>
              <a:t>tbl_Marks</a:t>
            </a:r>
            <a:endParaRPr lang="en-US"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172200"/>
          </a:xfrm>
        </p:spPr>
        <p:txBody>
          <a:bodyPr>
            <a:normAutofit lnSpcReduction="10000"/>
          </a:bodyPr>
          <a:lstStyle/>
          <a:p>
            <a:pPr>
              <a:buNone/>
            </a:pPr>
            <a:r>
              <a:rPr lang="en-US" b="1" dirty="0" smtClean="0"/>
              <a:t>3. MIN(): </a:t>
            </a:r>
          </a:p>
          <a:p>
            <a:r>
              <a:rPr lang="en-US" dirty="0" smtClean="0"/>
              <a:t>Returns the lowest value in the numeric expression.</a:t>
            </a:r>
          </a:p>
          <a:p>
            <a:r>
              <a:rPr lang="en-US" dirty="0" smtClean="0"/>
              <a:t> E.g. Display the lowest mark obtained in </a:t>
            </a:r>
            <a:r>
              <a:rPr lang="en-US" dirty="0" err="1" smtClean="0"/>
              <a:t>maths</a:t>
            </a:r>
            <a:r>
              <a:rPr lang="en-US" dirty="0" smtClean="0"/>
              <a:t>. </a:t>
            </a:r>
          </a:p>
          <a:p>
            <a:pPr>
              <a:buNone/>
            </a:pPr>
            <a:r>
              <a:rPr lang="en-US" dirty="0" smtClean="0"/>
              <a:t>	</a:t>
            </a:r>
            <a:r>
              <a:rPr lang="en-US" dirty="0" smtClean="0">
                <a:solidFill>
                  <a:srgbClr val="FF0000"/>
                </a:solidFill>
              </a:rPr>
              <a:t>SELECT MIN(</a:t>
            </a:r>
            <a:r>
              <a:rPr lang="en-US" dirty="0" err="1" smtClean="0">
                <a:solidFill>
                  <a:srgbClr val="FF0000"/>
                </a:solidFill>
              </a:rPr>
              <a:t>maths</a:t>
            </a:r>
            <a:r>
              <a:rPr lang="en-US" dirty="0" smtClean="0">
                <a:solidFill>
                  <a:srgbClr val="FF0000"/>
                </a:solidFill>
              </a:rPr>
              <a:t>) AS </a:t>
            </a:r>
            <a:r>
              <a:rPr lang="en-US" dirty="0" err="1" smtClean="0">
                <a:solidFill>
                  <a:srgbClr val="FF0000"/>
                </a:solidFill>
              </a:rPr>
              <a:t>lowestmathmark</a:t>
            </a:r>
            <a:r>
              <a:rPr lang="en-US" dirty="0" smtClean="0">
                <a:solidFill>
                  <a:srgbClr val="FF0000"/>
                </a:solidFill>
              </a:rPr>
              <a:t> FROM </a:t>
            </a:r>
            <a:r>
              <a:rPr lang="en-US" dirty="0" err="1" smtClean="0">
                <a:solidFill>
                  <a:srgbClr val="FF0000"/>
                </a:solidFill>
              </a:rPr>
              <a:t>tbl_Marks</a:t>
            </a:r>
            <a:r>
              <a:rPr lang="en-US" dirty="0" smtClean="0">
                <a:solidFill>
                  <a:srgbClr val="FF0000"/>
                </a:solidFill>
              </a:rPr>
              <a:t> </a:t>
            </a:r>
          </a:p>
          <a:p>
            <a:pPr>
              <a:buNone/>
            </a:pPr>
            <a:endParaRPr lang="en-US" dirty="0" smtClean="0">
              <a:solidFill>
                <a:srgbClr val="FF0000"/>
              </a:solidFill>
            </a:endParaRPr>
          </a:p>
          <a:p>
            <a:pPr>
              <a:buNone/>
            </a:pPr>
            <a:r>
              <a:rPr lang="en-US" b="1" dirty="0" smtClean="0"/>
              <a:t>4. MAX(): </a:t>
            </a:r>
          </a:p>
          <a:p>
            <a:r>
              <a:rPr lang="en-US" dirty="0" smtClean="0"/>
              <a:t>Returns the highest value in the numeric expression. </a:t>
            </a:r>
          </a:p>
          <a:p>
            <a:r>
              <a:rPr lang="en-US" dirty="0" smtClean="0"/>
              <a:t>E.g. Display the highest mark obtained in </a:t>
            </a:r>
            <a:r>
              <a:rPr lang="en-US" dirty="0" err="1" smtClean="0"/>
              <a:t>maths</a:t>
            </a:r>
            <a:r>
              <a:rPr lang="en-US" dirty="0" smtClean="0"/>
              <a:t>. </a:t>
            </a:r>
          </a:p>
          <a:p>
            <a:pPr>
              <a:buNone/>
            </a:pPr>
            <a:r>
              <a:rPr lang="en-US" dirty="0" smtClean="0"/>
              <a:t>	</a:t>
            </a:r>
            <a:r>
              <a:rPr lang="en-US" dirty="0" smtClean="0">
                <a:solidFill>
                  <a:srgbClr val="FF0000"/>
                </a:solidFill>
              </a:rPr>
              <a:t>SELECT MAX(</a:t>
            </a:r>
            <a:r>
              <a:rPr lang="en-US" dirty="0" err="1" smtClean="0">
                <a:solidFill>
                  <a:srgbClr val="FF0000"/>
                </a:solidFill>
              </a:rPr>
              <a:t>maths</a:t>
            </a:r>
            <a:r>
              <a:rPr lang="en-US" dirty="0" smtClean="0">
                <a:solidFill>
                  <a:srgbClr val="FF0000"/>
                </a:solidFill>
              </a:rPr>
              <a:t>) AS </a:t>
            </a:r>
            <a:r>
              <a:rPr lang="en-US" dirty="0" err="1" smtClean="0">
                <a:solidFill>
                  <a:srgbClr val="FF0000"/>
                </a:solidFill>
              </a:rPr>
              <a:t>highestmathmark</a:t>
            </a:r>
            <a:r>
              <a:rPr lang="en-US" dirty="0" smtClean="0">
                <a:solidFill>
                  <a:srgbClr val="FF0000"/>
                </a:solidFill>
              </a:rPr>
              <a:t> FROM </a:t>
            </a:r>
            <a:r>
              <a:rPr lang="en-US" dirty="0" err="1" smtClean="0">
                <a:solidFill>
                  <a:srgbClr val="FF0000"/>
                </a:solidFill>
              </a:rPr>
              <a:t>tbl_Marks</a:t>
            </a:r>
            <a:r>
              <a:rPr lang="en-US" dirty="0" smtClean="0">
                <a:solidFill>
                  <a:srgbClr val="FF0000"/>
                </a:solidFill>
              </a:rPr>
              <a:t> </a:t>
            </a:r>
            <a:endParaRPr lang="en-US"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a:buNone/>
            </a:pPr>
            <a:r>
              <a:rPr lang="en-US" b="1" dirty="0" smtClean="0"/>
              <a:t>5. SUM(): </a:t>
            </a:r>
          </a:p>
          <a:p>
            <a:r>
              <a:rPr lang="en-US" dirty="0" smtClean="0"/>
              <a:t>Returns the sum of values in a numeric expression. </a:t>
            </a:r>
          </a:p>
          <a:p>
            <a:r>
              <a:rPr lang="en-US" dirty="0" smtClean="0"/>
              <a:t>E.g. Display the sum of marks in </a:t>
            </a:r>
            <a:r>
              <a:rPr lang="en-US" dirty="0" err="1" smtClean="0"/>
              <a:t>maths</a:t>
            </a:r>
            <a:r>
              <a:rPr lang="en-US" dirty="0" smtClean="0"/>
              <a:t> for all students. </a:t>
            </a:r>
          </a:p>
          <a:p>
            <a:pPr>
              <a:buNone/>
            </a:pPr>
            <a:r>
              <a:rPr lang="en-US" dirty="0" smtClean="0"/>
              <a:t>	</a:t>
            </a:r>
            <a:r>
              <a:rPr lang="en-US" dirty="0" smtClean="0">
                <a:solidFill>
                  <a:srgbClr val="FF0000"/>
                </a:solidFill>
              </a:rPr>
              <a:t>SELECT SUM(</a:t>
            </a:r>
            <a:r>
              <a:rPr lang="en-US" dirty="0" err="1" smtClean="0">
                <a:solidFill>
                  <a:srgbClr val="FF0000"/>
                </a:solidFill>
              </a:rPr>
              <a:t>maths</a:t>
            </a:r>
            <a:r>
              <a:rPr lang="en-US" dirty="0" smtClean="0">
                <a:solidFill>
                  <a:srgbClr val="FF0000"/>
                </a:solidFill>
              </a:rPr>
              <a:t>) AS </a:t>
            </a:r>
            <a:r>
              <a:rPr lang="en-US" dirty="0" err="1" smtClean="0">
                <a:solidFill>
                  <a:srgbClr val="FF0000"/>
                </a:solidFill>
              </a:rPr>
              <a:t>totalmathsmarksofallstudent</a:t>
            </a:r>
            <a:r>
              <a:rPr lang="en-US" dirty="0" smtClean="0">
                <a:solidFill>
                  <a:srgbClr val="FF0000"/>
                </a:solidFill>
              </a:rPr>
              <a:t> FROM </a:t>
            </a:r>
            <a:r>
              <a:rPr lang="en-US" dirty="0" err="1" smtClean="0">
                <a:solidFill>
                  <a:srgbClr val="FF0000"/>
                </a:solidFill>
              </a:rPr>
              <a:t>tbl_Marks</a:t>
            </a: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6400800"/>
          </a:xfrm>
        </p:spPr>
        <p:txBody>
          <a:bodyPr/>
          <a:lstStyle/>
          <a:p>
            <a:pPr>
              <a:buFont typeface="Wingdings" pitchFamily="2" charset="2"/>
              <a:buChar char="Ø"/>
            </a:pPr>
            <a:r>
              <a:rPr lang="en-US" dirty="0" smtClean="0"/>
              <a:t>numeric(p,d): </a:t>
            </a:r>
          </a:p>
          <a:p>
            <a:pPr>
              <a:buNone/>
            </a:pPr>
            <a:r>
              <a:rPr lang="en-US" dirty="0" smtClean="0"/>
              <a:t>	fixed point number, with user specified precision of p digits, with d digits to the right of decimal point. </a:t>
            </a:r>
          </a:p>
          <a:p>
            <a:pPr>
              <a:buFont typeface="Wingdings" pitchFamily="2" charset="2"/>
              <a:buChar char="Ø"/>
            </a:pPr>
            <a:r>
              <a:rPr lang="en-US" dirty="0" smtClean="0"/>
              <a:t>datetime: </a:t>
            </a:r>
          </a:p>
          <a:p>
            <a:pPr>
              <a:buNone/>
            </a:pPr>
            <a:r>
              <a:rPr lang="en-US" dirty="0" smtClean="0"/>
              <a:t>	date and time data</a:t>
            </a:r>
          </a:p>
          <a:p>
            <a:pPr>
              <a:buFont typeface="Wingdings" pitchFamily="2" charset="2"/>
              <a:buChar char="Ø"/>
            </a:pPr>
            <a:r>
              <a:rPr lang="en-US" dirty="0" smtClean="0"/>
              <a:t> char(n): </a:t>
            </a:r>
          </a:p>
          <a:p>
            <a:pPr>
              <a:buNone/>
            </a:pPr>
            <a:r>
              <a:rPr lang="en-US" dirty="0" smtClean="0"/>
              <a:t>	the char data type stores fixed length character string with user specified length n. The maximum number of character the data type can hold is 255 character. It uses static memory allocation.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562600"/>
          </a:xfrm>
        </p:spPr>
        <p:txBody>
          <a:bodyPr>
            <a:normAutofit lnSpcReduction="10000"/>
          </a:bodyPr>
          <a:lstStyle/>
          <a:p>
            <a:r>
              <a:rPr lang="en-US" dirty="0" smtClean="0"/>
              <a:t>The </a:t>
            </a:r>
            <a:r>
              <a:rPr lang="en-US" b="1" dirty="0" smtClean="0"/>
              <a:t>GROUP BY </a:t>
            </a:r>
            <a:r>
              <a:rPr lang="en-US" dirty="0" smtClean="0"/>
              <a:t>clause summarizes the result set into groups as defined in the SELECT statement by using `aggregate function. </a:t>
            </a:r>
          </a:p>
          <a:p>
            <a:endParaRPr lang="en-US" dirty="0" smtClean="0"/>
          </a:p>
          <a:p>
            <a:r>
              <a:rPr lang="en-US" dirty="0" smtClean="0"/>
              <a:t>The </a:t>
            </a:r>
            <a:r>
              <a:rPr lang="en-US" b="1" dirty="0" smtClean="0"/>
              <a:t>GROUP BY</a:t>
            </a:r>
            <a:r>
              <a:rPr lang="en-US" dirty="0" smtClean="0"/>
              <a:t> clause is used to group a set of </a:t>
            </a:r>
            <a:r>
              <a:rPr lang="en-US" dirty="0" err="1" smtClean="0"/>
              <a:t>tuples</a:t>
            </a:r>
            <a:r>
              <a:rPr lang="en-US" dirty="0" smtClean="0"/>
              <a:t> having same value on given attribute. The attribute or attributes given in the GROUP BY clause are placed in one group.</a:t>
            </a:r>
          </a:p>
          <a:p>
            <a:endParaRPr lang="en-US" dirty="0" smtClean="0"/>
          </a:p>
          <a:p>
            <a:r>
              <a:rPr lang="en-US" dirty="0" smtClean="0"/>
              <a:t>The </a:t>
            </a:r>
            <a:r>
              <a:rPr lang="en-US" b="1" dirty="0" smtClean="0"/>
              <a:t>HAVING </a:t>
            </a:r>
            <a:r>
              <a:rPr lang="en-US" dirty="0" smtClean="0"/>
              <a:t>clause further restricts the result set to produce the data based on a condition. The HAVING clause is used to specify a selection condition on groups rather than on individual </a:t>
            </a:r>
            <a:r>
              <a:rPr lang="en-US" dirty="0" err="1" smtClean="0"/>
              <a:t>tuples</a:t>
            </a:r>
            <a:r>
              <a:rPr lang="en-US" dirty="0" smtClean="0"/>
              <a:t>.</a:t>
            </a:r>
            <a:endParaRPr lang="en-US" dirty="0"/>
          </a:p>
        </p:txBody>
      </p:sp>
      <p:sp>
        <p:nvSpPr>
          <p:cNvPr id="3" name="Title 2"/>
          <p:cNvSpPr>
            <a:spLocks noGrp="1"/>
          </p:cNvSpPr>
          <p:nvPr>
            <p:ph type="title"/>
          </p:nvPr>
        </p:nvSpPr>
        <p:spPr>
          <a:xfrm>
            <a:off x="533400" y="274638"/>
            <a:ext cx="8153400" cy="792162"/>
          </a:xfrm>
        </p:spPr>
        <p:txBody>
          <a:bodyPr/>
          <a:lstStyle/>
          <a:p>
            <a:r>
              <a:rPr lang="en-US" dirty="0" smtClean="0"/>
              <a:t>Grouping Data</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Syntax: </a:t>
            </a:r>
          </a:p>
          <a:p>
            <a:pPr>
              <a:buNone/>
            </a:pPr>
            <a:r>
              <a:rPr lang="en-US" dirty="0" smtClean="0"/>
              <a:t>	</a:t>
            </a:r>
            <a:r>
              <a:rPr lang="en-US" dirty="0" smtClean="0">
                <a:solidFill>
                  <a:srgbClr val="FF0000"/>
                </a:solidFill>
              </a:rPr>
              <a:t>SELECT &lt;</a:t>
            </a:r>
            <a:r>
              <a:rPr lang="en-US" dirty="0" err="1" smtClean="0">
                <a:solidFill>
                  <a:srgbClr val="FF0000"/>
                </a:solidFill>
              </a:rPr>
              <a:t>coloumn_name</a:t>
            </a:r>
            <a:r>
              <a:rPr lang="en-US" dirty="0" smtClean="0">
                <a:solidFill>
                  <a:srgbClr val="FF0000"/>
                </a:solidFill>
              </a:rPr>
              <a:t>&gt;, </a:t>
            </a:r>
            <a:r>
              <a:rPr lang="en-US" dirty="0" err="1" smtClean="0">
                <a:solidFill>
                  <a:srgbClr val="FF0000"/>
                </a:solidFill>
              </a:rPr>
              <a:t>aggregate_functinions</a:t>
            </a:r>
            <a:r>
              <a:rPr lang="en-US" dirty="0" smtClean="0">
                <a:solidFill>
                  <a:srgbClr val="FF0000"/>
                </a:solidFill>
              </a:rPr>
              <a:t> (</a:t>
            </a:r>
            <a:r>
              <a:rPr lang="en-US" dirty="0" err="1" smtClean="0">
                <a:solidFill>
                  <a:srgbClr val="FF0000"/>
                </a:solidFill>
              </a:rPr>
              <a:t>Column_name</a:t>
            </a:r>
            <a:r>
              <a:rPr lang="en-US" dirty="0" smtClean="0">
                <a:solidFill>
                  <a:srgbClr val="FF0000"/>
                </a:solidFill>
              </a:rPr>
              <a:t>) FROM &lt;</a:t>
            </a:r>
            <a:r>
              <a:rPr lang="en-US" dirty="0" err="1" smtClean="0">
                <a:solidFill>
                  <a:srgbClr val="FF0000"/>
                </a:solidFill>
              </a:rPr>
              <a:t>table_name</a:t>
            </a:r>
            <a:r>
              <a:rPr lang="en-US" dirty="0" smtClean="0">
                <a:solidFill>
                  <a:srgbClr val="FF0000"/>
                </a:solidFill>
              </a:rPr>
              <a:t>&gt; WHERE&lt;Expression&gt; GROUP BY &lt;</a:t>
            </a:r>
            <a:r>
              <a:rPr lang="en-US" dirty="0" err="1" smtClean="0">
                <a:solidFill>
                  <a:srgbClr val="FF0000"/>
                </a:solidFill>
              </a:rPr>
              <a:t>column_name</a:t>
            </a:r>
            <a:r>
              <a:rPr lang="en-US" dirty="0" smtClean="0">
                <a:solidFill>
                  <a:srgbClr val="FF0000"/>
                </a:solidFill>
              </a:rPr>
              <a:t>&gt; HAVING&lt;Expression with/without aggregate function&gt; </a:t>
            </a:r>
          </a:p>
          <a:p>
            <a:endParaRPr lang="en-US" dirty="0" smtClean="0"/>
          </a:p>
          <a:p>
            <a:r>
              <a:rPr lang="en-US" dirty="0" smtClean="0"/>
              <a:t>Example 1: Consider the below Relation </a:t>
            </a:r>
            <a:endParaRPr 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bl_emp.JPG"/>
          <p:cNvPicPr>
            <a:picLocks noGrp="1" noChangeAspect="1"/>
          </p:cNvPicPr>
          <p:nvPr>
            <p:ph idx="1"/>
          </p:nvPr>
        </p:nvPicPr>
        <p:blipFill>
          <a:blip r:embed="rId2"/>
          <a:stretch>
            <a:fillRect/>
          </a:stretch>
        </p:blipFill>
        <p:spPr>
          <a:xfrm>
            <a:off x="1066800" y="457200"/>
            <a:ext cx="6477000" cy="4800600"/>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172200"/>
          </a:xfrm>
        </p:spPr>
        <p:txBody>
          <a:bodyPr>
            <a:normAutofit/>
          </a:bodyPr>
          <a:lstStyle/>
          <a:p>
            <a:pPr marL="624078" indent="-514350">
              <a:buNone/>
            </a:pPr>
            <a:r>
              <a:rPr lang="en-US" dirty="0" smtClean="0"/>
              <a:t>1. Display the minimum and maximum salary paid for a employee of different addresses.</a:t>
            </a:r>
          </a:p>
          <a:p>
            <a:pPr marL="624078" indent="-514350">
              <a:buNone/>
            </a:pPr>
            <a:r>
              <a:rPr lang="en-US" dirty="0" smtClean="0"/>
              <a:t>	</a:t>
            </a:r>
            <a:r>
              <a:rPr lang="en-US" dirty="0" smtClean="0">
                <a:solidFill>
                  <a:srgbClr val="FF0000"/>
                </a:solidFill>
              </a:rPr>
              <a:t>SELECT Address, MIN(Salary) AS </a:t>
            </a:r>
            <a:r>
              <a:rPr lang="en-US" dirty="0" err="1" smtClean="0">
                <a:solidFill>
                  <a:srgbClr val="FF0000"/>
                </a:solidFill>
              </a:rPr>
              <a:t>minsalary,MAX</a:t>
            </a:r>
            <a:r>
              <a:rPr lang="en-US" dirty="0" smtClean="0">
                <a:solidFill>
                  <a:srgbClr val="FF0000"/>
                </a:solidFill>
              </a:rPr>
              <a:t>(Salary) AS </a:t>
            </a:r>
            <a:r>
              <a:rPr lang="en-US" dirty="0" err="1" smtClean="0">
                <a:solidFill>
                  <a:srgbClr val="FF0000"/>
                </a:solidFill>
              </a:rPr>
              <a:t>maxsalary</a:t>
            </a:r>
            <a:r>
              <a:rPr lang="en-US" dirty="0" smtClean="0">
                <a:solidFill>
                  <a:srgbClr val="FF0000"/>
                </a:solidFill>
              </a:rPr>
              <a:t> FROM </a:t>
            </a:r>
            <a:r>
              <a:rPr lang="en-US" dirty="0" err="1" smtClean="0">
                <a:solidFill>
                  <a:srgbClr val="FF0000"/>
                </a:solidFill>
              </a:rPr>
              <a:t>tbl_emp</a:t>
            </a:r>
            <a:r>
              <a:rPr lang="en-US" dirty="0" smtClean="0">
                <a:solidFill>
                  <a:srgbClr val="FF0000"/>
                </a:solidFill>
              </a:rPr>
              <a:t> GROUP BY address</a:t>
            </a:r>
          </a:p>
          <a:p>
            <a:pPr marL="624078" indent="-514350">
              <a:buAutoNum type="arabicPeriod"/>
            </a:pPr>
            <a:endParaRPr lang="en-US" dirty="0" smtClean="0"/>
          </a:p>
          <a:p>
            <a:pPr marL="624078" indent="-514350">
              <a:buAutoNum type="arabicPeriod"/>
            </a:pPr>
            <a:endParaRPr lang="en-US" dirty="0" smtClean="0"/>
          </a:p>
          <a:p>
            <a:pPr marL="624078" indent="-514350">
              <a:buAutoNum type="arabicPeriod"/>
            </a:pPr>
            <a:endParaRPr lang="en-US" dirty="0" smtClean="0"/>
          </a:p>
          <a:p>
            <a:pPr marL="624078" indent="-514350">
              <a:buAutoNum type="arabicPeriod"/>
            </a:pPr>
            <a:endParaRPr lang="en-US" dirty="0" smtClean="0"/>
          </a:p>
          <a:p>
            <a:pPr marL="624078" indent="-514350">
              <a:buAutoNum type="arabicPeriod" startAt="2"/>
            </a:pPr>
            <a:r>
              <a:rPr lang="en-US" dirty="0" smtClean="0"/>
              <a:t>Display the average salary paid for all address except </a:t>
            </a:r>
            <a:r>
              <a:rPr lang="en-US" dirty="0" err="1" smtClean="0"/>
              <a:t>Btl</a:t>
            </a:r>
            <a:r>
              <a:rPr lang="en-US" dirty="0" smtClean="0"/>
              <a:t>.</a:t>
            </a:r>
          </a:p>
          <a:p>
            <a:pPr marL="624078" indent="-514350">
              <a:buNone/>
            </a:pPr>
            <a:r>
              <a:rPr lang="en-US" dirty="0" smtClean="0"/>
              <a:t> </a:t>
            </a:r>
            <a:endParaRPr lang="en-US" dirty="0"/>
          </a:p>
        </p:txBody>
      </p:sp>
      <p:pic>
        <p:nvPicPr>
          <p:cNvPr id="4" name="Picture 3" descr="min_maxsalary.JPG"/>
          <p:cNvPicPr>
            <a:picLocks noChangeAspect="1"/>
          </p:cNvPicPr>
          <p:nvPr/>
        </p:nvPicPr>
        <p:blipFill>
          <a:blip r:embed="rId2"/>
          <a:stretch>
            <a:fillRect/>
          </a:stretch>
        </p:blipFill>
        <p:spPr>
          <a:xfrm>
            <a:off x="1295400" y="2514600"/>
            <a:ext cx="6019799" cy="16764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381000"/>
            <a:ext cx="8229600" cy="5626100"/>
          </a:xfrm>
        </p:spPr>
        <p:txBody>
          <a:bodyPr/>
          <a:lstStyle/>
          <a:p>
            <a:pPr>
              <a:buNone/>
            </a:pPr>
            <a:r>
              <a:rPr lang="en-US" dirty="0" smtClean="0"/>
              <a:t>	</a:t>
            </a:r>
            <a:r>
              <a:rPr lang="en-US" dirty="0" smtClean="0">
                <a:solidFill>
                  <a:srgbClr val="FF0000"/>
                </a:solidFill>
              </a:rPr>
              <a:t>SELECT Address, AVG(Salary) AS </a:t>
            </a:r>
            <a:r>
              <a:rPr lang="en-US" dirty="0" err="1" smtClean="0">
                <a:solidFill>
                  <a:srgbClr val="FF0000"/>
                </a:solidFill>
              </a:rPr>
              <a:t>AverageSalary</a:t>
            </a:r>
            <a:r>
              <a:rPr lang="en-US" dirty="0" smtClean="0">
                <a:solidFill>
                  <a:srgbClr val="FF0000"/>
                </a:solidFill>
              </a:rPr>
              <a:t> FROM </a:t>
            </a:r>
            <a:r>
              <a:rPr lang="en-US" dirty="0" err="1" smtClean="0">
                <a:solidFill>
                  <a:srgbClr val="FF0000"/>
                </a:solidFill>
              </a:rPr>
              <a:t>tbl_emp</a:t>
            </a:r>
            <a:r>
              <a:rPr lang="en-US" dirty="0" smtClean="0">
                <a:solidFill>
                  <a:srgbClr val="FF0000"/>
                </a:solidFill>
              </a:rPr>
              <a:t> WHERE Address&lt;&gt;’</a:t>
            </a:r>
            <a:r>
              <a:rPr lang="en-US" dirty="0" err="1" smtClean="0">
                <a:solidFill>
                  <a:srgbClr val="FF0000"/>
                </a:solidFill>
              </a:rPr>
              <a:t>Btl</a:t>
            </a:r>
            <a:r>
              <a:rPr lang="en-US" dirty="0" smtClean="0">
                <a:solidFill>
                  <a:srgbClr val="FF0000"/>
                </a:solidFill>
              </a:rPr>
              <a:t>’ GROUP BY Address </a:t>
            </a:r>
          </a:p>
          <a:p>
            <a:pPr>
              <a:buNone/>
            </a:pPr>
            <a:r>
              <a:rPr lang="en-US" dirty="0" smtClean="0">
                <a:solidFill>
                  <a:srgbClr val="FF0000"/>
                </a:solidFill>
              </a:rPr>
              <a:t>Or</a:t>
            </a:r>
          </a:p>
          <a:p>
            <a:pPr>
              <a:buNone/>
            </a:pPr>
            <a:r>
              <a:rPr lang="en-US" dirty="0" smtClean="0">
                <a:solidFill>
                  <a:srgbClr val="FF0000"/>
                </a:solidFill>
              </a:rPr>
              <a:t> SELECT Address, AVG(Salary) AS </a:t>
            </a:r>
            <a:r>
              <a:rPr lang="en-US" dirty="0" err="1" smtClean="0">
                <a:solidFill>
                  <a:srgbClr val="FF0000"/>
                </a:solidFill>
              </a:rPr>
              <a:t>AverageSalary</a:t>
            </a:r>
            <a:r>
              <a:rPr lang="en-US" dirty="0" smtClean="0">
                <a:solidFill>
                  <a:srgbClr val="FF0000"/>
                </a:solidFill>
              </a:rPr>
              <a:t> FROM </a:t>
            </a:r>
            <a:r>
              <a:rPr lang="en-US" dirty="0" err="1" smtClean="0">
                <a:solidFill>
                  <a:srgbClr val="FF0000"/>
                </a:solidFill>
              </a:rPr>
              <a:t>tbl_emp</a:t>
            </a:r>
            <a:r>
              <a:rPr lang="en-US" dirty="0" smtClean="0">
                <a:solidFill>
                  <a:srgbClr val="FF0000"/>
                </a:solidFill>
              </a:rPr>
              <a:t> GROUP BY Address HAVING Address&lt;&gt;'</a:t>
            </a:r>
            <a:r>
              <a:rPr lang="en-US" dirty="0" err="1" smtClean="0">
                <a:solidFill>
                  <a:srgbClr val="FF0000"/>
                </a:solidFill>
              </a:rPr>
              <a:t>Btl</a:t>
            </a:r>
            <a:r>
              <a:rPr lang="en-US" dirty="0" smtClean="0">
                <a:solidFill>
                  <a:srgbClr val="FF0000"/>
                </a:solidFill>
              </a:rPr>
              <a:t>' </a:t>
            </a:r>
          </a:p>
          <a:p>
            <a:pPr>
              <a:buNone/>
            </a:pPr>
            <a:endParaRPr lang="en-US" dirty="0">
              <a:solidFill>
                <a:srgbClr val="FF0000"/>
              </a:solidFill>
            </a:endParaRPr>
          </a:p>
        </p:txBody>
      </p:sp>
      <p:pic>
        <p:nvPicPr>
          <p:cNvPr id="5" name="Picture 4" descr="avg_sal excpt btl.JPG"/>
          <p:cNvPicPr>
            <a:picLocks noChangeAspect="1"/>
          </p:cNvPicPr>
          <p:nvPr/>
        </p:nvPicPr>
        <p:blipFill>
          <a:blip r:embed="rId2"/>
          <a:stretch>
            <a:fillRect/>
          </a:stretch>
        </p:blipFill>
        <p:spPr>
          <a:xfrm>
            <a:off x="1524000" y="4038600"/>
            <a:ext cx="6272137" cy="122236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a:buNone/>
            </a:pPr>
            <a:r>
              <a:rPr lang="en-US" dirty="0" smtClean="0"/>
              <a:t>3. Display the maximum salary for each address where the maximum salary is greater than 10000 </a:t>
            </a:r>
          </a:p>
          <a:p>
            <a:pPr>
              <a:buNone/>
            </a:pPr>
            <a:r>
              <a:rPr lang="en-US" dirty="0" smtClean="0"/>
              <a:t>	</a:t>
            </a:r>
            <a:r>
              <a:rPr lang="en-US" dirty="0" smtClean="0">
                <a:solidFill>
                  <a:srgbClr val="FF0000"/>
                </a:solidFill>
              </a:rPr>
              <a:t>SELECT Address, MAX(Salary) AS </a:t>
            </a:r>
            <a:r>
              <a:rPr lang="en-US" dirty="0" err="1" smtClean="0">
                <a:solidFill>
                  <a:srgbClr val="FF0000"/>
                </a:solidFill>
              </a:rPr>
              <a:t>maxsalary</a:t>
            </a:r>
            <a:r>
              <a:rPr lang="en-US" dirty="0" smtClean="0">
                <a:solidFill>
                  <a:srgbClr val="FF0000"/>
                </a:solidFill>
              </a:rPr>
              <a:t> FROM </a:t>
            </a:r>
            <a:r>
              <a:rPr lang="en-US" dirty="0" err="1" smtClean="0">
                <a:solidFill>
                  <a:srgbClr val="FF0000"/>
                </a:solidFill>
              </a:rPr>
              <a:t>tbl_emp</a:t>
            </a:r>
            <a:r>
              <a:rPr lang="en-US" dirty="0" smtClean="0">
                <a:solidFill>
                  <a:srgbClr val="FF0000"/>
                </a:solidFill>
              </a:rPr>
              <a:t> GROUP BY address HAVING MAX(Salary)&gt;10000</a:t>
            </a:r>
          </a:p>
          <a:p>
            <a:pPr>
              <a:buNone/>
            </a:pPr>
            <a:endParaRPr lang="en-US" dirty="0" smtClean="0">
              <a:solidFill>
                <a:srgbClr val="FF0000"/>
              </a:solidFill>
            </a:endParaRPr>
          </a:p>
          <a:p>
            <a:pPr>
              <a:buNone/>
            </a:pPr>
            <a:r>
              <a:rPr lang="en-US" dirty="0" smtClean="0">
                <a:solidFill>
                  <a:srgbClr val="FF0000"/>
                </a:solidFill>
              </a:rPr>
              <a:t> </a:t>
            </a:r>
            <a:endParaRPr lang="en-US" dirty="0">
              <a:solidFill>
                <a:srgbClr val="FF0000"/>
              </a:solidFill>
            </a:endParaRPr>
          </a:p>
        </p:txBody>
      </p:sp>
      <p:graphicFrame>
        <p:nvGraphicFramePr>
          <p:cNvPr id="4" name="Table 3"/>
          <p:cNvGraphicFramePr>
            <a:graphicFrameLocks noGrp="1"/>
          </p:cNvGraphicFramePr>
          <p:nvPr/>
        </p:nvGraphicFramePr>
        <p:xfrm>
          <a:off x="1524000" y="3124200"/>
          <a:ext cx="6096000" cy="1219200"/>
        </p:xfrm>
        <a:graphic>
          <a:graphicData uri="http://schemas.openxmlformats.org/drawingml/2006/table">
            <a:tbl>
              <a:tblPr firstRow="1" bandRow="1">
                <a:tableStyleId>{5940675A-B579-460E-94D1-54222C63F5DA}</a:tableStyleId>
              </a:tblPr>
              <a:tblGrid>
                <a:gridCol w="3048000"/>
                <a:gridCol w="3048000"/>
              </a:tblGrid>
              <a:tr h="609600">
                <a:tc>
                  <a:txBody>
                    <a:bodyPr/>
                    <a:lstStyle/>
                    <a:p>
                      <a:r>
                        <a:rPr lang="en-US" dirty="0" smtClean="0"/>
                        <a:t>Address </a:t>
                      </a:r>
                      <a:endParaRPr lang="en-US" dirty="0"/>
                    </a:p>
                  </a:txBody>
                  <a:tcPr/>
                </a:tc>
                <a:tc>
                  <a:txBody>
                    <a:bodyPr/>
                    <a:lstStyle/>
                    <a:p>
                      <a:r>
                        <a:rPr lang="en-US" dirty="0" err="1" smtClean="0"/>
                        <a:t>maxsalary</a:t>
                      </a:r>
                      <a:endParaRPr lang="en-US" dirty="0"/>
                    </a:p>
                  </a:txBody>
                  <a:tcPr/>
                </a:tc>
              </a:tr>
              <a:tr h="609600">
                <a:tc>
                  <a:txBody>
                    <a:bodyPr/>
                    <a:lstStyle/>
                    <a:p>
                      <a:r>
                        <a:rPr lang="en-US" dirty="0" err="1" smtClean="0"/>
                        <a:t>Pkr</a:t>
                      </a:r>
                      <a:endParaRPr lang="en-US" dirty="0"/>
                    </a:p>
                  </a:txBody>
                  <a:tcPr/>
                </a:tc>
                <a:tc>
                  <a:txBody>
                    <a:bodyPr/>
                    <a:lstStyle/>
                    <a:p>
                      <a:r>
                        <a:rPr lang="en-US" dirty="0" smtClean="0"/>
                        <a:t>12000</a:t>
                      </a:r>
                      <a:endParaRPr lang="en-US" dirty="0"/>
                    </a:p>
                  </a:txBody>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a:bodyPr>
          <a:lstStyle/>
          <a:p>
            <a:r>
              <a:rPr lang="en-US" dirty="0" err="1" smtClean="0"/>
              <a:t>Subquery</a:t>
            </a:r>
            <a:r>
              <a:rPr lang="en-US" dirty="0" smtClean="0"/>
              <a:t> is a query that is used within another query i.e. query in query. </a:t>
            </a:r>
          </a:p>
          <a:p>
            <a:r>
              <a:rPr lang="en-US" dirty="0" err="1" smtClean="0"/>
              <a:t>Subqueries</a:t>
            </a:r>
            <a:r>
              <a:rPr lang="en-US" dirty="0" smtClean="0"/>
              <a:t> are nested inside the WHERE clause of SELECT, INSERT, UPDATE and DELETE statement. </a:t>
            </a:r>
          </a:p>
          <a:p>
            <a:r>
              <a:rPr lang="en-US" dirty="0" smtClean="0"/>
              <a:t>The query that represents the parent query is called outer query and the query that represents the </a:t>
            </a:r>
            <a:r>
              <a:rPr lang="en-US" dirty="0" err="1" smtClean="0"/>
              <a:t>subquery</a:t>
            </a:r>
            <a:r>
              <a:rPr lang="en-US" dirty="0" smtClean="0"/>
              <a:t> is called inner query. </a:t>
            </a:r>
          </a:p>
          <a:p>
            <a:r>
              <a:rPr lang="en-US" dirty="0" smtClean="0"/>
              <a:t>The Database engine first executes the inner query and then outer query to calculate the result set.</a:t>
            </a:r>
            <a:endParaRPr lang="en-US" dirty="0"/>
          </a:p>
        </p:txBody>
      </p:sp>
      <p:sp>
        <p:nvSpPr>
          <p:cNvPr id="3" name="Title 2"/>
          <p:cNvSpPr>
            <a:spLocks noGrp="1"/>
          </p:cNvSpPr>
          <p:nvPr>
            <p:ph type="title"/>
          </p:nvPr>
        </p:nvSpPr>
        <p:spPr>
          <a:xfrm>
            <a:off x="533400" y="304800"/>
            <a:ext cx="8229600" cy="944562"/>
          </a:xfrm>
        </p:spPr>
        <p:txBody>
          <a:bodyPr>
            <a:normAutofit fontScale="90000"/>
          </a:bodyPr>
          <a:lstStyle/>
          <a:p>
            <a:r>
              <a:rPr lang="en-US" dirty="0" err="1" smtClean="0"/>
              <a:t>Subquery</a:t>
            </a:r>
            <a:r>
              <a:rPr lang="en-US" dirty="0" smtClean="0"/>
              <a:t> / Inner query / Nested query</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r>
              <a:rPr lang="en-US" dirty="0" smtClean="0"/>
              <a:t>Example 1: Consider the </a:t>
            </a:r>
            <a:r>
              <a:rPr lang="en-US" dirty="0" err="1" smtClean="0"/>
              <a:t>tbl_emp</a:t>
            </a:r>
            <a:r>
              <a:rPr lang="en-US" dirty="0" smtClean="0"/>
              <a:t> relation</a:t>
            </a:r>
            <a:endParaRPr lang="en-US" dirty="0"/>
          </a:p>
        </p:txBody>
      </p:sp>
      <p:pic>
        <p:nvPicPr>
          <p:cNvPr id="4" name="Picture 3" descr="tbl_emp.JPG"/>
          <p:cNvPicPr>
            <a:picLocks noChangeAspect="1"/>
          </p:cNvPicPr>
          <p:nvPr/>
        </p:nvPicPr>
        <p:blipFill>
          <a:blip r:embed="rId2"/>
          <a:stretch>
            <a:fillRect/>
          </a:stretch>
        </p:blipFill>
        <p:spPr>
          <a:xfrm>
            <a:off x="762000" y="704049"/>
            <a:ext cx="7238999" cy="5177408"/>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marL="624078" indent="-514350">
              <a:buNone/>
            </a:pPr>
            <a:r>
              <a:rPr lang="en-US" dirty="0" smtClean="0"/>
              <a:t>1. Display all the record of employee who have the salary greater than that of Rita </a:t>
            </a:r>
          </a:p>
          <a:p>
            <a:pPr marL="624078" indent="-514350">
              <a:buNone/>
            </a:pPr>
            <a:r>
              <a:rPr lang="en-US" dirty="0" smtClean="0"/>
              <a:t>	</a:t>
            </a:r>
            <a:r>
              <a:rPr lang="en-US" dirty="0" smtClean="0">
                <a:solidFill>
                  <a:srgbClr val="FF0000"/>
                </a:solidFill>
              </a:rPr>
              <a:t>SELECT * FROM </a:t>
            </a:r>
            <a:r>
              <a:rPr lang="en-US" dirty="0" err="1" smtClean="0">
                <a:solidFill>
                  <a:srgbClr val="FF0000"/>
                </a:solidFill>
              </a:rPr>
              <a:t>tbl_emp</a:t>
            </a:r>
            <a:r>
              <a:rPr lang="en-US" dirty="0" smtClean="0">
                <a:solidFill>
                  <a:srgbClr val="FF0000"/>
                </a:solidFill>
              </a:rPr>
              <a:t> WHERE salary &gt; (SELECT salary FROM </a:t>
            </a:r>
            <a:r>
              <a:rPr lang="en-US" dirty="0" err="1" smtClean="0">
                <a:solidFill>
                  <a:srgbClr val="FF0000"/>
                </a:solidFill>
              </a:rPr>
              <a:t>tbl_emp</a:t>
            </a:r>
            <a:r>
              <a:rPr lang="en-US" dirty="0" smtClean="0">
                <a:solidFill>
                  <a:srgbClr val="FF0000"/>
                </a:solidFill>
              </a:rPr>
              <a:t> WHERE name = '</a:t>
            </a:r>
            <a:r>
              <a:rPr lang="en-US" dirty="0" err="1" smtClean="0">
                <a:solidFill>
                  <a:srgbClr val="FF0000"/>
                </a:solidFill>
              </a:rPr>
              <a:t>rita</a:t>
            </a:r>
            <a:r>
              <a:rPr lang="en-US" dirty="0" smtClean="0">
                <a:solidFill>
                  <a:srgbClr val="FF0000"/>
                </a:solidFill>
              </a:rPr>
              <a:t>')</a:t>
            </a:r>
          </a:p>
          <a:p>
            <a:pPr marL="624078" indent="-514350">
              <a:buNone/>
            </a:pPr>
            <a:endParaRPr lang="en-US" dirty="0">
              <a:solidFill>
                <a:srgbClr val="FF0000"/>
              </a:solidFill>
            </a:endParaRPr>
          </a:p>
        </p:txBody>
      </p:sp>
      <p:pic>
        <p:nvPicPr>
          <p:cNvPr id="4" name="Picture 3" descr="salary greater than rita.JPG"/>
          <p:cNvPicPr>
            <a:picLocks noChangeAspect="1"/>
          </p:cNvPicPr>
          <p:nvPr/>
        </p:nvPicPr>
        <p:blipFill>
          <a:blip r:embed="rId2"/>
          <a:stretch>
            <a:fillRect/>
          </a:stretch>
        </p:blipFill>
        <p:spPr>
          <a:xfrm>
            <a:off x="743624" y="2757487"/>
            <a:ext cx="7562176" cy="3217719"/>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a:buNone/>
            </a:pPr>
            <a:r>
              <a:rPr lang="en-US" dirty="0" smtClean="0"/>
              <a:t>2. Display all the records of employee whose salary is greater than average salary of all employees </a:t>
            </a:r>
          </a:p>
          <a:p>
            <a:pPr>
              <a:buNone/>
            </a:pPr>
            <a:r>
              <a:rPr lang="en-US" dirty="0" smtClean="0"/>
              <a:t>	</a:t>
            </a:r>
            <a:r>
              <a:rPr lang="en-US" dirty="0" smtClean="0">
                <a:solidFill>
                  <a:srgbClr val="FF0000"/>
                </a:solidFill>
              </a:rPr>
              <a:t>SELECT * FROM </a:t>
            </a:r>
            <a:r>
              <a:rPr lang="en-US" dirty="0" err="1" smtClean="0">
                <a:solidFill>
                  <a:srgbClr val="FF0000"/>
                </a:solidFill>
              </a:rPr>
              <a:t>tbl_emp</a:t>
            </a:r>
            <a:r>
              <a:rPr lang="en-US" dirty="0" smtClean="0">
                <a:solidFill>
                  <a:srgbClr val="FF0000"/>
                </a:solidFill>
              </a:rPr>
              <a:t> WHERE salary &gt; (SELECT AVG(salary) FROM </a:t>
            </a:r>
            <a:r>
              <a:rPr lang="en-US" dirty="0" err="1" smtClean="0">
                <a:solidFill>
                  <a:srgbClr val="FF0000"/>
                </a:solidFill>
              </a:rPr>
              <a:t>tbl_emp</a:t>
            </a:r>
            <a:r>
              <a:rPr lang="en-US" dirty="0" smtClean="0">
                <a:solidFill>
                  <a:srgbClr val="FF0000"/>
                </a:solidFill>
              </a:rPr>
              <a:t>)</a:t>
            </a:r>
          </a:p>
          <a:p>
            <a:pPr>
              <a:buNone/>
            </a:pPr>
            <a:endParaRPr lang="en-US" dirty="0" smtClean="0">
              <a:solidFill>
                <a:srgbClr val="FF0000"/>
              </a:solidFill>
            </a:endParaRPr>
          </a:p>
          <a:p>
            <a:pPr>
              <a:buNone/>
            </a:pPr>
            <a:endParaRPr lang="en-US" dirty="0">
              <a:solidFill>
                <a:srgbClr val="FF0000"/>
              </a:solidFill>
            </a:endParaRPr>
          </a:p>
        </p:txBody>
      </p:sp>
      <p:graphicFrame>
        <p:nvGraphicFramePr>
          <p:cNvPr id="4" name="Table 3"/>
          <p:cNvGraphicFramePr>
            <a:graphicFrameLocks noGrp="1"/>
          </p:cNvGraphicFramePr>
          <p:nvPr/>
        </p:nvGraphicFramePr>
        <p:xfrm>
          <a:off x="1447800" y="2971800"/>
          <a:ext cx="6096000" cy="1905000"/>
        </p:xfrm>
        <a:graphic>
          <a:graphicData uri="http://schemas.openxmlformats.org/drawingml/2006/table">
            <a:tbl>
              <a:tblPr firstRow="1" bandRow="1">
                <a:tableStyleId>{5940675A-B579-460E-94D1-54222C63F5DA}</a:tableStyleId>
              </a:tblPr>
              <a:tblGrid>
                <a:gridCol w="2032000"/>
                <a:gridCol w="2032000"/>
                <a:gridCol w="2032000"/>
              </a:tblGrid>
              <a:tr h="635000">
                <a:tc>
                  <a:txBody>
                    <a:bodyPr/>
                    <a:lstStyle/>
                    <a:p>
                      <a:r>
                        <a:rPr lang="en-US" sz="2800" dirty="0" smtClean="0">
                          <a:latin typeface="Times New Roman" pitchFamily="18" charset="0"/>
                          <a:cs typeface="Times New Roman" pitchFamily="18" charset="0"/>
                        </a:rPr>
                        <a:t>Name</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Address</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Salary</a:t>
                      </a:r>
                      <a:endParaRPr lang="en-US" sz="2800" dirty="0">
                        <a:latin typeface="Times New Roman" pitchFamily="18" charset="0"/>
                        <a:cs typeface="Times New Roman" pitchFamily="18" charset="0"/>
                      </a:endParaRPr>
                    </a:p>
                  </a:txBody>
                  <a:tcPr/>
                </a:tc>
              </a:tr>
              <a:tr h="635000">
                <a:tc>
                  <a:txBody>
                    <a:bodyPr/>
                    <a:lstStyle/>
                    <a:p>
                      <a:r>
                        <a:rPr lang="en-US" sz="2800" dirty="0" err="1" smtClean="0">
                          <a:latin typeface="Times New Roman" pitchFamily="18" charset="0"/>
                          <a:cs typeface="Times New Roman" pitchFamily="18" charset="0"/>
                        </a:rPr>
                        <a:t>Hari</a:t>
                      </a:r>
                      <a:endParaRPr lang="en-US" sz="2800" dirty="0">
                        <a:latin typeface="Times New Roman" pitchFamily="18" charset="0"/>
                        <a:cs typeface="Times New Roman" pitchFamily="18" charset="0"/>
                      </a:endParaRPr>
                    </a:p>
                  </a:txBody>
                  <a:tcPr/>
                </a:tc>
                <a:tc>
                  <a:txBody>
                    <a:bodyPr/>
                    <a:lstStyle/>
                    <a:p>
                      <a:r>
                        <a:rPr lang="en-US" sz="2800" dirty="0" err="1" smtClean="0">
                          <a:latin typeface="Times New Roman" pitchFamily="18" charset="0"/>
                          <a:cs typeface="Times New Roman" pitchFamily="18" charset="0"/>
                        </a:rPr>
                        <a:t>Btl</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8000</a:t>
                      </a:r>
                      <a:endParaRPr lang="en-US" sz="2800" dirty="0">
                        <a:latin typeface="Times New Roman" pitchFamily="18" charset="0"/>
                        <a:cs typeface="Times New Roman" pitchFamily="18" charset="0"/>
                      </a:endParaRPr>
                    </a:p>
                  </a:txBody>
                  <a:tcPr/>
                </a:tc>
              </a:tr>
              <a:tr h="635000">
                <a:tc>
                  <a:txBody>
                    <a:bodyPr/>
                    <a:lstStyle/>
                    <a:p>
                      <a:r>
                        <a:rPr lang="en-US" sz="2800" dirty="0" err="1" smtClean="0">
                          <a:latin typeface="Times New Roman" pitchFamily="18" charset="0"/>
                          <a:cs typeface="Times New Roman" pitchFamily="18" charset="0"/>
                        </a:rPr>
                        <a:t>Sita</a:t>
                      </a:r>
                      <a:endParaRPr lang="en-US" sz="2800" dirty="0">
                        <a:latin typeface="Times New Roman" pitchFamily="18" charset="0"/>
                        <a:cs typeface="Times New Roman" pitchFamily="18" charset="0"/>
                      </a:endParaRPr>
                    </a:p>
                  </a:txBody>
                  <a:tcPr/>
                </a:tc>
                <a:tc>
                  <a:txBody>
                    <a:bodyPr/>
                    <a:lstStyle/>
                    <a:p>
                      <a:r>
                        <a:rPr lang="en-US" sz="2800" dirty="0" err="1" smtClean="0">
                          <a:latin typeface="Times New Roman" pitchFamily="18" charset="0"/>
                          <a:cs typeface="Times New Roman" pitchFamily="18" charset="0"/>
                        </a:rPr>
                        <a:t>Pkr</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12000</a:t>
                      </a:r>
                      <a:endParaRPr lang="en-US" sz="28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a:buFont typeface="Wingdings" pitchFamily="2" charset="2"/>
              <a:buChar char="Ø"/>
            </a:pPr>
            <a:r>
              <a:rPr lang="en-US" dirty="0" smtClean="0"/>
              <a:t>varchar(n): </a:t>
            </a:r>
          </a:p>
          <a:p>
            <a:pPr>
              <a:buNone/>
            </a:pPr>
            <a:r>
              <a:rPr lang="en-US" dirty="0" smtClean="0"/>
              <a:t>	variable length character string with user specified length n. It is slower than char but is highly memory efficient as it uses dynamic memory allocation. </a:t>
            </a:r>
          </a:p>
          <a:p>
            <a:pPr>
              <a:buFont typeface="Wingdings" pitchFamily="2" charset="2"/>
              <a:buChar char="Ø"/>
            </a:pPr>
            <a:r>
              <a:rPr lang="en-US" dirty="0" smtClean="0"/>
              <a:t>nvarchar(n): </a:t>
            </a:r>
          </a:p>
          <a:p>
            <a:pPr>
              <a:buNone/>
            </a:pPr>
            <a:r>
              <a:rPr lang="en-US" dirty="0" smtClean="0"/>
              <a:t>	nvarchar type is used to store multilingual data using the Unicode representation.</a:t>
            </a:r>
          </a:p>
          <a:p>
            <a:pPr>
              <a:buFont typeface="Wingdings" pitchFamily="2" charset="2"/>
              <a:buChar char="Ø"/>
            </a:pPr>
            <a:r>
              <a:rPr lang="en-US" dirty="0" smtClean="0"/>
              <a:t> float(n): </a:t>
            </a:r>
          </a:p>
          <a:p>
            <a:pPr>
              <a:buNone/>
            </a:pPr>
            <a:r>
              <a:rPr lang="en-US" dirty="0" smtClean="0"/>
              <a:t>	A floating-point number, with precision of at least n digits.</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a:buNone/>
            </a:pPr>
            <a:r>
              <a:rPr lang="en-US" dirty="0" smtClean="0"/>
              <a:t>3. Display all the records of employee who have same address as Rita </a:t>
            </a:r>
          </a:p>
          <a:p>
            <a:pPr>
              <a:buNone/>
            </a:pPr>
            <a:r>
              <a:rPr lang="en-US" dirty="0" smtClean="0"/>
              <a:t>	</a:t>
            </a:r>
            <a:r>
              <a:rPr lang="en-US" dirty="0" smtClean="0">
                <a:solidFill>
                  <a:srgbClr val="FF0000"/>
                </a:solidFill>
              </a:rPr>
              <a:t>SELECT * FROM </a:t>
            </a:r>
            <a:r>
              <a:rPr lang="en-US" dirty="0" err="1" smtClean="0">
                <a:solidFill>
                  <a:srgbClr val="FF0000"/>
                </a:solidFill>
              </a:rPr>
              <a:t>tbl_emp</a:t>
            </a:r>
            <a:r>
              <a:rPr lang="en-US" dirty="0" smtClean="0">
                <a:solidFill>
                  <a:srgbClr val="FF0000"/>
                </a:solidFill>
              </a:rPr>
              <a:t> WHERE address = (SELECT address FROM </a:t>
            </a:r>
            <a:r>
              <a:rPr lang="en-US" dirty="0" err="1" smtClean="0">
                <a:solidFill>
                  <a:srgbClr val="FF0000"/>
                </a:solidFill>
              </a:rPr>
              <a:t>tbl_emp</a:t>
            </a:r>
            <a:r>
              <a:rPr lang="en-US" dirty="0" smtClean="0">
                <a:solidFill>
                  <a:srgbClr val="FF0000"/>
                </a:solidFill>
              </a:rPr>
              <a:t> WHERE name='</a:t>
            </a:r>
            <a:r>
              <a:rPr lang="en-US" dirty="0" err="1" smtClean="0">
                <a:solidFill>
                  <a:srgbClr val="FF0000"/>
                </a:solidFill>
              </a:rPr>
              <a:t>rita</a:t>
            </a:r>
            <a:r>
              <a:rPr lang="en-US" dirty="0" smtClean="0">
                <a:solidFill>
                  <a:srgbClr val="FF0000"/>
                </a:solidFill>
              </a:rPr>
              <a:t>’)</a:t>
            </a:r>
          </a:p>
          <a:p>
            <a:pPr>
              <a:buNone/>
            </a:pPr>
            <a:endParaRPr lang="en-US" dirty="0" smtClean="0"/>
          </a:p>
          <a:p>
            <a:pPr>
              <a:buNone/>
            </a:pPr>
            <a:endParaRPr lang="en-US" dirty="0" smtClean="0"/>
          </a:p>
          <a:p>
            <a:pPr>
              <a:buNone/>
            </a:pPr>
            <a:endParaRPr lang="en-US" dirty="0"/>
          </a:p>
        </p:txBody>
      </p:sp>
      <p:pic>
        <p:nvPicPr>
          <p:cNvPr id="6" name="Picture 5" descr="same address as rita.JPG"/>
          <p:cNvPicPr>
            <a:picLocks noChangeAspect="1"/>
          </p:cNvPicPr>
          <p:nvPr/>
        </p:nvPicPr>
        <p:blipFill>
          <a:blip r:embed="rId2"/>
          <a:stretch>
            <a:fillRect/>
          </a:stretch>
        </p:blipFill>
        <p:spPr>
          <a:xfrm>
            <a:off x="1447800" y="2895600"/>
            <a:ext cx="6324600" cy="25908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a:buNone/>
            </a:pPr>
            <a:r>
              <a:rPr lang="en-US" dirty="0" smtClean="0"/>
              <a:t>4. Display address for </a:t>
            </a:r>
            <a:r>
              <a:rPr lang="en-US" dirty="0" err="1" smtClean="0"/>
              <a:t>employes</a:t>
            </a:r>
            <a:r>
              <a:rPr lang="en-US" dirty="0" smtClean="0"/>
              <a:t> whose address is that of Rita or </a:t>
            </a:r>
            <a:r>
              <a:rPr lang="en-US" dirty="0" err="1" smtClean="0"/>
              <a:t>Sita</a:t>
            </a:r>
            <a:r>
              <a:rPr lang="en-US" dirty="0" smtClean="0"/>
              <a:t>. </a:t>
            </a:r>
          </a:p>
          <a:p>
            <a:pPr>
              <a:buNone/>
            </a:pPr>
            <a:r>
              <a:rPr lang="en-US" dirty="0" smtClean="0"/>
              <a:t>	</a:t>
            </a:r>
            <a:r>
              <a:rPr lang="en-US" dirty="0" smtClean="0">
                <a:solidFill>
                  <a:srgbClr val="FF0000"/>
                </a:solidFill>
              </a:rPr>
              <a:t>SELECT address FROM </a:t>
            </a:r>
            <a:r>
              <a:rPr lang="en-US" dirty="0" err="1" smtClean="0">
                <a:solidFill>
                  <a:srgbClr val="FF0000"/>
                </a:solidFill>
              </a:rPr>
              <a:t>tbl_emp</a:t>
            </a:r>
            <a:r>
              <a:rPr lang="en-US" dirty="0" smtClean="0">
                <a:solidFill>
                  <a:srgbClr val="FF0000"/>
                </a:solidFill>
              </a:rPr>
              <a:t> WHERE address IN (SELECT address FROM </a:t>
            </a:r>
            <a:r>
              <a:rPr lang="en-US" dirty="0" err="1" smtClean="0">
                <a:solidFill>
                  <a:srgbClr val="FF0000"/>
                </a:solidFill>
              </a:rPr>
              <a:t>tbl_emp</a:t>
            </a:r>
            <a:r>
              <a:rPr lang="en-US" dirty="0" smtClean="0">
                <a:solidFill>
                  <a:srgbClr val="FF0000"/>
                </a:solidFill>
              </a:rPr>
              <a:t> WHERE name='Rita' OR name='</a:t>
            </a:r>
            <a:r>
              <a:rPr lang="en-US" dirty="0" err="1" smtClean="0">
                <a:solidFill>
                  <a:srgbClr val="FF0000"/>
                </a:solidFill>
              </a:rPr>
              <a:t>Sita</a:t>
            </a:r>
            <a:r>
              <a:rPr lang="en-US" dirty="0" smtClean="0">
                <a:solidFill>
                  <a:srgbClr val="FF0000"/>
                </a:solidFill>
              </a:rPr>
              <a:t>‘)</a:t>
            </a:r>
          </a:p>
          <a:p>
            <a:pPr>
              <a:buNone/>
            </a:pPr>
            <a:endParaRPr lang="en-US" dirty="0">
              <a:solidFill>
                <a:srgbClr val="FF0000"/>
              </a:solidFill>
            </a:endParaRPr>
          </a:p>
        </p:txBody>
      </p:sp>
      <p:pic>
        <p:nvPicPr>
          <p:cNvPr id="4" name="Picture 3" descr="addreaa that of Rita or sita.JPG"/>
          <p:cNvPicPr>
            <a:picLocks noChangeAspect="1"/>
          </p:cNvPicPr>
          <p:nvPr/>
        </p:nvPicPr>
        <p:blipFill>
          <a:blip r:embed="rId2"/>
          <a:stretch>
            <a:fillRect/>
          </a:stretch>
        </p:blipFill>
        <p:spPr>
          <a:xfrm>
            <a:off x="3352800" y="2819400"/>
            <a:ext cx="2895600" cy="3481388"/>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sz="4800" dirty="0" smtClean="0"/>
          </a:p>
          <a:p>
            <a:pPr algn="ctr">
              <a:buNone/>
            </a:pPr>
            <a:r>
              <a:rPr lang="en-US" sz="4800" dirty="0" smtClean="0"/>
              <a:t>Class work</a:t>
            </a:r>
            <a:endParaRPr lang="en-US" sz="4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With insertions, we saw how null values might be needed if values were unknown. Queries involving nulls pose problems.</a:t>
            </a:r>
          </a:p>
          <a:p>
            <a:endParaRPr lang="en-US" dirty="0" smtClean="0"/>
          </a:p>
          <a:p>
            <a:r>
              <a:rPr lang="en-US" dirty="0" smtClean="0"/>
              <a:t> If a value is not known, it cannot be compared or be used as part of an aggregate function. However, we can use the keyword null to test for null values:</a:t>
            </a:r>
            <a:endParaRPr lang="en-US" dirty="0"/>
          </a:p>
        </p:txBody>
      </p:sp>
      <p:sp>
        <p:nvSpPr>
          <p:cNvPr id="3" name="Title 2"/>
          <p:cNvSpPr>
            <a:spLocks noGrp="1"/>
          </p:cNvSpPr>
          <p:nvPr>
            <p:ph type="title"/>
          </p:nvPr>
        </p:nvSpPr>
        <p:spPr/>
        <p:txBody>
          <a:bodyPr/>
          <a:lstStyle/>
          <a:p>
            <a:r>
              <a:rPr lang="en-US" dirty="0" smtClean="0"/>
              <a:t>Null Values </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Example: </a:t>
            </a:r>
          </a:p>
          <a:p>
            <a:pPr lvl="1"/>
            <a:r>
              <a:rPr lang="en-US" dirty="0" smtClean="0">
                <a:solidFill>
                  <a:srgbClr val="FF0000"/>
                </a:solidFill>
              </a:rPr>
              <a:t>select * from </a:t>
            </a:r>
            <a:r>
              <a:rPr lang="en-US" dirty="0" err="1" smtClean="0">
                <a:solidFill>
                  <a:srgbClr val="FF0000"/>
                </a:solidFill>
              </a:rPr>
              <a:t>tbl_student</a:t>
            </a:r>
            <a:r>
              <a:rPr lang="en-US" dirty="0" smtClean="0">
                <a:solidFill>
                  <a:srgbClr val="FF0000"/>
                </a:solidFill>
              </a:rPr>
              <a:t> where </a:t>
            </a:r>
            <a:r>
              <a:rPr lang="en-US" dirty="0" err="1" smtClean="0">
                <a:solidFill>
                  <a:srgbClr val="FF0000"/>
                </a:solidFill>
              </a:rPr>
              <a:t>middlename</a:t>
            </a:r>
            <a:r>
              <a:rPr lang="en-US" dirty="0" smtClean="0">
                <a:solidFill>
                  <a:srgbClr val="FF0000"/>
                </a:solidFill>
              </a:rPr>
              <a:t> is null </a:t>
            </a:r>
          </a:p>
          <a:p>
            <a:pPr lvl="1"/>
            <a:r>
              <a:rPr lang="en-US" dirty="0" smtClean="0"/>
              <a:t>i.e. the above queries displays only those records for which the middle name is null.</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dirty="0" smtClean="0"/>
              <a:t>Join operation is done to retrieve records from multiple tables. </a:t>
            </a:r>
          </a:p>
          <a:p>
            <a:r>
              <a:rPr lang="en-US" dirty="0" smtClean="0"/>
              <a:t>We can join more than one table based on a common attributes. Join operations take two or more relations as input and return a single relation as result. </a:t>
            </a:r>
          </a:p>
          <a:p>
            <a:r>
              <a:rPr lang="en-US" dirty="0" smtClean="0"/>
              <a:t>There are four types of join which are explained below.</a:t>
            </a:r>
            <a:endParaRPr lang="en-US" dirty="0"/>
          </a:p>
        </p:txBody>
      </p:sp>
      <p:sp>
        <p:nvSpPr>
          <p:cNvPr id="3" name="Title 2"/>
          <p:cNvSpPr>
            <a:spLocks noGrp="1"/>
          </p:cNvSpPr>
          <p:nvPr>
            <p:ph type="title"/>
          </p:nvPr>
        </p:nvSpPr>
        <p:spPr>
          <a:xfrm>
            <a:off x="381000" y="274638"/>
            <a:ext cx="8305800" cy="944562"/>
          </a:xfrm>
        </p:spPr>
        <p:txBody>
          <a:bodyPr/>
          <a:lstStyle/>
          <a:p>
            <a:r>
              <a:rPr lang="en-US" dirty="0" smtClean="0"/>
              <a:t>Join Operation</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410200"/>
          </a:xfrm>
        </p:spPr>
        <p:txBody>
          <a:bodyPr>
            <a:normAutofit fontScale="92500" lnSpcReduction="20000"/>
          </a:bodyPr>
          <a:lstStyle/>
          <a:p>
            <a:r>
              <a:rPr lang="en-US" dirty="0" smtClean="0"/>
              <a:t>When an inner join is applied, only rows with values satisfying the join condition in the common column are displayed. </a:t>
            </a:r>
          </a:p>
          <a:p>
            <a:r>
              <a:rPr lang="en-US" dirty="0" smtClean="0"/>
              <a:t>Records in both the tables that do not satisfy the join condition are not displayed.</a:t>
            </a:r>
          </a:p>
          <a:p>
            <a:endParaRPr lang="en-US" dirty="0" smtClean="0"/>
          </a:p>
          <a:p>
            <a:r>
              <a:rPr lang="en-US" dirty="0" smtClean="0"/>
              <a:t>Syntax: </a:t>
            </a:r>
          </a:p>
          <a:p>
            <a:pPr>
              <a:buNone/>
            </a:pPr>
            <a:r>
              <a:rPr lang="en-US" dirty="0" smtClean="0"/>
              <a:t>	SELECT &lt;</a:t>
            </a:r>
            <a:r>
              <a:rPr lang="en-US" dirty="0" err="1" smtClean="0"/>
              <a:t>column_names</a:t>
            </a:r>
            <a:r>
              <a:rPr lang="en-US" dirty="0" smtClean="0"/>
              <a:t>&gt;FROM&lt;table1&gt; INNER JOIN &lt;table2&gt; ON&lt;table1&gt;.&lt;</a:t>
            </a:r>
            <a:r>
              <a:rPr lang="en-US" dirty="0" err="1" smtClean="0"/>
              <a:t>common_field</a:t>
            </a:r>
            <a:r>
              <a:rPr lang="en-US" dirty="0" smtClean="0"/>
              <a:t>&gt;&lt;join  operator&gt;&lt;table 2&gt;.&lt;common field&gt;</a:t>
            </a:r>
          </a:p>
          <a:p>
            <a:pPr>
              <a:buNone/>
            </a:pPr>
            <a:endParaRPr lang="en-US" dirty="0" smtClean="0"/>
          </a:p>
          <a:p>
            <a:pPr>
              <a:buNone/>
            </a:pPr>
            <a:r>
              <a:rPr lang="en-US" dirty="0" smtClean="0"/>
              <a:t>Notes: we can simply use JOIN keyword instead of INNER JOIN keyword in above statement because the inner join is the default join.</a:t>
            </a:r>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dirty="0" smtClean="0"/>
              <a:t>1. Inner join: </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E.g. Let us consider the following two relations.</a:t>
            </a:r>
          </a:p>
          <a:p>
            <a:endParaRPr lang="en-US" dirty="0"/>
          </a:p>
        </p:txBody>
      </p:sp>
      <p:pic>
        <p:nvPicPr>
          <p:cNvPr id="4" name="Picture 3" descr="two tables.JPG"/>
          <p:cNvPicPr>
            <a:picLocks noChangeAspect="1"/>
          </p:cNvPicPr>
          <p:nvPr/>
        </p:nvPicPr>
        <p:blipFill>
          <a:blip r:embed="rId2"/>
          <a:stretch>
            <a:fillRect/>
          </a:stretch>
        </p:blipFill>
        <p:spPr>
          <a:xfrm>
            <a:off x="381000" y="1676400"/>
            <a:ext cx="8458200" cy="41910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553200"/>
          </a:xfrm>
        </p:spPr>
        <p:txBody>
          <a:bodyPr/>
          <a:lstStyle/>
          <a:p>
            <a:r>
              <a:rPr lang="en-US" dirty="0" smtClean="0"/>
              <a:t>Join the two table </a:t>
            </a:r>
            <a:r>
              <a:rPr lang="en-US" dirty="0" err="1" smtClean="0"/>
              <a:t>tbl_filmname</a:t>
            </a:r>
            <a:r>
              <a:rPr lang="en-US" dirty="0" smtClean="0"/>
              <a:t> and </a:t>
            </a:r>
            <a:r>
              <a:rPr lang="en-US" dirty="0" err="1" smtClean="0"/>
              <a:t>tbl_actor</a:t>
            </a:r>
            <a:r>
              <a:rPr lang="en-US" dirty="0" smtClean="0"/>
              <a:t> using inner join.</a:t>
            </a:r>
          </a:p>
          <a:p>
            <a:r>
              <a:rPr lang="en-US" dirty="0" smtClean="0"/>
              <a:t>SELECT </a:t>
            </a:r>
            <a:r>
              <a:rPr lang="en-US" dirty="0" err="1" smtClean="0"/>
              <a:t>Filmid</a:t>
            </a:r>
            <a:r>
              <a:rPr lang="en-US" dirty="0" smtClean="0"/>
              <a:t>, </a:t>
            </a:r>
            <a:r>
              <a:rPr lang="en-US" dirty="0" err="1" smtClean="0"/>
              <a:t>Filmname</a:t>
            </a:r>
            <a:r>
              <a:rPr lang="en-US" dirty="0" smtClean="0"/>
              <a:t>, </a:t>
            </a:r>
            <a:r>
              <a:rPr lang="en-US" dirty="0" err="1" smtClean="0"/>
              <a:t>Firstname,Lastname</a:t>
            </a:r>
            <a:r>
              <a:rPr lang="en-US" dirty="0" smtClean="0"/>
              <a:t> FROM </a:t>
            </a:r>
            <a:r>
              <a:rPr lang="en-US" dirty="0" err="1" smtClean="0"/>
              <a:t>tbl_filmname</a:t>
            </a:r>
            <a:r>
              <a:rPr lang="en-US" dirty="0" smtClean="0"/>
              <a:t> JOIN </a:t>
            </a:r>
            <a:r>
              <a:rPr lang="en-US" dirty="0" err="1" smtClean="0"/>
              <a:t>tbl_actor</a:t>
            </a:r>
            <a:r>
              <a:rPr lang="en-US" dirty="0" smtClean="0"/>
              <a:t> ON </a:t>
            </a:r>
            <a:r>
              <a:rPr lang="en-US" dirty="0" err="1" smtClean="0"/>
              <a:t>tbl_filmname.filmid</a:t>
            </a:r>
            <a:r>
              <a:rPr lang="en-US" dirty="0" smtClean="0"/>
              <a:t>=</a:t>
            </a:r>
            <a:r>
              <a:rPr lang="en-US" dirty="0" err="1" smtClean="0"/>
              <a:t>tbl_actor.filmid</a:t>
            </a:r>
            <a:r>
              <a:rPr lang="en-US" dirty="0" smtClean="0"/>
              <a:t> </a:t>
            </a:r>
          </a:p>
          <a:p>
            <a:pPr>
              <a:buNone/>
            </a:pPr>
            <a:r>
              <a:rPr lang="en-US" dirty="0" smtClean="0"/>
              <a:t>                                Or </a:t>
            </a:r>
          </a:p>
          <a:p>
            <a:r>
              <a:rPr lang="en-US" dirty="0" smtClean="0"/>
              <a:t>SELECT * FROM </a:t>
            </a:r>
            <a:r>
              <a:rPr lang="en-US" dirty="0" err="1" smtClean="0"/>
              <a:t>tbl_Filmname</a:t>
            </a:r>
            <a:r>
              <a:rPr lang="en-US" dirty="0" smtClean="0"/>
              <a:t> </a:t>
            </a:r>
            <a:r>
              <a:rPr lang="en-US" dirty="0" err="1" smtClean="0"/>
              <a:t>tf</a:t>
            </a:r>
            <a:r>
              <a:rPr lang="en-US" dirty="0" smtClean="0"/>
              <a:t>, </a:t>
            </a:r>
            <a:r>
              <a:rPr lang="en-US" dirty="0" err="1" smtClean="0"/>
              <a:t>tbl_actor</a:t>
            </a:r>
            <a:r>
              <a:rPr lang="en-US" dirty="0" smtClean="0"/>
              <a:t> </a:t>
            </a:r>
            <a:r>
              <a:rPr lang="en-US" dirty="0" err="1" smtClean="0"/>
              <a:t>ta</a:t>
            </a:r>
            <a:r>
              <a:rPr lang="en-US" dirty="0" smtClean="0"/>
              <a:t> where </a:t>
            </a:r>
            <a:r>
              <a:rPr lang="en-US" dirty="0" err="1" smtClean="0"/>
              <a:t>tf.filmid</a:t>
            </a:r>
            <a:r>
              <a:rPr lang="en-US" dirty="0" smtClean="0"/>
              <a:t>=</a:t>
            </a:r>
            <a:r>
              <a:rPr lang="en-US" dirty="0" err="1" smtClean="0"/>
              <a:t>ta.filmid</a:t>
            </a:r>
            <a:endParaRPr lang="en-US" dirty="0"/>
          </a:p>
        </p:txBody>
      </p:sp>
      <p:pic>
        <p:nvPicPr>
          <p:cNvPr id="4" name="Picture 3" descr="inner join.JPG"/>
          <p:cNvPicPr>
            <a:picLocks noChangeAspect="1"/>
          </p:cNvPicPr>
          <p:nvPr/>
        </p:nvPicPr>
        <p:blipFill>
          <a:blip r:embed="rId2"/>
          <a:stretch>
            <a:fillRect/>
          </a:stretch>
        </p:blipFill>
        <p:spPr>
          <a:xfrm>
            <a:off x="228600" y="3657600"/>
            <a:ext cx="8388927" cy="26670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US" dirty="0" smtClean="0"/>
              <a:t>The outer join displays the result set containing all the rows from one table and matching rows from another table. </a:t>
            </a:r>
          </a:p>
          <a:p>
            <a:r>
              <a:rPr lang="en-US" dirty="0" smtClean="0"/>
              <a:t>An outer join displays NULL for the columns of the related table where it doesn’t find matching records. </a:t>
            </a:r>
          </a:p>
          <a:p>
            <a:r>
              <a:rPr lang="en-US" dirty="0" smtClean="0"/>
              <a:t>An outer join is of following types.</a:t>
            </a:r>
            <a:endParaRPr lang="en-US" dirty="0"/>
          </a:p>
        </p:txBody>
      </p:sp>
      <p:sp>
        <p:nvSpPr>
          <p:cNvPr id="3" name="Title 2"/>
          <p:cNvSpPr>
            <a:spLocks noGrp="1"/>
          </p:cNvSpPr>
          <p:nvPr>
            <p:ph type="title"/>
          </p:nvPr>
        </p:nvSpPr>
        <p:spPr>
          <a:xfrm>
            <a:off x="381000" y="304800"/>
            <a:ext cx="8229600" cy="914400"/>
          </a:xfrm>
        </p:spPr>
        <p:txBody>
          <a:bodyPr/>
          <a:lstStyle/>
          <a:p>
            <a:r>
              <a:rPr lang="en-US" dirty="0" smtClean="0"/>
              <a:t>2. Outer Join: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257800"/>
          </a:xfrm>
        </p:spPr>
        <p:txBody>
          <a:bodyPr>
            <a:normAutofit lnSpcReduction="10000"/>
          </a:bodyPr>
          <a:lstStyle/>
          <a:p>
            <a:r>
              <a:rPr lang="en-US" dirty="0" smtClean="0"/>
              <a:t>DDL is the part of SQL that allows database users to create and restructure database objects. </a:t>
            </a:r>
          </a:p>
          <a:p>
            <a:r>
              <a:rPr lang="en-US" dirty="0" smtClean="0"/>
              <a:t> A database schema is specified by a set of definitions expressed by a special language called data definition language. So data definition language is a set of SQL commands which is used to create, modify and delete database structure but not data. </a:t>
            </a:r>
          </a:p>
          <a:p>
            <a:r>
              <a:rPr lang="en-US" dirty="0" smtClean="0"/>
              <a:t>The main tasks of DDL are: - Creating database object like tables (CREATE) - Modifying database objects. (ALTER) - Destroying database objects. (DROP)</a:t>
            </a:r>
            <a:endParaRPr lang="en-US" dirty="0"/>
          </a:p>
        </p:txBody>
      </p:sp>
      <p:sp>
        <p:nvSpPr>
          <p:cNvPr id="3" name="Title 2"/>
          <p:cNvSpPr>
            <a:spLocks noGrp="1"/>
          </p:cNvSpPr>
          <p:nvPr>
            <p:ph type="title"/>
          </p:nvPr>
        </p:nvSpPr>
        <p:spPr/>
        <p:txBody>
          <a:bodyPr/>
          <a:lstStyle/>
          <a:p>
            <a:r>
              <a:rPr lang="en-US" dirty="0" smtClean="0"/>
              <a:t>Data Definition Language</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638800"/>
          </a:xfrm>
        </p:spPr>
        <p:txBody>
          <a:bodyPr/>
          <a:lstStyle/>
          <a:p>
            <a:r>
              <a:rPr lang="en-US" dirty="0" smtClean="0"/>
              <a:t>A left outer join returns all the rows from the table specified on left side of LEFT OUTER JOIN keyword and the matching rows from the table specified on the right side. </a:t>
            </a:r>
          </a:p>
          <a:p>
            <a:r>
              <a:rPr lang="en-US" dirty="0" smtClean="0"/>
              <a:t>It displays NULL for the columns of the table specified on the right side where it doesn’t find matching records. </a:t>
            </a:r>
          </a:p>
          <a:p>
            <a:r>
              <a:rPr lang="en-US" dirty="0" smtClean="0"/>
              <a:t>Syntax: </a:t>
            </a:r>
          </a:p>
          <a:p>
            <a:pPr>
              <a:buNone/>
            </a:pPr>
            <a:r>
              <a:rPr lang="en-US" dirty="0" smtClean="0"/>
              <a:t>	SELECT &lt;</a:t>
            </a:r>
            <a:r>
              <a:rPr lang="en-US" dirty="0" err="1" smtClean="0"/>
              <a:t>column_name</a:t>
            </a:r>
            <a:r>
              <a:rPr lang="en-US" dirty="0" smtClean="0"/>
              <a:t>&gt; FROM</a:t>
            </a:r>
          </a:p>
          <a:p>
            <a:pPr>
              <a:buNone/>
            </a:pPr>
            <a:r>
              <a:rPr lang="en-US" dirty="0" smtClean="0"/>
              <a:t> &lt;table1&gt; LEFT OUTER JOIN &lt;table 2&gt; ON &lt;table1&gt;.&lt;</a:t>
            </a:r>
            <a:r>
              <a:rPr lang="en-US" dirty="0" err="1" smtClean="0"/>
              <a:t>common_field</a:t>
            </a:r>
            <a:r>
              <a:rPr lang="en-US" dirty="0" smtClean="0"/>
              <a:t>&gt;&lt;join operator&gt;&lt;table2&gt; .&lt;</a:t>
            </a:r>
            <a:r>
              <a:rPr lang="en-US" dirty="0" err="1" smtClean="0"/>
              <a:t>common_field</a:t>
            </a:r>
            <a:r>
              <a:rPr lang="en-US" dirty="0" smtClean="0"/>
              <a:t>&gt; </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a. Left Outer join: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6248400"/>
          </a:xfrm>
        </p:spPr>
        <p:txBody>
          <a:bodyPr/>
          <a:lstStyle/>
          <a:p>
            <a:r>
              <a:rPr lang="en-US" dirty="0" smtClean="0"/>
              <a:t>A right outer join returns all the rows from the table specified on the right hand side of the RIGHT OUTER JOIN keyword and the matching rows from the table specified on the left side.</a:t>
            </a:r>
          </a:p>
          <a:p>
            <a:r>
              <a:rPr lang="en-US" dirty="0" smtClean="0"/>
              <a:t> It displays NULL for the columns of the table specified on the left side where it doesn’t find matching records.</a:t>
            </a:r>
          </a:p>
          <a:p>
            <a:r>
              <a:rPr lang="en-US" dirty="0" smtClean="0"/>
              <a:t>Syntax:</a:t>
            </a:r>
          </a:p>
          <a:p>
            <a:pPr>
              <a:buNone/>
            </a:pPr>
            <a:r>
              <a:rPr lang="en-US" dirty="0" smtClean="0"/>
              <a:t> SELECT &lt;</a:t>
            </a:r>
            <a:r>
              <a:rPr lang="en-US" dirty="0" err="1" smtClean="0"/>
              <a:t>column_name</a:t>
            </a:r>
            <a:r>
              <a:rPr lang="en-US" dirty="0" smtClean="0"/>
              <a:t>&gt; FROM &lt;table1&gt; RIGHT OUTER JOIN &lt;table 2&gt; ON &lt;table1&gt;.&lt;</a:t>
            </a:r>
            <a:r>
              <a:rPr lang="en-US" dirty="0" err="1" smtClean="0"/>
              <a:t>common_field</a:t>
            </a:r>
            <a:r>
              <a:rPr lang="en-US" dirty="0" smtClean="0"/>
              <a:t>&gt;&lt;join operator&gt;&lt;table2&gt; .&lt;</a:t>
            </a:r>
            <a:r>
              <a:rPr lang="en-US" dirty="0" err="1" smtClean="0"/>
              <a:t>common_field</a:t>
            </a:r>
            <a:r>
              <a:rPr lang="en-US" dirty="0" smtClean="0"/>
              <a:t>&gt;</a:t>
            </a:r>
            <a:endParaRPr lang="en-US" dirty="0"/>
          </a:p>
        </p:txBody>
      </p:sp>
      <p:sp>
        <p:nvSpPr>
          <p:cNvPr id="3" name="Title 2"/>
          <p:cNvSpPr>
            <a:spLocks noGrp="1"/>
          </p:cNvSpPr>
          <p:nvPr>
            <p:ph type="title"/>
          </p:nvPr>
        </p:nvSpPr>
        <p:spPr>
          <a:xfrm>
            <a:off x="457200" y="0"/>
            <a:ext cx="8229600" cy="792162"/>
          </a:xfrm>
        </p:spPr>
        <p:txBody>
          <a:bodyPr/>
          <a:lstStyle/>
          <a:p>
            <a:r>
              <a:rPr lang="en-US" dirty="0" smtClean="0"/>
              <a:t>b. Right Outer join: </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r>
              <a:rPr lang="en-US" dirty="0" smtClean="0"/>
              <a:t>A full outer join is the combination of left outer join and right outer join which returns all the matching and non </a:t>
            </a:r>
            <a:r>
              <a:rPr lang="en-US" dirty="0" err="1" smtClean="0"/>
              <a:t>matcing</a:t>
            </a:r>
            <a:r>
              <a:rPr lang="en-US" dirty="0" smtClean="0"/>
              <a:t> rows from both the tables. In case of non matching rows, a NULL values is displayed for the columns for which the data is not available.</a:t>
            </a:r>
          </a:p>
          <a:p>
            <a:r>
              <a:rPr lang="en-US" dirty="0" smtClean="0"/>
              <a:t>Syntax:</a:t>
            </a:r>
          </a:p>
          <a:p>
            <a:pPr>
              <a:buNone/>
            </a:pPr>
            <a:r>
              <a:rPr lang="en-US" dirty="0" smtClean="0"/>
              <a:t>	 SELECT &lt;</a:t>
            </a:r>
            <a:r>
              <a:rPr lang="en-US" dirty="0" err="1" smtClean="0"/>
              <a:t>column_name</a:t>
            </a:r>
            <a:r>
              <a:rPr lang="en-US" dirty="0" smtClean="0"/>
              <a:t>&gt; FROM &lt;table1&gt; FULL OUTER JOIN &lt;table 2&gt; ON &lt;table1&gt;.&lt;</a:t>
            </a:r>
            <a:r>
              <a:rPr lang="en-US" dirty="0" err="1" smtClean="0"/>
              <a:t>common_field</a:t>
            </a:r>
            <a:r>
              <a:rPr lang="en-US" dirty="0" smtClean="0"/>
              <a:t>&gt;&lt;join operator&gt;&lt;table2&gt; .&lt;</a:t>
            </a:r>
            <a:r>
              <a:rPr lang="en-US" dirty="0" err="1" smtClean="0"/>
              <a:t>common_field</a:t>
            </a:r>
            <a:r>
              <a:rPr lang="en-US" dirty="0" smtClean="0"/>
              <a:t>&gt;</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c. Full Outer join:</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r>
              <a:rPr lang="en-US" dirty="0" smtClean="0"/>
              <a:t>Eg:</a:t>
            </a:r>
          </a:p>
          <a:p>
            <a:pPr marL="624078" indent="-514350">
              <a:buNone/>
            </a:pPr>
            <a:r>
              <a:rPr lang="en-US" dirty="0" smtClean="0"/>
              <a:t>1) Join the two table </a:t>
            </a:r>
            <a:r>
              <a:rPr lang="en-US" dirty="0" err="1" smtClean="0"/>
              <a:t>tbl_filmname</a:t>
            </a:r>
            <a:r>
              <a:rPr lang="en-US" dirty="0" smtClean="0"/>
              <a:t> and </a:t>
            </a:r>
            <a:r>
              <a:rPr lang="en-US" dirty="0" err="1" smtClean="0"/>
              <a:t>tbl_actor</a:t>
            </a:r>
            <a:r>
              <a:rPr lang="en-US" dirty="0" smtClean="0"/>
              <a:t> using left outer join</a:t>
            </a:r>
          </a:p>
          <a:p>
            <a:pPr marL="624078" indent="-514350">
              <a:buNone/>
            </a:pPr>
            <a:r>
              <a:rPr lang="en-US" dirty="0" smtClean="0"/>
              <a:t>	SELECT * FROM </a:t>
            </a:r>
            <a:r>
              <a:rPr lang="en-US" dirty="0" err="1" smtClean="0"/>
              <a:t>tbl_filmname</a:t>
            </a:r>
            <a:r>
              <a:rPr lang="en-US" dirty="0" smtClean="0"/>
              <a:t> LEFT OUTER JOIN </a:t>
            </a:r>
            <a:r>
              <a:rPr lang="en-US" dirty="0" err="1" smtClean="0"/>
              <a:t>tbl_actor</a:t>
            </a:r>
            <a:r>
              <a:rPr lang="en-US" dirty="0" smtClean="0"/>
              <a:t> ON </a:t>
            </a:r>
            <a:r>
              <a:rPr lang="en-US" dirty="0" err="1" smtClean="0"/>
              <a:t>tbl_filmname.filmid</a:t>
            </a:r>
            <a:r>
              <a:rPr lang="en-US" dirty="0" smtClean="0"/>
              <a:t>=</a:t>
            </a:r>
            <a:r>
              <a:rPr lang="en-US" dirty="0" err="1" smtClean="0"/>
              <a:t>tbl_actor.filmid</a:t>
            </a:r>
            <a:endParaRPr lang="en-US" dirty="0" smtClean="0"/>
          </a:p>
          <a:p>
            <a:pPr marL="624078" indent="-514350">
              <a:buNone/>
            </a:pPr>
            <a:endParaRPr lang="en-US" dirty="0"/>
          </a:p>
        </p:txBody>
      </p:sp>
      <p:pic>
        <p:nvPicPr>
          <p:cNvPr id="4" name="Picture 3" descr="left outer join.JPG"/>
          <p:cNvPicPr>
            <a:picLocks noChangeAspect="1"/>
          </p:cNvPicPr>
          <p:nvPr/>
        </p:nvPicPr>
        <p:blipFill>
          <a:blip r:embed="rId2"/>
          <a:stretch>
            <a:fillRect/>
          </a:stretch>
        </p:blipFill>
        <p:spPr>
          <a:xfrm>
            <a:off x="1219200" y="3124200"/>
            <a:ext cx="7315200" cy="259080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marL="624078" indent="-514350">
              <a:buNone/>
            </a:pPr>
            <a:r>
              <a:rPr lang="en-US" dirty="0" smtClean="0"/>
              <a:t>2) Join the two table </a:t>
            </a:r>
            <a:r>
              <a:rPr lang="en-US" dirty="0" err="1" smtClean="0"/>
              <a:t>tbl_filmname</a:t>
            </a:r>
            <a:r>
              <a:rPr lang="en-US" dirty="0" smtClean="0"/>
              <a:t> and </a:t>
            </a:r>
            <a:r>
              <a:rPr lang="en-US" dirty="0" err="1" smtClean="0"/>
              <a:t>tbl_actor</a:t>
            </a:r>
            <a:r>
              <a:rPr lang="en-US" dirty="0" smtClean="0"/>
              <a:t> using right outer join</a:t>
            </a:r>
          </a:p>
          <a:p>
            <a:pPr marL="624078" indent="-514350">
              <a:buNone/>
            </a:pPr>
            <a:r>
              <a:rPr lang="en-US" dirty="0" smtClean="0"/>
              <a:t>	SELECT * FROM </a:t>
            </a:r>
            <a:r>
              <a:rPr lang="en-US" dirty="0" err="1" smtClean="0"/>
              <a:t>tbl_filmname</a:t>
            </a:r>
            <a:r>
              <a:rPr lang="en-US" dirty="0" smtClean="0"/>
              <a:t> RIGHT OUTER JOIN </a:t>
            </a:r>
            <a:r>
              <a:rPr lang="en-US" dirty="0" err="1" smtClean="0"/>
              <a:t>tbl_actor</a:t>
            </a:r>
            <a:r>
              <a:rPr lang="en-US" dirty="0" smtClean="0"/>
              <a:t> ON </a:t>
            </a:r>
            <a:r>
              <a:rPr lang="en-US" dirty="0" err="1" smtClean="0"/>
              <a:t>tbl_filmname.filmid</a:t>
            </a:r>
            <a:r>
              <a:rPr lang="en-US" dirty="0" smtClean="0"/>
              <a:t>=</a:t>
            </a:r>
            <a:r>
              <a:rPr lang="en-US" dirty="0" err="1" smtClean="0"/>
              <a:t>tbl_actor.filmid</a:t>
            </a:r>
            <a:endParaRPr lang="en-US" dirty="0" smtClean="0"/>
          </a:p>
          <a:p>
            <a:pPr marL="624078" indent="-514350">
              <a:buNone/>
            </a:pPr>
            <a:endParaRPr lang="en-US" dirty="0"/>
          </a:p>
        </p:txBody>
      </p:sp>
      <p:pic>
        <p:nvPicPr>
          <p:cNvPr id="5" name="Picture 4" descr="right outer join.JPG"/>
          <p:cNvPicPr>
            <a:picLocks noChangeAspect="1"/>
          </p:cNvPicPr>
          <p:nvPr/>
        </p:nvPicPr>
        <p:blipFill>
          <a:blip r:embed="rId2"/>
          <a:stretch>
            <a:fillRect/>
          </a:stretch>
        </p:blipFill>
        <p:spPr>
          <a:xfrm>
            <a:off x="1219200" y="3124200"/>
            <a:ext cx="7391400" cy="2941924"/>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marL="624078" indent="-514350">
              <a:buNone/>
            </a:pPr>
            <a:r>
              <a:rPr lang="en-US" dirty="0" smtClean="0"/>
              <a:t>3) Join the two table </a:t>
            </a:r>
            <a:r>
              <a:rPr lang="en-US" dirty="0" err="1" smtClean="0"/>
              <a:t>tbl_filmname</a:t>
            </a:r>
            <a:r>
              <a:rPr lang="en-US" dirty="0" smtClean="0"/>
              <a:t> and </a:t>
            </a:r>
            <a:r>
              <a:rPr lang="en-US" dirty="0" err="1" smtClean="0"/>
              <a:t>tbl_actor</a:t>
            </a:r>
            <a:r>
              <a:rPr lang="en-US" dirty="0" smtClean="0"/>
              <a:t> using full outer join</a:t>
            </a:r>
          </a:p>
          <a:p>
            <a:pPr marL="624078" indent="-514350">
              <a:buNone/>
            </a:pPr>
            <a:r>
              <a:rPr lang="en-US" dirty="0" smtClean="0"/>
              <a:t>	SELECT * FROM </a:t>
            </a:r>
            <a:r>
              <a:rPr lang="en-US" dirty="0" err="1" smtClean="0"/>
              <a:t>tbl_filmname</a:t>
            </a:r>
            <a:r>
              <a:rPr lang="en-US" dirty="0" smtClean="0"/>
              <a:t> FULL OUTER JOIN </a:t>
            </a:r>
            <a:r>
              <a:rPr lang="en-US" dirty="0" err="1" smtClean="0"/>
              <a:t>tbl_actor</a:t>
            </a:r>
            <a:r>
              <a:rPr lang="en-US" dirty="0" smtClean="0"/>
              <a:t> ON </a:t>
            </a:r>
            <a:r>
              <a:rPr lang="en-US" dirty="0" err="1" smtClean="0"/>
              <a:t>tbl_filmname.filmid</a:t>
            </a:r>
            <a:r>
              <a:rPr lang="en-US" dirty="0" smtClean="0"/>
              <a:t>=</a:t>
            </a:r>
            <a:r>
              <a:rPr lang="en-US" dirty="0" err="1" smtClean="0"/>
              <a:t>tbl_actor.filmid</a:t>
            </a:r>
            <a:endParaRPr lang="en-US" dirty="0" smtClean="0"/>
          </a:p>
          <a:p>
            <a:pPr marL="624078" indent="-514350">
              <a:buNone/>
            </a:pPr>
            <a:endParaRPr lang="en-US" dirty="0"/>
          </a:p>
        </p:txBody>
      </p:sp>
      <p:pic>
        <p:nvPicPr>
          <p:cNvPr id="4" name="Picture 3" descr="full outer join.JPG"/>
          <p:cNvPicPr>
            <a:picLocks noChangeAspect="1"/>
          </p:cNvPicPr>
          <p:nvPr/>
        </p:nvPicPr>
        <p:blipFill>
          <a:blip r:embed="rId2"/>
          <a:stretch>
            <a:fillRect/>
          </a:stretch>
        </p:blipFill>
        <p:spPr>
          <a:xfrm>
            <a:off x="990600" y="2819400"/>
            <a:ext cx="7736224" cy="34290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US" dirty="0" smtClean="0"/>
              <a:t>A cross join also known as Cartesian product joins each row from one table with each row on the other table.</a:t>
            </a:r>
          </a:p>
          <a:p>
            <a:r>
              <a:rPr lang="en-US" dirty="0" smtClean="0"/>
              <a:t> If P is the number of rows in first table and Q be in second table, then the total number of rows in the result set is P *Q.</a:t>
            </a:r>
          </a:p>
          <a:p>
            <a:r>
              <a:rPr lang="en-US" dirty="0" smtClean="0"/>
              <a:t>Syntax: SELECT&lt;</a:t>
            </a:r>
            <a:r>
              <a:rPr lang="en-US" dirty="0" err="1" smtClean="0"/>
              <a:t>column_names</a:t>
            </a:r>
            <a:r>
              <a:rPr lang="en-US" dirty="0" smtClean="0"/>
              <a:t>&gt; FROM&lt;table1&gt; CROSS JOIN&lt;table 2&gt;</a:t>
            </a:r>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3. Cross join:</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ross join.JPG"/>
          <p:cNvPicPr>
            <a:picLocks noGrp="1" noChangeAspect="1"/>
          </p:cNvPicPr>
          <p:nvPr>
            <p:ph idx="1"/>
          </p:nvPr>
        </p:nvPicPr>
        <p:blipFill>
          <a:blip r:embed="rId2"/>
          <a:stretch>
            <a:fillRect/>
          </a:stretch>
        </p:blipFill>
        <p:spPr>
          <a:xfrm>
            <a:off x="26161" y="0"/>
            <a:ext cx="9117839" cy="6858000"/>
          </a:xfr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US" dirty="0" smtClean="0"/>
              <a:t>A </a:t>
            </a:r>
            <a:r>
              <a:rPr lang="en-US" dirty="0" err="1" smtClean="0"/>
              <a:t>equi</a:t>
            </a:r>
            <a:r>
              <a:rPr lang="en-US" dirty="0" smtClean="0"/>
              <a:t> join is similar to the inner join with joining condition which is based on the equality between values in the common columns. </a:t>
            </a:r>
          </a:p>
          <a:p>
            <a:pPr>
              <a:buNone/>
            </a:pPr>
            <a:r>
              <a:rPr lang="en-US" b="1" dirty="0" smtClean="0"/>
              <a:t>Q. How </a:t>
            </a:r>
            <a:r>
              <a:rPr lang="en-US" b="1" dirty="0" err="1" smtClean="0"/>
              <a:t>equi</a:t>
            </a:r>
            <a:r>
              <a:rPr lang="en-US" b="1" dirty="0" smtClean="0"/>
              <a:t>-join is different from inner join? </a:t>
            </a:r>
          </a:p>
          <a:p>
            <a:r>
              <a:rPr lang="en-US" dirty="0" smtClean="0"/>
              <a:t>The difference is, </a:t>
            </a:r>
            <a:r>
              <a:rPr lang="en-US" dirty="0" err="1" smtClean="0"/>
              <a:t>equi</a:t>
            </a:r>
            <a:r>
              <a:rPr lang="en-US" dirty="0" smtClean="0"/>
              <a:t> join is used to retrieve all the columns from both the tables but inner join is used to retrieve selected columns from tables. So using this join operation results a common column to appear redundantly in the resultant table.</a:t>
            </a:r>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4. </a:t>
            </a:r>
            <a:r>
              <a:rPr lang="en-US" dirty="0" err="1" smtClean="0"/>
              <a:t>Equi</a:t>
            </a:r>
            <a:r>
              <a:rPr lang="en-US" dirty="0" smtClean="0"/>
              <a:t> join: </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562600"/>
          </a:xfrm>
        </p:spPr>
        <p:txBody>
          <a:bodyPr>
            <a:normAutofit fontScale="92500" lnSpcReduction="10000"/>
          </a:bodyPr>
          <a:lstStyle/>
          <a:p>
            <a:r>
              <a:rPr lang="en-US" dirty="0" smtClean="0"/>
              <a:t>When a batch of SQL statements needs to be executed more than once, we need to recreate SQL statement and submit them to the server. This leads to an increase in the overhead, as the server needs to compile and create the execution plan for these statements again. Therefore, if we need to execute a batch multiples times, we can save it within a stored procedure. A stored procedure is a precompiled object stored in a database data dictionary.</a:t>
            </a:r>
          </a:p>
          <a:p>
            <a:endParaRPr lang="en-US" dirty="0" smtClean="0"/>
          </a:p>
          <a:p>
            <a:r>
              <a:rPr lang="en-US" dirty="0" smtClean="0"/>
              <a:t> A stored procedure is also called as proc, </a:t>
            </a:r>
            <a:r>
              <a:rPr lang="en-US" dirty="0" err="1" smtClean="0"/>
              <a:t>sproc</a:t>
            </a:r>
            <a:r>
              <a:rPr lang="en-US" dirty="0" smtClean="0"/>
              <a:t> or sp and is similar to the user defined functions. Stored procedure can invoke both DDL and DML statements and can return values.</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Stored Procedure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8612B3DE7B164091BDE335CB825996" ma:contentTypeVersion="16" ma:contentTypeDescription="Create a new document." ma:contentTypeScope="" ma:versionID="0bcd844c026e2ed913c94112e5e53163">
  <xsd:schema xmlns:xsd="http://www.w3.org/2001/XMLSchema" xmlns:xs="http://www.w3.org/2001/XMLSchema" xmlns:p="http://schemas.microsoft.com/office/2006/metadata/properties" xmlns:ns2="88372d9e-a11b-4b93-a155-e0c0a72095e1" xmlns:ns3="603f41a4-ae9e-454c-a882-a872eeea28e2" targetNamespace="http://schemas.microsoft.com/office/2006/metadata/properties" ma:root="true" ma:fieldsID="8e61cd3fecac7018b4895e3a0fefc823" ns2:_="" ns3:_="">
    <xsd:import namespace="88372d9e-a11b-4b93-a155-e0c0a72095e1"/>
    <xsd:import namespace="603f41a4-ae9e-454c-a882-a872eeea28e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72d9e-a11b-4b93-a155-e0c0a72095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6c6997b-64c8-488c-927e-51bcca6a0fc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03f41a4-ae9e-454c-a882-a872eeea28e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1ecacce-063b-4946-a916-8755e6d19c75}" ma:internalName="TaxCatchAll" ma:showField="CatchAllData" ma:web="603f41a4-ae9e-454c-a882-a872eeea28e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8372d9e-a11b-4b93-a155-e0c0a72095e1">
      <Terms xmlns="http://schemas.microsoft.com/office/infopath/2007/PartnerControls"/>
    </lcf76f155ced4ddcb4097134ff3c332f>
    <TaxCatchAll xmlns="603f41a4-ae9e-454c-a882-a872eeea28e2" xsi:nil="true"/>
  </documentManagement>
</p:properties>
</file>

<file path=customXml/itemProps1.xml><?xml version="1.0" encoding="utf-8"?>
<ds:datastoreItem xmlns:ds="http://schemas.openxmlformats.org/officeDocument/2006/customXml" ds:itemID="{D3AFE095-2EC6-4283-B34F-43C68D8CA48F}"/>
</file>

<file path=customXml/itemProps2.xml><?xml version="1.0" encoding="utf-8"?>
<ds:datastoreItem xmlns:ds="http://schemas.openxmlformats.org/officeDocument/2006/customXml" ds:itemID="{F5FC300F-6965-4843-AC44-118DBC8799CC}"/>
</file>

<file path=customXml/itemProps3.xml><?xml version="1.0" encoding="utf-8"?>
<ds:datastoreItem xmlns:ds="http://schemas.openxmlformats.org/officeDocument/2006/customXml" ds:itemID="{88E2553B-4DB5-4DAE-99A2-1B2D14B85CD6}"/>
</file>

<file path=docProps/app.xml><?xml version="1.0" encoding="utf-8"?>
<Properties xmlns="http://schemas.openxmlformats.org/officeDocument/2006/extended-properties" xmlns:vt="http://schemas.openxmlformats.org/officeDocument/2006/docPropsVTypes">
  <Template>Concourse</Template>
  <TotalTime>1373</TotalTime>
  <Words>3724</Words>
  <Application>Microsoft Office PowerPoint</Application>
  <PresentationFormat>On-screen Show (4:3)</PresentationFormat>
  <Paragraphs>656</Paragraphs>
  <Slides>112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14" baseType="lpstr">
      <vt:lpstr>Concourse</vt:lpstr>
      <vt:lpstr>Equation</vt:lpstr>
      <vt:lpstr>Chapter 4 Relational Database Query Languages</vt:lpstr>
      <vt:lpstr>SQL (Standard Query Language)</vt:lpstr>
      <vt:lpstr>Components of SQL </vt:lpstr>
      <vt:lpstr>Slide 4</vt:lpstr>
      <vt:lpstr>Slide 5</vt:lpstr>
      <vt:lpstr>Data Types in SQL </vt:lpstr>
      <vt:lpstr>Slide 7</vt:lpstr>
      <vt:lpstr>Slide 8</vt:lpstr>
      <vt:lpstr>Data Definition Language</vt:lpstr>
      <vt:lpstr>Slide 10</vt:lpstr>
      <vt:lpstr>1. CREATE DATABASE command</vt:lpstr>
      <vt:lpstr>2. CREATE TABLE command</vt:lpstr>
      <vt:lpstr>3. DROP DATABASE command</vt:lpstr>
      <vt:lpstr>DROP TABLE command</vt:lpstr>
      <vt:lpstr>5. ALTER TABLE command</vt:lpstr>
      <vt:lpstr>Slide 16</vt:lpstr>
      <vt:lpstr>DML (Data Manipulation Language)</vt:lpstr>
      <vt:lpstr>Slide 18</vt:lpstr>
      <vt:lpstr>Slide 19</vt:lpstr>
      <vt:lpstr>Slide 20</vt:lpstr>
      <vt:lpstr>Slide 21</vt:lpstr>
      <vt:lpstr>DQL (Data Query Language) </vt:lpstr>
      <vt:lpstr>Slide 23</vt:lpstr>
      <vt:lpstr>Slide 24</vt:lpstr>
      <vt:lpstr>DCL (Data Control Language)</vt:lpstr>
      <vt:lpstr>Slide 26</vt:lpstr>
      <vt:lpstr>2. GRANT and REVOKE commands</vt:lpstr>
      <vt:lpstr>Slide 28</vt:lpstr>
      <vt:lpstr>Data Constraints </vt:lpstr>
      <vt:lpstr>1. Primary Key Constraint: </vt:lpstr>
      <vt:lpstr>Slide 31</vt:lpstr>
      <vt:lpstr>Slide 32</vt:lpstr>
      <vt:lpstr>Slide 33</vt:lpstr>
      <vt:lpstr>Slide 34</vt:lpstr>
      <vt:lpstr>Slide 35</vt:lpstr>
      <vt:lpstr>2. Foreign Key constraint: </vt:lpstr>
      <vt:lpstr>Slide 37</vt:lpstr>
      <vt:lpstr>Slide 38</vt:lpstr>
      <vt:lpstr>3. Unique Constraint:</vt:lpstr>
      <vt:lpstr>4. Check Constraint:</vt:lpstr>
      <vt:lpstr>5. Default Constraint:</vt:lpstr>
      <vt:lpstr>6. Not Null Constraint:</vt:lpstr>
      <vt:lpstr>Slide 43</vt:lpstr>
      <vt:lpstr>Operators </vt:lpstr>
      <vt:lpstr>Slide 45</vt:lpstr>
      <vt:lpstr>2. Comparison Operators:</vt:lpstr>
      <vt:lpstr>Slide 47</vt:lpstr>
      <vt:lpstr>3. Conjunctive Operators / Logical Operators:</vt:lpstr>
      <vt:lpstr>Slide 49</vt:lpstr>
      <vt:lpstr> 4. Range Operators: </vt:lpstr>
      <vt:lpstr>Slide 51</vt:lpstr>
      <vt:lpstr>5. List Operators:</vt:lpstr>
      <vt:lpstr>Slide 53</vt:lpstr>
      <vt:lpstr>Slide 54</vt:lpstr>
      <vt:lpstr>6. String Operator: </vt:lpstr>
      <vt:lpstr>Slide 56</vt:lpstr>
      <vt:lpstr>Slide 57</vt:lpstr>
      <vt:lpstr>Slide 58</vt:lpstr>
      <vt:lpstr>Sorting</vt:lpstr>
      <vt:lpstr>The Rename Operation</vt:lpstr>
      <vt:lpstr>Slide 61</vt:lpstr>
      <vt:lpstr>Set Operations</vt:lpstr>
      <vt:lpstr>Slide 63</vt:lpstr>
      <vt:lpstr>2. INTERSECT:</vt:lpstr>
      <vt:lpstr>3. EXCEPT:</vt:lpstr>
      <vt:lpstr>Grouping and Summarizing Data</vt:lpstr>
      <vt:lpstr>Slide 67</vt:lpstr>
      <vt:lpstr>Slide 68</vt:lpstr>
      <vt:lpstr>Slide 69</vt:lpstr>
      <vt:lpstr>Grouping Data</vt:lpstr>
      <vt:lpstr>Slide 71</vt:lpstr>
      <vt:lpstr>Slide 72</vt:lpstr>
      <vt:lpstr>Slide 73</vt:lpstr>
      <vt:lpstr>Slide 74</vt:lpstr>
      <vt:lpstr>Slide 75</vt:lpstr>
      <vt:lpstr>Subquery / Inner query / Nested query</vt:lpstr>
      <vt:lpstr>Slide 77</vt:lpstr>
      <vt:lpstr>Slide 78</vt:lpstr>
      <vt:lpstr>Slide 79</vt:lpstr>
      <vt:lpstr>Slide 80</vt:lpstr>
      <vt:lpstr>Slide 81</vt:lpstr>
      <vt:lpstr>Slide 82</vt:lpstr>
      <vt:lpstr>Null Values </vt:lpstr>
      <vt:lpstr>Slide 84</vt:lpstr>
      <vt:lpstr>Join Operation</vt:lpstr>
      <vt:lpstr>1. Inner join: </vt:lpstr>
      <vt:lpstr>Slide 87</vt:lpstr>
      <vt:lpstr>Slide 88</vt:lpstr>
      <vt:lpstr>2. Outer Join: </vt:lpstr>
      <vt:lpstr>a. Left Outer join: </vt:lpstr>
      <vt:lpstr>b. Right Outer join: </vt:lpstr>
      <vt:lpstr>c. Full Outer join:</vt:lpstr>
      <vt:lpstr>Slide 93</vt:lpstr>
      <vt:lpstr>Slide 94</vt:lpstr>
      <vt:lpstr>Slide 95</vt:lpstr>
      <vt:lpstr>3. Cross join:</vt:lpstr>
      <vt:lpstr>Slide 97</vt:lpstr>
      <vt:lpstr>4. Equi join: </vt:lpstr>
      <vt:lpstr>Stored Procedure</vt:lpstr>
      <vt:lpstr>Slide 100</vt:lpstr>
      <vt:lpstr>Creating Stored Procedure</vt:lpstr>
      <vt:lpstr>Slide 102</vt:lpstr>
      <vt:lpstr>Executing a Stored Procedure </vt:lpstr>
      <vt:lpstr>Altering Stored Procedure</vt:lpstr>
      <vt:lpstr>Dropping a stored Procedure</vt:lpstr>
      <vt:lpstr>Creating a Parameterized Stored Procedure</vt:lpstr>
      <vt:lpstr>Slide 107</vt:lpstr>
      <vt:lpstr>Slide 108</vt:lpstr>
      <vt:lpstr>Query By Example (QBE)</vt:lpstr>
      <vt:lpstr>Slide 110</vt:lpstr>
      <vt:lpstr>Slide 111</vt:lpstr>
      <vt:lpstr>Slide 112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Relational Database Query Languages</dc:title>
  <dc:creator>lali</dc:creator>
  <cp:lastModifiedBy>User</cp:lastModifiedBy>
  <cp:revision>125</cp:revision>
  <dcterms:created xsi:type="dcterms:W3CDTF">2020-11-02T00:37:26Z</dcterms:created>
  <dcterms:modified xsi:type="dcterms:W3CDTF">2022-06-03T02:16:59Z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0x0101006A8612B3DE7B164091BDE335CB825996</vt:lpwstr>
  </property>
</Properties>
</file>