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1"/>
  </p:sldMasterIdLst>
  <p:notesMasterIdLst>
    <p:notesMasterId r:id="rId7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4" r:id="rId16"/>
    <p:sldId id="276" r:id="rId17"/>
    <p:sldId id="277" r:id="rId18"/>
    <p:sldId id="278" r:id="rId19"/>
    <p:sldId id="279" r:id="rId20"/>
    <p:sldId id="280" r:id="rId21"/>
    <p:sldId id="281" r:id="rId22"/>
    <p:sldId id="282" r:id="rId23"/>
    <p:sldId id="283" r:id="rId24"/>
    <p:sldId id="284" r:id="rId25"/>
    <p:sldId id="292" r:id="rId26"/>
    <p:sldId id="270" r:id="rId27"/>
    <p:sldId id="271" r:id="rId28"/>
    <p:sldId id="272" r:id="rId29"/>
    <p:sldId id="290" r:id="rId30"/>
    <p:sldId id="273" r:id="rId31"/>
    <p:sldId id="285" r:id="rId32"/>
    <p:sldId id="286" r:id="rId33"/>
    <p:sldId id="287" r:id="rId34"/>
    <p:sldId id="288" r:id="rId35"/>
    <p:sldId id="293" r:id="rId36"/>
    <p:sldId id="294" r:id="rId37"/>
    <p:sldId id="303" r:id="rId38"/>
    <p:sldId id="295" r:id="rId39"/>
    <p:sldId id="296" r:id="rId40"/>
    <p:sldId id="297" r:id="rId41"/>
    <p:sldId id="298" r:id="rId42"/>
    <p:sldId id="299" r:id="rId43"/>
    <p:sldId id="301" r:id="rId44"/>
    <p:sldId id="302" r:id="rId45"/>
    <p:sldId id="300"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34" r:id="rId69"/>
    <p:sldId id="326" r:id="rId70"/>
    <p:sldId id="327" r:id="rId71"/>
    <p:sldId id="328" r:id="rId72"/>
    <p:sldId id="329" r:id="rId73"/>
    <p:sldId id="330" r:id="rId74"/>
    <p:sldId id="331" r:id="rId75"/>
    <p:sldId id="332"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995" autoAdjust="0"/>
    <p:restoredTop sz="87893" autoAdjust="0"/>
  </p:normalViewPr>
  <p:slideViewPr>
    <p:cSldViewPr snapToGrid="0">
      <p:cViewPr varScale="1">
        <p:scale>
          <a:sx n="77" d="100"/>
          <a:sy n="77" d="100"/>
        </p:scale>
        <p:origin x="-912" y="-8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49417B-A36A-4960-9D36-7C49AA77B50A}" type="datetimeFigureOut">
              <a:rPr lang="en-US" smtClean="0"/>
              <a:pPr/>
              <a:t>24-Jun-22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3F1676-7382-4C1E-882C-F99BCD293629}" type="slidenum">
              <a:rPr lang="en-US" smtClean="0"/>
              <a:pPr/>
              <a:t>‹#›</a:t>
            </a:fld>
            <a:endParaRPr lang="en-US"/>
          </a:p>
        </p:txBody>
      </p:sp>
    </p:spTree>
    <p:extLst>
      <p:ext uri="{BB962C8B-B14F-4D97-AF65-F5344CB8AC3E}">
        <p14:creationId xmlns="" xmlns:p14="http://schemas.microsoft.com/office/powerpoint/2010/main" val="2135272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closure of </a:t>
            </a:r>
            <a:r>
              <a:rPr lang="en-US" sz="1200" b="1" i="0" kern="1200" dirty="0" smtClean="0">
                <a:solidFill>
                  <a:schemeClr val="tx1"/>
                </a:solidFill>
                <a:effectLst/>
                <a:latin typeface="+mn-lt"/>
                <a:ea typeface="+mn-ea"/>
                <a:cs typeface="+mn-cs"/>
              </a:rPr>
              <a:t>F</a:t>
            </a:r>
            <a:r>
              <a:rPr lang="en-US" sz="1200" b="0" i="0" kern="1200" dirty="0" smtClean="0">
                <a:solidFill>
                  <a:schemeClr val="tx1"/>
                </a:solidFill>
                <a:effectLst/>
                <a:latin typeface="+mn-lt"/>
                <a:ea typeface="+mn-ea"/>
                <a:cs typeface="+mn-cs"/>
              </a:rPr>
              <a:t>, denoted as </a:t>
            </a:r>
            <a:r>
              <a:rPr lang="en-US" sz="1200" b="1" i="0" kern="1200" dirty="0" smtClean="0">
                <a:solidFill>
                  <a:schemeClr val="tx1"/>
                </a:solidFill>
                <a:effectLst/>
                <a:latin typeface="+mn-lt"/>
                <a:ea typeface="+mn-ea"/>
                <a:cs typeface="+mn-cs"/>
              </a:rPr>
              <a:t>F+</a:t>
            </a:r>
            <a:r>
              <a:rPr lang="en-US" sz="1200" b="0" i="0" kern="1200" dirty="0" smtClean="0">
                <a:solidFill>
                  <a:schemeClr val="tx1"/>
                </a:solidFill>
                <a:effectLst/>
                <a:latin typeface="+mn-lt"/>
                <a:ea typeface="+mn-ea"/>
                <a:cs typeface="+mn-cs"/>
              </a:rPr>
              <a:t>, is the set of all regular FDs that can be derived from </a:t>
            </a:r>
            <a:r>
              <a:rPr lang="en-US" sz="1200" b="1" i="0" kern="1200" dirty="0" smtClean="0">
                <a:solidFill>
                  <a:schemeClr val="tx1"/>
                </a:solidFill>
                <a:effectLst/>
                <a:latin typeface="+mn-lt"/>
                <a:ea typeface="+mn-ea"/>
                <a:cs typeface="+mn-cs"/>
              </a:rPr>
              <a:t>F</a:t>
            </a:r>
            <a:r>
              <a:rPr lang="en-US" sz="1200" b="0" i="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703F1676-7382-4C1E-882C-F99BCD293629}" type="slidenum">
              <a:rPr lang="en-US" smtClean="0"/>
              <a:pPr/>
              <a:t>72</a:t>
            </a:fld>
            <a:endParaRPr lang="en-US"/>
          </a:p>
        </p:txBody>
      </p:sp>
    </p:spTree>
    <p:extLst>
      <p:ext uri="{BB962C8B-B14F-4D97-AF65-F5344CB8AC3E}">
        <p14:creationId xmlns="" xmlns:p14="http://schemas.microsoft.com/office/powerpoint/2010/main" val="7489904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2CAF8B8-78CA-46B7-8025-93A429413A54}" type="datetimeFigureOut">
              <a:rPr lang="en-US" smtClean="0"/>
              <a:pPr/>
              <a:t>24-Jun-22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D2781F5-B475-4A21-9E89-23C0DB7B7060}" type="slidenum">
              <a:rPr lang="en-US" smtClean="0"/>
              <a:pPr/>
              <a:t>‹#›</a:t>
            </a:fld>
            <a:endParaRPr lang="en-US"/>
          </a:p>
        </p:txBody>
      </p:sp>
    </p:spTree>
    <p:extLst>
      <p:ext uri="{BB962C8B-B14F-4D97-AF65-F5344CB8AC3E}">
        <p14:creationId xmlns="" xmlns:p14="http://schemas.microsoft.com/office/powerpoint/2010/main" val="2431110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CAF8B8-78CA-46B7-8025-93A429413A54}" type="datetimeFigureOut">
              <a:rPr lang="en-US" smtClean="0"/>
              <a:pPr/>
              <a:t>24-Jun-22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D2781F5-B475-4A21-9E89-23C0DB7B7060}" type="slidenum">
              <a:rPr lang="en-US" smtClean="0"/>
              <a:pPr/>
              <a:t>‹#›</a:t>
            </a:fld>
            <a:endParaRPr lang="en-US"/>
          </a:p>
        </p:txBody>
      </p:sp>
    </p:spTree>
    <p:extLst>
      <p:ext uri="{BB962C8B-B14F-4D97-AF65-F5344CB8AC3E}">
        <p14:creationId xmlns="" xmlns:p14="http://schemas.microsoft.com/office/powerpoint/2010/main" val="2316859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CAF8B8-78CA-46B7-8025-93A429413A54}" type="datetimeFigureOut">
              <a:rPr lang="en-US" smtClean="0"/>
              <a:pPr/>
              <a:t>24-Jun-22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D2781F5-B475-4A21-9E89-23C0DB7B7060}"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 xmlns:p14="http://schemas.microsoft.com/office/powerpoint/2010/main" val="30223894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72CAF8B8-78CA-46B7-8025-93A429413A54}" type="datetimeFigureOut">
              <a:rPr lang="en-US" smtClean="0"/>
              <a:pPr/>
              <a:t>24-Jun-22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D2781F5-B475-4A21-9E89-23C0DB7B7060}" type="slidenum">
              <a:rPr lang="en-US" smtClean="0"/>
              <a:pPr/>
              <a:t>‹#›</a:t>
            </a:fld>
            <a:endParaRPr lang="en-US"/>
          </a:p>
        </p:txBody>
      </p:sp>
    </p:spTree>
    <p:extLst>
      <p:ext uri="{BB962C8B-B14F-4D97-AF65-F5344CB8AC3E}">
        <p14:creationId xmlns="" xmlns:p14="http://schemas.microsoft.com/office/powerpoint/2010/main" val="706305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72CAF8B8-78CA-46B7-8025-93A429413A54}" type="datetimeFigureOut">
              <a:rPr lang="en-US" smtClean="0"/>
              <a:pPr/>
              <a:t>24-Jun-22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D2781F5-B475-4A21-9E89-23C0DB7B7060}"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 xmlns:p14="http://schemas.microsoft.com/office/powerpoint/2010/main" val="3549396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72CAF8B8-78CA-46B7-8025-93A429413A54}" type="datetimeFigureOut">
              <a:rPr lang="en-US" smtClean="0"/>
              <a:pPr/>
              <a:t>24-Jun-22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D2781F5-B475-4A21-9E89-23C0DB7B7060}" type="slidenum">
              <a:rPr lang="en-US" smtClean="0"/>
              <a:pPr/>
              <a:t>‹#›</a:t>
            </a:fld>
            <a:endParaRPr lang="en-US"/>
          </a:p>
        </p:txBody>
      </p:sp>
    </p:spTree>
    <p:extLst>
      <p:ext uri="{BB962C8B-B14F-4D97-AF65-F5344CB8AC3E}">
        <p14:creationId xmlns="" xmlns:p14="http://schemas.microsoft.com/office/powerpoint/2010/main" val="24949153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CAF8B8-78CA-46B7-8025-93A429413A54}" type="datetimeFigureOut">
              <a:rPr lang="en-US" smtClean="0"/>
              <a:pPr/>
              <a:t>24-Jun-22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D2781F5-B475-4A21-9E89-23C0DB7B7060}" type="slidenum">
              <a:rPr lang="en-US" smtClean="0"/>
              <a:pPr/>
              <a:t>‹#›</a:t>
            </a:fld>
            <a:endParaRPr lang="en-US"/>
          </a:p>
        </p:txBody>
      </p:sp>
    </p:spTree>
    <p:extLst>
      <p:ext uri="{BB962C8B-B14F-4D97-AF65-F5344CB8AC3E}">
        <p14:creationId xmlns="" xmlns:p14="http://schemas.microsoft.com/office/powerpoint/2010/main" val="42067860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CAF8B8-78CA-46B7-8025-93A429413A54}" type="datetimeFigureOut">
              <a:rPr lang="en-US" smtClean="0"/>
              <a:pPr/>
              <a:t>24-Jun-22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D2781F5-B475-4A21-9E89-23C0DB7B7060}" type="slidenum">
              <a:rPr lang="en-US" smtClean="0"/>
              <a:pPr/>
              <a:t>‹#›</a:t>
            </a:fld>
            <a:endParaRPr lang="en-US"/>
          </a:p>
        </p:txBody>
      </p:sp>
    </p:spTree>
    <p:extLst>
      <p:ext uri="{BB962C8B-B14F-4D97-AF65-F5344CB8AC3E}">
        <p14:creationId xmlns="" xmlns:p14="http://schemas.microsoft.com/office/powerpoint/2010/main" val="3395313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CAF8B8-78CA-46B7-8025-93A429413A54}" type="datetimeFigureOut">
              <a:rPr lang="en-US" smtClean="0"/>
              <a:pPr/>
              <a:t>24-Jun-22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D2781F5-B475-4A21-9E89-23C0DB7B7060}" type="slidenum">
              <a:rPr lang="en-US" smtClean="0"/>
              <a:pPr/>
              <a:t>‹#›</a:t>
            </a:fld>
            <a:endParaRPr lang="en-US"/>
          </a:p>
        </p:txBody>
      </p:sp>
    </p:spTree>
    <p:extLst>
      <p:ext uri="{BB962C8B-B14F-4D97-AF65-F5344CB8AC3E}">
        <p14:creationId xmlns="" xmlns:p14="http://schemas.microsoft.com/office/powerpoint/2010/main" val="3940871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CAF8B8-78CA-46B7-8025-93A429413A54}" type="datetimeFigureOut">
              <a:rPr lang="en-US" smtClean="0"/>
              <a:pPr/>
              <a:t>24-Jun-22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D2781F5-B475-4A21-9E89-23C0DB7B7060}" type="slidenum">
              <a:rPr lang="en-US" smtClean="0"/>
              <a:pPr/>
              <a:t>‹#›</a:t>
            </a:fld>
            <a:endParaRPr lang="en-US"/>
          </a:p>
        </p:txBody>
      </p:sp>
    </p:spTree>
    <p:extLst>
      <p:ext uri="{BB962C8B-B14F-4D97-AF65-F5344CB8AC3E}">
        <p14:creationId xmlns="" xmlns:p14="http://schemas.microsoft.com/office/powerpoint/2010/main" val="1507639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2CAF8B8-78CA-46B7-8025-93A429413A54}" type="datetimeFigureOut">
              <a:rPr lang="en-US" smtClean="0"/>
              <a:pPr/>
              <a:t>24-Jun-22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D2781F5-B475-4A21-9E89-23C0DB7B7060}" type="slidenum">
              <a:rPr lang="en-US" smtClean="0"/>
              <a:pPr/>
              <a:t>‹#›</a:t>
            </a:fld>
            <a:endParaRPr lang="en-US"/>
          </a:p>
        </p:txBody>
      </p:sp>
    </p:spTree>
    <p:extLst>
      <p:ext uri="{BB962C8B-B14F-4D97-AF65-F5344CB8AC3E}">
        <p14:creationId xmlns="" xmlns:p14="http://schemas.microsoft.com/office/powerpoint/2010/main" val="4229445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2CAF8B8-78CA-46B7-8025-93A429413A54}" type="datetimeFigureOut">
              <a:rPr lang="en-US" smtClean="0"/>
              <a:pPr/>
              <a:t>24-Jun-22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D2781F5-B475-4A21-9E89-23C0DB7B7060}" type="slidenum">
              <a:rPr lang="en-US" smtClean="0"/>
              <a:pPr/>
              <a:t>‹#›</a:t>
            </a:fld>
            <a:endParaRPr lang="en-US"/>
          </a:p>
        </p:txBody>
      </p:sp>
    </p:spTree>
    <p:extLst>
      <p:ext uri="{BB962C8B-B14F-4D97-AF65-F5344CB8AC3E}">
        <p14:creationId xmlns="" xmlns:p14="http://schemas.microsoft.com/office/powerpoint/2010/main" val="1929099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2CAF8B8-78CA-46B7-8025-93A429413A54}" type="datetimeFigureOut">
              <a:rPr lang="en-US" smtClean="0"/>
              <a:pPr/>
              <a:t>24-Jun-22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D2781F5-B475-4A21-9E89-23C0DB7B7060}" type="slidenum">
              <a:rPr lang="en-US" smtClean="0"/>
              <a:pPr/>
              <a:t>‹#›</a:t>
            </a:fld>
            <a:endParaRPr lang="en-US"/>
          </a:p>
        </p:txBody>
      </p:sp>
    </p:spTree>
    <p:extLst>
      <p:ext uri="{BB962C8B-B14F-4D97-AF65-F5344CB8AC3E}">
        <p14:creationId xmlns="" xmlns:p14="http://schemas.microsoft.com/office/powerpoint/2010/main" val="931748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CAF8B8-78CA-46B7-8025-93A429413A54}" type="datetimeFigureOut">
              <a:rPr lang="en-US" smtClean="0"/>
              <a:pPr/>
              <a:t>24-Jun-22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D2781F5-B475-4A21-9E89-23C0DB7B7060}" type="slidenum">
              <a:rPr lang="en-US" smtClean="0"/>
              <a:pPr/>
              <a:t>‹#›</a:t>
            </a:fld>
            <a:endParaRPr lang="en-US"/>
          </a:p>
        </p:txBody>
      </p:sp>
    </p:spTree>
    <p:extLst>
      <p:ext uri="{BB962C8B-B14F-4D97-AF65-F5344CB8AC3E}">
        <p14:creationId xmlns="" xmlns:p14="http://schemas.microsoft.com/office/powerpoint/2010/main" val="2743402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CAF8B8-78CA-46B7-8025-93A429413A54}" type="datetimeFigureOut">
              <a:rPr lang="en-US" smtClean="0"/>
              <a:pPr/>
              <a:t>24-Jun-22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D2781F5-B475-4A21-9E89-23C0DB7B7060}" type="slidenum">
              <a:rPr lang="en-US" smtClean="0"/>
              <a:pPr/>
              <a:t>‹#›</a:t>
            </a:fld>
            <a:endParaRPr lang="en-US"/>
          </a:p>
        </p:txBody>
      </p:sp>
    </p:spTree>
    <p:extLst>
      <p:ext uri="{BB962C8B-B14F-4D97-AF65-F5344CB8AC3E}">
        <p14:creationId xmlns="" xmlns:p14="http://schemas.microsoft.com/office/powerpoint/2010/main" val="3025898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CAF8B8-78CA-46B7-8025-93A429413A54}" type="datetimeFigureOut">
              <a:rPr lang="en-US" smtClean="0"/>
              <a:pPr/>
              <a:t>24-Jun-22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D2781F5-B475-4A21-9E89-23C0DB7B7060}" type="slidenum">
              <a:rPr lang="en-US" smtClean="0"/>
              <a:pPr/>
              <a:t>‹#›</a:t>
            </a:fld>
            <a:endParaRPr lang="en-US"/>
          </a:p>
        </p:txBody>
      </p:sp>
    </p:spTree>
    <p:extLst>
      <p:ext uri="{BB962C8B-B14F-4D97-AF65-F5344CB8AC3E}">
        <p14:creationId xmlns="" xmlns:p14="http://schemas.microsoft.com/office/powerpoint/2010/main" val="3955763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2CAF8B8-78CA-46B7-8025-93A429413A54}" type="datetimeFigureOut">
              <a:rPr lang="en-US" smtClean="0"/>
              <a:pPr/>
              <a:t>24-Jun-22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D2781F5-B475-4A21-9E89-23C0DB7B7060}" type="slidenum">
              <a:rPr lang="en-US" smtClean="0"/>
              <a:pPr/>
              <a:t>‹#›</a:t>
            </a:fld>
            <a:endParaRPr lang="en-US"/>
          </a:p>
        </p:txBody>
      </p:sp>
    </p:spTree>
    <p:extLst>
      <p:ext uri="{BB962C8B-B14F-4D97-AF65-F5344CB8AC3E}">
        <p14:creationId xmlns="" xmlns:p14="http://schemas.microsoft.com/office/powerpoint/2010/main" val="3195978448"/>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 id="2147483860" r:id="rId14"/>
    <p:sldLayoutId id="2147483861" r:id="rId15"/>
    <p:sldLayoutId id="214748386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601069"/>
            <a:ext cx="8791575" cy="2387600"/>
          </a:xfrm>
        </p:spPr>
        <p:txBody>
          <a:bodyPr>
            <a:normAutofit fontScale="90000"/>
          </a:bodyPr>
          <a:lstStyle/>
          <a:p>
            <a:pPr algn="ctr"/>
            <a:r>
              <a:rPr lang="en-US" dirty="0"/>
              <a:t>Chapter 5</a:t>
            </a:r>
            <a:br>
              <a:rPr lang="en-US" dirty="0"/>
            </a:br>
            <a:r>
              <a:rPr lang="en-US" dirty="0"/>
              <a:t>Database Constraints and Relational Database Design </a:t>
            </a:r>
          </a:p>
        </p:txBody>
      </p:sp>
      <p:sp>
        <p:nvSpPr>
          <p:cNvPr id="3" name="Subtitle 2"/>
          <p:cNvSpPr>
            <a:spLocks noGrp="1"/>
          </p:cNvSpPr>
          <p:nvPr>
            <p:ph type="subTitle" idx="1"/>
          </p:nvPr>
        </p:nvSpPr>
        <p:spPr/>
        <p:txBody>
          <a:bodyPr>
            <a:normAutofit lnSpcReduction="10000"/>
          </a:bodyPr>
          <a:lstStyle/>
          <a:p>
            <a:pPr algn="l"/>
            <a:r>
              <a:rPr lang="en-US" dirty="0"/>
              <a:t>Presented by : Er. Lali Manandhar</a:t>
            </a:r>
          </a:p>
          <a:p>
            <a:pPr algn="l"/>
            <a:r>
              <a:rPr lang="en-US" dirty="0" smtClean="0"/>
              <a:t>	           Assistant </a:t>
            </a:r>
            <a:r>
              <a:rPr lang="en-US" dirty="0"/>
              <a:t>Senior Lecturer</a:t>
            </a:r>
          </a:p>
          <a:p>
            <a:pPr algn="l"/>
            <a:r>
              <a:rPr lang="en-US" dirty="0" smtClean="0"/>
              <a:t>                        Everest </a:t>
            </a:r>
            <a:r>
              <a:rPr lang="en-US" dirty="0"/>
              <a:t>Engineering College</a:t>
            </a:r>
          </a:p>
          <a:p>
            <a:endParaRPr lang="en-US" dirty="0"/>
          </a:p>
        </p:txBody>
      </p:sp>
    </p:spTree>
    <p:extLst>
      <p:ext uri="{BB962C8B-B14F-4D97-AF65-F5344CB8AC3E}">
        <p14:creationId xmlns="" xmlns:p14="http://schemas.microsoft.com/office/powerpoint/2010/main" val="38011369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220716"/>
            <a:ext cx="9905999" cy="6117021"/>
          </a:xfrm>
        </p:spPr>
        <p:txBody>
          <a:bodyPr>
            <a:normAutofit/>
          </a:bodyPr>
          <a:lstStyle/>
          <a:p>
            <a:endParaRPr lang="en-US" dirty="0" smtClean="0"/>
          </a:p>
          <a:p>
            <a:r>
              <a:rPr lang="en-US" dirty="0" smtClean="0"/>
              <a:t>b</a:t>
            </a:r>
            <a:r>
              <a:rPr lang="en-US" dirty="0"/>
              <a:t>. Cascade Delete</a:t>
            </a:r>
            <a:r>
              <a:rPr lang="en-US" dirty="0" smtClean="0"/>
              <a:t>:</a:t>
            </a:r>
          </a:p>
          <a:p>
            <a:pPr lvl="1"/>
            <a:r>
              <a:rPr lang="en-US" dirty="0"/>
              <a:t>The cascade delete rule between two tables is an option that causes deletion of a record from </a:t>
            </a:r>
            <a:r>
              <a:rPr lang="en-US" dirty="0" smtClean="0"/>
              <a:t>primary </a:t>
            </a:r>
            <a:r>
              <a:rPr lang="en-US" dirty="0"/>
              <a:t>table to automatically delete all the related record in foreign table.  </a:t>
            </a:r>
            <a:endParaRPr lang="en-US" dirty="0" smtClean="0"/>
          </a:p>
          <a:p>
            <a:pPr lvl="1"/>
            <a:r>
              <a:rPr lang="en-US" dirty="0"/>
              <a:t>Example: </a:t>
            </a:r>
          </a:p>
          <a:p>
            <a:pPr marL="457200" lvl="1" indent="0">
              <a:buNone/>
            </a:pPr>
            <a:r>
              <a:rPr lang="en-US" dirty="0"/>
              <a:t>Let us </a:t>
            </a:r>
            <a:r>
              <a:rPr lang="en-US"/>
              <a:t>create </a:t>
            </a:r>
            <a:r>
              <a:rPr lang="en-US" smtClean="0"/>
              <a:t>two </a:t>
            </a:r>
            <a:r>
              <a:rPr lang="en-US" dirty="0"/>
              <a:t>table </a:t>
            </a:r>
            <a:r>
              <a:rPr lang="en-US" dirty="0" err="1"/>
              <a:t>tbl_std</a:t>
            </a:r>
            <a:r>
              <a:rPr lang="en-US" dirty="0"/>
              <a:t> and </a:t>
            </a:r>
            <a:r>
              <a:rPr lang="en-US" dirty="0" err="1"/>
              <a:t>tbl_marks</a:t>
            </a:r>
            <a:r>
              <a:rPr lang="en-US" dirty="0"/>
              <a:t> which are coupled together using foreign key. </a:t>
            </a:r>
          </a:p>
          <a:p>
            <a:pPr marL="457200" lvl="1" indent="0">
              <a:buNone/>
            </a:pPr>
            <a:r>
              <a:rPr lang="en-US" dirty="0"/>
              <a:t>CREATE TABLE </a:t>
            </a:r>
            <a:r>
              <a:rPr lang="en-US" dirty="0" err="1"/>
              <a:t>tbl_std</a:t>
            </a:r>
            <a:r>
              <a:rPr lang="en-US" dirty="0"/>
              <a:t> </a:t>
            </a:r>
          </a:p>
          <a:p>
            <a:pPr marL="457200" lvl="1" indent="0">
              <a:buNone/>
            </a:pPr>
            <a:r>
              <a:rPr lang="en-US" dirty="0"/>
              <a:t>( </a:t>
            </a:r>
          </a:p>
          <a:p>
            <a:pPr marL="457200" lvl="1" indent="0">
              <a:buNone/>
            </a:pPr>
            <a:r>
              <a:rPr lang="en-US" dirty="0"/>
              <a:t>id INT PRIMARY KEY, </a:t>
            </a:r>
          </a:p>
          <a:p>
            <a:pPr marL="457200" lvl="1" indent="0">
              <a:buNone/>
            </a:pPr>
            <a:r>
              <a:rPr lang="en-US" dirty="0"/>
              <a:t>name VARCHAR(50), </a:t>
            </a:r>
          </a:p>
          <a:p>
            <a:pPr marL="457200" lvl="1" indent="0">
              <a:buNone/>
            </a:pPr>
            <a:r>
              <a:rPr lang="en-US" dirty="0"/>
              <a:t>roll INT, </a:t>
            </a:r>
          </a:p>
          <a:p>
            <a:pPr marL="457200" lvl="1" indent="0">
              <a:buNone/>
            </a:pPr>
            <a:r>
              <a:rPr lang="en-US" dirty="0" err="1"/>
              <a:t>sem</a:t>
            </a:r>
            <a:r>
              <a:rPr lang="en-US" dirty="0"/>
              <a:t> VARCHAR(5) </a:t>
            </a:r>
          </a:p>
          <a:p>
            <a:pPr marL="457200" lvl="1" indent="0">
              <a:buNone/>
            </a:pPr>
            <a:r>
              <a:rPr lang="en-US" dirty="0"/>
              <a:t>) </a:t>
            </a:r>
            <a:endParaRPr lang="en-US" dirty="0" smtClean="0"/>
          </a:p>
          <a:p>
            <a:pPr marL="457200" lvl="1" indent="0">
              <a:buNone/>
            </a:pPr>
            <a:endParaRPr lang="en-US" dirty="0"/>
          </a:p>
        </p:txBody>
      </p:sp>
    </p:spTree>
    <p:extLst>
      <p:ext uri="{BB962C8B-B14F-4D97-AF65-F5344CB8AC3E}">
        <p14:creationId xmlns="" xmlns:p14="http://schemas.microsoft.com/office/powerpoint/2010/main" val="3449566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331076"/>
            <a:ext cx="9905999" cy="5880538"/>
          </a:xfrm>
        </p:spPr>
        <p:txBody>
          <a:bodyPr>
            <a:normAutofit/>
          </a:bodyPr>
          <a:lstStyle/>
          <a:p>
            <a:pPr marL="0" indent="0">
              <a:buNone/>
            </a:pPr>
            <a:r>
              <a:rPr lang="en-US" dirty="0"/>
              <a:t>CREATE TABLE </a:t>
            </a:r>
            <a:r>
              <a:rPr lang="en-US" dirty="0" err="1"/>
              <a:t>tbl_mark</a:t>
            </a:r>
            <a:r>
              <a:rPr lang="en-US" dirty="0"/>
              <a:t> </a:t>
            </a:r>
            <a:endParaRPr lang="en-US" dirty="0" smtClean="0"/>
          </a:p>
          <a:p>
            <a:pPr marL="0" indent="0">
              <a:buNone/>
            </a:pPr>
            <a:r>
              <a:rPr lang="en-US" dirty="0" smtClean="0"/>
              <a:t>( </a:t>
            </a:r>
            <a:endParaRPr lang="en-US" dirty="0"/>
          </a:p>
          <a:p>
            <a:pPr marL="0" indent="0">
              <a:buNone/>
            </a:pPr>
            <a:r>
              <a:rPr lang="en-US" dirty="0"/>
              <a:t>id INT FOREIGN KEY REFERENCES </a:t>
            </a:r>
            <a:r>
              <a:rPr lang="en-US" dirty="0" err="1"/>
              <a:t>tbl_std</a:t>
            </a:r>
            <a:r>
              <a:rPr lang="en-US" dirty="0"/>
              <a:t>(id) ON DELETE CASCADE ON UPDATE </a:t>
            </a:r>
          </a:p>
          <a:p>
            <a:pPr marL="0" indent="0">
              <a:buNone/>
            </a:pPr>
            <a:r>
              <a:rPr lang="en-US" dirty="0"/>
              <a:t>CASCADE, </a:t>
            </a:r>
          </a:p>
          <a:p>
            <a:pPr marL="0" indent="0">
              <a:buNone/>
            </a:pPr>
            <a:r>
              <a:rPr lang="en-US" dirty="0" err="1"/>
              <a:t>maths</a:t>
            </a:r>
            <a:r>
              <a:rPr lang="en-US" dirty="0"/>
              <a:t> INT, </a:t>
            </a:r>
          </a:p>
          <a:p>
            <a:pPr marL="0" indent="0">
              <a:buNone/>
            </a:pPr>
            <a:r>
              <a:rPr lang="en-US" dirty="0" smtClean="0"/>
              <a:t>science </a:t>
            </a:r>
            <a:r>
              <a:rPr lang="en-US" dirty="0"/>
              <a:t>INT, </a:t>
            </a:r>
          </a:p>
          <a:p>
            <a:pPr marL="0" indent="0">
              <a:buNone/>
            </a:pPr>
            <a:r>
              <a:rPr lang="en-US" dirty="0" err="1"/>
              <a:t>english</a:t>
            </a:r>
            <a:r>
              <a:rPr lang="en-US" dirty="0"/>
              <a:t> INT </a:t>
            </a:r>
          </a:p>
          <a:p>
            <a:pPr marL="0" indent="0">
              <a:buNone/>
            </a:pPr>
            <a:r>
              <a:rPr lang="en-US" dirty="0"/>
              <a:t>) </a:t>
            </a:r>
            <a:endParaRPr lang="en-US" dirty="0" smtClean="0"/>
          </a:p>
          <a:p>
            <a:r>
              <a:rPr lang="en-US" dirty="0"/>
              <a:t>What is the output of execution of following queries. </a:t>
            </a:r>
          </a:p>
        </p:txBody>
      </p:sp>
    </p:spTree>
    <p:extLst>
      <p:ext uri="{BB962C8B-B14F-4D97-AF65-F5344CB8AC3E}">
        <p14:creationId xmlns="" xmlns:p14="http://schemas.microsoft.com/office/powerpoint/2010/main" val="963042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1141413" y="111125"/>
            <a:ext cx="9906000" cy="5680075"/>
          </a:xfrm>
        </p:spPr>
        <p:txBody>
          <a:bodyPr>
            <a:normAutofit/>
          </a:bodyPr>
          <a:lstStyle/>
          <a:p>
            <a:endParaRPr lang="en-US" dirty="0" smtClean="0"/>
          </a:p>
          <a:p>
            <a:r>
              <a:rPr lang="en-US" dirty="0" smtClean="0"/>
              <a:t>1</a:t>
            </a:r>
            <a:r>
              <a:rPr lang="en-US" dirty="0"/>
              <a:t>. INSERT INTO </a:t>
            </a:r>
            <a:r>
              <a:rPr lang="en-US" dirty="0" err="1"/>
              <a:t>tbl_mark</a:t>
            </a:r>
            <a:r>
              <a:rPr lang="en-US" dirty="0"/>
              <a:t> VALUES (1,55,66,77) </a:t>
            </a:r>
            <a:endParaRPr lang="en-US" dirty="0" smtClean="0"/>
          </a:p>
          <a:p>
            <a:pPr lvl="1"/>
            <a:r>
              <a:rPr lang="en-US" dirty="0" smtClean="0"/>
              <a:t>Result</a:t>
            </a:r>
            <a:r>
              <a:rPr lang="en-US" dirty="0"/>
              <a:t>: Not allowed because, the foreign key  field has null references to Primary key field i.e. the student with id </a:t>
            </a:r>
            <a:r>
              <a:rPr lang="en-US" dirty="0" smtClean="0"/>
              <a:t>1is </a:t>
            </a:r>
            <a:r>
              <a:rPr lang="en-US" dirty="0"/>
              <a:t>not available in primary table </a:t>
            </a:r>
            <a:r>
              <a:rPr lang="en-US" dirty="0" err="1"/>
              <a:t>tbl_std</a:t>
            </a:r>
            <a:r>
              <a:rPr lang="en-US" dirty="0"/>
              <a:t>. </a:t>
            </a:r>
          </a:p>
          <a:p>
            <a:r>
              <a:rPr lang="en-US" dirty="0"/>
              <a:t>2.  </a:t>
            </a:r>
            <a:r>
              <a:rPr lang="en-US" dirty="0" smtClean="0"/>
              <a:t>INSERT </a:t>
            </a:r>
            <a:r>
              <a:rPr lang="en-US" dirty="0"/>
              <a:t>INTO </a:t>
            </a:r>
            <a:r>
              <a:rPr lang="en-US" dirty="0" err="1"/>
              <a:t>tbl_std</a:t>
            </a:r>
            <a:r>
              <a:rPr lang="en-US" dirty="0"/>
              <a:t> VALUES (1,'Ram',5,'I') </a:t>
            </a:r>
            <a:endParaRPr lang="en-US" dirty="0" smtClean="0"/>
          </a:p>
          <a:p>
            <a:pPr marL="0" indent="0">
              <a:buNone/>
            </a:pPr>
            <a:r>
              <a:rPr lang="en-US" dirty="0"/>
              <a:t> </a:t>
            </a:r>
            <a:r>
              <a:rPr lang="en-US" dirty="0" smtClean="0"/>
              <a:t>      INSERT </a:t>
            </a:r>
            <a:r>
              <a:rPr lang="en-US" dirty="0"/>
              <a:t>INTO </a:t>
            </a:r>
            <a:r>
              <a:rPr lang="en-US" dirty="0" err="1"/>
              <a:t>tbl_mark</a:t>
            </a:r>
            <a:r>
              <a:rPr lang="en-US" dirty="0"/>
              <a:t> VALUES(1,55,66,77) </a:t>
            </a:r>
          </a:p>
          <a:p>
            <a:pPr marL="0" indent="0">
              <a:buNone/>
            </a:pPr>
            <a:r>
              <a:rPr lang="en-US" dirty="0" smtClean="0"/>
              <a:t>       INSERT </a:t>
            </a:r>
            <a:r>
              <a:rPr lang="en-US" dirty="0"/>
              <a:t>INTO </a:t>
            </a:r>
            <a:r>
              <a:rPr lang="en-US" dirty="0" err="1"/>
              <a:t>tbl_std</a:t>
            </a:r>
            <a:r>
              <a:rPr lang="en-US" dirty="0"/>
              <a:t> VALUES (2,'Hari',6,'I') </a:t>
            </a:r>
          </a:p>
          <a:p>
            <a:pPr marL="0" indent="0">
              <a:buNone/>
            </a:pPr>
            <a:r>
              <a:rPr lang="en-US" dirty="0" smtClean="0"/>
              <a:t>       INSERT </a:t>
            </a:r>
            <a:r>
              <a:rPr lang="en-US" dirty="0"/>
              <a:t>INTO </a:t>
            </a:r>
            <a:r>
              <a:rPr lang="en-US" dirty="0" err="1"/>
              <a:t>tbl_mark</a:t>
            </a:r>
            <a:r>
              <a:rPr lang="en-US" dirty="0"/>
              <a:t> VALUES(2,45,56,57) </a:t>
            </a:r>
            <a:endParaRPr lang="en-US" dirty="0" smtClean="0"/>
          </a:p>
          <a:p>
            <a:pPr marL="0" indent="0">
              <a:buNone/>
            </a:pPr>
            <a:r>
              <a:rPr lang="en-US" dirty="0"/>
              <a:t> </a:t>
            </a:r>
            <a:r>
              <a:rPr lang="en-US" dirty="0" smtClean="0"/>
              <a:t>      INSERT </a:t>
            </a:r>
            <a:r>
              <a:rPr lang="en-US" dirty="0"/>
              <a:t>INTO </a:t>
            </a:r>
            <a:r>
              <a:rPr lang="en-US" dirty="0" err="1"/>
              <a:t>tbl_std</a:t>
            </a:r>
            <a:r>
              <a:rPr lang="en-US" dirty="0"/>
              <a:t> VALUES (3,'Rabina',7,'I') </a:t>
            </a:r>
            <a:endParaRPr lang="en-US" dirty="0" smtClean="0"/>
          </a:p>
          <a:p>
            <a:pPr marL="0" indent="0">
              <a:buNone/>
            </a:pPr>
            <a:r>
              <a:rPr lang="en-US" dirty="0"/>
              <a:t> </a:t>
            </a:r>
            <a:r>
              <a:rPr lang="en-US" dirty="0" smtClean="0"/>
              <a:t>      INSERT </a:t>
            </a:r>
            <a:r>
              <a:rPr lang="en-US" dirty="0"/>
              <a:t>INTO </a:t>
            </a:r>
            <a:r>
              <a:rPr lang="en-US" dirty="0" err="1"/>
              <a:t>tbl_mark</a:t>
            </a:r>
            <a:r>
              <a:rPr lang="en-US" dirty="0"/>
              <a:t> VALUES(3,95,59,89) </a:t>
            </a:r>
            <a:endParaRPr lang="en-US" dirty="0" smtClean="0"/>
          </a:p>
          <a:p>
            <a:r>
              <a:rPr lang="en-US" dirty="0" smtClean="0"/>
              <a:t> </a:t>
            </a:r>
            <a:r>
              <a:rPr lang="en-US" dirty="0"/>
              <a:t>Result: </a:t>
            </a:r>
          </a:p>
        </p:txBody>
      </p:sp>
    </p:spTree>
    <p:extLst>
      <p:ext uri="{BB962C8B-B14F-4D97-AF65-F5344CB8AC3E}">
        <p14:creationId xmlns="" xmlns:p14="http://schemas.microsoft.com/office/powerpoint/2010/main" val="3163583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315310"/>
            <a:ext cx="9905999" cy="6180083"/>
          </a:xfrm>
        </p:spPr>
        <p:txBody>
          <a:bodyPr/>
          <a:lstStyle/>
          <a:p>
            <a:endParaRPr lang="en-US" dirty="0" smtClean="0"/>
          </a:p>
          <a:p>
            <a:endParaRPr lang="en-US" dirty="0"/>
          </a:p>
          <a:p>
            <a:pPr marL="0" indent="0">
              <a:buNone/>
            </a:pPr>
            <a:endParaRPr lang="en-US" dirty="0"/>
          </a:p>
          <a:p>
            <a:pPr marL="0" indent="0">
              <a:buNone/>
            </a:pPr>
            <a:endParaRPr lang="en-US" dirty="0"/>
          </a:p>
          <a:p>
            <a:r>
              <a:rPr lang="en-US" dirty="0" smtClean="0"/>
              <a:t>3. Change </a:t>
            </a:r>
            <a:r>
              <a:rPr lang="en-US" dirty="0"/>
              <a:t>the id of Ram to 10 </a:t>
            </a:r>
            <a:endParaRPr lang="en-US" dirty="0" smtClean="0"/>
          </a:p>
          <a:p>
            <a:endParaRPr lang="en-US" dirty="0"/>
          </a:p>
        </p:txBody>
      </p:sp>
      <p:pic>
        <p:nvPicPr>
          <p:cNvPr id="5" name="Picture 4"/>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141412" y="315310"/>
            <a:ext cx="9374188" cy="1986456"/>
          </a:xfrm>
          <a:prstGeom prst="rect">
            <a:avLst/>
          </a:prstGeom>
        </p:spPr>
      </p:pic>
      <p:pic>
        <p:nvPicPr>
          <p:cNvPr id="6" name="Picture 5"/>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217188" y="3192720"/>
            <a:ext cx="10275874" cy="2829708"/>
          </a:xfrm>
          <a:prstGeom prst="rect">
            <a:avLst/>
          </a:prstGeom>
        </p:spPr>
      </p:pic>
    </p:spTree>
    <p:extLst>
      <p:ext uri="{BB962C8B-B14F-4D97-AF65-F5344CB8AC3E}">
        <p14:creationId xmlns="" xmlns:p14="http://schemas.microsoft.com/office/powerpoint/2010/main" val="3596740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362607"/>
            <a:ext cx="9905999" cy="5428594"/>
          </a:xfrm>
        </p:spPr>
        <p:txBody>
          <a:bodyPr/>
          <a:lstStyle/>
          <a:p>
            <a:endParaRPr lang="en-US" dirty="0" smtClean="0"/>
          </a:p>
          <a:p>
            <a:r>
              <a:rPr lang="en-US" dirty="0" smtClean="0"/>
              <a:t>4</a:t>
            </a:r>
            <a:r>
              <a:rPr lang="en-US" dirty="0"/>
              <a:t>. Delete the record of student whose id is 3 </a:t>
            </a:r>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252508" y="1390215"/>
            <a:ext cx="9405719" cy="1686689"/>
          </a:xfrm>
          <a:prstGeom prst="rect">
            <a:avLst/>
          </a:prstGeom>
        </p:spPr>
      </p:pic>
      <p:pic>
        <p:nvPicPr>
          <p:cNvPr id="5" name="Picture 4"/>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329419" y="2730815"/>
            <a:ext cx="4455347" cy="938129"/>
          </a:xfrm>
          <a:prstGeom prst="rect">
            <a:avLst/>
          </a:prstGeom>
        </p:spPr>
      </p:pic>
    </p:spTree>
    <p:extLst>
      <p:ext uri="{BB962C8B-B14F-4D97-AF65-F5344CB8AC3E}">
        <p14:creationId xmlns="" xmlns:p14="http://schemas.microsoft.com/office/powerpoint/2010/main" val="3666041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68014"/>
            <a:ext cx="9905998" cy="930165"/>
          </a:xfrm>
        </p:spPr>
        <p:txBody>
          <a:bodyPr/>
          <a:lstStyle/>
          <a:p>
            <a:r>
              <a:rPr lang="en-US" dirty="0"/>
              <a:t>Assertions</a:t>
            </a:r>
          </a:p>
        </p:txBody>
      </p:sp>
      <p:sp>
        <p:nvSpPr>
          <p:cNvPr id="3" name="Content Placeholder 2"/>
          <p:cNvSpPr>
            <a:spLocks noGrp="1"/>
          </p:cNvSpPr>
          <p:nvPr>
            <p:ph idx="1"/>
          </p:nvPr>
        </p:nvSpPr>
        <p:spPr>
          <a:xfrm>
            <a:off x="1141412" y="1040524"/>
            <a:ext cx="9905999" cy="5407573"/>
          </a:xfrm>
        </p:spPr>
        <p:txBody>
          <a:bodyPr>
            <a:normAutofit/>
          </a:bodyPr>
          <a:lstStyle/>
          <a:p>
            <a:r>
              <a:rPr lang="en-US" dirty="0"/>
              <a:t>An assertion is a predicate expressing a condition that we wish </a:t>
            </a:r>
            <a:r>
              <a:rPr lang="en-US" dirty="0" smtClean="0"/>
              <a:t>the database </a:t>
            </a:r>
            <a:r>
              <a:rPr lang="en-US" dirty="0"/>
              <a:t>always to satisfy. </a:t>
            </a:r>
            <a:endParaRPr lang="en-US" dirty="0" smtClean="0"/>
          </a:p>
          <a:p>
            <a:r>
              <a:rPr lang="en-US" dirty="0"/>
              <a:t>An assertion in SQL takes the </a:t>
            </a:r>
            <a:r>
              <a:rPr lang="en-US" dirty="0" smtClean="0"/>
              <a:t>form create </a:t>
            </a:r>
            <a:r>
              <a:rPr lang="en-US" dirty="0"/>
              <a:t>assertion &lt;assertion-name&gt; check &lt;predicate condition</a:t>
            </a:r>
            <a:r>
              <a:rPr lang="en-US" dirty="0" smtClean="0"/>
              <a:t>&gt;</a:t>
            </a:r>
          </a:p>
          <a:p>
            <a:r>
              <a:rPr lang="en-US" dirty="0"/>
              <a:t>When an assertion is made, the system tests it for validity, and tests </a:t>
            </a:r>
            <a:r>
              <a:rPr lang="en-US" dirty="0" smtClean="0"/>
              <a:t>it again </a:t>
            </a:r>
            <a:r>
              <a:rPr lang="en-US" dirty="0"/>
              <a:t>on every update that may violate the </a:t>
            </a:r>
            <a:r>
              <a:rPr lang="en-US" dirty="0" smtClean="0"/>
              <a:t>assertion</a:t>
            </a:r>
          </a:p>
          <a:p>
            <a:r>
              <a:rPr lang="en-US" dirty="0"/>
              <a:t>This testing may introduce a significant amount of overhead; </a:t>
            </a:r>
            <a:r>
              <a:rPr lang="en-US" dirty="0" smtClean="0"/>
              <a:t>hence assertions </a:t>
            </a:r>
            <a:r>
              <a:rPr lang="en-US" dirty="0"/>
              <a:t>should be used with great care. </a:t>
            </a:r>
            <a:endParaRPr lang="en-US" dirty="0" smtClean="0"/>
          </a:p>
          <a:p>
            <a:r>
              <a:rPr lang="en-US" dirty="0"/>
              <a:t>The assertion is said to be violated if the query result is not empty and hence the user is denied from modifying the database. </a:t>
            </a:r>
          </a:p>
          <a:p>
            <a:endParaRPr lang="en-US" dirty="0" smtClean="0"/>
          </a:p>
          <a:p>
            <a:endParaRPr lang="en-US" dirty="0"/>
          </a:p>
        </p:txBody>
      </p:sp>
    </p:spTree>
    <p:extLst>
      <p:ext uri="{BB962C8B-B14F-4D97-AF65-F5344CB8AC3E}">
        <p14:creationId xmlns="" xmlns:p14="http://schemas.microsoft.com/office/powerpoint/2010/main" val="857823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520262"/>
            <a:ext cx="9905999" cy="5864772"/>
          </a:xfrm>
        </p:spPr>
        <p:txBody>
          <a:bodyPr>
            <a:normAutofit/>
          </a:bodyPr>
          <a:lstStyle/>
          <a:p>
            <a:r>
              <a:rPr lang="en-US" b="1" dirty="0"/>
              <a:t>Assertion </a:t>
            </a:r>
            <a:r>
              <a:rPr lang="en-US" b="1" dirty="0" smtClean="0"/>
              <a:t>Example</a:t>
            </a:r>
          </a:p>
          <a:p>
            <a:r>
              <a:rPr lang="en-US" dirty="0"/>
              <a:t>An expression that should be always </a:t>
            </a:r>
            <a:r>
              <a:rPr lang="en-US" dirty="0" smtClean="0"/>
              <a:t>true</a:t>
            </a:r>
          </a:p>
          <a:p>
            <a:r>
              <a:rPr lang="en-US" dirty="0"/>
              <a:t>DBMS checks the assertion after any change that may violate </a:t>
            </a:r>
            <a:r>
              <a:rPr lang="en-US" dirty="0" smtClean="0"/>
              <a:t>the expression </a:t>
            </a:r>
          </a:p>
          <a:p>
            <a:r>
              <a:rPr lang="en-US" dirty="0"/>
              <a:t>The sum of all loan amounts for each branch must be less than the sum </a:t>
            </a:r>
            <a:r>
              <a:rPr lang="en-US" dirty="0" smtClean="0"/>
              <a:t>of all </a:t>
            </a:r>
            <a:r>
              <a:rPr lang="en-US" dirty="0"/>
              <a:t>account balances at the branch</a:t>
            </a:r>
            <a:r>
              <a:rPr lang="en-US" dirty="0" smtClean="0"/>
              <a:t>.</a:t>
            </a:r>
          </a:p>
          <a:p>
            <a:endParaRPr lang="en-US" dirty="0"/>
          </a:p>
          <a:p>
            <a:r>
              <a:rPr lang="en-US" b="1" dirty="0"/>
              <a:t>create assertion sum-constraint check (not exists (select * from </a:t>
            </a:r>
            <a:r>
              <a:rPr lang="en-US" b="1" dirty="0" smtClean="0"/>
              <a:t>branch</a:t>
            </a:r>
            <a:r>
              <a:rPr lang="en-US" b="1" dirty="0"/>
              <a:t> </a:t>
            </a:r>
            <a:r>
              <a:rPr lang="en-US" b="1" dirty="0" smtClean="0"/>
              <a:t>where </a:t>
            </a:r>
            <a:r>
              <a:rPr lang="en-US" b="1" dirty="0"/>
              <a:t>(select sum(amount) from </a:t>
            </a:r>
            <a:r>
              <a:rPr lang="en-US" b="1" dirty="0" smtClean="0"/>
              <a:t>loan</a:t>
            </a:r>
            <a:r>
              <a:rPr lang="en-US" b="1" dirty="0"/>
              <a:t> </a:t>
            </a:r>
            <a:r>
              <a:rPr lang="en-US" b="1" i="1" dirty="0" smtClean="0"/>
              <a:t>where </a:t>
            </a:r>
          </a:p>
          <a:p>
            <a:pPr marL="0" indent="0">
              <a:buNone/>
            </a:pPr>
            <a:r>
              <a:rPr lang="en-US" b="1" i="1" dirty="0" smtClean="0"/>
              <a:t> </a:t>
            </a:r>
            <a:r>
              <a:rPr lang="en-US" b="1" i="1" dirty="0" err="1" smtClean="0"/>
              <a:t>loan.branch</a:t>
            </a:r>
            <a:r>
              <a:rPr lang="en-US" b="1" i="1" dirty="0" err="1"/>
              <a:t>_</a:t>
            </a:r>
            <a:r>
              <a:rPr lang="en-US" b="1" i="1" dirty="0" err="1" smtClean="0"/>
              <a:t>name</a:t>
            </a:r>
            <a:r>
              <a:rPr lang="en-US" b="1" i="1" dirty="0" smtClean="0"/>
              <a:t> =</a:t>
            </a:r>
            <a:r>
              <a:rPr lang="en-US" b="1" i="1" dirty="0" err="1" smtClean="0"/>
              <a:t>branch.branch</a:t>
            </a:r>
            <a:r>
              <a:rPr lang="en-US" b="1" i="1" dirty="0" err="1"/>
              <a:t>_</a:t>
            </a:r>
            <a:r>
              <a:rPr lang="en-US" b="1" i="1" dirty="0" err="1" smtClean="0"/>
              <a:t>name</a:t>
            </a:r>
            <a:r>
              <a:rPr lang="en-US" b="1" i="1" dirty="0"/>
              <a:t>) &gt;= (select sum(amount) from </a:t>
            </a:r>
            <a:r>
              <a:rPr lang="en-US" b="1" i="1" dirty="0" smtClean="0"/>
              <a:t>account where </a:t>
            </a:r>
            <a:r>
              <a:rPr lang="en-US" b="1" i="1" dirty="0" err="1" smtClean="0"/>
              <a:t>account.branch</a:t>
            </a:r>
            <a:r>
              <a:rPr lang="en-US" b="1" i="1" dirty="0" err="1"/>
              <a:t>_</a:t>
            </a:r>
            <a:r>
              <a:rPr lang="en-US" b="1" i="1" dirty="0" err="1" smtClean="0"/>
              <a:t>name</a:t>
            </a:r>
            <a:r>
              <a:rPr lang="en-US" b="1" i="1" dirty="0" smtClean="0"/>
              <a:t> </a:t>
            </a:r>
            <a:r>
              <a:rPr lang="en-US" b="1" i="1" dirty="0"/>
              <a:t>= </a:t>
            </a:r>
            <a:r>
              <a:rPr lang="en-US" b="1" i="1" dirty="0" err="1" smtClean="0"/>
              <a:t>branch.branch</a:t>
            </a:r>
            <a:r>
              <a:rPr lang="en-US" b="1" i="1" dirty="0" err="1"/>
              <a:t>_</a:t>
            </a:r>
            <a:r>
              <a:rPr lang="en-US" b="1" i="1" dirty="0" err="1" smtClean="0"/>
              <a:t>name</a:t>
            </a:r>
            <a:r>
              <a:rPr lang="en-US" b="1" i="1" dirty="0"/>
              <a:t>)))</a:t>
            </a:r>
            <a:endParaRPr lang="en-US" b="1" dirty="0"/>
          </a:p>
          <a:p>
            <a:endParaRPr lang="en-US" dirty="0"/>
          </a:p>
        </p:txBody>
      </p:sp>
    </p:spTree>
    <p:extLst>
      <p:ext uri="{BB962C8B-B14F-4D97-AF65-F5344CB8AC3E}">
        <p14:creationId xmlns="" xmlns:p14="http://schemas.microsoft.com/office/powerpoint/2010/main" val="1761448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504497"/>
            <a:ext cx="9905999" cy="5286704"/>
          </a:xfrm>
        </p:spPr>
        <p:txBody>
          <a:bodyPr/>
          <a:lstStyle/>
          <a:p>
            <a:r>
              <a:rPr lang="en-US" dirty="0"/>
              <a:t>In Sells(rest, soda, price), no rest may charge an average of more than $3.</a:t>
            </a:r>
          </a:p>
          <a:p>
            <a:r>
              <a:rPr lang="en-US" b="1" dirty="0"/>
              <a:t>create assertion </a:t>
            </a:r>
            <a:r>
              <a:rPr lang="en-US" b="1" dirty="0" err="1"/>
              <a:t>NoRipoffs</a:t>
            </a:r>
            <a:r>
              <a:rPr lang="en-US" b="1" dirty="0"/>
              <a:t> check ( not exists ( Select rest from Sells group by rest having </a:t>
            </a:r>
            <a:r>
              <a:rPr lang="en-US" b="1" dirty="0" err="1"/>
              <a:t>avg</a:t>
            </a:r>
            <a:r>
              <a:rPr lang="en-US" b="1" dirty="0"/>
              <a:t>(price) &gt; 3 ));</a:t>
            </a:r>
            <a:endParaRPr lang="en-US" dirty="0"/>
          </a:p>
          <a:p>
            <a:pPr marL="0" indent="0">
              <a:buNone/>
            </a:pPr>
            <a:endParaRPr lang="en-US" dirty="0"/>
          </a:p>
        </p:txBody>
      </p:sp>
    </p:spTree>
    <p:extLst>
      <p:ext uri="{BB962C8B-B14F-4D97-AF65-F5344CB8AC3E}">
        <p14:creationId xmlns="" xmlns:p14="http://schemas.microsoft.com/office/powerpoint/2010/main" val="17518490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09904"/>
            <a:ext cx="9905998" cy="882868"/>
          </a:xfrm>
        </p:spPr>
        <p:txBody>
          <a:bodyPr>
            <a:normAutofit fontScale="90000"/>
          </a:bodyPr>
          <a:lstStyle/>
          <a:p>
            <a:r>
              <a:rPr lang="en-US" dirty="0"/>
              <a:t>Timing of Assertion Checks</a:t>
            </a:r>
            <a:br>
              <a:rPr lang="en-US" dirty="0"/>
            </a:br>
            <a:endParaRPr lang="en-US" dirty="0"/>
          </a:p>
        </p:txBody>
      </p:sp>
      <p:sp>
        <p:nvSpPr>
          <p:cNvPr id="3" name="Content Placeholder 2"/>
          <p:cNvSpPr>
            <a:spLocks noGrp="1"/>
          </p:cNvSpPr>
          <p:nvPr>
            <p:ph idx="1"/>
          </p:nvPr>
        </p:nvSpPr>
        <p:spPr>
          <a:xfrm>
            <a:off x="1141412" y="977462"/>
            <a:ext cx="9905999" cy="4813739"/>
          </a:xfrm>
        </p:spPr>
        <p:txBody>
          <a:bodyPr/>
          <a:lstStyle/>
          <a:p>
            <a:r>
              <a:rPr lang="en-US" dirty="0"/>
              <a:t>Logically, assertions always are true </a:t>
            </a:r>
            <a:endParaRPr lang="en-US" dirty="0" smtClean="0"/>
          </a:p>
          <a:p>
            <a:r>
              <a:rPr lang="en-US" dirty="0"/>
              <a:t>So when do we have to check them?</a:t>
            </a:r>
          </a:p>
          <a:p>
            <a:r>
              <a:rPr lang="en-US" dirty="0"/>
              <a:t>Logically, after any </a:t>
            </a:r>
            <a:r>
              <a:rPr lang="en-US" dirty="0" smtClean="0"/>
              <a:t>change</a:t>
            </a:r>
          </a:p>
          <a:p>
            <a:r>
              <a:rPr lang="en-US" dirty="0" smtClean="0"/>
              <a:t>Practically</a:t>
            </a:r>
            <a:r>
              <a:rPr lang="en-US" dirty="0"/>
              <a:t>, the DBMS could calculate the set of important changes</a:t>
            </a:r>
          </a:p>
          <a:p>
            <a:endParaRPr lang="en-US" dirty="0"/>
          </a:p>
        </p:txBody>
      </p:sp>
    </p:spTree>
    <p:extLst>
      <p:ext uri="{BB962C8B-B14F-4D97-AF65-F5344CB8AC3E}">
        <p14:creationId xmlns="" xmlns:p14="http://schemas.microsoft.com/office/powerpoint/2010/main" val="24272993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68014"/>
            <a:ext cx="9905998" cy="740979"/>
          </a:xfrm>
        </p:spPr>
        <p:txBody>
          <a:bodyPr>
            <a:normAutofit/>
          </a:bodyPr>
          <a:lstStyle/>
          <a:p>
            <a:r>
              <a:rPr lang="en-US" b="1" dirty="0"/>
              <a:t>Triggers</a:t>
            </a:r>
            <a:endParaRPr lang="en-US" dirty="0"/>
          </a:p>
        </p:txBody>
      </p:sp>
      <p:sp>
        <p:nvSpPr>
          <p:cNvPr id="3" name="Content Placeholder 2"/>
          <p:cNvSpPr>
            <a:spLocks noGrp="1"/>
          </p:cNvSpPr>
          <p:nvPr>
            <p:ph idx="1"/>
          </p:nvPr>
        </p:nvSpPr>
        <p:spPr>
          <a:xfrm>
            <a:off x="1141412" y="882869"/>
            <a:ext cx="9905999" cy="4908332"/>
          </a:xfrm>
        </p:spPr>
        <p:txBody>
          <a:bodyPr>
            <a:normAutofit/>
          </a:bodyPr>
          <a:lstStyle/>
          <a:p>
            <a:r>
              <a:rPr lang="en-US" dirty="0"/>
              <a:t>All the power of assertions but easier to implement</a:t>
            </a:r>
            <a:r>
              <a:rPr lang="en-US" dirty="0" smtClean="0"/>
              <a:t>:</a:t>
            </a:r>
          </a:p>
          <a:p>
            <a:r>
              <a:rPr lang="en-US" dirty="0"/>
              <a:t>A Trigger is a special kind of stored procedure that the system executes automatically as a side effect of a </a:t>
            </a:r>
            <a:r>
              <a:rPr lang="en-US" dirty="0" smtClean="0"/>
              <a:t>modification </a:t>
            </a:r>
            <a:r>
              <a:rPr lang="en-US" dirty="0"/>
              <a:t>to the database. </a:t>
            </a:r>
            <a:endParaRPr lang="en-US" dirty="0" smtClean="0"/>
          </a:p>
          <a:p>
            <a:r>
              <a:rPr lang="en-US" dirty="0"/>
              <a:t> Most of the time while performing data manipulation on a database object, we might </a:t>
            </a:r>
            <a:r>
              <a:rPr lang="en-US" dirty="0" smtClean="0"/>
              <a:t>also </a:t>
            </a:r>
            <a:r>
              <a:rPr lang="en-US" dirty="0"/>
              <a:t>need to perform manipulation on another object. </a:t>
            </a:r>
            <a:endParaRPr lang="en-US" dirty="0" smtClean="0"/>
          </a:p>
          <a:p>
            <a:r>
              <a:rPr lang="en-US" dirty="0"/>
              <a:t>To perform such operation, DBMS allow us to implement </a:t>
            </a:r>
            <a:r>
              <a:rPr lang="en-US" dirty="0" smtClean="0"/>
              <a:t>triggers</a:t>
            </a:r>
            <a:r>
              <a:rPr lang="en-US" dirty="0"/>
              <a:t>. </a:t>
            </a:r>
            <a:endParaRPr lang="en-US" dirty="0" smtClean="0"/>
          </a:p>
          <a:p>
            <a:r>
              <a:rPr lang="en-US" dirty="0" smtClean="0"/>
              <a:t>A </a:t>
            </a:r>
            <a:r>
              <a:rPr lang="en-US" dirty="0"/>
              <a:t>trigger is a set of T-SQL statement activated in response to certain action, such as insert or delete. </a:t>
            </a:r>
          </a:p>
          <a:p>
            <a:r>
              <a:rPr lang="en-US" dirty="0"/>
              <a:t>Triggers are used to ensure data integrity before and after performing data manipulation. </a:t>
            </a:r>
          </a:p>
        </p:txBody>
      </p:sp>
    </p:spTree>
    <p:extLst>
      <p:ext uri="{BB962C8B-B14F-4D97-AF65-F5344CB8AC3E}">
        <p14:creationId xmlns="" xmlns:p14="http://schemas.microsoft.com/office/powerpoint/2010/main" val="1963339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66269"/>
            <a:ext cx="9905998" cy="1005330"/>
          </a:xfrm>
        </p:spPr>
        <p:txBody>
          <a:bodyPr/>
          <a:lstStyle/>
          <a:p>
            <a:r>
              <a:rPr lang="en-US" dirty="0"/>
              <a:t>Relational Database Design </a:t>
            </a:r>
          </a:p>
        </p:txBody>
      </p:sp>
      <p:sp>
        <p:nvSpPr>
          <p:cNvPr id="3" name="Content Placeholder 2"/>
          <p:cNvSpPr>
            <a:spLocks noGrp="1"/>
          </p:cNvSpPr>
          <p:nvPr>
            <p:ph idx="1"/>
          </p:nvPr>
        </p:nvSpPr>
        <p:spPr>
          <a:xfrm>
            <a:off x="1141412" y="1371599"/>
            <a:ext cx="9905999" cy="4419602"/>
          </a:xfrm>
        </p:spPr>
        <p:txBody>
          <a:bodyPr>
            <a:normAutofit/>
          </a:bodyPr>
          <a:lstStyle/>
          <a:p>
            <a:r>
              <a:rPr lang="en-US" sz="2800" dirty="0"/>
              <a:t>The aim of database design is to reduce redundancy. </a:t>
            </a:r>
            <a:endParaRPr lang="en-US" sz="2800" dirty="0" smtClean="0"/>
          </a:p>
          <a:p>
            <a:r>
              <a:rPr lang="en-US" sz="2800" dirty="0"/>
              <a:t> storing information several time leads to the waste age of </a:t>
            </a:r>
            <a:r>
              <a:rPr lang="en-US" sz="2800" dirty="0" smtClean="0"/>
              <a:t>memory </a:t>
            </a:r>
            <a:r>
              <a:rPr lang="en-US" sz="2800" dirty="0"/>
              <a:t>space and increases the total size of database. </a:t>
            </a:r>
            <a:endParaRPr lang="en-US" sz="2800" dirty="0" smtClean="0"/>
          </a:p>
          <a:p>
            <a:r>
              <a:rPr lang="en-US" sz="2800" dirty="0" smtClean="0"/>
              <a:t>Modification </a:t>
            </a:r>
            <a:r>
              <a:rPr lang="en-US" sz="2800" dirty="0"/>
              <a:t>of such database becomes complicated and it </a:t>
            </a:r>
            <a:r>
              <a:rPr lang="en-US" sz="2800" dirty="0" smtClean="0"/>
              <a:t>generates </a:t>
            </a:r>
            <a:r>
              <a:rPr lang="en-US" sz="2800" dirty="0"/>
              <a:t>three types of problems / issues related to redundancy know as </a:t>
            </a:r>
            <a:r>
              <a:rPr lang="en-US" sz="2800" dirty="0" smtClean="0"/>
              <a:t>anomalies.</a:t>
            </a:r>
          </a:p>
          <a:p>
            <a:r>
              <a:rPr lang="en-US" sz="2800" dirty="0" smtClean="0"/>
              <a:t>Normalization </a:t>
            </a:r>
            <a:r>
              <a:rPr lang="en-US" sz="2800" dirty="0"/>
              <a:t>is needed to </a:t>
            </a:r>
            <a:r>
              <a:rPr lang="en-US" sz="2800" dirty="0" smtClean="0"/>
              <a:t>prevent </a:t>
            </a:r>
            <a:r>
              <a:rPr lang="en-US" sz="2800" dirty="0"/>
              <a:t>these anomalies. </a:t>
            </a:r>
          </a:p>
        </p:txBody>
      </p:sp>
    </p:spTree>
    <p:extLst>
      <p:ext uri="{BB962C8B-B14F-4D97-AF65-F5344CB8AC3E}">
        <p14:creationId xmlns="" xmlns:p14="http://schemas.microsoft.com/office/powerpoint/2010/main" val="11920614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40145"/>
            <a:ext cx="9905998" cy="768848"/>
          </a:xfrm>
        </p:spPr>
        <p:txBody>
          <a:bodyPr/>
          <a:lstStyle/>
          <a:p>
            <a:r>
              <a:rPr lang="en-US" dirty="0"/>
              <a:t>When to use Trigger? </a:t>
            </a:r>
          </a:p>
        </p:txBody>
      </p:sp>
      <p:sp>
        <p:nvSpPr>
          <p:cNvPr id="3" name="Content Placeholder 2"/>
          <p:cNvSpPr>
            <a:spLocks noGrp="1"/>
          </p:cNvSpPr>
          <p:nvPr>
            <p:ph idx="1"/>
          </p:nvPr>
        </p:nvSpPr>
        <p:spPr>
          <a:xfrm>
            <a:off x="1141412" y="1008993"/>
            <a:ext cx="9905999" cy="4782208"/>
          </a:xfrm>
        </p:spPr>
        <p:txBody>
          <a:bodyPr/>
          <a:lstStyle/>
          <a:p>
            <a:r>
              <a:rPr lang="en-US" dirty="0"/>
              <a:t>If you own an organization and your employees use online leave approval system to apply for leaves</a:t>
            </a:r>
            <a:r>
              <a:rPr lang="en-US" dirty="0" smtClean="0"/>
              <a:t>.</a:t>
            </a:r>
          </a:p>
          <a:p>
            <a:r>
              <a:rPr lang="en-US" dirty="0" smtClean="0"/>
              <a:t> </a:t>
            </a:r>
            <a:r>
              <a:rPr lang="en-US" dirty="0"/>
              <a:t>Now when </a:t>
            </a:r>
            <a:r>
              <a:rPr lang="en-US" dirty="0" smtClean="0"/>
              <a:t>any </a:t>
            </a:r>
            <a:r>
              <a:rPr lang="en-US" dirty="0"/>
              <a:t>employees apply for a leave, the leave details are stored in LEAVE_DETAIL table. In addition a new record is </a:t>
            </a:r>
            <a:r>
              <a:rPr lang="en-US" dirty="0" smtClean="0"/>
              <a:t>automatically </a:t>
            </a:r>
            <a:r>
              <a:rPr lang="en-US" dirty="0"/>
              <a:t>added to the LEAVES_APPROVAL table so that the supervisor sees it sometime later. </a:t>
            </a:r>
            <a:endParaRPr lang="en-US" dirty="0" smtClean="0"/>
          </a:p>
          <a:p>
            <a:r>
              <a:rPr lang="en-US" dirty="0" smtClean="0"/>
              <a:t>So </a:t>
            </a:r>
            <a:r>
              <a:rPr lang="en-US" dirty="0"/>
              <a:t>for </a:t>
            </a:r>
            <a:r>
              <a:rPr lang="en-US" dirty="0" smtClean="0"/>
              <a:t>performing </a:t>
            </a:r>
            <a:r>
              <a:rPr lang="en-US" dirty="0"/>
              <a:t>such automated task in database, triggers are used. </a:t>
            </a:r>
          </a:p>
        </p:txBody>
      </p:sp>
    </p:spTree>
    <p:extLst>
      <p:ext uri="{BB962C8B-B14F-4D97-AF65-F5344CB8AC3E}">
        <p14:creationId xmlns="" xmlns:p14="http://schemas.microsoft.com/office/powerpoint/2010/main" val="24539103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68015"/>
            <a:ext cx="9905998" cy="898634"/>
          </a:xfrm>
        </p:spPr>
        <p:txBody>
          <a:bodyPr/>
          <a:lstStyle/>
          <a:p>
            <a:r>
              <a:rPr lang="en-US" dirty="0"/>
              <a:t>Steps to design trigger</a:t>
            </a:r>
          </a:p>
        </p:txBody>
      </p:sp>
      <p:sp>
        <p:nvSpPr>
          <p:cNvPr id="3" name="Content Placeholder 2"/>
          <p:cNvSpPr>
            <a:spLocks noGrp="1"/>
          </p:cNvSpPr>
          <p:nvPr>
            <p:ph idx="1"/>
          </p:nvPr>
        </p:nvSpPr>
        <p:spPr>
          <a:xfrm>
            <a:off x="1141412" y="1166649"/>
            <a:ext cx="9905999" cy="4624552"/>
          </a:xfrm>
        </p:spPr>
        <p:txBody>
          <a:bodyPr/>
          <a:lstStyle/>
          <a:p>
            <a:r>
              <a:rPr lang="en-US" dirty="0"/>
              <a:t>1. Specify when trigger to be </a:t>
            </a:r>
            <a:r>
              <a:rPr lang="en-US" dirty="0" smtClean="0"/>
              <a:t>executed</a:t>
            </a:r>
          </a:p>
          <a:p>
            <a:r>
              <a:rPr lang="en-US" dirty="0"/>
              <a:t>2. Specify the action to be taken when the trigger executes. </a:t>
            </a:r>
            <a:endParaRPr lang="en-US" dirty="0" smtClean="0"/>
          </a:p>
          <a:p>
            <a:endParaRPr lang="en-US" dirty="0"/>
          </a:p>
          <a:p>
            <a:r>
              <a:rPr lang="en-US" dirty="0"/>
              <a:t>Three parts of trigger </a:t>
            </a:r>
          </a:p>
          <a:p>
            <a:pPr lvl="1"/>
            <a:r>
              <a:rPr lang="en-US" dirty="0"/>
              <a:t>1.  Event like insert, update or delete which activates a trigger. </a:t>
            </a:r>
          </a:p>
          <a:p>
            <a:pPr lvl="1"/>
            <a:r>
              <a:rPr lang="en-US" dirty="0"/>
              <a:t>2.  Condition, which test if trigger should run or not. </a:t>
            </a:r>
          </a:p>
          <a:p>
            <a:pPr lvl="1"/>
            <a:r>
              <a:rPr lang="en-US" dirty="0"/>
              <a:t>3.  Action, task that run if trigger is activated. </a:t>
            </a:r>
          </a:p>
        </p:txBody>
      </p:sp>
    </p:spTree>
    <p:extLst>
      <p:ext uri="{BB962C8B-B14F-4D97-AF65-F5344CB8AC3E}">
        <p14:creationId xmlns="" xmlns:p14="http://schemas.microsoft.com/office/powerpoint/2010/main" val="25883790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24380"/>
            <a:ext cx="9905998" cy="532365"/>
          </a:xfrm>
        </p:spPr>
        <p:txBody>
          <a:bodyPr>
            <a:normAutofit fontScale="90000"/>
          </a:bodyPr>
          <a:lstStyle/>
          <a:p>
            <a:r>
              <a:rPr lang="en-US" dirty="0"/>
              <a:t>Types of Trigger </a:t>
            </a:r>
          </a:p>
        </p:txBody>
      </p:sp>
      <p:sp>
        <p:nvSpPr>
          <p:cNvPr id="3" name="Content Placeholder 2"/>
          <p:cNvSpPr>
            <a:spLocks noGrp="1"/>
          </p:cNvSpPr>
          <p:nvPr>
            <p:ph idx="1"/>
          </p:nvPr>
        </p:nvSpPr>
        <p:spPr>
          <a:xfrm>
            <a:off x="1141412" y="898634"/>
            <a:ext cx="9905999" cy="5628290"/>
          </a:xfrm>
        </p:spPr>
        <p:txBody>
          <a:bodyPr>
            <a:normAutofit/>
          </a:bodyPr>
          <a:lstStyle/>
          <a:p>
            <a:r>
              <a:rPr lang="en-US" dirty="0"/>
              <a:t>1. DML Trigger: </a:t>
            </a:r>
            <a:endParaRPr lang="en-US" dirty="0" smtClean="0"/>
          </a:p>
          <a:p>
            <a:pPr lvl="1"/>
            <a:r>
              <a:rPr lang="en-US" dirty="0"/>
              <a:t>A DML trigger is fired when data in the underlying table is affected by DML statements such as insert, </a:t>
            </a:r>
            <a:r>
              <a:rPr lang="en-US" dirty="0" smtClean="0"/>
              <a:t>update</a:t>
            </a:r>
            <a:r>
              <a:rPr lang="en-US" dirty="0"/>
              <a:t>, or delete. These trigger help in maintaining consistent, reliable and correct data in tales. </a:t>
            </a:r>
          </a:p>
          <a:p>
            <a:pPr lvl="1"/>
            <a:r>
              <a:rPr lang="en-US" dirty="0"/>
              <a:t>Types: </a:t>
            </a:r>
            <a:endParaRPr lang="en-US" dirty="0" smtClean="0"/>
          </a:p>
          <a:p>
            <a:pPr lvl="1"/>
            <a:r>
              <a:rPr lang="en-US" dirty="0" smtClean="0"/>
              <a:t>a</a:t>
            </a:r>
            <a:r>
              <a:rPr lang="en-US" dirty="0"/>
              <a:t>) Insert trigger: is fired whenever an attempt is made to insert a row in the trigger. </a:t>
            </a:r>
            <a:endParaRPr lang="en-US" dirty="0" smtClean="0"/>
          </a:p>
          <a:p>
            <a:pPr lvl="1"/>
            <a:r>
              <a:rPr lang="en-US" dirty="0" smtClean="0"/>
              <a:t>b</a:t>
            </a:r>
            <a:r>
              <a:rPr lang="en-US" dirty="0"/>
              <a:t>) Delete trigger: is fired whenever an attempt is made to delete a row in the trigger. </a:t>
            </a:r>
            <a:endParaRPr lang="en-US" dirty="0" smtClean="0"/>
          </a:p>
          <a:p>
            <a:pPr lvl="1"/>
            <a:r>
              <a:rPr lang="en-US" dirty="0" smtClean="0"/>
              <a:t>c</a:t>
            </a:r>
            <a:r>
              <a:rPr lang="en-US" dirty="0"/>
              <a:t>) Update trigger: is fired whenever an update statement is executed in the trigger table. </a:t>
            </a:r>
            <a:endParaRPr lang="en-US" dirty="0" smtClean="0"/>
          </a:p>
          <a:p>
            <a:r>
              <a:rPr lang="en-US" dirty="0"/>
              <a:t>2. DDL Trigger: </a:t>
            </a:r>
            <a:endParaRPr lang="en-US" dirty="0" smtClean="0"/>
          </a:p>
          <a:p>
            <a:pPr lvl="1"/>
            <a:r>
              <a:rPr lang="en-US" dirty="0"/>
              <a:t>A DDL trigger is fired in response to DDL statement, such as create, alter table etc. DDL trigger can be </a:t>
            </a:r>
          </a:p>
          <a:p>
            <a:pPr lvl="1"/>
            <a:r>
              <a:rPr lang="en-US" dirty="0"/>
              <a:t>used to perform administrative tasks. E.g. A database administrator can be notified whenever a table is </a:t>
            </a:r>
          </a:p>
          <a:p>
            <a:pPr lvl="1"/>
            <a:r>
              <a:rPr lang="en-US" dirty="0"/>
              <a:t>created in master database by creating a DDL trigger. </a:t>
            </a:r>
          </a:p>
        </p:txBody>
      </p:sp>
    </p:spTree>
    <p:extLst>
      <p:ext uri="{BB962C8B-B14F-4D97-AF65-F5344CB8AC3E}">
        <p14:creationId xmlns="" xmlns:p14="http://schemas.microsoft.com/office/powerpoint/2010/main" val="11263135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61318"/>
            <a:ext cx="9905998" cy="532365"/>
          </a:xfrm>
        </p:spPr>
        <p:txBody>
          <a:bodyPr>
            <a:normAutofit fontScale="90000"/>
          </a:bodyPr>
          <a:lstStyle/>
          <a:p>
            <a:r>
              <a:rPr lang="en-US" dirty="0"/>
              <a:t>EXAMPLE</a:t>
            </a:r>
          </a:p>
        </p:txBody>
      </p:sp>
      <p:sp>
        <p:nvSpPr>
          <p:cNvPr id="3" name="Content Placeholder 2"/>
          <p:cNvSpPr>
            <a:spLocks noGrp="1"/>
          </p:cNvSpPr>
          <p:nvPr>
            <p:ph idx="1"/>
          </p:nvPr>
        </p:nvSpPr>
        <p:spPr>
          <a:xfrm>
            <a:off x="1141412" y="835572"/>
            <a:ext cx="9905999" cy="4955629"/>
          </a:xfrm>
        </p:spPr>
        <p:txBody>
          <a:bodyPr/>
          <a:lstStyle/>
          <a:p>
            <a:r>
              <a:rPr lang="en-US" dirty="0"/>
              <a:t>a) Create an insert trigger to display all the record of PRODUCT relation. </a:t>
            </a:r>
          </a:p>
          <a:p>
            <a:r>
              <a:rPr lang="en-US" dirty="0"/>
              <a:t>create trigger trg_display on PRODUCT </a:t>
            </a:r>
            <a:r>
              <a:rPr lang="en-US" dirty="0" smtClean="0"/>
              <a:t>for </a:t>
            </a:r>
            <a:r>
              <a:rPr lang="en-US" dirty="0"/>
              <a:t>INSERT AS </a:t>
            </a:r>
          </a:p>
          <a:p>
            <a:pPr marL="0" indent="0">
              <a:buNone/>
            </a:pPr>
            <a:r>
              <a:rPr lang="en-US" dirty="0"/>
              <a:t> </a:t>
            </a:r>
            <a:r>
              <a:rPr lang="en-US" dirty="0" smtClean="0"/>
              <a:t>BEGIN </a:t>
            </a:r>
            <a:endParaRPr lang="en-US" dirty="0"/>
          </a:p>
          <a:p>
            <a:pPr marL="0" indent="0">
              <a:buNone/>
            </a:pPr>
            <a:r>
              <a:rPr lang="en-US" dirty="0" smtClean="0"/>
              <a:t> SELECT </a:t>
            </a:r>
            <a:r>
              <a:rPr lang="en-US" dirty="0"/>
              <a:t>* FROM PRODUCT </a:t>
            </a:r>
          </a:p>
          <a:p>
            <a:pPr marL="0" indent="0">
              <a:buNone/>
            </a:pPr>
            <a:r>
              <a:rPr lang="en-US" dirty="0" smtClean="0"/>
              <a:t> END  </a:t>
            </a:r>
            <a:endParaRPr lang="en-US" dirty="0"/>
          </a:p>
          <a:p>
            <a:r>
              <a:rPr lang="en-US" dirty="0"/>
              <a:t>Under execution of above statement, a trigger named </a:t>
            </a:r>
            <a:r>
              <a:rPr lang="en-US" dirty="0" err="1"/>
              <a:t>trg</a:t>
            </a:r>
            <a:r>
              <a:rPr lang="en-US" dirty="0"/>
              <a:t>-display is created for table PRODUCT. </a:t>
            </a:r>
          </a:p>
          <a:p>
            <a:r>
              <a:rPr lang="en-US" dirty="0"/>
              <a:t>insert into tbl_ram values (6,'ram',3,4,5,5)</a:t>
            </a:r>
          </a:p>
        </p:txBody>
      </p:sp>
    </p:spTree>
    <p:extLst>
      <p:ext uri="{BB962C8B-B14F-4D97-AF65-F5344CB8AC3E}">
        <p14:creationId xmlns="" xmlns:p14="http://schemas.microsoft.com/office/powerpoint/2010/main" val="28763105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315310"/>
            <a:ext cx="9905999" cy="5475891"/>
          </a:xfrm>
        </p:spPr>
        <p:txBody>
          <a:bodyPr/>
          <a:lstStyle/>
          <a:p>
            <a:endParaRPr lang="en-US" dirty="0" smtClean="0"/>
          </a:p>
          <a:p>
            <a:r>
              <a:rPr lang="en-US" dirty="0" smtClean="0"/>
              <a:t>Now </a:t>
            </a:r>
            <a:r>
              <a:rPr lang="en-US" dirty="0"/>
              <a:t>if the above INSERT query is executed on trigger table PRODUCT, the insert trigger automatically fired to </a:t>
            </a:r>
            <a:r>
              <a:rPr lang="en-US" dirty="0" smtClean="0"/>
              <a:t>show </a:t>
            </a:r>
            <a:r>
              <a:rPr lang="en-US" dirty="0"/>
              <a:t>the entire records on table PRODUCT. </a:t>
            </a:r>
            <a:endParaRPr lang="en-US" dirty="0" smtClean="0"/>
          </a:p>
          <a:p>
            <a:r>
              <a:rPr lang="en-US" dirty="0"/>
              <a:t>b) Delete the above trigger. </a:t>
            </a:r>
          </a:p>
          <a:p>
            <a:pPr marL="0" indent="0">
              <a:buNone/>
            </a:pPr>
            <a:r>
              <a:rPr lang="en-US" dirty="0" smtClean="0"/>
              <a:t>       Drop </a:t>
            </a:r>
            <a:r>
              <a:rPr lang="en-US" dirty="0"/>
              <a:t>trigger trg_display </a:t>
            </a:r>
          </a:p>
        </p:txBody>
      </p:sp>
    </p:spTree>
    <p:extLst>
      <p:ext uri="{BB962C8B-B14F-4D97-AF65-F5344CB8AC3E}">
        <p14:creationId xmlns="" xmlns:p14="http://schemas.microsoft.com/office/powerpoint/2010/main" val="33386518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224379"/>
            <a:ext cx="10364451" cy="816145"/>
          </a:xfrm>
        </p:spPr>
        <p:txBody>
          <a:bodyPr/>
          <a:lstStyle/>
          <a:p>
            <a:r>
              <a:rPr lang="en-US" dirty="0"/>
              <a:t>Assertions vs. Triggers </a:t>
            </a:r>
          </a:p>
        </p:txBody>
      </p:sp>
      <p:sp>
        <p:nvSpPr>
          <p:cNvPr id="3" name="Content Placeholder 2"/>
          <p:cNvSpPr>
            <a:spLocks noGrp="1"/>
          </p:cNvSpPr>
          <p:nvPr>
            <p:ph idx="1"/>
          </p:nvPr>
        </p:nvSpPr>
        <p:spPr>
          <a:xfrm>
            <a:off x="913774" y="1040524"/>
            <a:ext cx="10363826" cy="4750675"/>
          </a:xfrm>
        </p:spPr>
        <p:txBody>
          <a:bodyPr/>
          <a:lstStyle/>
          <a:p>
            <a:r>
              <a:rPr lang="en-US" dirty="0"/>
              <a:t>Assertions do not modify the data, they only check certain conditions </a:t>
            </a:r>
            <a:r>
              <a:rPr lang="en-US" dirty="0" smtClean="0"/>
              <a:t>where as </a:t>
            </a:r>
            <a:r>
              <a:rPr lang="en-US" dirty="0"/>
              <a:t>Triggers are more powerful because the can check conditions and also modify the data </a:t>
            </a:r>
          </a:p>
          <a:p>
            <a:r>
              <a:rPr lang="en-US" dirty="0" smtClean="0"/>
              <a:t>Assertions </a:t>
            </a:r>
            <a:r>
              <a:rPr lang="en-US" dirty="0"/>
              <a:t>are not linked to specific tables in the database and not linked to specific events </a:t>
            </a:r>
            <a:r>
              <a:rPr lang="en-US" dirty="0" smtClean="0"/>
              <a:t>where as </a:t>
            </a:r>
            <a:r>
              <a:rPr lang="en-US" dirty="0"/>
              <a:t>Triggers are linked to specific tables and specific events </a:t>
            </a:r>
          </a:p>
          <a:p>
            <a:r>
              <a:rPr lang="en-US" dirty="0" smtClean="0"/>
              <a:t>All </a:t>
            </a:r>
            <a:r>
              <a:rPr lang="en-US" dirty="0"/>
              <a:t>assertions can be implemented as triggers (one or more) </a:t>
            </a:r>
            <a:r>
              <a:rPr lang="en-US" dirty="0" smtClean="0"/>
              <a:t>whereas </a:t>
            </a:r>
            <a:r>
              <a:rPr lang="en-US" dirty="0"/>
              <a:t>Not all triggers can be implemented as assertions </a:t>
            </a:r>
          </a:p>
          <a:p>
            <a:r>
              <a:rPr lang="en-US" dirty="0" smtClean="0"/>
              <a:t>Oracle </a:t>
            </a:r>
            <a:r>
              <a:rPr lang="en-US" dirty="0"/>
              <a:t>does not have </a:t>
            </a:r>
            <a:r>
              <a:rPr lang="en-US" dirty="0" smtClean="0"/>
              <a:t>assertions but has triggers</a:t>
            </a:r>
            <a:endParaRPr lang="en-US" dirty="0"/>
          </a:p>
        </p:txBody>
      </p:sp>
    </p:spTree>
    <p:extLst>
      <p:ext uri="{BB962C8B-B14F-4D97-AF65-F5344CB8AC3E}">
        <p14:creationId xmlns="" xmlns:p14="http://schemas.microsoft.com/office/powerpoint/2010/main" val="28855552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71677"/>
            <a:ext cx="9905998" cy="1052626"/>
          </a:xfrm>
        </p:spPr>
        <p:txBody>
          <a:bodyPr/>
          <a:lstStyle/>
          <a:p>
            <a:r>
              <a:rPr lang="en-US" dirty="0"/>
              <a:t>Functional Dependencies </a:t>
            </a:r>
          </a:p>
        </p:txBody>
      </p:sp>
      <p:sp>
        <p:nvSpPr>
          <p:cNvPr id="3" name="Content Placeholder 2"/>
          <p:cNvSpPr>
            <a:spLocks noGrp="1"/>
          </p:cNvSpPr>
          <p:nvPr>
            <p:ph idx="1"/>
          </p:nvPr>
        </p:nvSpPr>
        <p:spPr>
          <a:xfrm>
            <a:off x="1141412" y="1072054"/>
            <a:ext cx="9905999" cy="5186855"/>
          </a:xfrm>
        </p:spPr>
        <p:txBody>
          <a:bodyPr>
            <a:normAutofit/>
          </a:bodyPr>
          <a:lstStyle/>
          <a:p>
            <a:r>
              <a:rPr lang="en-US" dirty="0"/>
              <a:t>The normalization theory is based on the fundamental notation of functional dependency. </a:t>
            </a:r>
            <a:endParaRPr lang="en-US" dirty="0" smtClean="0"/>
          </a:p>
          <a:p>
            <a:r>
              <a:rPr lang="en-US" dirty="0" smtClean="0"/>
              <a:t>Give </a:t>
            </a:r>
            <a:r>
              <a:rPr lang="en-US" dirty="0"/>
              <a:t>a relation </a:t>
            </a:r>
            <a:r>
              <a:rPr lang="en-US" b="1" dirty="0"/>
              <a:t>R</a:t>
            </a:r>
            <a:r>
              <a:rPr lang="en-US" dirty="0"/>
              <a:t>, </a:t>
            </a:r>
            <a:r>
              <a:rPr lang="en-US" dirty="0" smtClean="0"/>
              <a:t>attribute </a:t>
            </a:r>
            <a:r>
              <a:rPr lang="en-US" b="1" dirty="0"/>
              <a:t>B</a:t>
            </a:r>
            <a:r>
              <a:rPr lang="en-US" dirty="0"/>
              <a:t> is said to be functionally dependent on attribute </a:t>
            </a:r>
            <a:r>
              <a:rPr lang="en-US" b="1" dirty="0"/>
              <a:t>A</a:t>
            </a:r>
            <a:r>
              <a:rPr lang="en-US" dirty="0"/>
              <a:t> if each value of </a:t>
            </a:r>
            <a:r>
              <a:rPr lang="en-US" b="1" dirty="0"/>
              <a:t>B</a:t>
            </a:r>
            <a:r>
              <a:rPr lang="en-US" dirty="0"/>
              <a:t> in </a:t>
            </a:r>
            <a:r>
              <a:rPr lang="en-US" b="1" dirty="0"/>
              <a:t>R</a:t>
            </a:r>
            <a:r>
              <a:rPr lang="en-US" dirty="0"/>
              <a:t> is </a:t>
            </a:r>
            <a:r>
              <a:rPr lang="en-US" u="sng" dirty="0"/>
              <a:t>associated with precisely </a:t>
            </a:r>
            <a:r>
              <a:rPr lang="en-US" u="sng" dirty="0" smtClean="0"/>
              <a:t>one </a:t>
            </a:r>
            <a:r>
              <a:rPr lang="en-US" u="sng" dirty="0"/>
              <a:t>value </a:t>
            </a:r>
            <a:r>
              <a:rPr lang="en-US" dirty="0"/>
              <a:t>of </a:t>
            </a:r>
            <a:r>
              <a:rPr lang="en-US" b="1" dirty="0"/>
              <a:t>A</a:t>
            </a:r>
            <a:r>
              <a:rPr lang="en-US" dirty="0" smtClean="0"/>
              <a:t>.</a:t>
            </a:r>
          </a:p>
          <a:p>
            <a:r>
              <a:rPr lang="en-US" dirty="0" smtClean="0"/>
              <a:t> </a:t>
            </a:r>
            <a:r>
              <a:rPr lang="en-US" dirty="0"/>
              <a:t>In other word, attribute B is functionally dependent on A if and only if, for each value of B there is </a:t>
            </a:r>
            <a:r>
              <a:rPr lang="en-US" dirty="0" smtClean="0"/>
              <a:t>exactly </a:t>
            </a:r>
            <a:r>
              <a:rPr lang="en-US" dirty="0"/>
              <a:t>one value of A</a:t>
            </a:r>
            <a:r>
              <a:rPr lang="en-US" dirty="0" smtClean="0"/>
              <a:t>.</a:t>
            </a:r>
          </a:p>
          <a:p>
            <a:r>
              <a:rPr lang="en-US" dirty="0" smtClean="0"/>
              <a:t> </a:t>
            </a:r>
            <a:r>
              <a:rPr lang="en-US" dirty="0"/>
              <a:t>So it is also called, A determine B or B is function of A. </a:t>
            </a:r>
            <a:endParaRPr lang="en-US" dirty="0" smtClean="0"/>
          </a:p>
          <a:p>
            <a:r>
              <a:rPr lang="en-US" dirty="0"/>
              <a:t>A functional dependency is denoted by A </a:t>
            </a:r>
            <a:r>
              <a:rPr lang="en-US" dirty="0" smtClean="0"/>
              <a:t>-&gt;B </a:t>
            </a:r>
            <a:r>
              <a:rPr lang="en-US" dirty="0"/>
              <a:t>and read as ‘A determine B’. </a:t>
            </a:r>
            <a:endParaRPr lang="en-US" dirty="0" smtClean="0"/>
          </a:p>
          <a:p>
            <a:r>
              <a:rPr lang="en-US" dirty="0" smtClean="0"/>
              <a:t>A </a:t>
            </a:r>
            <a:r>
              <a:rPr lang="en-US" dirty="0"/>
              <a:t>is called the determinant and B is </a:t>
            </a:r>
            <a:r>
              <a:rPr lang="en-US" dirty="0" smtClean="0"/>
              <a:t>the </a:t>
            </a:r>
            <a:r>
              <a:rPr lang="en-US" dirty="0"/>
              <a:t>object of determinant. </a:t>
            </a:r>
          </a:p>
        </p:txBody>
      </p:sp>
    </p:spTree>
    <p:extLst>
      <p:ext uri="{BB962C8B-B14F-4D97-AF65-F5344CB8AC3E}">
        <p14:creationId xmlns="" xmlns:p14="http://schemas.microsoft.com/office/powerpoint/2010/main" val="14630138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283779"/>
            <a:ext cx="9905999" cy="5507422"/>
          </a:xfrm>
        </p:spPr>
        <p:txBody>
          <a:bodyPr/>
          <a:lstStyle/>
          <a:p>
            <a:endParaRPr lang="en-US" dirty="0" smtClean="0"/>
          </a:p>
          <a:p>
            <a:r>
              <a:rPr lang="en-US" dirty="0" smtClean="0"/>
              <a:t>If </a:t>
            </a:r>
            <a:r>
              <a:rPr lang="en-US" dirty="0"/>
              <a:t>more than one attribute is necessary to determine another attribute, then such </a:t>
            </a:r>
            <a:r>
              <a:rPr lang="en-US" dirty="0" smtClean="0"/>
              <a:t>determinant </a:t>
            </a:r>
            <a:r>
              <a:rPr lang="en-US" dirty="0"/>
              <a:t>is called as </a:t>
            </a:r>
            <a:r>
              <a:rPr lang="en-US" b="1" dirty="0"/>
              <a:t>compound </a:t>
            </a:r>
            <a:r>
              <a:rPr lang="en-US" b="1" dirty="0" smtClean="0"/>
              <a:t>Determinant</a:t>
            </a:r>
          </a:p>
          <a:p>
            <a:r>
              <a:rPr lang="en-US" dirty="0" smtClean="0"/>
              <a:t>Example</a:t>
            </a:r>
            <a:r>
              <a:rPr lang="en-US" dirty="0"/>
              <a:t>: Let us consider the following </a:t>
            </a:r>
            <a:r>
              <a:rPr lang="en-US" dirty="0" smtClean="0"/>
              <a:t>relation</a:t>
            </a:r>
            <a:r>
              <a:rPr lang="en-US" dirty="0"/>
              <a:t>. </a:t>
            </a:r>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260539" y="2283698"/>
            <a:ext cx="9849945" cy="2371843"/>
          </a:xfrm>
          <a:prstGeom prst="rect">
            <a:avLst/>
          </a:prstGeom>
        </p:spPr>
      </p:pic>
    </p:spTree>
    <p:extLst>
      <p:ext uri="{BB962C8B-B14F-4D97-AF65-F5344CB8AC3E}">
        <p14:creationId xmlns="" xmlns:p14="http://schemas.microsoft.com/office/powerpoint/2010/main" val="8065799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1141413" y="236538"/>
            <a:ext cx="9906000" cy="5554662"/>
          </a:xfrm>
        </p:spPr>
        <p:txBody>
          <a:bodyPr/>
          <a:lstStyle/>
          <a:p>
            <a:endParaRPr lang="en-US" dirty="0" smtClean="0"/>
          </a:p>
          <a:p>
            <a:r>
              <a:rPr lang="en-US" dirty="0" smtClean="0"/>
              <a:t>The </a:t>
            </a:r>
            <a:r>
              <a:rPr lang="en-US" dirty="0"/>
              <a:t>preceding table has composite key (Roll number + Course code</a:t>
            </a:r>
            <a:r>
              <a:rPr lang="en-US" dirty="0" smtClean="0"/>
              <a:t>).</a:t>
            </a:r>
          </a:p>
          <a:p>
            <a:r>
              <a:rPr lang="en-US" dirty="0" smtClean="0"/>
              <a:t>In </a:t>
            </a:r>
            <a:r>
              <a:rPr lang="en-US" dirty="0"/>
              <a:t>the preceding table, for a particular value </a:t>
            </a:r>
            <a:r>
              <a:rPr lang="en-US" dirty="0" smtClean="0"/>
              <a:t>of </a:t>
            </a:r>
            <a:r>
              <a:rPr lang="en-US" dirty="0"/>
              <a:t>Roll number, Course code there is precisely one corresponding value for Marks. </a:t>
            </a:r>
            <a:endParaRPr lang="en-US" dirty="0" smtClean="0"/>
          </a:p>
          <a:p>
            <a:r>
              <a:rPr lang="en-US" dirty="0" smtClean="0"/>
              <a:t>Hence </a:t>
            </a:r>
            <a:r>
              <a:rPr lang="en-US" dirty="0"/>
              <a:t>Marks is functionally </a:t>
            </a:r>
            <a:r>
              <a:rPr lang="en-US" dirty="0" smtClean="0"/>
              <a:t>dependent </a:t>
            </a:r>
            <a:r>
              <a:rPr lang="en-US" dirty="0"/>
              <a:t>on these two attributes. </a:t>
            </a:r>
            <a:endParaRPr lang="en-US" dirty="0" smtClean="0"/>
          </a:p>
          <a:p>
            <a:r>
              <a:rPr lang="en-US" dirty="0" smtClean="0"/>
              <a:t>This </a:t>
            </a:r>
            <a:r>
              <a:rPr lang="en-US" dirty="0"/>
              <a:t>can be symbolically represented as </a:t>
            </a:r>
            <a:r>
              <a:rPr lang="en-US" dirty="0" smtClean="0"/>
              <a:t>(</a:t>
            </a:r>
            <a:r>
              <a:rPr lang="en-US" dirty="0"/>
              <a:t>Roll number, Course </a:t>
            </a:r>
            <a:r>
              <a:rPr lang="en-US" dirty="0" smtClean="0"/>
              <a:t>code)-&gt;Marks </a:t>
            </a:r>
          </a:p>
          <a:p>
            <a:r>
              <a:rPr lang="en-US" dirty="0"/>
              <a:t>The other functional dependencies in the preceding table are: </a:t>
            </a:r>
          </a:p>
          <a:p>
            <a:pPr marL="0" indent="0">
              <a:buNone/>
            </a:pPr>
            <a:r>
              <a:rPr lang="en-US" dirty="0"/>
              <a:t>1. Course </a:t>
            </a:r>
            <a:r>
              <a:rPr lang="en-US" dirty="0" smtClean="0"/>
              <a:t>code -&gt; Course </a:t>
            </a:r>
            <a:r>
              <a:rPr lang="en-US" dirty="0"/>
              <a:t>name </a:t>
            </a:r>
          </a:p>
          <a:p>
            <a:pPr marL="0" indent="0">
              <a:buNone/>
            </a:pPr>
            <a:r>
              <a:rPr lang="en-US" dirty="0"/>
              <a:t>2. Course </a:t>
            </a:r>
            <a:r>
              <a:rPr lang="en-US" dirty="0" smtClean="0"/>
              <a:t>code -&gt; </a:t>
            </a:r>
            <a:r>
              <a:rPr lang="en-US" dirty="0" smtClean="0"/>
              <a:t>Room no</a:t>
            </a:r>
            <a:r>
              <a:rPr lang="en-US" dirty="0" smtClean="0"/>
              <a:t> </a:t>
            </a:r>
            <a:endParaRPr lang="en-US" dirty="0"/>
          </a:p>
          <a:p>
            <a:pPr marL="0" indent="0">
              <a:buNone/>
            </a:pPr>
            <a:r>
              <a:rPr lang="en-US" dirty="0"/>
              <a:t>3. Marks </a:t>
            </a:r>
            <a:r>
              <a:rPr lang="en-US" dirty="0" smtClean="0"/>
              <a:t>-&gt; Grade </a:t>
            </a:r>
            <a:endParaRPr lang="en-US" dirty="0" smtClean="0"/>
          </a:p>
          <a:p>
            <a:pPr marL="0" indent="0">
              <a:buNone/>
            </a:pPr>
            <a:r>
              <a:rPr lang="en-US" dirty="0" smtClean="0"/>
              <a:t>4. Roll no -&gt; Teacher name</a:t>
            </a:r>
            <a:endParaRPr lang="en-US" dirty="0"/>
          </a:p>
        </p:txBody>
      </p:sp>
    </p:spTree>
    <p:extLst>
      <p:ext uri="{BB962C8B-B14F-4D97-AF65-F5344CB8AC3E}">
        <p14:creationId xmlns="" xmlns:p14="http://schemas.microsoft.com/office/powerpoint/2010/main" val="31758397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71677"/>
            <a:ext cx="9905998" cy="894972"/>
          </a:xfrm>
        </p:spPr>
        <p:txBody>
          <a:bodyPr>
            <a:normAutofit/>
          </a:bodyPr>
          <a:lstStyle/>
          <a:p>
            <a:r>
              <a:rPr lang="en-US" dirty="0"/>
              <a:t>Characteristics of Functional Dependencies </a:t>
            </a:r>
          </a:p>
        </p:txBody>
      </p:sp>
      <p:sp>
        <p:nvSpPr>
          <p:cNvPr id="3" name="Content Placeholder 2"/>
          <p:cNvSpPr>
            <a:spLocks noGrp="1"/>
          </p:cNvSpPr>
          <p:nvPr>
            <p:ph idx="1"/>
          </p:nvPr>
        </p:nvSpPr>
        <p:spPr>
          <a:xfrm>
            <a:off x="1141412" y="1056290"/>
            <a:ext cx="9905999" cy="4734911"/>
          </a:xfrm>
        </p:spPr>
        <p:txBody>
          <a:bodyPr/>
          <a:lstStyle/>
          <a:p>
            <a:endParaRPr lang="en-US" dirty="0" smtClean="0"/>
          </a:p>
          <a:p>
            <a:r>
              <a:rPr lang="en-US" dirty="0" smtClean="0"/>
              <a:t>Main </a:t>
            </a:r>
            <a:r>
              <a:rPr lang="en-US" dirty="0"/>
              <a:t>characteristics of functional dependencies used in normalization: </a:t>
            </a:r>
            <a:endParaRPr lang="en-US" dirty="0" smtClean="0"/>
          </a:p>
          <a:p>
            <a:pPr marL="457200" indent="-457200">
              <a:buAutoNum type="arabicPeriod"/>
            </a:pPr>
            <a:r>
              <a:rPr lang="en-US" dirty="0" smtClean="0"/>
              <a:t>There </a:t>
            </a:r>
            <a:r>
              <a:rPr lang="en-US" dirty="0"/>
              <a:t>is a one-to-one relationship between the attribute(s) on the </a:t>
            </a:r>
            <a:r>
              <a:rPr lang="en-US" dirty="0" smtClean="0"/>
              <a:t>left hand </a:t>
            </a:r>
            <a:r>
              <a:rPr lang="en-US" dirty="0"/>
              <a:t>side (determinant) and those on the right-hand side of a functional </a:t>
            </a:r>
            <a:r>
              <a:rPr lang="en-US" dirty="0" smtClean="0"/>
              <a:t>dependency.</a:t>
            </a:r>
          </a:p>
          <a:p>
            <a:pPr marL="457200" indent="-457200">
              <a:buAutoNum type="arabicPeriod"/>
            </a:pPr>
            <a:r>
              <a:rPr lang="en-US" dirty="0" smtClean="0"/>
              <a:t>Holds </a:t>
            </a:r>
            <a:r>
              <a:rPr lang="en-US" dirty="0"/>
              <a:t>for all </a:t>
            </a:r>
            <a:r>
              <a:rPr lang="en-US" dirty="0" smtClean="0"/>
              <a:t>time.</a:t>
            </a:r>
          </a:p>
          <a:p>
            <a:pPr marL="457200" indent="-457200">
              <a:buAutoNum type="arabicPeriod"/>
            </a:pPr>
            <a:r>
              <a:rPr lang="en-US" dirty="0" smtClean="0"/>
              <a:t>The </a:t>
            </a:r>
            <a:r>
              <a:rPr lang="en-US" dirty="0"/>
              <a:t>determinant has the minimal number of attributes necessary to maintain the dependency with the attribute(s) on the right hand-side</a:t>
            </a:r>
            <a:r>
              <a:rPr lang="en-US" dirty="0" smtClean="0"/>
              <a:t>.</a:t>
            </a:r>
            <a:endParaRPr lang="en-US" dirty="0"/>
          </a:p>
        </p:txBody>
      </p:sp>
    </p:spTree>
    <p:extLst>
      <p:ext uri="{BB962C8B-B14F-4D97-AF65-F5344CB8AC3E}">
        <p14:creationId xmlns="" xmlns:p14="http://schemas.microsoft.com/office/powerpoint/2010/main" val="2136216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87442"/>
            <a:ext cx="9905998" cy="926503"/>
          </a:xfrm>
        </p:spPr>
        <p:txBody>
          <a:bodyPr/>
          <a:lstStyle/>
          <a:p>
            <a:r>
              <a:rPr lang="en-US" dirty="0"/>
              <a:t>1. Insertion Anomaly: </a:t>
            </a:r>
          </a:p>
        </p:txBody>
      </p:sp>
      <p:sp>
        <p:nvSpPr>
          <p:cNvPr id="3" name="Content Placeholder 2"/>
          <p:cNvSpPr>
            <a:spLocks noGrp="1"/>
          </p:cNvSpPr>
          <p:nvPr>
            <p:ph idx="1"/>
          </p:nvPr>
        </p:nvSpPr>
        <p:spPr>
          <a:xfrm>
            <a:off x="1141412" y="1213945"/>
            <a:ext cx="9905999" cy="4577256"/>
          </a:xfrm>
        </p:spPr>
        <p:txBody>
          <a:bodyPr/>
          <a:lstStyle/>
          <a:p>
            <a:r>
              <a:rPr lang="en-US" dirty="0"/>
              <a:t>An anomaly that occurs during the insertion of record is called insertion anomaly. </a:t>
            </a:r>
            <a:endParaRPr lang="en-US" dirty="0" smtClean="0"/>
          </a:p>
          <a:p>
            <a:r>
              <a:rPr lang="en-US" dirty="0" smtClean="0"/>
              <a:t>It </a:t>
            </a:r>
            <a:r>
              <a:rPr lang="en-US" dirty="0"/>
              <a:t>is the inability to add </a:t>
            </a:r>
            <a:r>
              <a:rPr lang="en-US" dirty="0" smtClean="0"/>
              <a:t>information </a:t>
            </a:r>
            <a:r>
              <a:rPr lang="en-US" dirty="0"/>
              <a:t>about a new entry into all the places in the database where information about that new entry </a:t>
            </a:r>
            <a:r>
              <a:rPr lang="en-US" dirty="0" smtClean="0"/>
              <a:t>needs </a:t>
            </a:r>
            <a:r>
              <a:rPr lang="en-US" dirty="0"/>
              <a:t>to be stored</a:t>
            </a:r>
            <a:r>
              <a:rPr lang="en-US" dirty="0" smtClean="0"/>
              <a:t>.</a:t>
            </a:r>
          </a:p>
          <a:p>
            <a:r>
              <a:rPr lang="en-US" dirty="0" smtClean="0"/>
              <a:t> </a:t>
            </a:r>
            <a:r>
              <a:rPr lang="en-US" dirty="0"/>
              <a:t>In normalized database, information about a new entry needs to be inserted into only </a:t>
            </a:r>
            <a:r>
              <a:rPr lang="en-US" dirty="0" smtClean="0"/>
              <a:t>one </a:t>
            </a:r>
            <a:r>
              <a:rPr lang="en-US" dirty="0"/>
              <a:t>place in the database. </a:t>
            </a:r>
          </a:p>
        </p:txBody>
      </p:sp>
    </p:spTree>
    <p:extLst>
      <p:ext uri="{BB962C8B-B14F-4D97-AF65-F5344CB8AC3E}">
        <p14:creationId xmlns="" xmlns:p14="http://schemas.microsoft.com/office/powerpoint/2010/main" val="2031421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62607"/>
            <a:ext cx="9905998" cy="1135117"/>
          </a:xfrm>
        </p:spPr>
        <p:txBody>
          <a:bodyPr>
            <a:normAutofit fontScale="90000"/>
          </a:bodyPr>
          <a:lstStyle/>
          <a:p>
            <a:r>
              <a:rPr lang="en-US" dirty="0"/>
              <a:t>Trivial and Non-Trivial Functional Dependency </a:t>
            </a:r>
          </a:p>
        </p:txBody>
      </p:sp>
      <p:sp>
        <p:nvSpPr>
          <p:cNvPr id="3" name="Content Placeholder 2"/>
          <p:cNvSpPr>
            <a:spLocks noGrp="1"/>
          </p:cNvSpPr>
          <p:nvPr>
            <p:ph idx="1"/>
          </p:nvPr>
        </p:nvSpPr>
        <p:spPr>
          <a:xfrm>
            <a:off x="1141412" y="1497724"/>
            <a:ext cx="9905999" cy="5044966"/>
          </a:xfrm>
        </p:spPr>
        <p:txBody>
          <a:bodyPr>
            <a:normAutofit/>
          </a:bodyPr>
          <a:lstStyle/>
          <a:p>
            <a:r>
              <a:rPr lang="en-US" dirty="0"/>
              <a:t> A functional dependency is trivial, if the consequent is a subset of the determinant i.e. a functional dependency of </a:t>
            </a:r>
            <a:r>
              <a:rPr lang="en-US" dirty="0" smtClean="0"/>
              <a:t>the form </a:t>
            </a:r>
          </a:p>
          <a:p>
            <a:pPr marL="0" indent="0">
              <a:buNone/>
            </a:pPr>
            <a:r>
              <a:rPr lang="en-US" dirty="0" smtClean="0"/>
              <a:t> α -&gt;</a:t>
            </a:r>
            <a:r>
              <a:rPr lang="el-GR" dirty="0" smtClean="0">
                <a:latin typeface="Times New Roman" panose="02020603050405020304" pitchFamily="18" charset="0"/>
                <a:cs typeface="Times New Roman" panose="02020603050405020304" pitchFamily="18" charset="0"/>
              </a:rPr>
              <a:t>β</a:t>
            </a:r>
            <a:r>
              <a:rPr lang="en-US" dirty="0" smtClean="0"/>
              <a:t> </a:t>
            </a:r>
            <a:r>
              <a:rPr lang="en-US" dirty="0"/>
              <a:t>is trivial if </a:t>
            </a:r>
            <a:r>
              <a:rPr lang="el-GR" dirty="0">
                <a:latin typeface="Times New Roman" panose="02020603050405020304" pitchFamily="18" charset="0"/>
                <a:cs typeface="Times New Roman" panose="02020603050405020304" pitchFamily="18" charset="0"/>
              </a:rPr>
              <a:t>β </a:t>
            </a:r>
            <a:r>
              <a:rPr lang="en-US" dirty="0" smtClean="0"/>
              <a:t>is </a:t>
            </a:r>
            <a:r>
              <a:rPr lang="en-US" dirty="0"/>
              <a:t>subset of  α </a:t>
            </a:r>
            <a:endParaRPr lang="en-US" dirty="0" smtClean="0"/>
          </a:p>
          <a:p>
            <a:r>
              <a:rPr lang="en-US" dirty="0"/>
              <a:t>Example: </a:t>
            </a:r>
            <a:endParaRPr lang="en-US" dirty="0" smtClean="0"/>
          </a:p>
          <a:p>
            <a:pPr marL="0" indent="0">
              <a:buNone/>
            </a:pPr>
            <a:r>
              <a:rPr lang="en-US" dirty="0" smtClean="0"/>
              <a:t>  </a:t>
            </a:r>
            <a:r>
              <a:rPr lang="en-US" dirty="0"/>
              <a:t>A-&gt; A </a:t>
            </a:r>
          </a:p>
          <a:p>
            <a:pPr marL="0" indent="0">
              <a:buNone/>
            </a:pPr>
            <a:r>
              <a:rPr lang="en-US" dirty="0"/>
              <a:t> </a:t>
            </a:r>
            <a:r>
              <a:rPr lang="en-US" dirty="0" smtClean="0"/>
              <a:t> AB </a:t>
            </a:r>
            <a:r>
              <a:rPr lang="en-US" dirty="0"/>
              <a:t>-&gt; A </a:t>
            </a:r>
          </a:p>
          <a:p>
            <a:pPr marL="0" indent="0">
              <a:buNone/>
            </a:pPr>
            <a:r>
              <a:rPr lang="en-US" dirty="0" smtClean="0"/>
              <a:t>Course </a:t>
            </a:r>
            <a:r>
              <a:rPr lang="en-US" dirty="0"/>
              <a:t>code, Course </a:t>
            </a:r>
            <a:r>
              <a:rPr lang="en-US" dirty="0" smtClean="0"/>
              <a:t>name -&gt; Course </a:t>
            </a:r>
            <a:r>
              <a:rPr lang="en-US" dirty="0"/>
              <a:t>code </a:t>
            </a:r>
            <a:endParaRPr lang="en-US" dirty="0" smtClean="0"/>
          </a:p>
          <a:p>
            <a:pPr marL="0" indent="0">
              <a:buNone/>
            </a:pPr>
            <a:r>
              <a:rPr lang="en-US" dirty="0" smtClean="0"/>
              <a:t>Course </a:t>
            </a:r>
            <a:r>
              <a:rPr lang="en-US" dirty="0"/>
              <a:t>code, Course </a:t>
            </a:r>
            <a:r>
              <a:rPr lang="en-US" dirty="0" smtClean="0"/>
              <a:t>name -&gt; Course </a:t>
            </a:r>
            <a:r>
              <a:rPr lang="en-US" dirty="0"/>
              <a:t>name </a:t>
            </a:r>
            <a:endParaRPr lang="en-US" dirty="0" smtClean="0"/>
          </a:p>
          <a:p>
            <a:pPr marL="0" indent="0">
              <a:buNone/>
            </a:pPr>
            <a:r>
              <a:rPr lang="en-US" dirty="0" smtClean="0"/>
              <a:t>Course code -&gt; Course </a:t>
            </a:r>
            <a:r>
              <a:rPr lang="en-US" dirty="0"/>
              <a:t>code </a:t>
            </a:r>
          </a:p>
          <a:p>
            <a:r>
              <a:rPr lang="en-US" dirty="0"/>
              <a:t>So from above examples we see that, it is impossible for trivial dependency not to be satisfied. </a:t>
            </a:r>
          </a:p>
          <a:p>
            <a:endParaRPr lang="en-US" dirty="0" smtClean="0"/>
          </a:p>
          <a:p>
            <a:pPr marL="0" indent="0">
              <a:buNone/>
            </a:pPr>
            <a:endParaRPr lang="en-US" dirty="0" smtClean="0"/>
          </a:p>
          <a:p>
            <a:pPr marL="0" indent="0">
              <a:buNone/>
            </a:pPr>
            <a:endParaRPr lang="en-US" dirty="0"/>
          </a:p>
        </p:txBody>
      </p:sp>
    </p:spTree>
    <p:extLst>
      <p:ext uri="{BB962C8B-B14F-4D97-AF65-F5344CB8AC3E}">
        <p14:creationId xmlns="" xmlns:p14="http://schemas.microsoft.com/office/powerpoint/2010/main" val="25067352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268014"/>
            <a:ext cx="9905999" cy="6069724"/>
          </a:xfrm>
        </p:spPr>
        <p:txBody>
          <a:bodyPr/>
          <a:lstStyle/>
          <a:p>
            <a:r>
              <a:rPr lang="en-US" dirty="0"/>
              <a:t>A functional dependency is non-trivial, if dependency is not trivial i.e. the consequent is not a subset of </a:t>
            </a:r>
            <a:r>
              <a:rPr lang="en-US" dirty="0" smtClean="0"/>
              <a:t>the determinant</a:t>
            </a:r>
            <a:r>
              <a:rPr lang="en-US" dirty="0"/>
              <a:t>. </a:t>
            </a:r>
            <a:endParaRPr lang="en-US" dirty="0" smtClean="0"/>
          </a:p>
          <a:p>
            <a:r>
              <a:rPr lang="en-US" dirty="0"/>
              <a:t>Example: </a:t>
            </a:r>
          </a:p>
          <a:p>
            <a:pPr marL="0" indent="0">
              <a:buNone/>
            </a:pPr>
            <a:r>
              <a:rPr lang="en-US" dirty="0" smtClean="0"/>
              <a:t> A -&gt; B </a:t>
            </a:r>
            <a:endParaRPr lang="en-US" dirty="0"/>
          </a:p>
          <a:p>
            <a:pPr marL="0" indent="0">
              <a:buNone/>
            </a:pPr>
            <a:r>
              <a:rPr lang="en-US" dirty="0" smtClean="0"/>
              <a:t> Teacher name -&gt; Room </a:t>
            </a:r>
            <a:r>
              <a:rPr lang="en-US" dirty="0"/>
              <a:t>number </a:t>
            </a:r>
          </a:p>
          <a:p>
            <a:pPr marL="0" indent="0">
              <a:buNone/>
            </a:pPr>
            <a:r>
              <a:rPr lang="en-US" dirty="0" smtClean="0"/>
              <a:t> Roll </a:t>
            </a:r>
            <a:r>
              <a:rPr lang="en-US" dirty="0"/>
              <a:t>number, Course </a:t>
            </a:r>
            <a:r>
              <a:rPr lang="en-US" dirty="0" smtClean="0"/>
              <a:t>code -&gt; Marks </a:t>
            </a:r>
            <a:endParaRPr lang="en-US" dirty="0"/>
          </a:p>
        </p:txBody>
      </p:sp>
    </p:spTree>
    <p:extLst>
      <p:ext uri="{BB962C8B-B14F-4D97-AF65-F5344CB8AC3E}">
        <p14:creationId xmlns="" xmlns:p14="http://schemas.microsoft.com/office/powerpoint/2010/main" val="40659503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77083"/>
            <a:ext cx="9905998" cy="863441"/>
          </a:xfrm>
        </p:spPr>
        <p:txBody>
          <a:bodyPr/>
          <a:lstStyle/>
          <a:p>
            <a:r>
              <a:rPr lang="en-US" dirty="0"/>
              <a:t>Partial and Full Functional Dependency</a:t>
            </a:r>
          </a:p>
        </p:txBody>
      </p:sp>
      <p:sp>
        <p:nvSpPr>
          <p:cNvPr id="3" name="Content Placeholder 2"/>
          <p:cNvSpPr>
            <a:spLocks noGrp="1"/>
          </p:cNvSpPr>
          <p:nvPr>
            <p:ph idx="1"/>
          </p:nvPr>
        </p:nvSpPr>
        <p:spPr>
          <a:xfrm>
            <a:off x="1141412" y="882869"/>
            <a:ext cx="9905999" cy="4908332"/>
          </a:xfrm>
        </p:spPr>
        <p:txBody>
          <a:bodyPr>
            <a:normAutofit/>
          </a:bodyPr>
          <a:lstStyle/>
          <a:p>
            <a:r>
              <a:rPr lang="en-US" dirty="0"/>
              <a:t>A partial dependency is dependency in which a non-key attribute is dependent on only a part of composite key. </a:t>
            </a:r>
          </a:p>
          <a:p>
            <a:r>
              <a:rPr lang="en-US" dirty="0"/>
              <a:t>This is the situation in which only a subset of the attributes of the composite key is used to uniquely identify its </a:t>
            </a:r>
            <a:r>
              <a:rPr lang="en-US" dirty="0" smtClean="0"/>
              <a:t>object</a:t>
            </a:r>
            <a:r>
              <a:rPr lang="en-US" dirty="0"/>
              <a:t>. </a:t>
            </a:r>
          </a:p>
          <a:p>
            <a:r>
              <a:rPr lang="en-US" dirty="0"/>
              <a:t>A full functional dependency is dependency in which a non-key attributes is dependent on all the attributes of </a:t>
            </a:r>
            <a:r>
              <a:rPr lang="en-US" dirty="0" smtClean="0"/>
              <a:t>composite </a:t>
            </a:r>
            <a:r>
              <a:rPr lang="en-US" dirty="0"/>
              <a:t>key. </a:t>
            </a:r>
            <a:r>
              <a:rPr lang="en-US" dirty="0" smtClean="0"/>
              <a:t> </a:t>
            </a:r>
          </a:p>
          <a:p>
            <a:r>
              <a:rPr lang="en-US" dirty="0" smtClean="0"/>
              <a:t>This </a:t>
            </a:r>
            <a:r>
              <a:rPr lang="en-US" dirty="0"/>
              <a:t>is the situation in which all the attributes of the composite key is used to uniquely identify its </a:t>
            </a:r>
            <a:r>
              <a:rPr lang="en-US" dirty="0" smtClean="0"/>
              <a:t>object</a:t>
            </a:r>
            <a:r>
              <a:rPr lang="en-US" dirty="0"/>
              <a:t>. </a:t>
            </a:r>
          </a:p>
        </p:txBody>
      </p:sp>
    </p:spTree>
    <p:extLst>
      <p:ext uri="{BB962C8B-B14F-4D97-AF65-F5344CB8AC3E}">
        <p14:creationId xmlns="" xmlns:p14="http://schemas.microsoft.com/office/powerpoint/2010/main" val="15310135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472966"/>
            <a:ext cx="9905999" cy="5659820"/>
          </a:xfrm>
        </p:spPr>
        <p:txBody>
          <a:bodyPr>
            <a:normAutofit/>
          </a:bodyPr>
          <a:lstStyle/>
          <a:p>
            <a:r>
              <a:rPr lang="en-US" dirty="0"/>
              <a:t>Example: </a:t>
            </a:r>
          </a:p>
          <a:p>
            <a:r>
              <a:rPr lang="en-US" dirty="0"/>
              <a:t>The attribute Course name is not fully functionally dependent on composite key (Roll number + Course code). </a:t>
            </a:r>
            <a:endParaRPr lang="en-US" dirty="0" smtClean="0"/>
          </a:p>
          <a:p>
            <a:r>
              <a:rPr lang="en-US" dirty="0" smtClean="0"/>
              <a:t>It </a:t>
            </a:r>
            <a:r>
              <a:rPr lang="en-US" dirty="0"/>
              <a:t>is </a:t>
            </a:r>
            <a:r>
              <a:rPr lang="en-US" dirty="0" smtClean="0"/>
              <a:t>only </a:t>
            </a:r>
            <a:r>
              <a:rPr lang="en-US" dirty="0"/>
              <a:t>dependent on subset of composite key i.e. Course code. Similarly, </a:t>
            </a:r>
            <a:r>
              <a:rPr lang="en-US" dirty="0" smtClean="0"/>
              <a:t> </a:t>
            </a:r>
            <a:r>
              <a:rPr lang="en-US" dirty="0"/>
              <a:t>Room number are only </a:t>
            </a:r>
            <a:r>
              <a:rPr lang="en-US" dirty="0" smtClean="0"/>
              <a:t>dependent </a:t>
            </a:r>
            <a:r>
              <a:rPr lang="en-US" dirty="0"/>
              <a:t>on Course </a:t>
            </a:r>
            <a:r>
              <a:rPr lang="en-US" dirty="0" smtClean="0"/>
              <a:t>code</a:t>
            </a:r>
            <a:r>
              <a:rPr lang="en-US" dirty="0" smtClean="0"/>
              <a:t> </a:t>
            </a:r>
            <a:r>
              <a:rPr lang="en-US" dirty="0" smtClean="0"/>
              <a:t>and Teacher name is only dependent on Roll number</a:t>
            </a:r>
            <a:endParaRPr lang="en-US" dirty="0" smtClean="0"/>
          </a:p>
          <a:p>
            <a:r>
              <a:rPr lang="en-US" dirty="0" smtClean="0"/>
              <a:t> </a:t>
            </a:r>
            <a:r>
              <a:rPr lang="en-US" dirty="0"/>
              <a:t>So Course </a:t>
            </a:r>
            <a:r>
              <a:rPr lang="en-US" dirty="0" smtClean="0"/>
              <a:t>name, Teacher name, </a:t>
            </a:r>
            <a:r>
              <a:rPr lang="en-US" dirty="0"/>
              <a:t>Room number attributes are said to have partial </a:t>
            </a:r>
            <a:r>
              <a:rPr lang="en-US" dirty="0" smtClean="0"/>
              <a:t>dependencies </a:t>
            </a:r>
            <a:r>
              <a:rPr lang="en-US" dirty="0"/>
              <a:t>on the whole key. </a:t>
            </a:r>
          </a:p>
          <a:p>
            <a:r>
              <a:rPr lang="en-US" dirty="0"/>
              <a:t>Again, the attribute Mark and Grade are dependent on all the attributes of composite key (Roll number +Course </a:t>
            </a:r>
            <a:r>
              <a:rPr lang="en-US" dirty="0" smtClean="0"/>
              <a:t>code</a:t>
            </a:r>
            <a:r>
              <a:rPr lang="en-US" dirty="0"/>
              <a:t>). </a:t>
            </a:r>
            <a:endParaRPr lang="en-US" dirty="0" smtClean="0"/>
          </a:p>
          <a:p>
            <a:r>
              <a:rPr lang="en-US" dirty="0" smtClean="0"/>
              <a:t>So </a:t>
            </a:r>
            <a:r>
              <a:rPr lang="en-US" dirty="0"/>
              <a:t>the attributes Mark and Grade are said to have full functional dependencies on the whole key. </a:t>
            </a:r>
          </a:p>
        </p:txBody>
      </p:sp>
    </p:spTree>
    <p:extLst>
      <p:ext uri="{BB962C8B-B14F-4D97-AF65-F5344CB8AC3E}">
        <p14:creationId xmlns="" xmlns:p14="http://schemas.microsoft.com/office/powerpoint/2010/main" val="30347620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34738"/>
            <a:ext cx="9905998" cy="548130"/>
          </a:xfrm>
        </p:spPr>
        <p:txBody>
          <a:bodyPr>
            <a:normAutofit fontScale="90000"/>
          </a:bodyPr>
          <a:lstStyle/>
          <a:p>
            <a:r>
              <a:rPr lang="en-US" dirty="0"/>
              <a:t>Transitive (Indirect) Dependency </a:t>
            </a:r>
          </a:p>
        </p:txBody>
      </p:sp>
      <p:sp>
        <p:nvSpPr>
          <p:cNvPr id="3" name="Content Placeholder 2"/>
          <p:cNvSpPr>
            <a:spLocks noGrp="1"/>
          </p:cNvSpPr>
          <p:nvPr>
            <p:ph idx="1"/>
          </p:nvPr>
        </p:nvSpPr>
        <p:spPr>
          <a:xfrm>
            <a:off x="1141412" y="882868"/>
            <a:ext cx="10462009" cy="4908333"/>
          </a:xfrm>
        </p:spPr>
        <p:txBody>
          <a:bodyPr>
            <a:normAutofit/>
          </a:bodyPr>
          <a:lstStyle/>
          <a:p>
            <a:r>
              <a:rPr lang="en-US" dirty="0"/>
              <a:t>A </a:t>
            </a:r>
            <a:r>
              <a:rPr lang="en-US" dirty="0" smtClean="0"/>
              <a:t>functional </a:t>
            </a:r>
            <a:r>
              <a:rPr lang="en-US" dirty="0"/>
              <a:t>dependency of the form </a:t>
            </a:r>
            <a:r>
              <a:rPr lang="en-US" dirty="0" smtClean="0"/>
              <a:t>X -&gt; Z </a:t>
            </a:r>
            <a:r>
              <a:rPr lang="en-US" dirty="0"/>
              <a:t>is said to be Transitive if </a:t>
            </a:r>
            <a:r>
              <a:rPr lang="en-US" dirty="0" smtClean="0"/>
              <a:t>both X -&gt; Y </a:t>
            </a:r>
            <a:r>
              <a:rPr lang="en-US" dirty="0"/>
              <a:t>and Y </a:t>
            </a:r>
            <a:r>
              <a:rPr lang="en-US" dirty="0" smtClean="0"/>
              <a:t>-&gt; Z </a:t>
            </a:r>
            <a:r>
              <a:rPr lang="en-US" dirty="0"/>
              <a:t>holds. </a:t>
            </a:r>
          </a:p>
          <a:p>
            <a:r>
              <a:rPr lang="en-US" dirty="0" smtClean="0"/>
              <a:t>Example</a:t>
            </a:r>
          </a:p>
          <a:p>
            <a:r>
              <a:rPr lang="en-US" dirty="0"/>
              <a:t>In the preceding table, Room number is dependent on Teacher name and Teacher name is dependent on Course </a:t>
            </a:r>
            <a:r>
              <a:rPr lang="en-US" dirty="0" smtClean="0"/>
              <a:t>code</a:t>
            </a:r>
            <a:r>
              <a:rPr lang="en-US" dirty="0"/>
              <a:t>. </a:t>
            </a:r>
            <a:endParaRPr lang="en-US" dirty="0" smtClean="0"/>
          </a:p>
          <a:p>
            <a:r>
              <a:rPr lang="en-US" dirty="0" smtClean="0"/>
              <a:t>Therefore </a:t>
            </a:r>
            <a:r>
              <a:rPr lang="en-US" dirty="0"/>
              <a:t>Room number is dependent on Course code. This type of dependency is called transitive </a:t>
            </a:r>
            <a:r>
              <a:rPr lang="en-US" dirty="0" smtClean="0"/>
              <a:t>dependency</a:t>
            </a:r>
            <a:r>
              <a:rPr lang="en-US" dirty="0"/>
              <a:t>. </a:t>
            </a:r>
            <a:endParaRPr lang="en-US" dirty="0" smtClean="0"/>
          </a:p>
          <a:p>
            <a:r>
              <a:rPr lang="en-US" dirty="0"/>
              <a:t>It is shown as below </a:t>
            </a:r>
          </a:p>
          <a:p>
            <a:r>
              <a:rPr lang="en-US" dirty="0"/>
              <a:t>Course code </a:t>
            </a:r>
            <a:r>
              <a:rPr lang="en-US" dirty="0" smtClean="0"/>
              <a:t>-&gt; Teacher </a:t>
            </a:r>
            <a:r>
              <a:rPr lang="en-US" dirty="0"/>
              <a:t>name and Teacher </a:t>
            </a:r>
            <a:r>
              <a:rPr lang="en-US" dirty="0" smtClean="0"/>
              <a:t>name -&gt; Room </a:t>
            </a:r>
            <a:r>
              <a:rPr lang="en-US" dirty="0"/>
              <a:t>number means Course code </a:t>
            </a:r>
            <a:r>
              <a:rPr lang="en-US" dirty="0" smtClean="0"/>
              <a:t>-&gt; Room </a:t>
            </a:r>
            <a:r>
              <a:rPr lang="en-US" dirty="0"/>
              <a:t>number </a:t>
            </a:r>
          </a:p>
        </p:txBody>
      </p:sp>
    </p:spTree>
    <p:extLst>
      <p:ext uri="{BB962C8B-B14F-4D97-AF65-F5344CB8AC3E}">
        <p14:creationId xmlns="" xmlns:p14="http://schemas.microsoft.com/office/powerpoint/2010/main" val="15820493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208615"/>
            <a:ext cx="10364451" cy="784614"/>
          </a:xfrm>
        </p:spPr>
        <p:txBody>
          <a:bodyPr/>
          <a:lstStyle/>
          <a:p>
            <a:r>
              <a:rPr lang="en-US" dirty="0"/>
              <a:t>Multi-valued Dependency (MVD): </a:t>
            </a:r>
          </a:p>
        </p:txBody>
      </p:sp>
      <p:sp>
        <p:nvSpPr>
          <p:cNvPr id="3" name="Content Placeholder 2"/>
          <p:cNvSpPr>
            <a:spLocks noGrp="1"/>
          </p:cNvSpPr>
          <p:nvPr>
            <p:ph idx="1"/>
          </p:nvPr>
        </p:nvSpPr>
        <p:spPr>
          <a:xfrm>
            <a:off x="913774" y="867103"/>
            <a:ext cx="10363826" cy="5580993"/>
          </a:xfrm>
        </p:spPr>
        <p:txBody>
          <a:bodyPr/>
          <a:lstStyle/>
          <a:p>
            <a:r>
              <a:rPr lang="en-US" dirty="0"/>
              <a:t>MVD occurs if two or more independent multi-valued facts about the same attribute occur within the same relation. </a:t>
            </a:r>
            <a:endParaRPr lang="en-US" dirty="0" smtClean="0"/>
          </a:p>
          <a:p>
            <a:r>
              <a:rPr lang="en-US" dirty="0"/>
              <a:t>MVD X→→ Y read as “ X multi-determines Y” defines a relationship in which a set of attributes Y are determined by a single value of X. </a:t>
            </a:r>
            <a:endParaRPr lang="en-US" dirty="0" smtClean="0"/>
          </a:p>
          <a:p>
            <a:r>
              <a:rPr lang="en-US" dirty="0"/>
              <a:t>An MVD X →→ Y is said to hold over Relation R if, for each instance r of R, X value is associated with a set of Y values and this set is independent of the values in the other attribute. </a:t>
            </a:r>
            <a:endParaRPr lang="en-US" dirty="0" smtClean="0"/>
          </a:p>
          <a:p>
            <a:r>
              <a:rPr lang="en-US" dirty="0"/>
              <a:t>An MVD X→→Y over Relation R is said to be trivial MVD if y is subset of x or X and Y together form the relation R i.e. X U Y=R otherwise it is said to be non-trivial MVD. </a:t>
            </a:r>
            <a:endParaRPr lang="en-US" dirty="0" smtClean="0"/>
          </a:p>
          <a:p>
            <a:r>
              <a:rPr lang="en-US" dirty="0"/>
              <a:t>It represent a dependency between attributes(for example A, B and C) in a relation, such that for each value of A there is a set of values for B and a set of values for C. however, the set of values for B and C are independent of each other. </a:t>
            </a:r>
          </a:p>
        </p:txBody>
      </p:sp>
    </p:spTree>
    <p:extLst>
      <p:ext uri="{BB962C8B-B14F-4D97-AF65-F5344CB8AC3E}">
        <p14:creationId xmlns="" xmlns:p14="http://schemas.microsoft.com/office/powerpoint/2010/main" val="37579972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3774" y="551793"/>
            <a:ext cx="10363826" cy="6148551"/>
          </a:xfrm>
        </p:spPr>
        <p:txBody>
          <a:bodyPr/>
          <a:lstStyle/>
          <a:p>
            <a:r>
              <a:rPr lang="en-US" dirty="0"/>
              <a:t>Consider the following relation with MVD. </a:t>
            </a: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r>
              <a:rPr lang="en-US" dirty="0"/>
              <a:t>Here Course→→Teacher and Course →→Book</a:t>
            </a:r>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913773" y="1154108"/>
            <a:ext cx="9024075" cy="3102581"/>
          </a:xfrm>
          <a:prstGeom prst="rect">
            <a:avLst/>
          </a:prstGeom>
        </p:spPr>
      </p:pic>
    </p:spTree>
    <p:extLst>
      <p:ext uri="{BB962C8B-B14F-4D97-AF65-F5344CB8AC3E}">
        <p14:creationId xmlns="" xmlns:p14="http://schemas.microsoft.com/office/powerpoint/2010/main" val="41175276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334353" y="302164"/>
            <a:ext cx="11710502" cy="6306758"/>
          </a:xfrm>
        </p:spPr>
      </p:pic>
    </p:spTree>
    <p:extLst>
      <p:ext uri="{BB962C8B-B14F-4D97-AF65-F5344CB8AC3E}">
        <p14:creationId xmlns="" xmlns:p14="http://schemas.microsoft.com/office/powerpoint/2010/main" val="32692156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208614"/>
            <a:ext cx="10364451" cy="800380"/>
          </a:xfrm>
        </p:spPr>
        <p:txBody>
          <a:bodyPr/>
          <a:lstStyle/>
          <a:p>
            <a:r>
              <a:rPr lang="en-US" dirty="0"/>
              <a:t>Normalization</a:t>
            </a:r>
          </a:p>
        </p:txBody>
      </p:sp>
      <p:sp>
        <p:nvSpPr>
          <p:cNvPr id="3" name="Content Placeholder 2"/>
          <p:cNvSpPr>
            <a:spLocks noGrp="1"/>
          </p:cNvSpPr>
          <p:nvPr>
            <p:ph idx="1"/>
          </p:nvPr>
        </p:nvSpPr>
        <p:spPr>
          <a:xfrm>
            <a:off x="913774" y="1166648"/>
            <a:ext cx="10363826" cy="5249918"/>
          </a:xfrm>
        </p:spPr>
        <p:txBody>
          <a:bodyPr/>
          <a:lstStyle/>
          <a:p>
            <a:r>
              <a:rPr lang="en-US" dirty="0"/>
              <a:t>Normalization is the process of breaking down complex table structures into simple table structure by using certain rules. </a:t>
            </a:r>
            <a:endParaRPr lang="en-US" dirty="0" smtClean="0"/>
          </a:p>
          <a:p>
            <a:r>
              <a:rPr lang="en-US" dirty="0" smtClean="0"/>
              <a:t>Using </a:t>
            </a:r>
            <a:r>
              <a:rPr lang="en-US" dirty="0"/>
              <a:t>this method, we can reduce redundancy in a table, and eliminate the problems of inconsistency and disk space usage. </a:t>
            </a:r>
            <a:endParaRPr lang="en-US" dirty="0" smtClean="0"/>
          </a:p>
          <a:p>
            <a:r>
              <a:rPr lang="en-US" dirty="0" smtClean="0"/>
              <a:t>Also </a:t>
            </a:r>
            <a:r>
              <a:rPr lang="en-US" dirty="0"/>
              <a:t>we can ensure that there is no loss of information. </a:t>
            </a:r>
            <a:endParaRPr lang="en-US" dirty="0" smtClean="0"/>
          </a:p>
          <a:p>
            <a:r>
              <a:rPr lang="en-US" dirty="0"/>
              <a:t>Normalization is the process of efficiently organizing data in database with two goal</a:t>
            </a:r>
            <a:r>
              <a:rPr lang="en-US" dirty="0" smtClean="0"/>
              <a:t>:</a:t>
            </a:r>
          </a:p>
          <a:p>
            <a:pPr lvl="1"/>
            <a:r>
              <a:rPr lang="en-US" dirty="0"/>
              <a:t>Eliminate redundant </a:t>
            </a:r>
            <a:r>
              <a:rPr lang="en-US" dirty="0" smtClean="0"/>
              <a:t>data</a:t>
            </a:r>
          </a:p>
          <a:p>
            <a:pPr lvl="1"/>
            <a:r>
              <a:rPr lang="en-US" dirty="0" smtClean="0"/>
              <a:t> </a:t>
            </a:r>
            <a:r>
              <a:rPr lang="en-US" dirty="0"/>
              <a:t>Ensure data dependencies make sense</a:t>
            </a:r>
            <a:endParaRPr lang="en-US" dirty="0" smtClean="0"/>
          </a:p>
          <a:p>
            <a:r>
              <a:rPr lang="en-US" dirty="0"/>
              <a:t>Data normalization also may improve data consistency and simplify future extension of the logical data model. </a:t>
            </a:r>
            <a:endParaRPr lang="en-US" dirty="0" smtClean="0"/>
          </a:p>
        </p:txBody>
      </p:sp>
    </p:spTree>
    <p:extLst>
      <p:ext uri="{BB962C8B-B14F-4D97-AF65-F5344CB8AC3E}">
        <p14:creationId xmlns="" xmlns:p14="http://schemas.microsoft.com/office/powerpoint/2010/main" val="22786402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3774" y="504498"/>
            <a:ext cx="10363826" cy="5286702"/>
          </a:xfrm>
        </p:spPr>
        <p:txBody>
          <a:bodyPr/>
          <a:lstStyle/>
          <a:p>
            <a:r>
              <a:rPr lang="en-US" dirty="0"/>
              <a:t>The formal classifications used for describing a relational database's level of normalization are called </a:t>
            </a:r>
            <a:r>
              <a:rPr lang="en-US" b="1" dirty="0"/>
              <a:t>normal forms </a:t>
            </a:r>
            <a:endParaRPr lang="en-US" b="1" dirty="0" smtClean="0"/>
          </a:p>
          <a:p>
            <a:r>
              <a:rPr lang="en-US" dirty="0"/>
              <a:t>Normal Forms is abbreviated as </a:t>
            </a:r>
            <a:r>
              <a:rPr lang="en-US" b="1" dirty="0"/>
              <a:t>NF</a:t>
            </a:r>
          </a:p>
          <a:p>
            <a:endParaRPr lang="en-US" dirty="0"/>
          </a:p>
        </p:txBody>
      </p:sp>
    </p:spTree>
    <p:extLst>
      <p:ext uri="{BB962C8B-B14F-4D97-AF65-F5344CB8AC3E}">
        <p14:creationId xmlns="" xmlns:p14="http://schemas.microsoft.com/office/powerpoint/2010/main" val="3958106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82035"/>
            <a:ext cx="9905998" cy="768848"/>
          </a:xfrm>
        </p:spPr>
        <p:txBody>
          <a:bodyPr/>
          <a:lstStyle/>
          <a:p>
            <a:r>
              <a:rPr lang="en-US" dirty="0"/>
              <a:t>2. Deletion Anomaly: </a:t>
            </a:r>
          </a:p>
        </p:txBody>
      </p:sp>
      <p:sp>
        <p:nvSpPr>
          <p:cNvPr id="3" name="Content Placeholder 2"/>
          <p:cNvSpPr>
            <a:spLocks noGrp="1"/>
          </p:cNvSpPr>
          <p:nvPr>
            <p:ph idx="1"/>
          </p:nvPr>
        </p:nvSpPr>
        <p:spPr>
          <a:xfrm>
            <a:off x="1141412" y="1292772"/>
            <a:ext cx="9905999" cy="4498429"/>
          </a:xfrm>
        </p:spPr>
        <p:txBody>
          <a:bodyPr/>
          <a:lstStyle/>
          <a:p>
            <a:r>
              <a:rPr lang="en-US" dirty="0"/>
              <a:t>An anomaly that occurs during the deletion of record is called deletion anomaly</a:t>
            </a:r>
            <a:r>
              <a:rPr lang="en-US" dirty="0" smtClean="0"/>
              <a:t>.</a:t>
            </a:r>
          </a:p>
          <a:p>
            <a:r>
              <a:rPr lang="en-US" dirty="0" smtClean="0"/>
              <a:t> </a:t>
            </a:r>
            <a:r>
              <a:rPr lang="en-US" dirty="0"/>
              <a:t>It is the inability to </a:t>
            </a:r>
            <a:r>
              <a:rPr lang="en-US" dirty="0" smtClean="0"/>
              <a:t>remove </a:t>
            </a:r>
            <a:r>
              <a:rPr lang="en-US" dirty="0"/>
              <a:t>all the information about an existing database entry completely from the database. </a:t>
            </a:r>
            <a:endParaRPr lang="en-US" dirty="0" smtClean="0"/>
          </a:p>
          <a:p>
            <a:r>
              <a:rPr lang="en-US" dirty="0" smtClean="0"/>
              <a:t>It </a:t>
            </a:r>
            <a:r>
              <a:rPr lang="en-US" dirty="0"/>
              <a:t>is also the </a:t>
            </a:r>
            <a:r>
              <a:rPr lang="en-US" dirty="0" smtClean="0"/>
              <a:t>unintended </a:t>
            </a:r>
            <a:r>
              <a:rPr lang="en-US" dirty="0"/>
              <a:t>loss of data due to the deletion of other data</a:t>
            </a:r>
            <a:r>
              <a:rPr lang="en-US" dirty="0" smtClean="0"/>
              <a:t>.</a:t>
            </a:r>
          </a:p>
          <a:p>
            <a:r>
              <a:rPr lang="en-US" dirty="0" smtClean="0"/>
              <a:t> </a:t>
            </a:r>
            <a:r>
              <a:rPr lang="en-US" dirty="0"/>
              <a:t>In normalized database, deletion of any entry is </a:t>
            </a:r>
            <a:r>
              <a:rPr lang="en-US" dirty="0" smtClean="0"/>
              <a:t>done </a:t>
            </a:r>
            <a:r>
              <a:rPr lang="en-US" dirty="0"/>
              <a:t>from only one place in the database. </a:t>
            </a:r>
          </a:p>
        </p:txBody>
      </p:sp>
    </p:spTree>
    <p:extLst>
      <p:ext uri="{BB962C8B-B14F-4D97-AF65-F5344CB8AC3E}">
        <p14:creationId xmlns="" xmlns:p14="http://schemas.microsoft.com/office/powerpoint/2010/main" val="39097690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240145"/>
            <a:ext cx="10364451" cy="879207"/>
          </a:xfrm>
        </p:spPr>
        <p:txBody>
          <a:bodyPr/>
          <a:lstStyle/>
          <a:p>
            <a:r>
              <a:rPr lang="en-US" dirty="0"/>
              <a:t>What happen without Normalization </a:t>
            </a:r>
          </a:p>
        </p:txBody>
      </p:sp>
      <p:sp>
        <p:nvSpPr>
          <p:cNvPr id="3" name="Content Placeholder 2"/>
          <p:cNvSpPr>
            <a:spLocks noGrp="1"/>
          </p:cNvSpPr>
          <p:nvPr>
            <p:ph idx="1"/>
          </p:nvPr>
        </p:nvSpPr>
        <p:spPr>
          <a:xfrm>
            <a:off x="913774" y="1119352"/>
            <a:ext cx="10363826" cy="5060731"/>
          </a:xfrm>
        </p:spPr>
        <p:txBody>
          <a:bodyPr/>
          <a:lstStyle/>
          <a:p>
            <a:r>
              <a:rPr lang="en-US" dirty="0"/>
              <a:t>A non-normalized database can suffer from data anomalies: </a:t>
            </a:r>
            <a:endParaRPr lang="en-US" dirty="0" smtClean="0"/>
          </a:p>
          <a:p>
            <a:r>
              <a:rPr lang="en-US" dirty="0" smtClean="0"/>
              <a:t> </a:t>
            </a:r>
            <a:r>
              <a:rPr lang="en-US" dirty="0"/>
              <a:t>A non-normalized database may store data representing a particular referent in multiple locations. </a:t>
            </a:r>
          </a:p>
          <a:p>
            <a:r>
              <a:rPr lang="en-US" dirty="0" smtClean="0"/>
              <a:t>An </a:t>
            </a:r>
            <a:r>
              <a:rPr lang="en-US" dirty="0"/>
              <a:t>update to such data in some but not all of those locations results in an update anomaly, yielding inconsistent data. </a:t>
            </a:r>
          </a:p>
          <a:p>
            <a:r>
              <a:rPr lang="en-US" dirty="0" smtClean="0"/>
              <a:t>A </a:t>
            </a:r>
            <a:r>
              <a:rPr lang="en-US" dirty="0"/>
              <a:t>non-normalized database may have inappropriate dependencies, i.e. relationships between data with no functional dependencies. </a:t>
            </a:r>
          </a:p>
          <a:p>
            <a:r>
              <a:rPr lang="en-US" dirty="0" smtClean="0"/>
              <a:t>Adding </a:t>
            </a:r>
            <a:r>
              <a:rPr lang="en-US" dirty="0"/>
              <a:t>data to such a database may require first adding the unrelated dependency. </a:t>
            </a:r>
          </a:p>
        </p:txBody>
      </p:sp>
    </p:spTree>
    <p:extLst>
      <p:ext uri="{BB962C8B-B14F-4D97-AF65-F5344CB8AC3E}">
        <p14:creationId xmlns="" xmlns:p14="http://schemas.microsoft.com/office/powerpoint/2010/main" val="12786473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3774" y="614856"/>
            <a:ext cx="10363826" cy="5176344"/>
          </a:xfrm>
        </p:spPr>
        <p:txBody>
          <a:bodyPr/>
          <a:lstStyle/>
          <a:p>
            <a:r>
              <a:rPr lang="en-US" dirty="0"/>
              <a:t>A normalized database prevents such an anomaly by storing such data (i.e. data other than primary keys) in only one location</a:t>
            </a:r>
            <a:r>
              <a:rPr lang="en-US" dirty="0" smtClean="0"/>
              <a:t>.</a:t>
            </a:r>
          </a:p>
          <a:p>
            <a:r>
              <a:rPr lang="en-US" dirty="0" smtClean="0"/>
              <a:t> </a:t>
            </a:r>
            <a:r>
              <a:rPr lang="en-US" dirty="0"/>
              <a:t>A normalized database prevents such insertion anomalies by ensuring that database relations mirror functional </a:t>
            </a:r>
            <a:r>
              <a:rPr lang="en-US" dirty="0" smtClean="0"/>
              <a:t>dependencies.</a:t>
            </a:r>
          </a:p>
          <a:p>
            <a:r>
              <a:rPr lang="en-US" dirty="0" smtClean="0"/>
              <a:t>Similarly</a:t>
            </a:r>
            <a:r>
              <a:rPr lang="en-US" dirty="0"/>
              <a:t>, such dependencies in non-normalized databases can hinder deletion. That is, deleting data from such databases may require deleting data from the inappropriate dependency. </a:t>
            </a:r>
          </a:p>
          <a:p>
            <a:r>
              <a:rPr lang="en-US" dirty="0" smtClean="0"/>
              <a:t>A </a:t>
            </a:r>
            <a:r>
              <a:rPr lang="en-US" dirty="0"/>
              <a:t>normalized database prevents such deletion anomalies by ensuring that all records are uniquely identifiable and contain no extraneous information. </a:t>
            </a:r>
          </a:p>
        </p:txBody>
      </p:sp>
    </p:spTree>
    <p:extLst>
      <p:ext uri="{BB962C8B-B14F-4D97-AF65-F5344CB8AC3E}">
        <p14:creationId xmlns="" xmlns:p14="http://schemas.microsoft.com/office/powerpoint/2010/main" val="25479208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287442"/>
            <a:ext cx="10364451" cy="705786"/>
          </a:xfrm>
        </p:spPr>
        <p:txBody>
          <a:bodyPr/>
          <a:lstStyle/>
          <a:p>
            <a:r>
              <a:rPr lang="en-US" dirty="0"/>
              <a:t>Advantages of Normalization</a:t>
            </a:r>
          </a:p>
        </p:txBody>
      </p:sp>
      <p:sp>
        <p:nvSpPr>
          <p:cNvPr id="3" name="Content Placeholder 2"/>
          <p:cNvSpPr>
            <a:spLocks noGrp="1"/>
          </p:cNvSpPr>
          <p:nvPr>
            <p:ph idx="1"/>
          </p:nvPr>
        </p:nvSpPr>
        <p:spPr>
          <a:xfrm>
            <a:off x="913774" y="1135118"/>
            <a:ext cx="10363826" cy="5076496"/>
          </a:xfrm>
        </p:spPr>
        <p:txBody>
          <a:bodyPr/>
          <a:lstStyle/>
          <a:p>
            <a:pPr marL="457200" indent="-457200">
              <a:buAutoNum type="arabicPeriod"/>
            </a:pPr>
            <a:r>
              <a:rPr lang="en-US" dirty="0" smtClean="0"/>
              <a:t>It </a:t>
            </a:r>
            <a:r>
              <a:rPr lang="en-US" dirty="0"/>
              <a:t>helps in maintaining data integrity</a:t>
            </a:r>
            <a:r>
              <a:rPr lang="en-US" dirty="0" smtClean="0"/>
              <a:t>.</a:t>
            </a:r>
          </a:p>
          <a:p>
            <a:pPr marL="457200" indent="-457200">
              <a:buAutoNum type="arabicPeriod"/>
            </a:pPr>
            <a:r>
              <a:rPr lang="en-US" dirty="0" smtClean="0"/>
              <a:t> </a:t>
            </a:r>
            <a:r>
              <a:rPr lang="en-US" dirty="0"/>
              <a:t>It helps in simplifying the structure of table. </a:t>
            </a:r>
          </a:p>
          <a:p>
            <a:pPr marL="457200" indent="-457200">
              <a:buAutoNum type="arabicPeriod"/>
            </a:pPr>
            <a:r>
              <a:rPr lang="en-US" dirty="0" smtClean="0"/>
              <a:t> </a:t>
            </a:r>
            <a:r>
              <a:rPr lang="en-US" dirty="0"/>
              <a:t>Easier to add data. </a:t>
            </a:r>
          </a:p>
          <a:p>
            <a:pPr marL="457200" indent="-457200">
              <a:buAutoNum type="arabicPeriod"/>
            </a:pPr>
            <a:r>
              <a:rPr lang="en-US" dirty="0" smtClean="0"/>
              <a:t> </a:t>
            </a:r>
            <a:r>
              <a:rPr lang="en-US" dirty="0"/>
              <a:t>It is flexible model for structuring of data. </a:t>
            </a:r>
          </a:p>
          <a:p>
            <a:pPr marL="457200" indent="-457200">
              <a:buAutoNum type="arabicPeriod"/>
            </a:pPr>
            <a:r>
              <a:rPr lang="en-US" dirty="0" smtClean="0"/>
              <a:t>It </a:t>
            </a:r>
            <a:r>
              <a:rPr lang="en-US" dirty="0"/>
              <a:t>eliminates redundant data. </a:t>
            </a:r>
          </a:p>
          <a:p>
            <a:pPr marL="457200" indent="-457200">
              <a:buAutoNum type="arabicPeriod"/>
            </a:pPr>
            <a:r>
              <a:rPr lang="en-US" dirty="0" smtClean="0"/>
              <a:t>Less </a:t>
            </a:r>
            <a:r>
              <a:rPr lang="en-US" dirty="0"/>
              <a:t>storage space</a:t>
            </a:r>
            <a:r>
              <a:rPr lang="en-US" dirty="0" smtClean="0"/>
              <a:t>.</a:t>
            </a:r>
          </a:p>
          <a:p>
            <a:pPr marL="457200" indent="-457200">
              <a:buAutoNum type="arabicPeriod"/>
            </a:pPr>
            <a:r>
              <a:rPr lang="en-US" dirty="0" smtClean="0"/>
              <a:t>Better </a:t>
            </a:r>
            <a:r>
              <a:rPr lang="en-US" dirty="0"/>
              <a:t>Understanding of data because each table stores data for a single type of entity.</a:t>
            </a:r>
          </a:p>
        </p:txBody>
      </p:sp>
    </p:spTree>
    <p:extLst>
      <p:ext uri="{BB962C8B-B14F-4D97-AF65-F5344CB8AC3E}">
        <p14:creationId xmlns="" xmlns:p14="http://schemas.microsoft.com/office/powerpoint/2010/main" val="4659275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145552"/>
            <a:ext cx="10364451" cy="642724"/>
          </a:xfrm>
        </p:spPr>
        <p:txBody>
          <a:bodyPr/>
          <a:lstStyle/>
          <a:p>
            <a:r>
              <a:rPr lang="en-US" dirty="0"/>
              <a:t>Normalized database </a:t>
            </a:r>
          </a:p>
        </p:txBody>
      </p:sp>
      <p:sp>
        <p:nvSpPr>
          <p:cNvPr id="3" name="Content Placeholder 2"/>
          <p:cNvSpPr>
            <a:spLocks noGrp="1"/>
          </p:cNvSpPr>
          <p:nvPr>
            <p:ph idx="1"/>
          </p:nvPr>
        </p:nvSpPr>
        <p:spPr>
          <a:xfrm>
            <a:off x="913774" y="1196411"/>
            <a:ext cx="10363826" cy="4610553"/>
          </a:xfrm>
        </p:spPr>
        <p:txBody>
          <a:bodyPr/>
          <a:lstStyle/>
          <a:p>
            <a:r>
              <a:rPr lang="en-US" dirty="0"/>
              <a:t>Normalized databases have a design that reflects the true dependencies between tracked quantities, allowing quick updates to data with little risk of introducing inconsistencies</a:t>
            </a:r>
            <a:r>
              <a:rPr lang="en-US" dirty="0" smtClean="0"/>
              <a:t>.</a:t>
            </a:r>
          </a:p>
          <a:p>
            <a:r>
              <a:rPr lang="en-US" dirty="0"/>
              <a:t>Instead of attempting to lump all information into one table, data is spread out logically into many tables. </a:t>
            </a:r>
            <a:endParaRPr lang="en-US" dirty="0" smtClean="0"/>
          </a:p>
          <a:p>
            <a:r>
              <a:rPr lang="en-US" dirty="0"/>
              <a:t>Normalizing the data is decomposing a single relation into a set of smaller relations which satisfy the constraints of the original relation. </a:t>
            </a:r>
            <a:endParaRPr lang="en-US" dirty="0" smtClean="0"/>
          </a:p>
          <a:p>
            <a:r>
              <a:rPr lang="en-US" dirty="0"/>
              <a:t>Redundancy can be solved by decomposing the tables. However certain new problems are caused by decomposition</a:t>
            </a:r>
            <a:r>
              <a:rPr lang="en-US" dirty="0" smtClean="0"/>
              <a:t>.</a:t>
            </a:r>
          </a:p>
          <a:p>
            <a:r>
              <a:rPr lang="en-US" dirty="0"/>
              <a:t>Normalization helps us to make a conscious decision to avoid redundancy keeping the pros and cons in mind.</a:t>
            </a:r>
          </a:p>
        </p:txBody>
      </p:sp>
    </p:spTree>
    <p:extLst>
      <p:ext uri="{BB962C8B-B14F-4D97-AF65-F5344CB8AC3E}">
        <p14:creationId xmlns="" xmlns:p14="http://schemas.microsoft.com/office/powerpoint/2010/main" val="39950494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3774" y="1222049"/>
            <a:ext cx="10363826" cy="4569150"/>
          </a:xfrm>
        </p:spPr>
        <p:txBody>
          <a:bodyPr/>
          <a:lstStyle/>
          <a:p>
            <a:r>
              <a:rPr lang="en-US" dirty="0"/>
              <a:t>One can only describe a database as having a normal form if the relationships between quantities have been rigorously defined. </a:t>
            </a:r>
            <a:endParaRPr lang="en-US" dirty="0" smtClean="0"/>
          </a:p>
          <a:p>
            <a:r>
              <a:rPr lang="en-US" dirty="0"/>
              <a:t>The transformation of conceptual model to computer representation format is known as Normalization</a:t>
            </a:r>
            <a:r>
              <a:rPr lang="en-US" dirty="0" smtClean="0"/>
              <a:t>. </a:t>
            </a:r>
          </a:p>
        </p:txBody>
      </p:sp>
    </p:spTree>
    <p:extLst>
      <p:ext uri="{BB962C8B-B14F-4D97-AF65-F5344CB8AC3E}">
        <p14:creationId xmlns="" xmlns:p14="http://schemas.microsoft.com/office/powerpoint/2010/main" val="13173748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181" y="114020"/>
            <a:ext cx="10364451" cy="611193"/>
          </a:xfrm>
        </p:spPr>
        <p:txBody>
          <a:bodyPr>
            <a:normAutofit fontScale="90000"/>
          </a:bodyPr>
          <a:lstStyle/>
          <a:p>
            <a:r>
              <a:rPr lang="en-US" dirty="0"/>
              <a:t>Stages of Normalization</a:t>
            </a:r>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2837793" y="583324"/>
            <a:ext cx="7070583" cy="6148551"/>
          </a:xfrm>
        </p:spPr>
      </p:pic>
    </p:spTree>
    <p:extLst>
      <p:ext uri="{BB962C8B-B14F-4D97-AF65-F5344CB8AC3E}">
        <p14:creationId xmlns="" xmlns:p14="http://schemas.microsoft.com/office/powerpoint/2010/main" val="4104157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255911"/>
            <a:ext cx="10364451" cy="595428"/>
          </a:xfrm>
        </p:spPr>
        <p:txBody>
          <a:bodyPr>
            <a:normAutofit fontScale="90000"/>
          </a:bodyPr>
          <a:lstStyle/>
          <a:p>
            <a:r>
              <a:rPr lang="en-US" dirty="0"/>
              <a:t>1. Un-Normalized Normal Form (UNF)</a:t>
            </a:r>
          </a:p>
        </p:txBody>
      </p:sp>
      <p:sp>
        <p:nvSpPr>
          <p:cNvPr id="3" name="Content Placeholder 2"/>
          <p:cNvSpPr>
            <a:spLocks noGrp="1"/>
          </p:cNvSpPr>
          <p:nvPr>
            <p:ph idx="1"/>
          </p:nvPr>
        </p:nvSpPr>
        <p:spPr>
          <a:xfrm>
            <a:off x="913774" y="1187864"/>
            <a:ext cx="10363826" cy="4603335"/>
          </a:xfrm>
        </p:spPr>
        <p:txBody>
          <a:bodyPr/>
          <a:lstStyle/>
          <a:p>
            <a:r>
              <a:rPr lang="en-US" dirty="0"/>
              <a:t>A relation is Un-normalized if no any normalization r rules has been applied to it. </a:t>
            </a:r>
            <a:endParaRPr lang="en-US" dirty="0" smtClean="0"/>
          </a:p>
          <a:p>
            <a:r>
              <a:rPr lang="en-US" dirty="0" smtClean="0"/>
              <a:t>An </a:t>
            </a:r>
            <a:r>
              <a:rPr lang="en-US" dirty="0"/>
              <a:t>un-normalized relation suffers from various anomalies. </a:t>
            </a:r>
            <a:endParaRPr lang="en-US" dirty="0" smtClean="0"/>
          </a:p>
          <a:p>
            <a:r>
              <a:rPr lang="en-US" dirty="0" smtClean="0"/>
              <a:t>Any </a:t>
            </a:r>
            <a:r>
              <a:rPr lang="en-US" dirty="0"/>
              <a:t>un-normalized relation has repeating groups, i.e. it has more than one value or list of values for a cell. Hence Cell is not single-valued</a:t>
            </a:r>
            <a:r>
              <a:rPr lang="en-US" dirty="0" smtClean="0"/>
              <a:t>.</a:t>
            </a:r>
          </a:p>
          <a:p>
            <a:r>
              <a:rPr lang="en-US" dirty="0" smtClean="0"/>
              <a:t> </a:t>
            </a:r>
            <a:r>
              <a:rPr lang="en-US" dirty="0"/>
              <a:t>Data redundancy is another main problem for such relation. </a:t>
            </a:r>
            <a:endParaRPr lang="en-US" dirty="0" smtClean="0"/>
          </a:p>
          <a:p>
            <a:r>
              <a:rPr lang="en-US" dirty="0"/>
              <a:t>Consider the following PROJECT relation.</a:t>
            </a:r>
          </a:p>
        </p:txBody>
      </p:sp>
    </p:spTree>
    <p:extLst>
      <p:ext uri="{BB962C8B-B14F-4D97-AF65-F5344CB8AC3E}">
        <p14:creationId xmlns="" xmlns:p14="http://schemas.microsoft.com/office/powerpoint/2010/main" val="24124271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3774" y="551793"/>
            <a:ext cx="10363826" cy="5817475"/>
          </a:xfrm>
        </p:spPr>
        <p:txBody>
          <a:bodyPr>
            <a:normAutofit/>
          </a:bodyPr>
          <a:lstStyle/>
          <a:p>
            <a:endParaRPr lang="en-US" dirty="0" smtClean="0"/>
          </a:p>
          <a:p>
            <a:endParaRPr lang="en-US" dirty="0"/>
          </a:p>
          <a:p>
            <a:endParaRPr lang="en-US" dirty="0" smtClean="0"/>
          </a:p>
          <a:p>
            <a:endParaRPr lang="en-US" dirty="0"/>
          </a:p>
          <a:p>
            <a:endParaRPr lang="en-US" dirty="0" smtClean="0"/>
          </a:p>
          <a:p>
            <a:pPr marL="0" indent="0">
              <a:buNone/>
            </a:pPr>
            <a:endParaRPr lang="en-US" dirty="0" smtClean="0"/>
          </a:p>
          <a:p>
            <a:r>
              <a:rPr lang="en-US" dirty="0" smtClean="0"/>
              <a:t>The </a:t>
            </a:r>
            <a:r>
              <a:rPr lang="en-US" dirty="0"/>
              <a:t>above PROJECT relation is un-normalized because there are repeating groups .</a:t>
            </a:r>
            <a:r>
              <a:rPr lang="en-US" dirty="0" err="1"/>
              <a:t>ie</a:t>
            </a:r>
            <a:r>
              <a:rPr lang="en-US" dirty="0"/>
              <a:t> two </a:t>
            </a:r>
            <a:r>
              <a:rPr lang="en-US" dirty="0" err="1"/>
              <a:t>Projectcode</a:t>
            </a:r>
            <a:r>
              <a:rPr lang="en-US" dirty="0"/>
              <a:t> fields and two Hours field. </a:t>
            </a:r>
            <a:endParaRPr lang="en-US" dirty="0" smtClean="0"/>
          </a:p>
          <a:p>
            <a:r>
              <a:rPr lang="en-US" dirty="0" smtClean="0"/>
              <a:t>In </a:t>
            </a:r>
            <a:r>
              <a:rPr lang="en-US" dirty="0"/>
              <a:t>this table, to add a third </a:t>
            </a:r>
            <a:r>
              <a:rPr lang="en-US" dirty="0" err="1"/>
              <a:t>Projectcode</a:t>
            </a:r>
            <a:r>
              <a:rPr lang="en-US" dirty="0"/>
              <a:t>, we have to add new projectcode3 field. So this is not an efficient way of designing a database. </a:t>
            </a:r>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913774" y="551793"/>
            <a:ext cx="9381109" cy="2412124"/>
          </a:xfrm>
          <a:prstGeom prst="rect">
            <a:avLst/>
          </a:prstGeom>
        </p:spPr>
      </p:pic>
    </p:spTree>
    <p:extLst>
      <p:ext uri="{BB962C8B-B14F-4D97-AF65-F5344CB8AC3E}">
        <p14:creationId xmlns="" xmlns:p14="http://schemas.microsoft.com/office/powerpoint/2010/main" val="37384180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240145"/>
            <a:ext cx="10364451" cy="705786"/>
          </a:xfrm>
        </p:spPr>
        <p:txBody>
          <a:bodyPr/>
          <a:lstStyle/>
          <a:p>
            <a:r>
              <a:rPr lang="en-US" dirty="0"/>
              <a:t>First Normal Form (1NF)</a:t>
            </a:r>
          </a:p>
        </p:txBody>
      </p:sp>
      <p:sp>
        <p:nvSpPr>
          <p:cNvPr id="3" name="Content Placeholder 2"/>
          <p:cNvSpPr>
            <a:spLocks noGrp="1"/>
          </p:cNvSpPr>
          <p:nvPr>
            <p:ph idx="1"/>
          </p:nvPr>
        </p:nvSpPr>
        <p:spPr>
          <a:xfrm>
            <a:off x="913774" y="1162228"/>
            <a:ext cx="10363826" cy="5506586"/>
          </a:xfrm>
        </p:spPr>
        <p:txBody>
          <a:bodyPr/>
          <a:lstStyle/>
          <a:p>
            <a:r>
              <a:rPr lang="en-US" dirty="0"/>
              <a:t>First normal form (1NF) lays the groundwork for an organized database </a:t>
            </a:r>
            <a:r>
              <a:rPr lang="en-US" dirty="0" smtClean="0"/>
              <a:t>design</a:t>
            </a:r>
          </a:p>
          <a:p>
            <a:r>
              <a:rPr lang="en-US" dirty="0"/>
              <a:t>A relation is said to be in 1NF if and only if </a:t>
            </a:r>
          </a:p>
          <a:p>
            <a:pPr lvl="1"/>
            <a:r>
              <a:rPr lang="en-US" b="1" dirty="0" smtClean="0"/>
              <a:t>There </a:t>
            </a:r>
            <a:r>
              <a:rPr lang="en-US" b="1" dirty="0"/>
              <a:t>are no duplicate rows in the table . </a:t>
            </a:r>
            <a:endParaRPr lang="en-US" b="1" dirty="0" smtClean="0"/>
          </a:p>
          <a:p>
            <a:pPr lvl="1"/>
            <a:r>
              <a:rPr lang="en-US" b="1" dirty="0" smtClean="0"/>
              <a:t> </a:t>
            </a:r>
            <a:r>
              <a:rPr lang="en-US" b="1" dirty="0"/>
              <a:t>Each cell is single valued i.e. there are no repeating groups or arrays. </a:t>
            </a:r>
            <a:endParaRPr lang="en-US" b="1" dirty="0" smtClean="0"/>
          </a:p>
          <a:p>
            <a:pPr lvl="1"/>
            <a:r>
              <a:rPr lang="en-US" b="1" dirty="0" smtClean="0"/>
              <a:t> </a:t>
            </a:r>
            <a:r>
              <a:rPr lang="en-US" b="1" dirty="0"/>
              <a:t>Data for a particular column are of similar kind</a:t>
            </a:r>
            <a:r>
              <a:rPr lang="en-US" b="1" dirty="0" smtClean="0"/>
              <a:t>.</a:t>
            </a:r>
          </a:p>
          <a:p>
            <a:r>
              <a:rPr lang="en-US" dirty="0"/>
              <a:t>Ensure that each table has a primary key: minimal set of attributes which can uniquely identify a record</a:t>
            </a:r>
            <a:r>
              <a:rPr lang="en-US" dirty="0" smtClean="0"/>
              <a:t>.</a:t>
            </a:r>
          </a:p>
          <a:p>
            <a:r>
              <a:rPr lang="en-US" dirty="0"/>
              <a:t>Eliminate repeating groups (categories of data which would seem to be required a different number of times on different records) by defining keyed and non-keyed attributes appropriately. </a:t>
            </a:r>
            <a:endParaRPr lang="en-US" dirty="0" smtClean="0"/>
          </a:p>
          <a:p>
            <a:r>
              <a:rPr lang="en-US" dirty="0"/>
              <a:t>Atomicity: Each attribute must contain a single value, not a set of values</a:t>
            </a:r>
            <a:r>
              <a:rPr lang="en-US" dirty="0" smtClean="0"/>
              <a:t>.</a:t>
            </a:r>
          </a:p>
          <a:p>
            <a:r>
              <a:rPr lang="en-US" dirty="0"/>
              <a:t>The above PROJECT table already satisfies two conditions to be in 1NF i.e. Data for each attributes are of same kind and there are no duplicate rows in the table. However it is not in 1NF because it has two repeating groups i.e. </a:t>
            </a:r>
            <a:r>
              <a:rPr lang="en-US" dirty="0" err="1"/>
              <a:t>Projectcode</a:t>
            </a:r>
            <a:r>
              <a:rPr lang="en-US" dirty="0"/>
              <a:t> and Hours. So by applying the 1NF rules, we arrive at the following table.</a:t>
            </a:r>
          </a:p>
        </p:txBody>
      </p:sp>
    </p:spTree>
    <p:extLst>
      <p:ext uri="{BB962C8B-B14F-4D97-AF65-F5344CB8AC3E}">
        <p14:creationId xmlns="" xmlns:p14="http://schemas.microsoft.com/office/powerpoint/2010/main" val="3714012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183252" y="553502"/>
            <a:ext cx="10460624" cy="3624359"/>
          </a:xfrm>
        </p:spPr>
      </p:pic>
    </p:spTree>
    <p:extLst>
      <p:ext uri="{BB962C8B-B14F-4D97-AF65-F5344CB8AC3E}">
        <p14:creationId xmlns="" xmlns:p14="http://schemas.microsoft.com/office/powerpoint/2010/main" val="4113960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24380"/>
            <a:ext cx="9905998" cy="831910"/>
          </a:xfrm>
        </p:spPr>
        <p:txBody>
          <a:bodyPr/>
          <a:lstStyle/>
          <a:p>
            <a:r>
              <a:rPr lang="en-US" dirty="0"/>
              <a:t>3. Modification Anomaly: </a:t>
            </a:r>
          </a:p>
        </p:txBody>
      </p:sp>
      <p:sp>
        <p:nvSpPr>
          <p:cNvPr id="3" name="Content Placeholder 2"/>
          <p:cNvSpPr>
            <a:spLocks noGrp="1"/>
          </p:cNvSpPr>
          <p:nvPr>
            <p:ph idx="1"/>
          </p:nvPr>
        </p:nvSpPr>
        <p:spPr>
          <a:xfrm>
            <a:off x="1141412" y="1056290"/>
            <a:ext cx="9905999" cy="4734911"/>
          </a:xfrm>
        </p:spPr>
        <p:txBody>
          <a:bodyPr/>
          <a:lstStyle/>
          <a:p>
            <a:r>
              <a:rPr lang="en-US" dirty="0"/>
              <a:t>An anomaly that occurs during the modification of records is called modification anomaly. </a:t>
            </a:r>
            <a:endParaRPr lang="en-US" dirty="0" smtClean="0"/>
          </a:p>
          <a:p>
            <a:r>
              <a:rPr lang="en-US" dirty="0" smtClean="0"/>
              <a:t>This </a:t>
            </a:r>
            <a:r>
              <a:rPr lang="en-US" dirty="0"/>
              <a:t>is the </a:t>
            </a:r>
            <a:r>
              <a:rPr lang="en-US" dirty="0" smtClean="0"/>
              <a:t>problem </a:t>
            </a:r>
            <a:r>
              <a:rPr lang="en-US" dirty="0"/>
              <a:t>in which if a single data is updated in one table then it requires several records in same or another </a:t>
            </a:r>
            <a:r>
              <a:rPr lang="en-US" dirty="0" smtClean="0"/>
              <a:t>table </a:t>
            </a:r>
            <a:r>
              <a:rPr lang="en-US" dirty="0"/>
              <a:t>to be updated. </a:t>
            </a:r>
            <a:endParaRPr lang="en-US" dirty="0" smtClean="0"/>
          </a:p>
          <a:p>
            <a:r>
              <a:rPr lang="en-US" dirty="0" smtClean="0"/>
              <a:t>If </a:t>
            </a:r>
            <a:r>
              <a:rPr lang="en-US" dirty="0"/>
              <a:t>not done then, the database becomes inconsistent. In normalized database, the </a:t>
            </a:r>
            <a:r>
              <a:rPr lang="en-US" dirty="0" err="1" smtClean="0"/>
              <a:t>updation</a:t>
            </a:r>
            <a:r>
              <a:rPr lang="en-US" dirty="0" smtClean="0"/>
              <a:t> </a:t>
            </a:r>
            <a:r>
              <a:rPr lang="en-US" dirty="0"/>
              <a:t>can be done from only one place in the database.</a:t>
            </a:r>
          </a:p>
        </p:txBody>
      </p:sp>
    </p:spTree>
    <p:extLst>
      <p:ext uri="{BB962C8B-B14F-4D97-AF65-F5344CB8AC3E}">
        <p14:creationId xmlns="" xmlns:p14="http://schemas.microsoft.com/office/powerpoint/2010/main" val="16306275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4746" y="166910"/>
            <a:ext cx="8911687" cy="684428"/>
          </a:xfrm>
        </p:spPr>
        <p:txBody>
          <a:bodyPr/>
          <a:lstStyle/>
          <a:p>
            <a:r>
              <a:rPr lang="en-US" dirty="0"/>
              <a:t>Example 1: </a:t>
            </a:r>
          </a:p>
        </p:txBody>
      </p:sp>
      <p:sp>
        <p:nvSpPr>
          <p:cNvPr id="3" name="Content Placeholder 2"/>
          <p:cNvSpPr>
            <a:spLocks noGrp="1"/>
          </p:cNvSpPr>
          <p:nvPr>
            <p:ph idx="1"/>
          </p:nvPr>
        </p:nvSpPr>
        <p:spPr>
          <a:xfrm>
            <a:off x="1394745" y="977462"/>
            <a:ext cx="10460923" cy="5281448"/>
          </a:xfrm>
        </p:spPr>
        <p:txBody>
          <a:bodyPr/>
          <a:lstStyle/>
          <a:p>
            <a:r>
              <a:rPr lang="en-US" dirty="0"/>
              <a:t>1. Convert the following un-normalized relation to 1NF</a:t>
            </a:r>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601217" y="1703664"/>
            <a:ext cx="5817569" cy="3906081"/>
          </a:xfrm>
          <a:prstGeom prst="rect">
            <a:avLst/>
          </a:prstGeom>
        </p:spPr>
      </p:pic>
    </p:spTree>
    <p:extLst>
      <p:ext uri="{BB962C8B-B14F-4D97-AF65-F5344CB8AC3E}">
        <p14:creationId xmlns="" xmlns:p14="http://schemas.microsoft.com/office/powerpoint/2010/main" val="40295041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769616" y="290180"/>
            <a:ext cx="7831584" cy="6236744"/>
          </a:xfrm>
        </p:spPr>
      </p:pic>
    </p:spTree>
    <p:extLst>
      <p:ext uri="{BB962C8B-B14F-4D97-AF65-F5344CB8AC3E}">
        <p14:creationId xmlns="" xmlns:p14="http://schemas.microsoft.com/office/powerpoint/2010/main" val="18725475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76097" y="394138"/>
            <a:ext cx="9628515" cy="6022428"/>
          </a:xfrm>
        </p:spPr>
        <p:txBody>
          <a:bodyPr/>
          <a:lstStyle/>
          <a:p>
            <a:r>
              <a:rPr lang="en-US" dirty="0" smtClean="0"/>
              <a:t>Example 2:</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194882" y="1060040"/>
            <a:ext cx="5419863" cy="4410594"/>
          </a:xfrm>
          <a:prstGeom prst="rect">
            <a:avLst/>
          </a:prstGeom>
        </p:spPr>
      </p:pic>
    </p:spTree>
    <p:extLst>
      <p:ext uri="{BB962C8B-B14F-4D97-AF65-F5344CB8AC3E}">
        <p14:creationId xmlns="" xmlns:p14="http://schemas.microsoft.com/office/powerpoint/2010/main" val="26336076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4682358" y="664065"/>
            <a:ext cx="4193627" cy="5074583"/>
          </a:xfrm>
        </p:spPr>
      </p:pic>
    </p:spTree>
    <p:extLst>
      <p:ext uri="{BB962C8B-B14F-4D97-AF65-F5344CB8AC3E}">
        <p14:creationId xmlns="" xmlns:p14="http://schemas.microsoft.com/office/powerpoint/2010/main" val="27909468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0056" y="261503"/>
            <a:ext cx="8911687" cy="589835"/>
          </a:xfrm>
        </p:spPr>
        <p:txBody>
          <a:bodyPr>
            <a:normAutofit fontScale="90000"/>
          </a:bodyPr>
          <a:lstStyle/>
          <a:p>
            <a:r>
              <a:rPr lang="en-US" dirty="0"/>
              <a:t>3. Second Normal Form (2NF): </a:t>
            </a:r>
          </a:p>
        </p:txBody>
      </p:sp>
      <p:sp>
        <p:nvSpPr>
          <p:cNvPr id="3" name="Content Placeholder 2"/>
          <p:cNvSpPr>
            <a:spLocks noGrp="1"/>
          </p:cNvSpPr>
          <p:nvPr>
            <p:ph idx="1"/>
          </p:nvPr>
        </p:nvSpPr>
        <p:spPr>
          <a:xfrm>
            <a:off x="1710056" y="1093076"/>
            <a:ext cx="10114082" cy="5291958"/>
          </a:xfrm>
        </p:spPr>
        <p:txBody>
          <a:bodyPr/>
          <a:lstStyle/>
          <a:p>
            <a:r>
              <a:rPr lang="en-US" dirty="0"/>
              <a:t>A relation is in </a:t>
            </a:r>
            <a:r>
              <a:rPr lang="en-US" dirty="0" smtClean="0"/>
              <a:t>2NF </a:t>
            </a:r>
            <a:r>
              <a:rPr lang="en-US" dirty="0"/>
              <a:t>if and only if </a:t>
            </a:r>
            <a:r>
              <a:rPr lang="en-US" dirty="0" smtClean="0"/>
              <a:t>–</a:t>
            </a:r>
          </a:p>
          <a:p>
            <a:pPr lvl="1"/>
            <a:r>
              <a:rPr lang="en-US" b="1" dirty="0" smtClean="0"/>
              <a:t>It </a:t>
            </a:r>
            <a:r>
              <a:rPr lang="en-US" b="1" dirty="0"/>
              <a:t>is in 1NF. </a:t>
            </a:r>
          </a:p>
          <a:p>
            <a:pPr lvl="1"/>
            <a:r>
              <a:rPr lang="en-US" b="1" dirty="0" smtClean="0"/>
              <a:t>No </a:t>
            </a:r>
            <a:r>
              <a:rPr lang="en-US" b="1" dirty="0"/>
              <a:t>partial dependencies exists between non key attributes and key attributes. </a:t>
            </a:r>
            <a:endParaRPr lang="en-US" b="1" dirty="0" smtClean="0"/>
          </a:p>
          <a:p>
            <a:r>
              <a:rPr lang="en-US" dirty="0"/>
              <a:t>The main aim of second normal form is to ensure that all information in one relation is only about one thing. </a:t>
            </a:r>
            <a:endParaRPr lang="en-US" dirty="0" smtClean="0"/>
          </a:p>
          <a:p>
            <a:r>
              <a:rPr lang="en-US" dirty="0" smtClean="0"/>
              <a:t>We </a:t>
            </a:r>
            <a:r>
              <a:rPr lang="en-US" dirty="0"/>
              <a:t>should also maintain relationship between these new table and their predecessors through the use of foreign key. </a:t>
            </a:r>
            <a:endParaRPr lang="en-US" dirty="0" smtClean="0"/>
          </a:p>
          <a:p>
            <a:r>
              <a:rPr lang="en-US" dirty="0"/>
              <a:t>In the preceding table, the primary key is composite (</a:t>
            </a:r>
            <a:r>
              <a:rPr lang="en-US" dirty="0" err="1"/>
              <a:t>Eid</a:t>
            </a:r>
            <a:r>
              <a:rPr lang="en-US" dirty="0"/>
              <a:t> + </a:t>
            </a:r>
            <a:r>
              <a:rPr lang="en-US" dirty="0" err="1"/>
              <a:t>Projectcode</a:t>
            </a:r>
            <a:r>
              <a:rPr lang="en-US" dirty="0"/>
              <a:t>) and there are no repeating groups so it satisfies the definition of 1NF</a:t>
            </a:r>
            <a:r>
              <a:rPr lang="en-US" dirty="0" smtClean="0"/>
              <a:t>.</a:t>
            </a:r>
          </a:p>
          <a:p>
            <a:r>
              <a:rPr lang="en-US" dirty="0"/>
              <a:t>Also the non key attribute Hours is fully functionally dependent on whole key. </a:t>
            </a:r>
            <a:endParaRPr lang="en-US" dirty="0" smtClean="0"/>
          </a:p>
          <a:p>
            <a:r>
              <a:rPr lang="en-US" dirty="0" smtClean="0"/>
              <a:t>However </a:t>
            </a:r>
            <a:r>
              <a:rPr lang="en-US" dirty="0"/>
              <a:t>the above table in not in 2NF because the non key attributes </a:t>
            </a:r>
            <a:r>
              <a:rPr lang="en-US" dirty="0" err="1"/>
              <a:t>Dept</a:t>
            </a:r>
            <a:r>
              <a:rPr lang="en-US" dirty="0"/>
              <a:t> and </a:t>
            </a:r>
            <a:r>
              <a:rPr lang="en-US" dirty="0" err="1"/>
              <a:t>Depthead</a:t>
            </a:r>
            <a:r>
              <a:rPr lang="en-US" dirty="0"/>
              <a:t> are functionally dependent on part of Composite key i.e. </a:t>
            </a:r>
            <a:r>
              <a:rPr lang="en-US" dirty="0" err="1"/>
              <a:t>EiD</a:t>
            </a:r>
            <a:r>
              <a:rPr lang="en-US" dirty="0"/>
              <a:t> but not Project code. </a:t>
            </a:r>
          </a:p>
        </p:txBody>
      </p:sp>
    </p:spTree>
    <p:extLst>
      <p:ext uri="{BB962C8B-B14F-4D97-AF65-F5344CB8AC3E}">
        <p14:creationId xmlns="" xmlns:p14="http://schemas.microsoft.com/office/powerpoint/2010/main" val="35119679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1145" y="457199"/>
            <a:ext cx="10121462" cy="6164317"/>
          </a:xfrm>
        </p:spPr>
        <p:txBody>
          <a:bodyPr/>
          <a:lstStyle/>
          <a:p>
            <a:r>
              <a:rPr lang="en-US" dirty="0"/>
              <a:t>So by applying the rules of 2NF, i.e. removing the partial dependencies by placing the removed attributes in a different table along with the attribute (determinant) they are functionally dependent on, we arrive at the following two tables. </a:t>
            </a:r>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114908" y="1734208"/>
            <a:ext cx="8337630" cy="2916620"/>
          </a:xfrm>
          <a:prstGeom prst="rect">
            <a:avLst/>
          </a:prstGeom>
        </p:spPr>
      </p:pic>
      <p:sp>
        <p:nvSpPr>
          <p:cNvPr id="2" name="Rectangle 1"/>
          <p:cNvSpPr/>
          <p:nvPr/>
        </p:nvSpPr>
        <p:spPr>
          <a:xfrm>
            <a:off x="2189482" y="3815255"/>
            <a:ext cx="4148256" cy="52026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ectangle 4"/>
          <p:cNvSpPr/>
          <p:nvPr/>
        </p:nvSpPr>
        <p:spPr>
          <a:xfrm>
            <a:off x="6412312" y="3815255"/>
            <a:ext cx="4040226" cy="72521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 xmlns:p14="http://schemas.microsoft.com/office/powerpoint/2010/main" val="17978393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623848" y="249129"/>
            <a:ext cx="10304747" cy="6135905"/>
          </a:xfrm>
        </p:spPr>
      </p:pic>
    </p:spTree>
    <p:extLst>
      <p:ext uri="{BB962C8B-B14F-4D97-AF65-F5344CB8AC3E}">
        <p14:creationId xmlns="" xmlns:p14="http://schemas.microsoft.com/office/powerpoint/2010/main" val="233893309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851906" y="466737"/>
            <a:ext cx="9110078" cy="4672822"/>
          </a:xfrm>
        </p:spPr>
      </p:pic>
    </p:spTree>
    <p:extLst>
      <p:ext uri="{BB962C8B-B14F-4D97-AF65-F5344CB8AC3E}">
        <p14:creationId xmlns="" xmlns:p14="http://schemas.microsoft.com/office/powerpoint/2010/main" val="16212792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796270" y="380261"/>
            <a:ext cx="8940047" cy="3971021"/>
          </a:xfrm>
        </p:spPr>
      </p:pic>
    </p:spTree>
    <p:extLst>
      <p:ext uri="{BB962C8B-B14F-4D97-AF65-F5344CB8AC3E}">
        <p14:creationId xmlns="" xmlns:p14="http://schemas.microsoft.com/office/powerpoint/2010/main" val="8988643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883137" y="608125"/>
            <a:ext cx="9905505" cy="5114758"/>
          </a:xfrm>
        </p:spPr>
      </p:pic>
    </p:spTree>
    <p:extLst>
      <p:ext uri="{BB962C8B-B14F-4D97-AF65-F5344CB8AC3E}">
        <p14:creationId xmlns="" xmlns:p14="http://schemas.microsoft.com/office/powerpoint/2010/main" val="1730372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03207"/>
            <a:ext cx="9905998" cy="1084159"/>
          </a:xfrm>
        </p:spPr>
        <p:txBody>
          <a:bodyPr/>
          <a:lstStyle/>
          <a:p>
            <a:r>
              <a:rPr lang="en-US" dirty="0"/>
              <a:t>Integrity Constraints </a:t>
            </a:r>
          </a:p>
        </p:txBody>
      </p:sp>
      <p:sp>
        <p:nvSpPr>
          <p:cNvPr id="3" name="Content Placeholder 2"/>
          <p:cNvSpPr>
            <a:spLocks noGrp="1"/>
          </p:cNvSpPr>
          <p:nvPr>
            <p:ph idx="1"/>
          </p:nvPr>
        </p:nvSpPr>
        <p:spPr>
          <a:xfrm>
            <a:off x="1141412" y="1182414"/>
            <a:ext cx="9905999" cy="4608787"/>
          </a:xfrm>
        </p:spPr>
        <p:txBody>
          <a:bodyPr/>
          <a:lstStyle/>
          <a:p>
            <a:r>
              <a:rPr lang="en-US" dirty="0"/>
              <a:t>Integrity refers to accuracy of data in a database</a:t>
            </a:r>
            <a:r>
              <a:rPr lang="en-US" dirty="0" smtClean="0"/>
              <a:t>.</a:t>
            </a:r>
          </a:p>
          <a:p>
            <a:r>
              <a:rPr lang="en-US" dirty="0" smtClean="0"/>
              <a:t> </a:t>
            </a:r>
            <a:r>
              <a:rPr lang="en-US" dirty="0"/>
              <a:t>Integrity constraint is a mechanism to prevent invalid data entries </a:t>
            </a:r>
            <a:r>
              <a:rPr lang="en-US" dirty="0" smtClean="0"/>
              <a:t>in </a:t>
            </a:r>
            <a:r>
              <a:rPr lang="en-US" dirty="0"/>
              <a:t>the database. </a:t>
            </a:r>
            <a:endParaRPr lang="en-US" dirty="0" smtClean="0"/>
          </a:p>
          <a:p>
            <a:r>
              <a:rPr lang="en-US" dirty="0" smtClean="0"/>
              <a:t>So constraints </a:t>
            </a:r>
            <a:r>
              <a:rPr lang="en-US" dirty="0"/>
              <a:t>are used </a:t>
            </a:r>
            <a:r>
              <a:rPr lang="en-US" dirty="0" smtClean="0"/>
              <a:t>for </a:t>
            </a:r>
            <a:r>
              <a:rPr lang="en-US" dirty="0"/>
              <a:t>enforcing the rules in a database. </a:t>
            </a:r>
            <a:endParaRPr lang="en-US" dirty="0" smtClean="0"/>
          </a:p>
          <a:p>
            <a:r>
              <a:rPr lang="en-US" dirty="0"/>
              <a:t>There are three types of integrity constraints</a:t>
            </a:r>
            <a:r>
              <a:rPr lang="en-US" dirty="0" smtClean="0"/>
              <a:t>.</a:t>
            </a:r>
          </a:p>
          <a:p>
            <a:pPr lvl="1"/>
            <a:r>
              <a:rPr lang="en-US" dirty="0"/>
              <a:t> Domain Integrity </a:t>
            </a:r>
            <a:r>
              <a:rPr lang="en-US" dirty="0" smtClean="0"/>
              <a:t>Constraints</a:t>
            </a:r>
          </a:p>
          <a:p>
            <a:pPr lvl="1"/>
            <a:r>
              <a:rPr lang="en-US" dirty="0"/>
              <a:t>Entity Integrity </a:t>
            </a:r>
            <a:r>
              <a:rPr lang="en-US" dirty="0" smtClean="0"/>
              <a:t>Constraints</a:t>
            </a:r>
          </a:p>
          <a:p>
            <a:pPr lvl="1"/>
            <a:r>
              <a:rPr lang="en-US" dirty="0"/>
              <a:t>Referential Integrity </a:t>
            </a:r>
            <a:r>
              <a:rPr lang="en-US" dirty="0" smtClean="0"/>
              <a:t>Constraints</a:t>
            </a:r>
            <a:endParaRPr lang="en-US" dirty="0"/>
          </a:p>
        </p:txBody>
      </p:sp>
    </p:spTree>
    <p:extLst>
      <p:ext uri="{BB962C8B-B14F-4D97-AF65-F5344CB8AC3E}">
        <p14:creationId xmlns="" xmlns:p14="http://schemas.microsoft.com/office/powerpoint/2010/main" val="336227141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92317" y="646386"/>
            <a:ext cx="9912295" cy="5264836"/>
          </a:xfrm>
        </p:spPr>
        <p:txBody>
          <a:bodyPr/>
          <a:lstStyle/>
          <a:p>
            <a:r>
              <a:rPr lang="en-US" dirty="0" smtClean="0"/>
              <a:t>Example 3</a:t>
            </a:r>
          </a:p>
          <a:p>
            <a:r>
              <a:rPr lang="en-US" dirty="0"/>
              <a:t>Order(</a:t>
            </a:r>
            <a:r>
              <a:rPr lang="en-US" dirty="0" err="1"/>
              <a:t>order_no</a:t>
            </a:r>
            <a:r>
              <a:rPr lang="en-US" dirty="0"/>
              <a:t>, </a:t>
            </a:r>
            <a:r>
              <a:rPr lang="en-US" dirty="0" err="1"/>
              <a:t>order_date</a:t>
            </a:r>
            <a:r>
              <a:rPr lang="en-US" dirty="0"/>
              <a:t>, </a:t>
            </a:r>
            <a:r>
              <a:rPr lang="en-US" dirty="0" err="1"/>
              <a:t>item_code</a:t>
            </a:r>
            <a:r>
              <a:rPr lang="en-US" dirty="0"/>
              <a:t>, quantity, price) </a:t>
            </a:r>
            <a:endParaRPr lang="en-US" dirty="0" smtClean="0"/>
          </a:p>
          <a:p>
            <a:r>
              <a:rPr lang="en-US" dirty="0" smtClean="0"/>
              <a:t>Given </a:t>
            </a:r>
            <a:r>
              <a:rPr lang="en-US" dirty="0"/>
              <a:t>functional </a:t>
            </a:r>
            <a:r>
              <a:rPr lang="en-US" dirty="0" err="1"/>
              <a:t>dependecnies</a:t>
            </a:r>
            <a:r>
              <a:rPr lang="en-US" dirty="0"/>
              <a:t> fd1= </a:t>
            </a:r>
            <a:r>
              <a:rPr lang="en-US" dirty="0" err="1"/>
              <a:t>order_no→</a:t>
            </a:r>
            <a:r>
              <a:rPr lang="en-US" dirty="0" err="1" smtClean="0"/>
              <a:t>order_date</a:t>
            </a:r>
            <a:endParaRPr lang="en-US" dirty="0" smtClean="0"/>
          </a:p>
          <a:p>
            <a:pPr lvl="1"/>
            <a:r>
              <a:rPr lang="en-US" dirty="0"/>
              <a:t>Fd2= </a:t>
            </a:r>
            <a:r>
              <a:rPr lang="en-US" dirty="0" err="1"/>
              <a:t>order_no</a:t>
            </a:r>
            <a:r>
              <a:rPr lang="en-US" dirty="0"/>
              <a:t>, </a:t>
            </a:r>
            <a:r>
              <a:rPr lang="en-US" dirty="0" err="1"/>
              <a:t>item_code→quantity</a:t>
            </a:r>
            <a:r>
              <a:rPr lang="en-US" dirty="0"/>
              <a:t> </a:t>
            </a:r>
            <a:endParaRPr lang="en-US" dirty="0" smtClean="0"/>
          </a:p>
          <a:p>
            <a:pPr lvl="1"/>
            <a:r>
              <a:rPr lang="en-US" dirty="0" smtClean="0"/>
              <a:t>Fd3</a:t>
            </a:r>
            <a:r>
              <a:rPr lang="en-US" dirty="0"/>
              <a:t>= </a:t>
            </a:r>
            <a:r>
              <a:rPr lang="en-US" dirty="0" err="1"/>
              <a:t>item_code→price</a:t>
            </a:r>
            <a:r>
              <a:rPr lang="en-US" dirty="0"/>
              <a:t> </a:t>
            </a:r>
            <a:endParaRPr lang="en-US" dirty="0" smtClean="0"/>
          </a:p>
          <a:p>
            <a:r>
              <a:rPr lang="en-US" dirty="0" smtClean="0"/>
              <a:t>Here </a:t>
            </a:r>
            <a:r>
              <a:rPr lang="en-US" dirty="0"/>
              <a:t>composite key is (</a:t>
            </a:r>
            <a:r>
              <a:rPr lang="en-US" dirty="0" err="1"/>
              <a:t>order_no</a:t>
            </a:r>
            <a:r>
              <a:rPr lang="en-US" dirty="0"/>
              <a:t> + </a:t>
            </a:r>
            <a:r>
              <a:rPr lang="en-US" dirty="0" err="1"/>
              <a:t>item_code</a:t>
            </a:r>
            <a:r>
              <a:rPr lang="en-US" dirty="0"/>
              <a:t>) and we see partial dependencies so converting to 2NF we get </a:t>
            </a:r>
            <a:endParaRPr lang="en-US" dirty="0" smtClean="0"/>
          </a:p>
          <a:p>
            <a:pPr lvl="1"/>
            <a:r>
              <a:rPr lang="en-US" dirty="0" smtClean="0"/>
              <a:t>Tbl1(</a:t>
            </a:r>
            <a:r>
              <a:rPr lang="en-US" dirty="0" err="1" smtClean="0"/>
              <a:t>order_no,order_ate</a:t>
            </a:r>
            <a:r>
              <a:rPr lang="en-US" dirty="0"/>
              <a:t>) </a:t>
            </a:r>
            <a:endParaRPr lang="en-US" dirty="0" smtClean="0"/>
          </a:p>
          <a:p>
            <a:pPr lvl="1"/>
            <a:r>
              <a:rPr lang="en-US" dirty="0" smtClean="0"/>
              <a:t>Tbl2(</a:t>
            </a:r>
            <a:r>
              <a:rPr lang="en-US" dirty="0" err="1" smtClean="0"/>
              <a:t>item_code</a:t>
            </a:r>
            <a:r>
              <a:rPr lang="en-US" dirty="0"/>
              <a:t>, price) </a:t>
            </a:r>
            <a:endParaRPr lang="en-US" dirty="0" smtClean="0"/>
          </a:p>
          <a:p>
            <a:pPr lvl="1"/>
            <a:r>
              <a:rPr lang="en-US" dirty="0" smtClean="0"/>
              <a:t>Tbl3(</a:t>
            </a:r>
            <a:r>
              <a:rPr lang="en-US" dirty="0" err="1" smtClean="0"/>
              <a:t>order_no,item_code,quantity</a:t>
            </a:r>
            <a:r>
              <a:rPr lang="en-US" dirty="0"/>
              <a:t>)</a:t>
            </a:r>
          </a:p>
        </p:txBody>
      </p:sp>
    </p:spTree>
    <p:extLst>
      <p:ext uri="{BB962C8B-B14F-4D97-AF65-F5344CB8AC3E}">
        <p14:creationId xmlns="" xmlns:p14="http://schemas.microsoft.com/office/powerpoint/2010/main" val="37132911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0056" y="277268"/>
            <a:ext cx="8911687" cy="731724"/>
          </a:xfrm>
        </p:spPr>
        <p:txBody>
          <a:bodyPr/>
          <a:lstStyle/>
          <a:p>
            <a:r>
              <a:rPr lang="en-US" dirty="0"/>
              <a:t>4. Third Normal Form (3NF):</a:t>
            </a:r>
          </a:p>
        </p:txBody>
      </p:sp>
      <p:sp>
        <p:nvSpPr>
          <p:cNvPr id="3" name="Content Placeholder 2"/>
          <p:cNvSpPr>
            <a:spLocks noGrp="1"/>
          </p:cNvSpPr>
          <p:nvPr>
            <p:ph idx="1"/>
          </p:nvPr>
        </p:nvSpPr>
        <p:spPr>
          <a:xfrm>
            <a:off x="1706342" y="1008992"/>
            <a:ext cx="10102029" cy="5580994"/>
          </a:xfrm>
        </p:spPr>
        <p:txBody>
          <a:bodyPr/>
          <a:lstStyle/>
          <a:p>
            <a:r>
              <a:rPr lang="en-US" dirty="0"/>
              <a:t>A relation is said to be in 3NF if and only if </a:t>
            </a:r>
            <a:r>
              <a:rPr lang="en-US" dirty="0" smtClean="0"/>
              <a:t>–</a:t>
            </a:r>
          </a:p>
          <a:p>
            <a:pPr lvl="1"/>
            <a:r>
              <a:rPr lang="en-US" dirty="0" smtClean="0"/>
              <a:t>It </a:t>
            </a:r>
            <a:r>
              <a:rPr lang="en-US" dirty="0"/>
              <a:t>is in 2NF. </a:t>
            </a:r>
          </a:p>
          <a:p>
            <a:pPr lvl="1"/>
            <a:r>
              <a:rPr lang="en-US" dirty="0" smtClean="0"/>
              <a:t>No </a:t>
            </a:r>
            <a:r>
              <a:rPr lang="en-US" dirty="0"/>
              <a:t>transitive dependencies exists between non-key attributes and the key attributes i.e. no non key attribute functionally dependent on other </a:t>
            </a:r>
            <a:r>
              <a:rPr lang="en-US" dirty="0" smtClean="0"/>
              <a:t>non-key </a:t>
            </a:r>
            <a:r>
              <a:rPr lang="en-US" dirty="0"/>
              <a:t>attributes</a:t>
            </a:r>
            <a:r>
              <a:rPr lang="en-US" dirty="0" smtClean="0"/>
              <a:t>. </a:t>
            </a:r>
            <a:r>
              <a:rPr lang="en-US" dirty="0" err="1" smtClean="0"/>
              <a:t>i.e</a:t>
            </a:r>
            <a:r>
              <a:rPr lang="en-US" dirty="0" smtClean="0"/>
              <a:t> ( </a:t>
            </a:r>
            <a:r>
              <a:rPr lang="en-US" dirty="0"/>
              <a:t>If transitive dependencies exist on the primary key remove them bye placing them in a new relation along with a copy of their dominant. </a:t>
            </a:r>
            <a:r>
              <a:rPr lang="en-US" dirty="0" smtClean="0"/>
              <a:t>)</a:t>
            </a:r>
          </a:p>
          <a:p>
            <a:r>
              <a:rPr lang="en-US" dirty="0"/>
              <a:t>In the preceding tables, both of them are in 2NF because hours is fully functionally dependent on whole key (id + project code), </a:t>
            </a:r>
            <a:r>
              <a:rPr lang="en-US" dirty="0" err="1"/>
              <a:t>Dept</a:t>
            </a:r>
            <a:r>
              <a:rPr lang="en-US" dirty="0"/>
              <a:t> and </a:t>
            </a:r>
            <a:r>
              <a:rPr lang="en-US" dirty="0" err="1"/>
              <a:t>Depthead</a:t>
            </a:r>
            <a:r>
              <a:rPr lang="en-US" dirty="0"/>
              <a:t> are also functional y dependent on </a:t>
            </a:r>
            <a:r>
              <a:rPr lang="en-US" dirty="0" err="1"/>
              <a:t>Eid</a:t>
            </a:r>
            <a:r>
              <a:rPr lang="en-US" dirty="0"/>
              <a:t>. </a:t>
            </a:r>
            <a:endParaRPr lang="en-US" dirty="0" smtClean="0"/>
          </a:p>
          <a:p>
            <a:r>
              <a:rPr lang="en-US" dirty="0" smtClean="0"/>
              <a:t>However </a:t>
            </a:r>
            <a:r>
              <a:rPr lang="en-US" dirty="0"/>
              <a:t>it is not in 3NF because, the non key attribute </a:t>
            </a:r>
            <a:r>
              <a:rPr lang="en-US" dirty="0" err="1"/>
              <a:t>Depthead</a:t>
            </a:r>
            <a:r>
              <a:rPr lang="en-US" dirty="0"/>
              <a:t> is dependent on the non key attribute </a:t>
            </a:r>
            <a:r>
              <a:rPr lang="en-US" dirty="0" err="1"/>
              <a:t>Dept</a:t>
            </a:r>
            <a:r>
              <a:rPr lang="en-US" dirty="0"/>
              <a:t>, resulting transitive dependencies</a:t>
            </a:r>
            <a:r>
              <a:rPr lang="en-US" dirty="0" smtClean="0"/>
              <a:t>.</a:t>
            </a:r>
          </a:p>
          <a:p>
            <a:r>
              <a:rPr lang="en-US" dirty="0" smtClean="0"/>
              <a:t> </a:t>
            </a:r>
            <a:r>
              <a:rPr lang="en-US" dirty="0"/>
              <a:t>So by applying the rules of 3NF, i.e. removing the non key attribute </a:t>
            </a:r>
            <a:r>
              <a:rPr lang="en-US" dirty="0" err="1"/>
              <a:t>Depthead</a:t>
            </a:r>
            <a:r>
              <a:rPr lang="en-US" dirty="0"/>
              <a:t> which is dependent on non-key attribute </a:t>
            </a:r>
            <a:r>
              <a:rPr lang="en-US" dirty="0" err="1"/>
              <a:t>Dept</a:t>
            </a:r>
            <a:r>
              <a:rPr lang="en-US" dirty="0"/>
              <a:t>, by placing the removed attribute in different table with the attribute it is functionally dependent on , we arrive at the following three tables. </a:t>
            </a:r>
          </a:p>
        </p:txBody>
      </p:sp>
    </p:spTree>
    <p:extLst>
      <p:ext uri="{BB962C8B-B14F-4D97-AF65-F5344CB8AC3E}">
        <p14:creationId xmlns="" xmlns:p14="http://schemas.microsoft.com/office/powerpoint/2010/main" val="244184202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2014507" y="599288"/>
            <a:ext cx="9830679" cy="3531278"/>
          </a:xfrm>
        </p:spPr>
      </p:pic>
      <p:sp>
        <p:nvSpPr>
          <p:cNvPr id="5" name="Rectangle 4"/>
          <p:cNvSpPr/>
          <p:nvPr/>
        </p:nvSpPr>
        <p:spPr>
          <a:xfrm>
            <a:off x="2014507" y="3452648"/>
            <a:ext cx="2825507" cy="55179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Rectangle 5"/>
          <p:cNvSpPr/>
          <p:nvPr/>
        </p:nvSpPr>
        <p:spPr>
          <a:xfrm>
            <a:off x="8394286" y="3011214"/>
            <a:ext cx="3272197" cy="56755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 xmlns:p14="http://schemas.microsoft.com/office/powerpoint/2010/main" val="17232895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6994" y="135379"/>
            <a:ext cx="8911687" cy="700193"/>
          </a:xfrm>
        </p:spPr>
        <p:txBody>
          <a:bodyPr/>
          <a:lstStyle/>
          <a:p>
            <a:r>
              <a:rPr lang="en-US" dirty="0"/>
              <a:t>5. Boyce-</a:t>
            </a:r>
            <a:r>
              <a:rPr lang="en-US" dirty="0" err="1"/>
              <a:t>Codd</a:t>
            </a:r>
            <a:r>
              <a:rPr lang="en-US" dirty="0"/>
              <a:t> Normal Form (BCNF)</a:t>
            </a:r>
          </a:p>
        </p:txBody>
      </p:sp>
      <p:sp>
        <p:nvSpPr>
          <p:cNvPr id="3" name="Content Placeholder 2"/>
          <p:cNvSpPr>
            <a:spLocks noGrp="1"/>
          </p:cNvSpPr>
          <p:nvPr>
            <p:ph idx="1"/>
          </p:nvPr>
        </p:nvSpPr>
        <p:spPr>
          <a:xfrm>
            <a:off x="1643281" y="951185"/>
            <a:ext cx="10196622" cy="5607269"/>
          </a:xfrm>
        </p:spPr>
        <p:txBody>
          <a:bodyPr/>
          <a:lstStyle/>
          <a:p>
            <a:r>
              <a:rPr lang="en-US" dirty="0"/>
              <a:t>BCNF is an extended form of 3NF</a:t>
            </a:r>
            <a:r>
              <a:rPr lang="en-US" dirty="0" smtClean="0"/>
              <a:t>.</a:t>
            </a:r>
          </a:p>
          <a:p>
            <a:r>
              <a:rPr lang="en-US" dirty="0" smtClean="0"/>
              <a:t> The </a:t>
            </a:r>
            <a:r>
              <a:rPr lang="en-US" dirty="0"/>
              <a:t>original definition of 3NF is not sufficient in -for the table: - </a:t>
            </a:r>
            <a:endParaRPr lang="en-US" dirty="0" smtClean="0"/>
          </a:p>
          <a:p>
            <a:pPr lvl="1"/>
            <a:r>
              <a:rPr lang="en-US" dirty="0" smtClean="0"/>
              <a:t>That </a:t>
            </a:r>
            <a:r>
              <a:rPr lang="en-US" dirty="0"/>
              <a:t>has multiple candidate keys. </a:t>
            </a:r>
            <a:endParaRPr lang="en-US" dirty="0" smtClean="0"/>
          </a:p>
          <a:p>
            <a:pPr lvl="1"/>
            <a:r>
              <a:rPr lang="en-US" dirty="0" smtClean="0"/>
              <a:t>Where </a:t>
            </a:r>
            <a:r>
              <a:rPr lang="en-US" dirty="0"/>
              <a:t>the multiple candidate keys were composite. </a:t>
            </a:r>
            <a:endParaRPr lang="en-US" dirty="0" smtClean="0"/>
          </a:p>
          <a:p>
            <a:pPr lvl="1"/>
            <a:r>
              <a:rPr lang="en-US" dirty="0" smtClean="0"/>
              <a:t>Where </a:t>
            </a:r>
            <a:r>
              <a:rPr lang="en-US" dirty="0"/>
              <a:t>the multiple candidate keys overlapped i.e. some attribute in the keys are common. </a:t>
            </a:r>
            <a:endParaRPr lang="en-US" dirty="0" smtClean="0"/>
          </a:p>
          <a:p>
            <a:r>
              <a:rPr lang="en-US" dirty="0"/>
              <a:t>Therefore a new normal form named BCNF was introduced. In tables, where the preceding two conditions do not apply, we can stop at third normal form. </a:t>
            </a:r>
            <a:endParaRPr lang="en-US" dirty="0" smtClean="0"/>
          </a:p>
          <a:p>
            <a:r>
              <a:rPr lang="en-US" dirty="0" smtClean="0"/>
              <a:t>In </a:t>
            </a:r>
            <a:r>
              <a:rPr lang="en-US" dirty="0"/>
              <a:t>such case 3NF is same as the BCNF. </a:t>
            </a:r>
            <a:endParaRPr lang="en-US" dirty="0" smtClean="0"/>
          </a:p>
          <a:p>
            <a:r>
              <a:rPr lang="en-US" dirty="0"/>
              <a:t>A relation is in BCNF is and only if </a:t>
            </a:r>
            <a:r>
              <a:rPr lang="en-US" dirty="0" smtClean="0"/>
              <a:t>–</a:t>
            </a:r>
          </a:p>
          <a:p>
            <a:pPr lvl="1"/>
            <a:r>
              <a:rPr lang="en-US" dirty="0" smtClean="0"/>
              <a:t>It </a:t>
            </a:r>
            <a:r>
              <a:rPr lang="en-US" dirty="0"/>
              <a:t>is in 3NF. </a:t>
            </a:r>
            <a:r>
              <a:rPr lang="en-US" dirty="0" smtClean="0"/>
              <a:t>–</a:t>
            </a:r>
          </a:p>
          <a:p>
            <a:pPr lvl="1"/>
            <a:r>
              <a:rPr lang="en-US" dirty="0" smtClean="0"/>
              <a:t>if </a:t>
            </a:r>
            <a:r>
              <a:rPr lang="en-US" dirty="0"/>
              <a:t>every determinant is a candidate key.</a:t>
            </a:r>
          </a:p>
        </p:txBody>
      </p:sp>
    </p:spTree>
    <p:extLst>
      <p:ext uri="{BB962C8B-B14F-4D97-AF65-F5344CB8AC3E}">
        <p14:creationId xmlns="" xmlns:p14="http://schemas.microsoft.com/office/powerpoint/2010/main" val="22938435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0056" y="0"/>
            <a:ext cx="8911687" cy="646386"/>
          </a:xfrm>
        </p:spPr>
        <p:txBody>
          <a:bodyPr/>
          <a:lstStyle/>
          <a:p>
            <a:r>
              <a:rPr lang="en-US" dirty="0" smtClean="0"/>
              <a:t>Example</a:t>
            </a:r>
            <a:endParaRPr lang="en-US" dirty="0"/>
          </a:p>
        </p:txBody>
      </p:sp>
      <p:sp>
        <p:nvSpPr>
          <p:cNvPr id="3" name="Content Placeholder 2"/>
          <p:cNvSpPr>
            <a:spLocks noGrp="1"/>
          </p:cNvSpPr>
          <p:nvPr>
            <p:ph idx="1"/>
          </p:nvPr>
        </p:nvSpPr>
        <p:spPr>
          <a:xfrm>
            <a:off x="1706343" y="872358"/>
            <a:ext cx="10212388" cy="5607270"/>
          </a:xfrm>
        </p:spPr>
        <p:txBody>
          <a:bodyPr/>
          <a:lstStyle/>
          <a:p>
            <a:r>
              <a:rPr lang="en-US" dirty="0"/>
              <a:t>Consider the following </a:t>
            </a:r>
            <a:r>
              <a:rPr lang="en-US" dirty="0" smtClean="0"/>
              <a:t>PROJECT </a:t>
            </a:r>
            <a:r>
              <a:rPr lang="en-US" dirty="0"/>
              <a:t>table</a:t>
            </a:r>
            <a:r>
              <a:rPr lang="en-US" dirty="0" smtClean="0"/>
              <a:t>.</a:t>
            </a:r>
          </a:p>
          <a:p>
            <a:r>
              <a:rPr lang="en-US" dirty="0" smtClean="0"/>
              <a:t> </a:t>
            </a:r>
          </a:p>
          <a:p>
            <a:endParaRPr lang="en-US" dirty="0"/>
          </a:p>
          <a:p>
            <a:endParaRPr lang="en-US" dirty="0" smtClean="0"/>
          </a:p>
          <a:p>
            <a:endParaRPr lang="en-US" dirty="0"/>
          </a:p>
          <a:p>
            <a:endParaRPr lang="en-US" dirty="0" smtClean="0"/>
          </a:p>
          <a:p>
            <a:endParaRPr lang="en-US" dirty="0"/>
          </a:p>
          <a:p>
            <a:endParaRPr lang="en-US" dirty="0" smtClean="0"/>
          </a:p>
          <a:p>
            <a:r>
              <a:rPr lang="en-US" dirty="0"/>
              <a:t>In the preceding table, ECODE + PROJECTCODE is the primary key, however NAME + PROJECTCODE could be choose as the primary key hence is a candidate key. </a:t>
            </a:r>
            <a:endParaRPr lang="en-US" dirty="0" smtClean="0"/>
          </a:p>
          <a:p>
            <a:r>
              <a:rPr lang="en-US" dirty="0" smtClean="0"/>
              <a:t>It </a:t>
            </a:r>
            <a:r>
              <a:rPr lang="en-US" dirty="0"/>
              <a:t>is in 3NF because, HOURS is Functional dependent on ECODE + PROJECTCODE and NAME + PROJECTCODE i.e. no partial and transitive dependencies exist here.</a:t>
            </a:r>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296594" y="1338295"/>
            <a:ext cx="8991516" cy="2272007"/>
          </a:xfrm>
          <a:prstGeom prst="rect">
            <a:avLst/>
          </a:prstGeom>
        </p:spPr>
      </p:pic>
    </p:spTree>
    <p:extLst>
      <p:ext uri="{BB962C8B-B14F-4D97-AF65-F5344CB8AC3E}">
        <p14:creationId xmlns="" xmlns:p14="http://schemas.microsoft.com/office/powerpoint/2010/main" val="16181986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86910" y="252248"/>
            <a:ext cx="10121462" cy="6085490"/>
          </a:xfrm>
        </p:spPr>
        <p:txBody>
          <a:bodyPr/>
          <a:lstStyle/>
          <a:p>
            <a:r>
              <a:rPr lang="en-US" dirty="0"/>
              <a:t>Also we see that, Name is functional dependent on ECODE and ECODE is functional dependent on NAME, Multiple candidate keys, Composite candidate key, and overlapped candidate key i.e. PROJECTCODE is common between the two candidate key. </a:t>
            </a:r>
            <a:endParaRPr lang="en-US" dirty="0" smtClean="0"/>
          </a:p>
          <a:p>
            <a:r>
              <a:rPr lang="en-US" dirty="0" smtClean="0"/>
              <a:t>So </a:t>
            </a:r>
            <a:r>
              <a:rPr lang="en-US" dirty="0"/>
              <a:t>this situation requires conversion to BCNF. As per the rule of BCNF, every determinant must be candidate key but here ECODE and NAME are determinant but are not candidate key by themselves</a:t>
            </a:r>
            <a:r>
              <a:rPr lang="en-US" dirty="0" smtClean="0"/>
              <a:t>.</a:t>
            </a:r>
          </a:p>
          <a:p>
            <a:r>
              <a:rPr lang="en-US" dirty="0" smtClean="0"/>
              <a:t> </a:t>
            </a:r>
            <a:r>
              <a:rPr lang="en-US" dirty="0"/>
              <a:t>Hence using BCNF , make the determinant to be candidate keys, i.e. removing NAME and ECODE and place them in different table, we arrive at following two tables. </a:t>
            </a:r>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145330" y="3470592"/>
            <a:ext cx="8386035" cy="2473008"/>
          </a:xfrm>
          <a:prstGeom prst="rect">
            <a:avLst/>
          </a:prstGeom>
        </p:spPr>
      </p:pic>
    </p:spTree>
    <p:extLst>
      <p:ext uri="{BB962C8B-B14F-4D97-AF65-F5344CB8AC3E}">
        <p14:creationId xmlns="" xmlns:p14="http://schemas.microsoft.com/office/powerpoint/2010/main" val="427192342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1587" y="261503"/>
            <a:ext cx="8911687" cy="747490"/>
          </a:xfrm>
        </p:spPr>
        <p:txBody>
          <a:bodyPr/>
          <a:lstStyle/>
          <a:p>
            <a:r>
              <a:rPr lang="en-US" dirty="0"/>
              <a:t>6. Fourth Normal Form (4NF): </a:t>
            </a:r>
          </a:p>
        </p:txBody>
      </p:sp>
      <p:sp>
        <p:nvSpPr>
          <p:cNvPr id="3" name="Content Placeholder 2"/>
          <p:cNvSpPr>
            <a:spLocks noGrp="1"/>
          </p:cNvSpPr>
          <p:nvPr>
            <p:ph idx="1"/>
          </p:nvPr>
        </p:nvSpPr>
        <p:spPr>
          <a:xfrm>
            <a:off x="1737874" y="1124607"/>
            <a:ext cx="9944374" cy="5433847"/>
          </a:xfrm>
        </p:spPr>
        <p:txBody>
          <a:bodyPr/>
          <a:lstStyle/>
          <a:p>
            <a:r>
              <a:rPr lang="en-US" dirty="0"/>
              <a:t>A table is in 4NF is and only if </a:t>
            </a:r>
            <a:endParaRPr lang="en-US" dirty="0" smtClean="0"/>
          </a:p>
          <a:p>
            <a:pPr lvl="1"/>
            <a:r>
              <a:rPr lang="en-US" dirty="0" smtClean="0"/>
              <a:t> </a:t>
            </a:r>
            <a:r>
              <a:rPr lang="en-US" dirty="0"/>
              <a:t>if it is in BCNF. </a:t>
            </a:r>
            <a:endParaRPr lang="en-US" dirty="0" smtClean="0"/>
          </a:p>
          <a:p>
            <a:pPr lvl="1"/>
            <a:r>
              <a:rPr lang="en-US" dirty="0" smtClean="0"/>
              <a:t> </a:t>
            </a:r>
            <a:r>
              <a:rPr lang="en-US" dirty="0"/>
              <a:t>it contains no multivalued dependencies</a:t>
            </a:r>
            <a:r>
              <a:rPr lang="en-US" dirty="0" smtClean="0"/>
              <a:t>.</a:t>
            </a:r>
          </a:p>
          <a:p>
            <a:r>
              <a:rPr lang="en-US" dirty="0" smtClean="0"/>
              <a:t> </a:t>
            </a:r>
            <a:r>
              <a:rPr lang="en-US" dirty="0"/>
              <a:t>The redundancy caused by MVDs can’t be removed by transforming the database schema to BCNF. </a:t>
            </a:r>
            <a:endParaRPr lang="en-US" dirty="0" smtClean="0"/>
          </a:p>
          <a:p>
            <a:r>
              <a:rPr lang="en-US" dirty="0" smtClean="0"/>
              <a:t>So </a:t>
            </a:r>
            <a:r>
              <a:rPr lang="en-US" dirty="0"/>
              <a:t>there is a stronger normal form called 4NF that treats MVDs as FDs when it comes to decomposition. If a relation is in 4NF then it is also in BCNF</a:t>
            </a:r>
            <a:r>
              <a:rPr lang="en-US" dirty="0" smtClean="0"/>
              <a:t>.</a:t>
            </a:r>
          </a:p>
          <a:p>
            <a:r>
              <a:rPr lang="en-US" dirty="0"/>
              <a:t>Let us consider </a:t>
            </a:r>
            <a:r>
              <a:rPr lang="en-US" dirty="0" smtClean="0"/>
              <a:t>the </a:t>
            </a:r>
            <a:r>
              <a:rPr lang="en-US" dirty="0"/>
              <a:t>following relation</a:t>
            </a:r>
            <a:r>
              <a:rPr lang="en-US" dirty="0" smtClean="0"/>
              <a:t>.</a:t>
            </a:r>
          </a:p>
          <a:p>
            <a:r>
              <a:rPr lang="en-US" dirty="0" smtClean="0"/>
              <a:t> </a:t>
            </a:r>
            <a:endParaRPr lang="en-US" dirty="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116500" y="4065346"/>
            <a:ext cx="7153624" cy="2493107"/>
          </a:xfrm>
          <a:prstGeom prst="rect">
            <a:avLst/>
          </a:prstGeom>
        </p:spPr>
      </p:pic>
    </p:spTree>
    <p:extLst>
      <p:ext uri="{BB962C8B-B14F-4D97-AF65-F5344CB8AC3E}">
        <p14:creationId xmlns="" xmlns:p14="http://schemas.microsoft.com/office/powerpoint/2010/main" val="340238752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39614" y="346841"/>
            <a:ext cx="10552386" cy="5943600"/>
          </a:xfrm>
        </p:spPr>
        <p:txBody>
          <a:bodyPr/>
          <a:lstStyle/>
          <a:p>
            <a:r>
              <a:rPr lang="en-US" dirty="0"/>
              <a:t>Decomposing the above </a:t>
            </a:r>
            <a:r>
              <a:rPr lang="en-US" dirty="0" err="1"/>
              <a:t>tabele</a:t>
            </a:r>
            <a:r>
              <a:rPr lang="en-US" dirty="0"/>
              <a:t> into 4NF, we arrive at the following two tables</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a:t>So in 4NF, if we have more than one multi-valued attribute then, we should decompose it to have relations that has information about only one entity so as to remove the difficulties with multi-valued fact. </a:t>
            </a:r>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938907" y="856539"/>
            <a:ext cx="9148844" cy="2462102"/>
          </a:xfrm>
          <a:prstGeom prst="rect">
            <a:avLst/>
          </a:prstGeom>
        </p:spPr>
      </p:pic>
    </p:spTree>
    <p:extLst>
      <p:ext uri="{BB962C8B-B14F-4D97-AF65-F5344CB8AC3E}">
        <p14:creationId xmlns="" xmlns:p14="http://schemas.microsoft.com/office/powerpoint/2010/main" val="220073845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910609" y="485780"/>
            <a:ext cx="9551320" cy="5394758"/>
          </a:xfrm>
        </p:spPr>
      </p:pic>
    </p:spTree>
    <p:extLst>
      <p:ext uri="{BB962C8B-B14F-4D97-AF65-F5344CB8AC3E}">
        <p14:creationId xmlns="" xmlns:p14="http://schemas.microsoft.com/office/powerpoint/2010/main" val="107552313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5821" y="198441"/>
            <a:ext cx="8911687" cy="794787"/>
          </a:xfrm>
        </p:spPr>
        <p:txBody>
          <a:bodyPr/>
          <a:lstStyle/>
          <a:p>
            <a:r>
              <a:rPr lang="en-US" dirty="0"/>
              <a:t>Decomposition of Relation Schema </a:t>
            </a:r>
          </a:p>
        </p:txBody>
      </p:sp>
      <p:sp>
        <p:nvSpPr>
          <p:cNvPr id="3" name="Content Placeholder 2"/>
          <p:cNvSpPr>
            <a:spLocks noGrp="1"/>
          </p:cNvSpPr>
          <p:nvPr>
            <p:ph idx="1"/>
          </p:nvPr>
        </p:nvSpPr>
        <p:spPr>
          <a:xfrm>
            <a:off x="1608084" y="1234965"/>
            <a:ext cx="10152992" cy="5197366"/>
          </a:xfrm>
        </p:spPr>
        <p:txBody>
          <a:bodyPr/>
          <a:lstStyle/>
          <a:p>
            <a:r>
              <a:rPr lang="en-US" dirty="0"/>
              <a:t>If a relation R is not in any normal form and we wish the relation to be normalized to remove several anomalies then it is necessary to decompose the relation into two or more relations set R1, R2,R3……….RN. </a:t>
            </a:r>
            <a:endParaRPr lang="en-US" dirty="0" smtClean="0"/>
          </a:p>
          <a:p>
            <a:r>
              <a:rPr lang="en-US" dirty="0" smtClean="0"/>
              <a:t>The </a:t>
            </a:r>
            <a:r>
              <a:rPr lang="en-US" dirty="0"/>
              <a:t>decomposed relations R1, R2, R3……….RN. are projections of R and are not disjointing otherwise the glue holding the information together would be lost. </a:t>
            </a:r>
            <a:endParaRPr lang="en-US" dirty="0" smtClean="0"/>
          </a:p>
          <a:p>
            <a:r>
              <a:rPr lang="en-US" dirty="0" smtClean="0"/>
              <a:t>Hence</a:t>
            </a:r>
            <a:r>
              <a:rPr lang="en-US" dirty="0"/>
              <a:t>, Careless decomposition leads to another problem of bad design</a:t>
            </a:r>
            <a:r>
              <a:rPr lang="en-US" dirty="0" smtClean="0"/>
              <a:t>.</a:t>
            </a:r>
          </a:p>
          <a:p>
            <a:r>
              <a:rPr lang="en-US" dirty="0"/>
              <a:t>Properties of </a:t>
            </a:r>
            <a:r>
              <a:rPr lang="en-US" dirty="0" smtClean="0"/>
              <a:t>decomposition</a:t>
            </a:r>
          </a:p>
          <a:p>
            <a:pPr lvl="1"/>
            <a:r>
              <a:rPr lang="en-US" dirty="0" smtClean="0"/>
              <a:t>Attribute </a:t>
            </a:r>
            <a:r>
              <a:rPr lang="en-US" dirty="0"/>
              <a:t>preservation </a:t>
            </a:r>
            <a:endParaRPr lang="en-US" dirty="0" smtClean="0"/>
          </a:p>
          <a:p>
            <a:pPr lvl="1"/>
            <a:r>
              <a:rPr lang="en-US" dirty="0" smtClean="0"/>
              <a:t>Lack </a:t>
            </a:r>
            <a:r>
              <a:rPr lang="en-US" dirty="0"/>
              <a:t>of redundancy </a:t>
            </a:r>
          </a:p>
          <a:p>
            <a:pPr lvl="1"/>
            <a:r>
              <a:rPr lang="en-US" dirty="0" smtClean="0"/>
              <a:t>Lossless </a:t>
            </a:r>
            <a:r>
              <a:rPr lang="en-US" dirty="0"/>
              <a:t>join decomposition. </a:t>
            </a:r>
            <a:endParaRPr lang="en-US" dirty="0" smtClean="0"/>
          </a:p>
          <a:p>
            <a:pPr lvl="1"/>
            <a:r>
              <a:rPr lang="en-US" dirty="0" smtClean="0"/>
              <a:t> </a:t>
            </a:r>
            <a:r>
              <a:rPr lang="en-US" dirty="0"/>
              <a:t>Dependency Preservation</a:t>
            </a:r>
          </a:p>
        </p:txBody>
      </p:sp>
    </p:spTree>
    <p:extLst>
      <p:ext uri="{BB962C8B-B14F-4D97-AF65-F5344CB8AC3E}">
        <p14:creationId xmlns="" xmlns:p14="http://schemas.microsoft.com/office/powerpoint/2010/main" val="2524963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303207"/>
            <a:ext cx="9905998" cy="973800"/>
          </a:xfrm>
        </p:spPr>
        <p:txBody>
          <a:bodyPr/>
          <a:lstStyle/>
          <a:p>
            <a:r>
              <a:rPr lang="en-US" dirty="0"/>
              <a:t>1. Domain Integrity Constraints: </a:t>
            </a:r>
          </a:p>
        </p:txBody>
      </p:sp>
      <p:sp>
        <p:nvSpPr>
          <p:cNvPr id="3" name="Content Placeholder 2"/>
          <p:cNvSpPr>
            <a:spLocks noGrp="1"/>
          </p:cNvSpPr>
          <p:nvPr>
            <p:ph idx="1"/>
          </p:nvPr>
        </p:nvSpPr>
        <p:spPr>
          <a:xfrm>
            <a:off x="1141412" y="1277006"/>
            <a:ext cx="9905999" cy="5044965"/>
          </a:xfrm>
        </p:spPr>
        <p:txBody>
          <a:bodyPr>
            <a:normAutofit/>
          </a:bodyPr>
          <a:lstStyle/>
          <a:p>
            <a:r>
              <a:rPr lang="en-US" dirty="0"/>
              <a:t>It ensures that only a valid range of values is stored in a column. </a:t>
            </a:r>
            <a:endParaRPr lang="en-US" dirty="0" smtClean="0"/>
          </a:p>
          <a:p>
            <a:r>
              <a:rPr lang="en-US" dirty="0" smtClean="0"/>
              <a:t>It </a:t>
            </a:r>
            <a:r>
              <a:rPr lang="en-US" dirty="0"/>
              <a:t>prevent unnecessary manipulation of </a:t>
            </a:r>
            <a:r>
              <a:rPr lang="en-US" dirty="0" smtClean="0"/>
              <a:t>data </a:t>
            </a:r>
            <a:r>
              <a:rPr lang="en-US" dirty="0"/>
              <a:t>at column level of a table. </a:t>
            </a:r>
            <a:endParaRPr lang="en-US" dirty="0" smtClean="0"/>
          </a:p>
          <a:p>
            <a:r>
              <a:rPr lang="en-US" dirty="0" smtClean="0"/>
              <a:t>There </a:t>
            </a:r>
            <a:r>
              <a:rPr lang="en-US" dirty="0"/>
              <a:t>are three types of domain integrity </a:t>
            </a:r>
            <a:r>
              <a:rPr lang="en-US" dirty="0" smtClean="0"/>
              <a:t>constraints:</a:t>
            </a:r>
          </a:p>
          <a:p>
            <a:pPr lvl="1"/>
            <a:r>
              <a:rPr lang="en-US" sz="2400" dirty="0"/>
              <a:t>a. </a:t>
            </a:r>
            <a:r>
              <a:rPr lang="en-US" sz="2400" dirty="0" smtClean="0"/>
              <a:t>NOT NULL : </a:t>
            </a:r>
          </a:p>
          <a:p>
            <a:pPr lvl="2"/>
            <a:r>
              <a:rPr lang="en-US" sz="2400" dirty="0"/>
              <a:t>It specifies that a value for a column can’t be NULL. If a column is declared as not null, a value </a:t>
            </a:r>
          </a:p>
          <a:p>
            <a:pPr lvl="2"/>
            <a:r>
              <a:rPr lang="en-US" sz="2400" dirty="0"/>
              <a:t>has to be necessary to be inserted for such column. Normally, primary key column are declared as </a:t>
            </a:r>
          </a:p>
          <a:p>
            <a:pPr lvl="2"/>
            <a:r>
              <a:rPr lang="en-US" sz="2400" dirty="0"/>
              <a:t>NOT NULL however any other fields also can be declared as NOT NULL. </a:t>
            </a:r>
            <a:endParaRPr lang="en-US" sz="2400" dirty="0" smtClean="0"/>
          </a:p>
          <a:p>
            <a:pPr marL="914400" lvl="2" indent="0">
              <a:buNone/>
            </a:pPr>
            <a:endParaRPr lang="en-US" sz="2400" dirty="0"/>
          </a:p>
        </p:txBody>
      </p:sp>
    </p:spTree>
    <p:extLst>
      <p:ext uri="{BB962C8B-B14F-4D97-AF65-F5344CB8AC3E}">
        <p14:creationId xmlns="" xmlns:p14="http://schemas.microsoft.com/office/powerpoint/2010/main" val="359206073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34207" y="283779"/>
            <a:ext cx="10089931" cy="6164318"/>
          </a:xfrm>
        </p:spPr>
        <p:txBody>
          <a:bodyPr/>
          <a:lstStyle/>
          <a:p>
            <a:r>
              <a:rPr lang="en-US" dirty="0"/>
              <a:t>a. Attribute Preservation: </a:t>
            </a:r>
            <a:endParaRPr lang="en-US" dirty="0" smtClean="0"/>
          </a:p>
          <a:p>
            <a:pPr lvl="1"/>
            <a:r>
              <a:rPr lang="en-US" dirty="0" smtClean="0"/>
              <a:t>All </a:t>
            </a:r>
            <a:r>
              <a:rPr lang="en-US" dirty="0"/>
              <a:t>the attributes that were in the original relation which is being decomposed, must be preserved in the resulting decomposed relations set</a:t>
            </a:r>
            <a:r>
              <a:rPr lang="en-US" dirty="0" smtClean="0"/>
              <a:t>.</a:t>
            </a:r>
          </a:p>
          <a:p>
            <a:r>
              <a:rPr lang="en-US" dirty="0" smtClean="0"/>
              <a:t> </a:t>
            </a:r>
            <a:r>
              <a:rPr lang="en-US" dirty="0"/>
              <a:t>b. Lack of Redundancy: </a:t>
            </a:r>
            <a:endParaRPr lang="en-US" dirty="0" smtClean="0"/>
          </a:p>
          <a:p>
            <a:pPr lvl="1"/>
            <a:r>
              <a:rPr lang="en-US" dirty="0" smtClean="0"/>
              <a:t>Redundancy </a:t>
            </a:r>
            <a:r>
              <a:rPr lang="en-US" dirty="0"/>
              <a:t>is the problem of repetition of data in the database. </a:t>
            </a:r>
            <a:endParaRPr lang="en-US" dirty="0" smtClean="0"/>
          </a:p>
          <a:p>
            <a:pPr lvl="1"/>
            <a:r>
              <a:rPr lang="en-US" dirty="0" smtClean="0"/>
              <a:t>Such </a:t>
            </a:r>
            <a:r>
              <a:rPr lang="en-US" dirty="0"/>
              <a:t>problem should be avoided as much as possible. </a:t>
            </a:r>
            <a:endParaRPr lang="en-US" dirty="0" smtClean="0"/>
          </a:p>
          <a:p>
            <a:r>
              <a:rPr lang="en-US" dirty="0" smtClean="0"/>
              <a:t>c</a:t>
            </a:r>
            <a:r>
              <a:rPr lang="en-US" dirty="0"/>
              <a:t>. Lossless Join Decomposition: </a:t>
            </a:r>
            <a:endParaRPr lang="en-US" dirty="0" smtClean="0"/>
          </a:p>
          <a:p>
            <a:pPr lvl="1"/>
            <a:r>
              <a:rPr lang="en-US" dirty="0" smtClean="0"/>
              <a:t>A </a:t>
            </a:r>
            <a:r>
              <a:rPr lang="en-US" dirty="0"/>
              <a:t>decomposition of a relation R into relations R1, R2, R3…………RN is called lossless / on-loss decomposition if the relation R is always the natural join of relations R1, R2, R3…………RN. </a:t>
            </a:r>
            <a:endParaRPr lang="en-US" dirty="0" smtClean="0"/>
          </a:p>
          <a:p>
            <a:pPr lvl="1"/>
            <a:r>
              <a:rPr lang="en-US" dirty="0" smtClean="0"/>
              <a:t>It </a:t>
            </a:r>
            <a:r>
              <a:rPr lang="en-US" dirty="0"/>
              <a:t>should be noted that natural join is the way to recover the relation form the decomposed relations. </a:t>
            </a:r>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734206" y="4480148"/>
            <a:ext cx="10342179" cy="943189"/>
          </a:xfrm>
          <a:prstGeom prst="rect">
            <a:avLst/>
          </a:prstGeom>
        </p:spPr>
      </p:pic>
    </p:spTree>
    <p:extLst>
      <p:ext uri="{BB962C8B-B14F-4D97-AF65-F5344CB8AC3E}">
        <p14:creationId xmlns="" xmlns:p14="http://schemas.microsoft.com/office/powerpoint/2010/main" val="279157675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769767" y="318583"/>
            <a:ext cx="10085902" cy="6192576"/>
          </a:xfrm>
        </p:spPr>
      </p:pic>
    </p:spTree>
    <p:extLst>
      <p:ext uri="{BB962C8B-B14F-4D97-AF65-F5344CB8AC3E}">
        <p14:creationId xmlns="" xmlns:p14="http://schemas.microsoft.com/office/powerpoint/2010/main" val="242418770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23847" y="283779"/>
            <a:ext cx="10310649" cy="6148552"/>
          </a:xfrm>
        </p:spPr>
        <p:txBody>
          <a:bodyPr/>
          <a:lstStyle/>
          <a:p>
            <a:r>
              <a:rPr lang="en-US" dirty="0"/>
              <a:t>d. Dependency Preservation: </a:t>
            </a:r>
            <a:endParaRPr lang="en-US" dirty="0" smtClean="0"/>
          </a:p>
          <a:p>
            <a:pPr lvl="1"/>
            <a:r>
              <a:rPr lang="en-US" dirty="0" smtClean="0"/>
              <a:t>A </a:t>
            </a:r>
            <a:r>
              <a:rPr lang="en-US" dirty="0"/>
              <a:t>decomposition D={R1, R2, R3………RN} of R is dependency preserving with respect to F if the union of the projections of F on each </a:t>
            </a:r>
            <a:r>
              <a:rPr lang="en-US" dirty="0" err="1"/>
              <a:t>Ri</a:t>
            </a:r>
            <a:r>
              <a:rPr lang="en-US" dirty="0"/>
              <a:t> in D is equivalent to F i.e. (F1 U F2 U ……FN) + = F+ </a:t>
            </a:r>
            <a:endParaRPr lang="en-US" dirty="0" smtClean="0"/>
          </a:p>
          <a:p>
            <a:r>
              <a:rPr lang="en-US" dirty="0"/>
              <a:t>Example: Given R(A, B, C) and F={A → B, B → C} </a:t>
            </a:r>
            <a:endParaRPr lang="en-US" dirty="0" smtClean="0"/>
          </a:p>
          <a:p>
            <a:r>
              <a:rPr lang="en-US" dirty="0" smtClean="0"/>
              <a:t>The </a:t>
            </a:r>
            <a:r>
              <a:rPr lang="en-US" dirty="0"/>
              <a:t>above relation R can be decomposed in two different ways</a:t>
            </a:r>
            <a:r>
              <a:rPr lang="en-US" dirty="0" smtClean="0"/>
              <a:t>.</a:t>
            </a:r>
          </a:p>
          <a:p>
            <a:r>
              <a:rPr lang="en-US" dirty="0"/>
              <a:t>1. R1 ={A,B} and R2 = {B, C} Here F1 ={A → B } and F2 ={B → C} </a:t>
            </a:r>
            <a:endParaRPr lang="en-US" dirty="0" smtClean="0"/>
          </a:p>
          <a:p>
            <a:pPr lvl="1"/>
            <a:r>
              <a:rPr lang="en-US" dirty="0" smtClean="0"/>
              <a:t>Here </a:t>
            </a:r>
            <a:r>
              <a:rPr lang="en-US" dirty="0"/>
              <a:t>(F1 U F2) + = F+ , Therefore the decomposition is dependency preserving</a:t>
            </a:r>
            <a:r>
              <a:rPr lang="en-US" dirty="0" smtClean="0"/>
              <a:t>.</a:t>
            </a:r>
          </a:p>
          <a:p>
            <a:r>
              <a:rPr lang="en-US" dirty="0"/>
              <a:t>2 . R1 ={A,B} and R2 = {A, C} Here F1 ={A → B } and F2 ={A → C</a:t>
            </a:r>
            <a:r>
              <a:rPr lang="en-US" dirty="0" smtClean="0"/>
              <a:t>}</a:t>
            </a:r>
          </a:p>
          <a:p>
            <a:pPr lvl="1"/>
            <a:r>
              <a:rPr lang="en-US" dirty="0" smtClean="0"/>
              <a:t> </a:t>
            </a:r>
            <a:r>
              <a:rPr lang="en-US" dirty="0"/>
              <a:t>Here (F1 U F2) + ≠ F+ , Therefore the decomposition is not dependency preserving.</a:t>
            </a:r>
          </a:p>
        </p:txBody>
      </p:sp>
    </p:spTree>
    <p:extLst>
      <p:ext uri="{BB962C8B-B14F-4D97-AF65-F5344CB8AC3E}">
        <p14:creationId xmlns="" xmlns:p14="http://schemas.microsoft.com/office/powerpoint/2010/main" val="399707525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2759" y="214205"/>
            <a:ext cx="9841853" cy="1047035"/>
          </a:xfrm>
        </p:spPr>
        <p:txBody>
          <a:bodyPr>
            <a:normAutofit fontScale="90000"/>
          </a:bodyPr>
          <a:lstStyle/>
          <a:p>
            <a:r>
              <a:rPr lang="en-US" dirty="0"/>
              <a:t>Join Dependency (JD) and Fifth Normal Form (5NF) </a:t>
            </a:r>
          </a:p>
        </p:txBody>
      </p:sp>
      <p:sp>
        <p:nvSpPr>
          <p:cNvPr id="3" name="Content Placeholder 2"/>
          <p:cNvSpPr>
            <a:spLocks noGrp="1"/>
          </p:cNvSpPr>
          <p:nvPr>
            <p:ph idx="1"/>
          </p:nvPr>
        </p:nvSpPr>
        <p:spPr>
          <a:xfrm>
            <a:off x="1662759" y="1455682"/>
            <a:ext cx="10051020" cy="4866289"/>
          </a:xfrm>
        </p:spPr>
        <p:txBody>
          <a:bodyPr/>
          <a:lstStyle/>
          <a:p>
            <a:r>
              <a:rPr lang="en-US" dirty="0"/>
              <a:t>A Relation R is subject to a join dependency denoted by JD if R can always be recreated by joining multiple tables each having a subset of the attributes of R. </a:t>
            </a:r>
            <a:endParaRPr lang="en-US" dirty="0" smtClean="0"/>
          </a:p>
          <a:p>
            <a:r>
              <a:rPr lang="en-US" dirty="0" smtClean="0"/>
              <a:t>If </a:t>
            </a:r>
            <a:r>
              <a:rPr lang="en-US" dirty="0"/>
              <a:t>one of the Relations in the join has all the attributes of the Relation </a:t>
            </a:r>
            <a:r>
              <a:rPr lang="en-US" dirty="0" err="1"/>
              <a:t>Rs</a:t>
            </a:r>
            <a:r>
              <a:rPr lang="en-US" dirty="0"/>
              <a:t>, the join dependency is called trivial join dependency</a:t>
            </a:r>
            <a:r>
              <a:rPr lang="en-US" dirty="0" smtClean="0"/>
              <a:t>.</a:t>
            </a:r>
          </a:p>
          <a:p>
            <a:r>
              <a:rPr lang="en-US" dirty="0" smtClean="0"/>
              <a:t> </a:t>
            </a:r>
            <a:r>
              <a:rPr lang="en-US" dirty="0"/>
              <a:t>Let R be a relation schema and R1, R2………..RN are projection of R. a legal relation r(R) satisfies the join dependency (JD) if and only if join of projection of relation on </a:t>
            </a:r>
            <a:r>
              <a:rPr lang="en-US" dirty="0" err="1"/>
              <a:t>Ri</a:t>
            </a:r>
            <a:r>
              <a:rPr lang="en-US" dirty="0"/>
              <a:t> [</a:t>
            </a:r>
            <a:r>
              <a:rPr lang="en-US" dirty="0" err="1"/>
              <a:t>i</a:t>
            </a:r>
            <a:r>
              <a:rPr lang="en-US" dirty="0"/>
              <a:t>=1, 2, 3……..N] is equal to </a:t>
            </a:r>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023760" y="4272575"/>
            <a:ext cx="9706909" cy="725093"/>
          </a:xfrm>
          <a:prstGeom prst="rect">
            <a:avLst/>
          </a:prstGeom>
        </p:spPr>
      </p:pic>
    </p:spTree>
    <p:extLst>
      <p:ext uri="{BB962C8B-B14F-4D97-AF65-F5344CB8AC3E}">
        <p14:creationId xmlns="" xmlns:p14="http://schemas.microsoft.com/office/powerpoint/2010/main" val="180716812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02676" y="425669"/>
            <a:ext cx="9995338" cy="5927834"/>
          </a:xfrm>
        </p:spPr>
        <p:txBody>
          <a:bodyPr/>
          <a:lstStyle/>
          <a:p>
            <a:r>
              <a:rPr lang="en-US" dirty="0"/>
              <a:t>Fifth normal form is based on the join dependency. </a:t>
            </a:r>
            <a:endParaRPr lang="en-US" dirty="0" smtClean="0"/>
          </a:p>
          <a:p>
            <a:r>
              <a:rPr lang="en-US" dirty="0" smtClean="0"/>
              <a:t>A </a:t>
            </a:r>
            <a:r>
              <a:rPr lang="en-US" dirty="0"/>
              <a:t>relation R is in fifth normal form or project join normal form (PJNF) if and only if every non trivial join dependency is implied by the super keys of R. </a:t>
            </a:r>
            <a:endParaRPr lang="en-US" dirty="0" smtClean="0"/>
          </a:p>
          <a:p>
            <a:r>
              <a:rPr lang="en-US" dirty="0" smtClean="0"/>
              <a:t>Also</a:t>
            </a:r>
            <a:r>
              <a:rPr lang="en-US" dirty="0"/>
              <a:t>, if the relation is in 4NF and every join dependency in it is implied by the candidate key then, we can say that the relation is in 5NF</a:t>
            </a:r>
            <a:r>
              <a:rPr lang="en-US" dirty="0" smtClean="0"/>
              <a:t>.</a:t>
            </a:r>
          </a:p>
          <a:p>
            <a:r>
              <a:rPr lang="en-US" dirty="0" smtClean="0"/>
              <a:t> </a:t>
            </a:r>
            <a:r>
              <a:rPr lang="en-US" dirty="0"/>
              <a:t>Let us consider the following relation PRODUCT. </a:t>
            </a:r>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045919" y="2816161"/>
            <a:ext cx="8422384" cy="3571386"/>
          </a:xfrm>
          <a:prstGeom prst="rect">
            <a:avLst/>
          </a:prstGeom>
        </p:spPr>
      </p:pic>
    </p:spTree>
    <p:extLst>
      <p:ext uri="{BB962C8B-B14F-4D97-AF65-F5344CB8AC3E}">
        <p14:creationId xmlns="" xmlns:p14="http://schemas.microsoft.com/office/powerpoint/2010/main" val="213085753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904264" y="390728"/>
            <a:ext cx="9766008" cy="4827657"/>
          </a:xfrm>
        </p:spPr>
      </p:pic>
    </p:spTree>
    <p:extLst>
      <p:ext uri="{BB962C8B-B14F-4D97-AF65-F5344CB8AC3E}">
        <p14:creationId xmlns="" xmlns:p14="http://schemas.microsoft.com/office/powerpoint/2010/main" val="11758081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268014"/>
            <a:ext cx="9905999" cy="5912069"/>
          </a:xfrm>
        </p:spPr>
        <p:txBody>
          <a:bodyPr/>
          <a:lstStyle/>
          <a:p>
            <a:endParaRPr lang="en-US" dirty="0" smtClean="0"/>
          </a:p>
          <a:p>
            <a:r>
              <a:rPr lang="en-US" dirty="0" smtClean="0"/>
              <a:t>b</a:t>
            </a:r>
            <a:r>
              <a:rPr lang="en-US" dirty="0"/>
              <a:t>. CHECK:  </a:t>
            </a:r>
            <a:endParaRPr lang="en-US" dirty="0" smtClean="0"/>
          </a:p>
          <a:p>
            <a:pPr lvl="1"/>
            <a:r>
              <a:rPr lang="en-US" dirty="0"/>
              <a:t>It specifies a particular range of values for a column. </a:t>
            </a:r>
          </a:p>
          <a:p>
            <a:pPr lvl="1"/>
            <a:r>
              <a:rPr lang="en-US" dirty="0"/>
              <a:t>A check constraint enforces domain integrity by restricting the value to be inserted in a column. </a:t>
            </a:r>
          </a:p>
          <a:p>
            <a:pPr marL="457200" lvl="1" indent="0">
              <a:buNone/>
            </a:pPr>
            <a:endParaRPr lang="en-US" dirty="0" smtClean="0"/>
          </a:p>
          <a:p>
            <a:r>
              <a:rPr lang="en-US" dirty="0" smtClean="0"/>
              <a:t>c</a:t>
            </a:r>
            <a:r>
              <a:rPr lang="en-US" dirty="0"/>
              <a:t>. DEFAULT: </a:t>
            </a:r>
            <a:endParaRPr lang="en-US" dirty="0" smtClean="0"/>
          </a:p>
          <a:p>
            <a:pPr lvl="1"/>
            <a:r>
              <a:rPr lang="en-US" dirty="0"/>
              <a:t>A default constraint can be used to assign a constant value to a column and the user need not insert </a:t>
            </a:r>
            <a:r>
              <a:rPr lang="en-US" dirty="0" smtClean="0"/>
              <a:t>values </a:t>
            </a:r>
            <a:r>
              <a:rPr lang="en-US" dirty="0"/>
              <a:t>for such column. </a:t>
            </a:r>
            <a:endParaRPr lang="en-US" dirty="0" smtClean="0"/>
          </a:p>
          <a:p>
            <a:pPr lvl="1"/>
            <a:r>
              <a:rPr lang="en-US" dirty="0" smtClean="0"/>
              <a:t>However </a:t>
            </a:r>
            <a:r>
              <a:rPr lang="en-US" dirty="0"/>
              <a:t>if the user provides value then the particular value will be stored. </a:t>
            </a:r>
          </a:p>
        </p:txBody>
      </p:sp>
    </p:spTree>
    <p:extLst>
      <p:ext uri="{BB962C8B-B14F-4D97-AF65-F5344CB8AC3E}">
        <p14:creationId xmlns="" xmlns:p14="http://schemas.microsoft.com/office/powerpoint/2010/main" val="2540521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24380"/>
            <a:ext cx="9905998" cy="831910"/>
          </a:xfrm>
        </p:spPr>
        <p:txBody>
          <a:bodyPr/>
          <a:lstStyle/>
          <a:p>
            <a:r>
              <a:rPr lang="en-US" dirty="0"/>
              <a:t>2. Entity Integrity Constraints: </a:t>
            </a:r>
          </a:p>
        </p:txBody>
      </p:sp>
      <p:sp>
        <p:nvSpPr>
          <p:cNvPr id="3" name="Content Placeholder 2"/>
          <p:cNvSpPr>
            <a:spLocks noGrp="1"/>
          </p:cNvSpPr>
          <p:nvPr>
            <p:ph idx="1"/>
          </p:nvPr>
        </p:nvSpPr>
        <p:spPr>
          <a:xfrm>
            <a:off x="1141412" y="898634"/>
            <a:ext cx="9905999" cy="5849007"/>
          </a:xfrm>
        </p:spPr>
        <p:txBody>
          <a:bodyPr>
            <a:noAutofit/>
          </a:bodyPr>
          <a:lstStyle/>
          <a:p>
            <a:r>
              <a:rPr lang="en-US" dirty="0"/>
              <a:t>It can be applied to single or multiple columns in a table which ensures that each row can be uniquely </a:t>
            </a:r>
            <a:r>
              <a:rPr lang="en-US" dirty="0" smtClean="0"/>
              <a:t>identified </a:t>
            </a:r>
            <a:r>
              <a:rPr lang="en-US" dirty="0"/>
              <a:t>by an attribute called primary key</a:t>
            </a:r>
            <a:r>
              <a:rPr lang="en-US" dirty="0" smtClean="0"/>
              <a:t>.</a:t>
            </a:r>
          </a:p>
          <a:p>
            <a:r>
              <a:rPr lang="en-US" dirty="0" smtClean="0"/>
              <a:t> </a:t>
            </a:r>
            <a:r>
              <a:rPr lang="en-US" dirty="0"/>
              <a:t>The primary key column contains unique values. </a:t>
            </a:r>
            <a:endParaRPr lang="en-US" dirty="0" smtClean="0"/>
          </a:p>
          <a:p>
            <a:r>
              <a:rPr lang="en-US" dirty="0" smtClean="0"/>
              <a:t>In </a:t>
            </a:r>
            <a:r>
              <a:rPr lang="en-US" dirty="0"/>
              <a:t>addition, the primary key column can’t be NULL. </a:t>
            </a:r>
            <a:endParaRPr lang="en-US" dirty="0" smtClean="0"/>
          </a:p>
          <a:p>
            <a:r>
              <a:rPr lang="en-US" dirty="0" smtClean="0"/>
              <a:t>There </a:t>
            </a:r>
            <a:r>
              <a:rPr lang="en-US" dirty="0"/>
              <a:t>are two types of Entity integrity constraints. </a:t>
            </a:r>
            <a:endParaRPr lang="en-US" dirty="0" smtClean="0"/>
          </a:p>
          <a:p>
            <a:pPr lvl="1"/>
            <a:r>
              <a:rPr lang="en-US" sz="2400" dirty="0"/>
              <a:t>a. Cascade Update: </a:t>
            </a:r>
            <a:endParaRPr lang="en-US" sz="2400" dirty="0" smtClean="0"/>
          </a:p>
          <a:p>
            <a:pPr lvl="2"/>
            <a:r>
              <a:rPr lang="en-US" sz="2400" dirty="0"/>
              <a:t>The cascade </a:t>
            </a:r>
            <a:r>
              <a:rPr lang="en-US" sz="2400" dirty="0" smtClean="0"/>
              <a:t>update rule </a:t>
            </a:r>
            <a:r>
              <a:rPr lang="en-US" sz="2400" dirty="0"/>
              <a:t>between two tables is an option that causes a change to primary key field </a:t>
            </a:r>
            <a:r>
              <a:rPr lang="en-US" sz="2400" dirty="0" smtClean="0"/>
              <a:t>in </a:t>
            </a:r>
            <a:r>
              <a:rPr lang="en-US" sz="2400" dirty="0"/>
              <a:t>primary table to automatically change all the related filed in foreign table that references the </a:t>
            </a:r>
            <a:r>
              <a:rPr lang="en-US" sz="2400" dirty="0" smtClean="0"/>
              <a:t>primary </a:t>
            </a:r>
            <a:r>
              <a:rPr lang="en-US" sz="2400" dirty="0"/>
              <a:t>key. </a:t>
            </a:r>
            <a:r>
              <a:rPr lang="en-US" sz="2400" dirty="0" smtClean="0"/>
              <a:t>Meaning : (that </a:t>
            </a:r>
            <a:r>
              <a:rPr lang="en-US" sz="2400" dirty="0"/>
              <a:t>if the parent primary key is changed, the child value will also change to reflect that) </a:t>
            </a:r>
          </a:p>
        </p:txBody>
      </p:sp>
    </p:spTree>
    <p:extLst>
      <p:ext uri="{BB962C8B-B14F-4D97-AF65-F5344CB8AC3E}">
        <p14:creationId xmlns="" xmlns:p14="http://schemas.microsoft.com/office/powerpoint/2010/main" val="8014315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351</TotalTime>
  <Words>5065</Words>
  <Application>Microsoft Office PowerPoint</Application>
  <PresentationFormat>Custom</PresentationFormat>
  <Paragraphs>400</Paragraphs>
  <Slides>75</Slides>
  <Notes>1</Notes>
  <HiddenSlides>0</HiddenSlides>
  <MMClips>0</MMClips>
  <ScaleCrop>false</ScaleCrop>
  <HeadingPairs>
    <vt:vector size="4" baseType="variant">
      <vt:variant>
        <vt:lpstr>Theme</vt:lpstr>
      </vt:variant>
      <vt:variant>
        <vt:i4>1</vt:i4>
      </vt:variant>
      <vt:variant>
        <vt:lpstr>Slide Titles</vt:lpstr>
      </vt:variant>
      <vt:variant>
        <vt:i4>75</vt:i4>
      </vt:variant>
    </vt:vector>
  </HeadingPairs>
  <TitlesOfParts>
    <vt:vector size="76" baseType="lpstr">
      <vt:lpstr>Wisp</vt:lpstr>
      <vt:lpstr>Chapter 5 Database Constraints and Relational Database Design </vt:lpstr>
      <vt:lpstr>Relational Database Design </vt:lpstr>
      <vt:lpstr>1. Insertion Anomaly: </vt:lpstr>
      <vt:lpstr>2. Deletion Anomaly: </vt:lpstr>
      <vt:lpstr>3. Modification Anomaly: </vt:lpstr>
      <vt:lpstr>Integrity Constraints </vt:lpstr>
      <vt:lpstr>1. Domain Integrity Constraints: </vt:lpstr>
      <vt:lpstr>Slide 8</vt:lpstr>
      <vt:lpstr>2. Entity Integrity Constraints: </vt:lpstr>
      <vt:lpstr>Slide 10</vt:lpstr>
      <vt:lpstr>Slide 11</vt:lpstr>
      <vt:lpstr>Slide 12</vt:lpstr>
      <vt:lpstr>Slide 13</vt:lpstr>
      <vt:lpstr>Slide 14</vt:lpstr>
      <vt:lpstr>Assertions</vt:lpstr>
      <vt:lpstr>Slide 16</vt:lpstr>
      <vt:lpstr>Slide 17</vt:lpstr>
      <vt:lpstr>Timing of Assertion Checks </vt:lpstr>
      <vt:lpstr>Triggers</vt:lpstr>
      <vt:lpstr>When to use Trigger? </vt:lpstr>
      <vt:lpstr>Steps to design trigger</vt:lpstr>
      <vt:lpstr>Types of Trigger </vt:lpstr>
      <vt:lpstr>EXAMPLE</vt:lpstr>
      <vt:lpstr>Slide 24</vt:lpstr>
      <vt:lpstr>Assertions vs. Triggers </vt:lpstr>
      <vt:lpstr>Functional Dependencies </vt:lpstr>
      <vt:lpstr>Slide 27</vt:lpstr>
      <vt:lpstr>Slide 28</vt:lpstr>
      <vt:lpstr>Characteristics of Functional Dependencies </vt:lpstr>
      <vt:lpstr>Trivial and Non-Trivial Functional Dependency </vt:lpstr>
      <vt:lpstr>Slide 31</vt:lpstr>
      <vt:lpstr>Partial and Full Functional Dependency</vt:lpstr>
      <vt:lpstr>Slide 33</vt:lpstr>
      <vt:lpstr>Transitive (Indirect) Dependency </vt:lpstr>
      <vt:lpstr>Multi-valued Dependency (MVD): </vt:lpstr>
      <vt:lpstr>Slide 36</vt:lpstr>
      <vt:lpstr>Slide 37</vt:lpstr>
      <vt:lpstr>Normalization</vt:lpstr>
      <vt:lpstr>Slide 39</vt:lpstr>
      <vt:lpstr>What happen without Normalization </vt:lpstr>
      <vt:lpstr>Slide 41</vt:lpstr>
      <vt:lpstr>Advantages of Normalization</vt:lpstr>
      <vt:lpstr>Normalized database </vt:lpstr>
      <vt:lpstr>Slide 44</vt:lpstr>
      <vt:lpstr>Stages of Normalization</vt:lpstr>
      <vt:lpstr>1. Un-Normalized Normal Form (UNF)</vt:lpstr>
      <vt:lpstr>Slide 47</vt:lpstr>
      <vt:lpstr>First Normal Form (1NF)</vt:lpstr>
      <vt:lpstr>Slide 49</vt:lpstr>
      <vt:lpstr>Example 1: </vt:lpstr>
      <vt:lpstr>Slide 51</vt:lpstr>
      <vt:lpstr>Slide 52</vt:lpstr>
      <vt:lpstr>Slide 53</vt:lpstr>
      <vt:lpstr>3. Second Normal Form (2NF): </vt:lpstr>
      <vt:lpstr>Slide 55</vt:lpstr>
      <vt:lpstr>Slide 56</vt:lpstr>
      <vt:lpstr>Slide 57</vt:lpstr>
      <vt:lpstr>Slide 58</vt:lpstr>
      <vt:lpstr>Slide 59</vt:lpstr>
      <vt:lpstr>Slide 60</vt:lpstr>
      <vt:lpstr>4. Third Normal Form (3NF):</vt:lpstr>
      <vt:lpstr>Slide 62</vt:lpstr>
      <vt:lpstr>5. Boyce-Codd Normal Form (BCNF)</vt:lpstr>
      <vt:lpstr>Example</vt:lpstr>
      <vt:lpstr>Slide 65</vt:lpstr>
      <vt:lpstr>6. Fourth Normal Form (4NF): </vt:lpstr>
      <vt:lpstr>Slide 67</vt:lpstr>
      <vt:lpstr>Slide 68</vt:lpstr>
      <vt:lpstr>Decomposition of Relation Schema </vt:lpstr>
      <vt:lpstr>Slide 70</vt:lpstr>
      <vt:lpstr>Slide 71</vt:lpstr>
      <vt:lpstr>Slide 72</vt:lpstr>
      <vt:lpstr>Join Dependency (JD) and Fifth Normal Form (5NF) </vt:lpstr>
      <vt:lpstr>Slide 74</vt:lpstr>
      <vt:lpstr>Slide 75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Database Constraints and Relational Database Design </dc:title>
  <dc:creator>User</dc:creator>
  <cp:lastModifiedBy>User</cp:lastModifiedBy>
  <cp:revision>41</cp:revision>
  <dcterms:created xsi:type="dcterms:W3CDTF">2021-03-14T01:17:57Z</dcterms:created>
  <dcterms:modified xsi:type="dcterms:W3CDTF">2022-06-24T02:20:36Z</dcterms:modified>
</cp:coreProperties>
</file>