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notesMasterIdLst>
    <p:notesMasterId r:id="rId34"/>
  </p:notesMasterIdLst>
  <p:sldIdLst>
    <p:sldId id="256" r:id="rId2"/>
    <p:sldId id="257" r:id="rId3"/>
    <p:sldId id="258" r:id="rId4"/>
    <p:sldId id="267" r:id="rId5"/>
    <p:sldId id="265" r:id="rId6"/>
    <p:sldId id="266" r:id="rId7"/>
    <p:sldId id="259" r:id="rId8"/>
    <p:sldId id="260" r:id="rId9"/>
    <p:sldId id="261" r:id="rId10"/>
    <p:sldId id="262" r:id="rId11"/>
    <p:sldId id="268" r:id="rId12"/>
    <p:sldId id="264" r:id="rId13"/>
    <p:sldId id="269" r:id="rId14"/>
    <p:sldId id="270" r:id="rId15"/>
    <p:sldId id="271" r:id="rId16"/>
    <p:sldId id="272" r:id="rId17"/>
    <p:sldId id="273" r:id="rId18"/>
    <p:sldId id="274" r:id="rId19"/>
    <p:sldId id="275" r:id="rId20"/>
    <p:sldId id="276" r:id="rId21"/>
    <p:sldId id="281" r:id="rId22"/>
    <p:sldId id="282" r:id="rId23"/>
    <p:sldId id="277" r:id="rId24"/>
    <p:sldId id="278" r:id="rId25"/>
    <p:sldId id="279" r:id="rId26"/>
    <p:sldId id="280"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4504" autoAdjust="0"/>
  </p:normalViewPr>
  <p:slideViewPr>
    <p:cSldViewPr snapToGrid="0">
      <p:cViewPr varScale="1">
        <p:scale>
          <a:sx n="74" d="100"/>
          <a:sy n="74" d="100"/>
        </p:scale>
        <p:origin x="-1008"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F5E19-552A-42B5-8F31-1986BA8D7EA2}" type="datetimeFigureOut">
              <a:rPr lang="en-US" smtClean="0"/>
              <a:pPr/>
              <a:t>28-Jun-22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367B-54F1-4E65-945A-51B98C3E0EBA}" type="slidenum">
              <a:rPr lang="en-US" smtClean="0"/>
              <a:pPr/>
              <a:t>‹#›</a:t>
            </a:fld>
            <a:endParaRPr lang="en-US"/>
          </a:p>
        </p:txBody>
      </p:sp>
    </p:spTree>
    <p:extLst>
      <p:ext uri="{BB962C8B-B14F-4D97-AF65-F5344CB8AC3E}">
        <p14:creationId xmlns:p14="http://schemas.microsoft.com/office/powerpoint/2010/main" xmlns="" val="323175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Malicious: </a:t>
            </a:r>
            <a:r>
              <a:rPr lang="en-US" sz="1200" b="0" i="0" kern="1200" dirty="0" smtClean="0">
                <a:solidFill>
                  <a:schemeClr val="tx1"/>
                </a:solidFill>
                <a:effectLst/>
                <a:latin typeface="+mn-lt"/>
                <a:ea typeface="+mn-ea"/>
                <a:cs typeface="+mn-cs"/>
              </a:rPr>
              <a:t>Characterized by malice; intending or intended to do harm. </a:t>
            </a:r>
            <a:endParaRPr lang="en-US" dirty="0"/>
          </a:p>
        </p:txBody>
      </p:sp>
      <p:sp>
        <p:nvSpPr>
          <p:cNvPr id="4" name="Slide Number Placeholder 3"/>
          <p:cNvSpPr>
            <a:spLocks noGrp="1"/>
          </p:cNvSpPr>
          <p:nvPr>
            <p:ph type="sldNum" sz="quarter" idx="10"/>
          </p:nvPr>
        </p:nvSpPr>
        <p:spPr/>
        <p:txBody>
          <a:bodyPr/>
          <a:lstStyle/>
          <a:p>
            <a:fld id="{732B367B-54F1-4E65-945A-51B98C3E0EBA}" type="slidenum">
              <a:rPr lang="en-US" smtClean="0"/>
              <a:pPr/>
              <a:t>5</a:t>
            </a:fld>
            <a:endParaRPr lang="en-US"/>
          </a:p>
        </p:txBody>
      </p:sp>
    </p:spTree>
    <p:extLst>
      <p:ext uri="{BB962C8B-B14F-4D97-AF65-F5344CB8AC3E}">
        <p14:creationId xmlns:p14="http://schemas.microsoft.com/office/powerpoint/2010/main" xmlns="" val="46583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Indexing</a:t>
            </a:r>
            <a:r>
              <a:rPr lang="en-US" sz="1200" b="0" i="0" kern="1200" dirty="0" smtClean="0">
                <a:solidFill>
                  <a:schemeClr val="tx1"/>
                </a:solidFill>
                <a:effectLst/>
                <a:latin typeface="+mn-lt"/>
                <a:ea typeface="+mn-ea"/>
                <a:cs typeface="+mn-cs"/>
              </a:rPr>
              <a:t> is a data structure technique to efficiently retrieve records from the database files based on some attributes on which the </a:t>
            </a:r>
            <a:r>
              <a:rPr lang="en-US" sz="1200" b="1" i="0" kern="1200" dirty="0" smtClean="0">
                <a:solidFill>
                  <a:schemeClr val="tx1"/>
                </a:solidFill>
                <a:effectLst/>
                <a:latin typeface="+mn-lt"/>
                <a:ea typeface="+mn-ea"/>
                <a:cs typeface="+mn-cs"/>
              </a:rPr>
              <a:t>indexing</a:t>
            </a:r>
            <a:r>
              <a:rPr lang="en-US" sz="1200" b="0" i="0" kern="1200" dirty="0" smtClean="0">
                <a:solidFill>
                  <a:schemeClr val="tx1"/>
                </a:solidFill>
                <a:effectLst/>
                <a:latin typeface="+mn-lt"/>
                <a:ea typeface="+mn-ea"/>
                <a:cs typeface="+mn-cs"/>
              </a:rPr>
              <a:t> has been done.</a:t>
            </a:r>
            <a:endParaRPr lang="en-US" dirty="0"/>
          </a:p>
        </p:txBody>
      </p:sp>
      <p:sp>
        <p:nvSpPr>
          <p:cNvPr id="4" name="Slide Number Placeholder 3"/>
          <p:cNvSpPr>
            <a:spLocks noGrp="1"/>
          </p:cNvSpPr>
          <p:nvPr>
            <p:ph type="sldNum" sz="quarter" idx="10"/>
          </p:nvPr>
        </p:nvSpPr>
        <p:spPr/>
        <p:txBody>
          <a:bodyPr/>
          <a:lstStyle/>
          <a:p>
            <a:fld id="{732B367B-54F1-4E65-945A-51B98C3E0EBA}" type="slidenum">
              <a:rPr lang="en-US" smtClean="0"/>
              <a:pPr/>
              <a:t>12</a:t>
            </a:fld>
            <a:endParaRPr lang="en-US"/>
          </a:p>
        </p:txBody>
      </p:sp>
    </p:spTree>
    <p:extLst>
      <p:ext uri="{BB962C8B-B14F-4D97-AF65-F5344CB8AC3E}">
        <p14:creationId xmlns:p14="http://schemas.microsoft.com/office/powerpoint/2010/main" xmlns="" val="85083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smtClean="0">
                <a:solidFill>
                  <a:schemeClr val="tx1"/>
                </a:solidFill>
                <a:effectLst/>
                <a:latin typeface="+mn-lt"/>
                <a:ea typeface="+mn-ea"/>
                <a:cs typeface="+mn-cs"/>
              </a:rPr>
              <a:t>maiden name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surname of a married or divorced woman prior to marriage</a:t>
            </a:r>
          </a:p>
          <a:p>
            <a:endParaRPr lang="en-US" dirty="0"/>
          </a:p>
        </p:txBody>
      </p:sp>
      <p:sp>
        <p:nvSpPr>
          <p:cNvPr id="4" name="Slide Number Placeholder 3"/>
          <p:cNvSpPr>
            <a:spLocks noGrp="1"/>
          </p:cNvSpPr>
          <p:nvPr>
            <p:ph type="sldNum" sz="quarter" idx="10"/>
          </p:nvPr>
        </p:nvSpPr>
        <p:spPr/>
        <p:txBody>
          <a:bodyPr/>
          <a:lstStyle/>
          <a:p>
            <a:fld id="{732B367B-54F1-4E65-945A-51B98C3E0EBA}" type="slidenum">
              <a:rPr lang="en-US" smtClean="0"/>
              <a:pPr/>
              <a:t>14</a:t>
            </a:fld>
            <a:endParaRPr lang="en-US"/>
          </a:p>
        </p:txBody>
      </p:sp>
    </p:spTree>
    <p:extLst>
      <p:ext uri="{BB962C8B-B14F-4D97-AF65-F5344CB8AC3E}">
        <p14:creationId xmlns:p14="http://schemas.microsoft.com/office/powerpoint/2010/main" xmlns="" val="3706952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13655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7589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72355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92233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1238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0558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60206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06437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1831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5761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8042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9529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433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4473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9367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4503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4442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28-Jun-22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6893657"/>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8096" y="624198"/>
            <a:ext cx="7197726" cy="2421464"/>
          </a:xfrm>
        </p:spPr>
        <p:txBody>
          <a:bodyPr>
            <a:normAutofit/>
          </a:bodyPr>
          <a:lstStyle/>
          <a:p>
            <a:pPr algn="ctr"/>
            <a:r>
              <a:rPr lang="en-US" sz="4400" b="1" dirty="0"/>
              <a:t>Chapter 6 </a:t>
            </a:r>
            <a:r>
              <a:rPr lang="en-US" sz="5400" b="1" dirty="0" smtClean="0"/>
              <a:t/>
            </a:r>
            <a:br>
              <a:rPr lang="en-US" sz="5400" b="1" dirty="0" smtClean="0"/>
            </a:br>
            <a:r>
              <a:rPr lang="en-US" sz="5400" b="1" dirty="0" smtClean="0"/>
              <a:t>Security</a:t>
            </a:r>
            <a:endParaRPr lang="en-US" sz="5400" b="1" dirty="0"/>
          </a:p>
        </p:txBody>
      </p:sp>
      <p:sp>
        <p:nvSpPr>
          <p:cNvPr id="3" name="Subtitle 2"/>
          <p:cNvSpPr>
            <a:spLocks noGrp="1"/>
          </p:cNvSpPr>
          <p:nvPr>
            <p:ph type="subTitle" idx="1"/>
          </p:nvPr>
        </p:nvSpPr>
        <p:spPr>
          <a:xfrm>
            <a:off x="3047999" y="3928532"/>
            <a:ext cx="7197726" cy="1405467"/>
          </a:xfrm>
        </p:spPr>
        <p:txBody>
          <a:bodyPr>
            <a:normAutofit/>
          </a:bodyPr>
          <a:lstStyle/>
          <a:p>
            <a:pPr algn="l"/>
            <a:r>
              <a:rPr lang="en-US" dirty="0"/>
              <a:t>Presented by : </a:t>
            </a:r>
            <a:r>
              <a:rPr lang="en-US" dirty="0" err="1"/>
              <a:t>Er</a:t>
            </a:r>
            <a:r>
              <a:rPr lang="en-US" dirty="0"/>
              <a:t>. </a:t>
            </a:r>
            <a:r>
              <a:rPr lang="en-US" dirty="0" err="1"/>
              <a:t>Lali</a:t>
            </a:r>
            <a:r>
              <a:rPr lang="en-US" dirty="0"/>
              <a:t> </a:t>
            </a:r>
            <a:r>
              <a:rPr lang="en-US" dirty="0" err="1"/>
              <a:t>Manandhar</a:t>
            </a:r>
            <a:endParaRPr lang="en-US" dirty="0"/>
          </a:p>
          <a:p>
            <a:pPr algn="l"/>
            <a:r>
              <a:rPr lang="en-US" dirty="0"/>
              <a:t>	           </a:t>
            </a:r>
            <a:r>
              <a:rPr lang="en-US" dirty="0" smtClean="0"/>
              <a:t>	</a:t>
            </a:r>
            <a:r>
              <a:rPr lang="en-US" smtClean="0"/>
              <a:t>  </a:t>
            </a:r>
            <a:r>
              <a:rPr lang="en-US" smtClean="0"/>
              <a:t>	Senior </a:t>
            </a:r>
            <a:r>
              <a:rPr lang="en-US" dirty="0"/>
              <a:t>Lecturer</a:t>
            </a:r>
          </a:p>
          <a:p>
            <a:pPr algn="l"/>
            <a:r>
              <a:rPr lang="en-US" dirty="0"/>
              <a:t>                        </a:t>
            </a:r>
            <a:r>
              <a:rPr lang="en-US" dirty="0" smtClean="0"/>
              <a:t> Everest </a:t>
            </a:r>
            <a:r>
              <a:rPr lang="en-US" dirty="0"/>
              <a:t>Engineering College</a:t>
            </a:r>
          </a:p>
          <a:p>
            <a:endParaRPr lang="en-US" dirty="0"/>
          </a:p>
          <a:p>
            <a:endParaRPr lang="en-US" dirty="0"/>
          </a:p>
        </p:txBody>
      </p:sp>
    </p:spTree>
    <p:extLst>
      <p:ext uri="{BB962C8B-B14F-4D97-AF65-F5344CB8AC3E}">
        <p14:creationId xmlns:p14="http://schemas.microsoft.com/office/powerpoint/2010/main" xmlns="" val="106965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822" y="110359"/>
            <a:ext cx="8915400" cy="6164317"/>
          </a:xfrm>
        </p:spPr>
        <p:txBody>
          <a:bodyPr>
            <a:normAutofit/>
          </a:bodyPr>
          <a:lstStyle/>
          <a:p>
            <a:r>
              <a:rPr lang="en-US" sz="2400" b="1" dirty="0"/>
              <a:t>6. Administrative Controls</a:t>
            </a:r>
          </a:p>
          <a:p>
            <a:pPr lvl="1"/>
            <a:r>
              <a:rPr lang="en-US" sz="2200" dirty="0" smtClean="0"/>
              <a:t> </a:t>
            </a:r>
            <a:r>
              <a:rPr lang="en-US" sz="2200" dirty="0"/>
              <a:t>Administrative controls are the security and access control policy that determines what information will be accessible to what class of users. </a:t>
            </a:r>
            <a:endParaRPr lang="en-US" dirty="0"/>
          </a:p>
        </p:txBody>
      </p:sp>
    </p:spTree>
    <p:extLst>
      <p:ext uri="{BB962C8B-B14F-4D97-AF65-F5344CB8AC3E}">
        <p14:creationId xmlns:p14="http://schemas.microsoft.com/office/powerpoint/2010/main" xmlns="" val="26554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b="1" dirty="0"/>
              <a:t>Authorization</a:t>
            </a:r>
            <a:r>
              <a:rPr lang="en-US" dirty="0"/>
              <a:t> </a:t>
            </a:r>
            <a:r>
              <a:rPr lang="en-US" b="1" dirty="0"/>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Authorization is the </a:t>
            </a:r>
            <a:r>
              <a:rPr lang="en-US" sz="2400" b="1" dirty="0">
                <a:solidFill>
                  <a:srgbClr val="FF0000"/>
                </a:solidFill>
              </a:rPr>
              <a:t>process of giving someone permission to do or have something. </a:t>
            </a:r>
            <a:endParaRPr lang="en-US" sz="2400" b="1" dirty="0" smtClean="0">
              <a:solidFill>
                <a:srgbClr val="FF0000"/>
              </a:solidFill>
            </a:endParaRPr>
          </a:p>
          <a:p>
            <a:r>
              <a:rPr lang="en-US" sz="2400" b="1" dirty="0" smtClean="0">
                <a:solidFill>
                  <a:srgbClr val="FF0000"/>
                </a:solidFill>
              </a:rPr>
              <a:t>In </a:t>
            </a:r>
            <a:r>
              <a:rPr lang="en-US" sz="2400" b="1" dirty="0">
                <a:solidFill>
                  <a:srgbClr val="FF0000"/>
                </a:solidFill>
              </a:rPr>
              <a:t>multi-user database systems, a system administrator defines for the system which users are allowed access to the system and what privileges of use. </a:t>
            </a:r>
            <a:endParaRPr lang="en-US" sz="2400" b="1" dirty="0" smtClean="0">
              <a:solidFill>
                <a:srgbClr val="FF0000"/>
              </a:solidFill>
            </a:endParaRPr>
          </a:p>
          <a:p>
            <a:r>
              <a:rPr lang="en-US" sz="2400" dirty="0" smtClean="0"/>
              <a:t>Thus</a:t>
            </a:r>
            <a:r>
              <a:rPr lang="en-US" sz="2400" dirty="0"/>
              <a:t>, authorization is sometimes seen as both the preliminary setting up of permissions by a system administrator and the actual checking of the permission values that have been set up when a user is getting access. </a:t>
            </a:r>
            <a:endParaRPr lang="en-US" sz="2400" dirty="0" smtClean="0"/>
          </a:p>
          <a:p>
            <a:r>
              <a:rPr lang="en-US" sz="2400" dirty="0" smtClean="0"/>
              <a:t>A </a:t>
            </a:r>
            <a:r>
              <a:rPr lang="en-US" sz="2400" dirty="0"/>
              <a:t>user may have several form of authorization on parts of database. </a:t>
            </a:r>
          </a:p>
        </p:txBody>
      </p:sp>
    </p:spTree>
    <p:extLst>
      <p:ext uri="{BB962C8B-B14F-4D97-AF65-F5344CB8AC3E}">
        <p14:creationId xmlns:p14="http://schemas.microsoft.com/office/powerpoint/2010/main" xmlns="" val="370989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8441" y="268013"/>
            <a:ext cx="9979573" cy="6180083"/>
          </a:xfrm>
        </p:spPr>
        <p:txBody>
          <a:bodyPr>
            <a:noAutofit/>
          </a:bodyPr>
          <a:lstStyle/>
          <a:p>
            <a:pPr lvl="1"/>
            <a:r>
              <a:rPr lang="en-US" sz="2000" b="1" dirty="0">
                <a:solidFill>
                  <a:srgbClr val="FF0000"/>
                </a:solidFill>
              </a:rPr>
              <a:t>Read Authorization </a:t>
            </a:r>
            <a:r>
              <a:rPr lang="en-US" sz="2000" dirty="0"/>
              <a:t>allows reading but not modification to database.</a:t>
            </a:r>
          </a:p>
          <a:p>
            <a:pPr lvl="1"/>
            <a:r>
              <a:rPr lang="en-US" sz="2000" b="1" dirty="0">
                <a:solidFill>
                  <a:srgbClr val="FF0000"/>
                </a:solidFill>
              </a:rPr>
              <a:t>Insert Authorization </a:t>
            </a:r>
            <a:r>
              <a:rPr lang="en-US" sz="2000" dirty="0"/>
              <a:t>allows insertion of new data but not modification of existing data.</a:t>
            </a:r>
          </a:p>
          <a:p>
            <a:pPr lvl="1"/>
            <a:r>
              <a:rPr lang="en-US" sz="2000" b="1" dirty="0">
                <a:solidFill>
                  <a:srgbClr val="FF0000"/>
                </a:solidFill>
              </a:rPr>
              <a:t>Update Authorization </a:t>
            </a:r>
            <a:r>
              <a:rPr lang="en-US" sz="2000" dirty="0"/>
              <a:t>allows modification of data not deletion of data.</a:t>
            </a:r>
          </a:p>
          <a:p>
            <a:pPr lvl="1"/>
            <a:r>
              <a:rPr lang="en-US" sz="2000" b="1" dirty="0">
                <a:solidFill>
                  <a:srgbClr val="FF0000"/>
                </a:solidFill>
              </a:rPr>
              <a:t>Delete Authorization </a:t>
            </a:r>
            <a:r>
              <a:rPr lang="en-US" sz="2000" dirty="0"/>
              <a:t>allows deletion of data. </a:t>
            </a:r>
          </a:p>
          <a:p>
            <a:r>
              <a:rPr lang="en-US" sz="2000" dirty="0"/>
              <a:t>A database user may be assigned all, none, or combination of these types of authorization. </a:t>
            </a:r>
          </a:p>
          <a:p>
            <a:r>
              <a:rPr lang="en-US" sz="2000" dirty="0"/>
              <a:t>In addition to these form of authorization for access to data, we may grant user authorization to modify the database schema. </a:t>
            </a:r>
          </a:p>
          <a:p>
            <a:pPr lvl="1"/>
            <a:r>
              <a:rPr lang="en-US" sz="2000" b="1" dirty="0">
                <a:solidFill>
                  <a:srgbClr val="FF0000"/>
                </a:solidFill>
              </a:rPr>
              <a:t>Index Authorization </a:t>
            </a:r>
            <a:r>
              <a:rPr lang="en-US" sz="2000" dirty="0"/>
              <a:t>allows creation and deletion of indices.</a:t>
            </a:r>
          </a:p>
          <a:p>
            <a:pPr lvl="1"/>
            <a:r>
              <a:rPr lang="en-US" sz="2000" b="1" dirty="0">
                <a:solidFill>
                  <a:srgbClr val="FF0000"/>
                </a:solidFill>
              </a:rPr>
              <a:t>Resource Authorization </a:t>
            </a:r>
            <a:r>
              <a:rPr lang="en-US" sz="2000" dirty="0"/>
              <a:t>allows the creation of new relations. </a:t>
            </a:r>
          </a:p>
          <a:p>
            <a:pPr lvl="1"/>
            <a:r>
              <a:rPr lang="en-US" sz="2000" b="1" dirty="0">
                <a:solidFill>
                  <a:srgbClr val="FF0000"/>
                </a:solidFill>
              </a:rPr>
              <a:t>Alteration Authorization </a:t>
            </a:r>
            <a:r>
              <a:rPr lang="en-US" sz="2000" dirty="0"/>
              <a:t>allows the addition or deletions of attributes in relations. </a:t>
            </a:r>
          </a:p>
          <a:p>
            <a:pPr lvl="1"/>
            <a:r>
              <a:rPr lang="en-US" sz="2000" b="1" dirty="0">
                <a:solidFill>
                  <a:srgbClr val="FF0000"/>
                </a:solidFill>
              </a:rPr>
              <a:t>Drop Authorization </a:t>
            </a:r>
            <a:r>
              <a:rPr lang="en-US" sz="2000" dirty="0"/>
              <a:t>allows the deletion of relations and attributes. </a:t>
            </a:r>
            <a:endParaRPr lang="en-US" sz="2000" dirty="0" smtClean="0"/>
          </a:p>
          <a:p>
            <a:pPr lvl="1"/>
            <a:r>
              <a:rPr lang="en-US" sz="2000" dirty="0" smtClean="0"/>
              <a:t>Logically</a:t>
            </a:r>
            <a:r>
              <a:rPr lang="en-US" sz="2000" dirty="0"/>
              <a:t>, authorization is preceded by authentication. </a:t>
            </a:r>
          </a:p>
        </p:txBody>
      </p:sp>
    </p:spTree>
    <p:extLst>
      <p:ext uri="{BB962C8B-B14F-4D97-AF65-F5344CB8AC3E}">
        <p14:creationId xmlns:p14="http://schemas.microsoft.com/office/powerpoint/2010/main" xmlns="" val="175665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b="1" dirty="0"/>
              <a:t>Authentication</a:t>
            </a:r>
            <a:r>
              <a:rPr lang="en-US" dirty="0"/>
              <a:t> </a:t>
            </a:r>
            <a:r>
              <a:rPr lang="en-US" b="1" dirty="0"/>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Authorization is the process to confirm what you are authorized to perform but Authentication confirms who you are. </a:t>
            </a:r>
            <a:endParaRPr lang="en-US" sz="2400" dirty="0" smtClean="0"/>
          </a:p>
          <a:p>
            <a:r>
              <a:rPr lang="en-US" sz="2400" dirty="0" smtClean="0"/>
              <a:t>So </a:t>
            </a:r>
            <a:r>
              <a:rPr lang="en-US" sz="2400" dirty="0"/>
              <a:t>the primary goal of authentication system is to allow access to the legal system users and deny access to unauthorized access. </a:t>
            </a:r>
            <a:endParaRPr lang="en-US" sz="2400" dirty="0" smtClean="0"/>
          </a:p>
          <a:p>
            <a:r>
              <a:rPr lang="en-US" sz="2400" dirty="0" smtClean="0"/>
              <a:t>The </a:t>
            </a:r>
            <a:r>
              <a:rPr lang="en-US" sz="2400" dirty="0"/>
              <a:t>most widely used authentication techniques are </a:t>
            </a:r>
            <a:endParaRPr lang="en-US" sz="2400" dirty="0" smtClean="0"/>
          </a:p>
          <a:p>
            <a:pPr lvl="1"/>
            <a:r>
              <a:rPr lang="en-US" sz="2200" dirty="0"/>
              <a:t>1. Password Based </a:t>
            </a:r>
            <a:r>
              <a:rPr lang="en-US" sz="2200" dirty="0" smtClean="0"/>
              <a:t>Authentication</a:t>
            </a:r>
          </a:p>
          <a:p>
            <a:pPr lvl="1"/>
            <a:r>
              <a:rPr lang="en-US" sz="2200" dirty="0"/>
              <a:t>2. Artifact Based </a:t>
            </a:r>
            <a:r>
              <a:rPr lang="en-US" sz="2200" dirty="0" smtClean="0"/>
              <a:t>Authentication</a:t>
            </a:r>
            <a:endParaRPr lang="en-US" sz="2200" dirty="0"/>
          </a:p>
          <a:p>
            <a:pPr lvl="1"/>
            <a:r>
              <a:rPr lang="en-US" sz="2200" dirty="0" smtClean="0"/>
              <a:t>3. </a:t>
            </a:r>
            <a:r>
              <a:rPr lang="en-US" sz="2200" dirty="0"/>
              <a:t>Biometric </a:t>
            </a:r>
            <a:r>
              <a:rPr lang="en-US" sz="2200" dirty="0" smtClean="0"/>
              <a:t>Technique</a:t>
            </a:r>
            <a:endParaRPr lang="en-US" sz="2200" dirty="0"/>
          </a:p>
        </p:txBody>
      </p:sp>
    </p:spTree>
    <p:extLst>
      <p:ext uri="{BB962C8B-B14F-4D97-AF65-F5344CB8AC3E}">
        <p14:creationId xmlns:p14="http://schemas.microsoft.com/office/powerpoint/2010/main" xmlns="" val="16003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dirty="0"/>
              <a:t>1. Password Based Authentication: </a:t>
            </a:r>
            <a:r>
              <a:rPr lang="en-US" b="1" dirty="0"/>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A password is a secret word or string of characters used for user authentication to prove identity to a resource, which should be kept secret from those not allowed access. </a:t>
            </a:r>
            <a:endParaRPr lang="en-US" sz="2400" dirty="0" smtClean="0"/>
          </a:p>
          <a:p>
            <a:r>
              <a:rPr lang="en-US" sz="2400" dirty="0" smtClean="0"/>
              <a:t>It </a:t>
            </a:r>
            <a:r>
              <a:rPr lang="en-US" sz="2400" dirty="0"/>
              <a:t>is not much reliable than other authentication system because if a weak password is chosen then it can be easily guessed. </a:t>
            </a:r>
            <a:endParaRPr lang="en-US" sz="2400" dirty="0" smtClean="0"/>
          </a:p>
          <a:p>
            <a:r>
              <a:rPr lang="en-US" sz="2400" dirty="0" smtClean="0"/>
              <a:t>Google </a:t>
            </a:r>
            <a:r>
              <a:rPr lang="en-US" sz="2400" dirty="0"/>
              <a:t>released a list of most common password types, all of which are considered unsecured because they are too easy to guess</a:t>
            </a:r>
            <a:r>
              <a:rPr lang="en-US" sz="2400" dirty="0" smtClean="0"/>
              <a:t>.</a:t>
            </a:r>
          </a:p>
          <a:p>
            <a:r>
              <a:rPr lang="en-US" sz="2400" dirty="0"/>
              <a:t>Good criteria when choosing a password or setting up password guidelines includes the following: </a:t>
            </a:r>
            <a:endParaRPr lang="en-US" sz="2400" dirty="0" smtClean="0"/>
          </a:p>
          <a:p>
            <a:pPr lvl="1"/>
            <a:r>
              <a:rPr lang="en-US" sz="2000" dirty="0"/>
              <a:t>Don't pick a password that someone can easily guess if they know who you are (for example, not your Social Security number, birthday, or maiden name) </a:t>
            </a:r>
          </a:p>
        </p:txBody>
      </p:sp>
    </p:spTree>
    <p:extLst>
      <p:ext uri="{BB962C8B-B14F-4D97-AF65-F5344CB8AC3E}">
        <p14:creationId xmlns:p14="http://schemas.microsoft.com/office/powerpoint/2010/main" xmlns="" val="426061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822" y="331076"/>
            <a:ext cx="9956426" cy="6526924"/>
          </a:xfrm>
        </p:spPr>
        <p:txBody>
          <a:bodyPr>
            <a:normAutofit/>
          </a:bodyPr>
          <a:lstStyle/>
          <a:p>
            <a:pPr lvl="1"/>
            <a:r>
              <a:rPr lang="en-US" sz="2200" dirty="0"/>
              <a:t>Don't pick a word that can be found in the dictionary (since there are programs that can rapidly try every word in the dictionary</a:t>
            </a:r>
            <a:r>
              <a:rPr lang="en-US" sz="2200" dirty="0" smtClean="0"/>
              <a:t>!)</a:t>
            </a:r>
          </a:p>
          <a:p>
            <a:pPr lvl="1"/>
            <a:r>
              <a:rPr lang="en-US" sz="2200" dirty="0" smtClean="0"/>
              <a:t>Don't pick </a:t>
            </a:r>
            <a:r>
              <a:rPr lang="en-US" sz="2200" dirty="0"/>
              <a:t>a word that is currently </a:t>
            </a:r>
            <a:r>
              <a:rPr lang="en-US" sz="2200" dirty="0" smtClean="0"/>
              <a:t>newsworthy</a:t>
            </a:r>
          </a:p>
          <a:p>
            <a:pPr lvl="1"/>
            <a:r>
              <a:rPr lang="en-US" sz="2400" dirty="0"/>
              <a:t>Don't pick a password that is similar to your previous </a:t>
            </a:r>
            <a:r>
              <a:rPr lang="en-US" sz="2400" dirty="0" smtClean="0"/>
              <a:t>password</a:t>
            </a:r>
          </a:p>
          <a:p>
            <a:pPr lvl="1"/>
            <a:r>
              <a:rPr lang="en-US" sz="2400" dirty="0" smtClean="0"/>
              <a:t>Do </a:t>
            </a:r>
            <a:r>
              <a:rPr lang="en-US" sz="2400" dirty="0"/>
              <a:t>pick a mixture of letters and at least one </a:t>
            </a:r>
            <a:r>
              <a:rPr lang="en-US" sz="2400" dirty="0" smtClean="0"/>
              <a:t>number</a:t>
            </a:r>
          </a:p>
          <a:p>
            <a:pPr lvl="1"/>
            <a:r>
              <a:rPr lang="en-US" sz="2400" dirty="0" smtClean="0"/>
              <a:t>Do </a:t>
            </a:r>
            <a:r>
              <a:rPr lang="en-US" sz="2400" dirty="0"/>
              <a:t>pick a word that you can easily remember</a:t>
            </a:r>
            <a:r>
              <a:rPr lang="en-US" sz="2200" dirty="0" smtClean="0"/>
              <a:t> </a:t>
            </a:r>
            <a:endParaRPr lang="en-US" dirty="0"/>
          </a:p>
        </p:txBody>
      </p:sp>
    </p:spTree>
    <p:extLst>
      <p:ext uri="{BB962C8B-B14F-4D97-AF65-F5344CB8AC3E}">
        <p14:creationId xmlns:p14="http://schemas.microsoft.com/office/powerpoint/2010/main" xmlns="" val="228987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dirty="0"/>
              <a:t>2. Artifact Based Authentication: </a:t>
            </a:r>
            <a:r>
              <a:rPr lang="en-US" b="1" dirty="0"/>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It includes </a:t>
            </a:r>
            <a:r>
              <a:rPr lang="en-US" sz="2400" b="1" dirty="0">
                <a:solidFill>
                  <a:srgbClr val="FF0000"/>
                </a:solidFill>
              </a:rPr>
              <a:t>machine-readable batches and electronics cards. These cards consist of magnetic strip, which represents a unique identification number.</a:t>
            </a:r>
            <a:r>
              <a:rPr lang="en-US" sz="2400" dirty="0"/>
              <a:t> </a:t>
            </a:r>
            <a:endParaRPr lang="en-US" sz="2400" dirty="0" smtClean="0"/>
          </a:p>
          <a:p>
            <a:r>
              <a:rPr lang="en-US" sz="2400" dirty="0" smtClean="0"/>
              <a:t>Card </a:t>
            </a:r>
            <a:r>
              <a:rPr lang="en-US" sz="2400" dirty="0"/>
              <a:t>reader may be installed in or near the terminal and users are required to supply the artifact for authentication. </a:t>
            </a:r>
            <a:endParaRPr lang="en-US" sz="2400" dirty="0" smtClean="0"/>
          </a:p>
          <a:p>
            <a:r>
              <a:rPr lang="en-US" sz="2400" dirty="0" smtClean="0"/>
              <a:t>This </a:t>
            </a:r>
            <a:r>
              <a:rPr lang="en-US" sz="2400" dirty="0"/>
              <a:t>form of authentication is common in ATMs in bank. </a:t>
            </a:r>
            <a:endParaRPr lang="en-US" sz="2400" dirty="0" smtClean="0"/>
          </a:p>
          <a:p>
            <a:r>
              <a:rPr lang="en-US" sz="2400" dirty="0" smtClean="0"/>
              <a:t>Some </a:t>
            </a:r>
            <a:r>
              <a:rPr lang="en-US" sz="2400" dirty="0"/>
              <a:t>companies also provide cards to their employee for authentication.</a:t>
            </a:r>
            <a:endParaRPr lang="en-US" sz="2000" dirty="0"/>
          </a:p>
        </p:txBody>
      </p:sp>
    </p:spTree>
    <p:extLst>
      <p:ext uri="{BB962C8B-B14F-4D97-AF65-F5344CB8AC3E}">
        <p14:creationId xmlns:p14="http://schemas.microsoft.com/office/powerpoint/2010/main" xmlns="" val="194579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dirty="0"/>
              <a:t>3. Biometric Technique: </a:t>
            </a:r>
            <a:r>
              <a:rPr lang="en-US" b="1" dirty="0"/>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In this technique, the major groups of authentication mechanism are based on the </a:t>
            </a:r>
            <a:r>
              <a:rPr lang="en-US" sz="2400" b="1" dirty="0">
                <a:solidFill>
                  <a:srgbClr val="FF0000"/>
                </a:solidFill>
              </a:rPr>
              <a:t>unique characteristic of each user</a:t>
            </a:r>
            <a:r>
              <a:rPr lang="en-US" sz="2400" dirty="0"/>
              <a:t>. This falls into two basic categories. </a:t>
            </a:r>
            <a:endParaRPr lang="en-US" sz="2400" dirty="0" smtClean="0"/>
          </a:p>
          <a:p>
            <a:pPr lvl="1"/>
            <a:r>
              <a:rPr lang="en-US" sz="2200" b="1" dirty="0" smtClean="0">
                <a:solidFill>
                  <a:schemeClr val="tx1"/>
                </a:solidFill>
              </a:rPr>
              <a:t>a</a:t>
            </a:r>
            <a:r>
              <a:rPr lang="en-US" sz="2200" b="1" dirty="0">
                <a:solidFill>
                  <a:schemeClr val="tx1"/>
                </a:solidFill>
              </a:rPr>
              <a:t>. Physiological Characteristics: </a:t>
            </a:r>
            <a:r>
              <a:rPr lang="en-US" sz="2200" b="1" dirty="0">
                <a:solidFill>
                  <a:srgbClr val="FF0000"/>
                </a:solidFill>
              </a:rPr>
              <a:t>Characteristics such as finger prints, facial characteristics, retina characteristics etc. </a:t>
            </a:r>
            <a:endParaRPr lang="en-US" sz="2200" b="1" dirty="0" smtClean="0">
              <a:solidFill>
                <a:srgbClr val="FF0000"/>
              </a:solidFill>
            </a:endParaRPr>
          </a:p>
          <a:p>
            <a:pPr lvl="1"/>
            <a:r>
              <a:rPr lang="en-US" sz="2200" b="1" dirty="0" smtClean="0">
                <a:solidFill>
                  <a:schemeClr val="tx1"/>
                </a:solidFill>
              </a:rPr>
              <a:t>b</a:t>
            </a:r>
            <a:r>
              <a:rPr lang="en-US" sz="2200" b="1" dirty="0">
                <a:solidFill>
                  <a:schemeClr val="tx1"/>
                </a:solidFill>
              </a:rPr>
              <a:t>. Behavioral Characteristics: </a:t>
            </a:r>
            <a:r>
              <a:rPr lang="en-US" sz="2200" b="1" dirty="0">
                <a:solidFill>
                  <a:srgbClr val="FF0000"/>
                </a:solidFill>
              </a:rPr>
              <a:t>Characteristics such as voice pattern, signature pattern etc.</a:t>
            </a:r>
          </a:p>
        </p:txBody>
      </p:sp>
    </p:spTree>
    <p:extLst>
      <p:ext uri="{BB962C8B-B14F-4D97-AF65-F5344CB8AC3E}">
        <p14:creationId xmlns:p14="http://schemas.microsoft.com/office/powerpoint/2010/main" xmlns="" val="331336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b="1" dirty="0"/>
              <a:t>Access Control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Access control mechanism enforces rules who can perform what operation or who can access which data. </a:t>
            </a:r>
          </a:p>
          <a:p>
            <a:r>
              <a:rPr lang="en-US" sz="2400" dirty="0"/>
              <a:t>This access control mechanism must concern with three basic components. </a:t>
            </a:r>
          </a:p>
          <a:p>
            <a:pPr marL="0" indent="0">
              <a:buNone/>
            </a:pPr>
            <a:r>
              <a:rPr lang="en-US" sz="2400" b="1" dirty="0"/>
              <a:t>1. </a:t>
            </a:r>
            <a:r>
              <a:rPr lang="en-US" sz="2400" b="1" dirty="0" err="1"/>
              <a:t>Accessor</a:t>
            </a:r>
            <a:r>
              <a:rPr lang="en-US" sz="2400" b="1" dirty="0"/>
              <a:t> (Subject): </a:t>
            </a:r>
          </a:p>
          <a:p>
            <a:pPr marL="742950" lvl="2" indent="-342900"/>
            <a:r>
              <a:rPr lang="en-US" sz="2200" dirty="0"/>
              <a:t>A subject is an active element in the security mechanism that operates on the object. </a:t>
            </a:r>
            <a:endParaRPr lang="en-US" sz="2200" dirty="0" smtClean="0"/>
          </a:p>
          <a:p>
            <a:pPr marL="742950" lvl="2" indent="-342900"/>
            <a:r>
              <a:rPr lang="en-US" sz="2200" dirty="0" smtClean="0"/>
              <a:t>A </a:t>
            </a:r>
            <a:r>
              <a:rPr lang="en-US" sz="2200" dirty="0"/>
              <a:t>subject is a user who is given some right to access a data object.</a:t>
            </a:r>
          </a:p>
          <a:p>
            <a:pPr marL="742950" lvl="2" indent="-342900"/>
            <a:r>
              <a:rPr lang="en-US" sz="2200" dirty="0" smtClean="0"/>
              <a:t>A </a:t>
            </a:r>
            <a:r>
              <a:rPr lang="en-US" sz="2200" dirty="0"/>
              <a:t>subject may be a class of users or even an application program. </a:t>
            </a:r>
          </a:p>
          <a:p>
            <a:pPr marL="742950" lvl="2" indent="-342900"/>
            <a:r>
              <a:rPr lang="en-US" sz="2200" dirty="0"/>
              <a:t>To provide security to object, identification and authentication of </a:t>
            </a:r>
            <a:r>
              <a:rPr lang="en-US" sz="2200" dirty="0" err="1"/>
              <a:t>accessor</a:t>
            </a:r>
            <a:r>
              <a:rPr lang="en-US" sz="2200" dirty="0"/>
              <a:t> is required.</a:t>
            </a:r>
          </a:p>
          <a:p>
            <a:pPr marL="742950" lvl="2" indent="-342900"/>
            <a:r>
              <a:rPr lang="en-US" sz="2200" dirty="0" smtClean="0"/>
              <a:t>The </a:t>
            </a:r>
            <a:r>
              <a:rPr lang="en-US" sz="2200" dirty="0"/>
              <a:t>process of identification may be performed with the help of password, finger print or voice pattern etc. </a:t>
            </a:r>
          </a:p>
          <a:p>
            <a:endParaRPr lang="en-US" sz="2400" dirty="0" smtClean="0"/>
          </a:p>
        </p:txBody>
      </p:sp>
    </p:spTree>
    <p:extLst>
      <p:ext uri="{BB962C8B-B14F-4D97-AF65-F5344CB8AC3E}">
        <p14:creationId xmlns:p14="http://schemas.microsoft.com/office/powerpoint/2010/main" xmlns="" val="1695898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8441" y="220717"/>
            <a:ext cx="9963807" cy="6637283"/>
          </a:xfrm>
        </p:spPr>
        <p:txBody>
          <a:bodyPr>
            <a:normAutofit/>
          </a:bodyPr>
          <a:lstStyle/>
          <a:p>
            <a:pPr marL="0" indent="0">
              <a:buNone/>
            </a:pPr>
            <a:r>
              <a:rPr lang="en-US" sz="2400" b="1" dirty="0"/>
              <a:t>2. Object to be accessed: </a:t>
            </a:r>
            <a:endParaRPr lang="en-US" sz="2400" b="1" dirty="0" smtClean="0"/>
          </a:p>
          <a:p>
            <a:r>
              <a:rPr lang="en-US" sz="2400" dirty="0" smtClean="0"/>
              <a:t>An </a:t>
            </a:r>
            <a:r>
              <a:rPr lang="en-US" sz="2400" dirty="0"/>
              <a:t>object is something that needs protection. </a:t>
            </a:r>
            <a:endParaRPr lang="en-US" sz="2400" dirty="0" smtClean="0"/>
          </a:p>
          <a:p>
            <a:r>
              <a:rPr lang="en-US" sz="2400" dirty="0" smtClean="0"/>
              <a:t>A </a:t>
            </a:r>
            <a:r>
              <a:rPr lang="en-US" sz="2400" dirty="0"/>
              <a:t>typical object in a database environment could be a unit of data that need to be protected. </a:t>
            </a:r>
            <a:endParaRPr lang="en-US" sz="2400" dirty="0" smtClean="0"/>
          </a:p>
          <a:p>
            <a:r>
              <a:rPr lang="en-US" sz="2400" dirty="0" smtClean="0"/>
              <a:t>Object </a:t>
            </a:r>
            <a:r>
              <a:rPr lang="en-US" sz="2400" dirty="0"/>
              <a:t>can be classified </a:t>
            </a:r>
            <a:r>
              <a:rPr lang="en-US" sz="2400" dirty="0" smtClean="0"/>
              <a:t>as</a:t>
            </a:r>
          </a:p>
          <a:p>
            <a:pPr lvl="1"/>
            <a:r>
              <a:rPr lang="en-US" sz="2200" b="1" dirty="0" smtClean="0"/>
              <a:t> </a:t>
            </a:r>
            <a:r>
              <a:rPr lang="en-US" sz="2200" b="1" dirty="0"/>
              <a:t>a. Data</a:t>
            </a:r>
            <a:r>
              <a:rPr lang="en-US" sz="2200" dirty="0"/>
              <a:t>: </a:t>
            </a:r>
            <a:r>
              <a:rPr lang="en-US" sz="2200" dirty="0" smtClean="0"/>
              <a:t>These </a:t>
            </a:r>
            <a:r>
              <a:rPr lang="en-US" sz="2200" dirty="0"/>
              <a:t>are prime candidates for protection. Data object may be file, record, table etc. </a:t>
            </a:r>
            <a:endParaRPr lang="en-US" sz="2200" dirty="0" smtClean="0"/>
          </a:p>
          <a:p>
            <a:pPr lvl="1"/>
            <a:r>
              <a:rPr lang="en-US" sz="2200" b="1" dirty="0" smtClean="0"/>
              <a:t>b</a:t>
            </a:r>
            <a:r>
              <a:rPr lang="en-US" sz="2200" b="1" dirty="0"/>
              <a:t>. Access Path: </a:t>
            </a:r>
            <a:r>
              <a:rPr lang="en-US" sz="2200" dirty="0"/>
              <a:t>Access path to be followed for accessing a particular data item or service is an important object by itself in any security mechanism. </a:t>
            </a:r>
            <a:endParaRPr lang="en-US" sz="2200" dirty="0" smtClean="0"/>
          </a:p>
          <a:p>
            <a:pPr lvl="1"/>
            <a:r>
              <a:rPr lang="en-US" sz="2200" b="1" dirty="0" smtClean="0"/>
              <a:t>c</a:t>
            </a:r>
            <a:r>
              <a:rPr lang="en-US" sz="2200" b="1" dirty="0"/>
              <a:t>. Schema: </a:t>
            </a:r>
            <a:r>
              <a:rPr lang="en-US" sz="2200" dirty="0"/>
              <a:t>The database schema is another object for protection. Since schema declaration defines access right to different data object, anyone having access to schema declaration can eventually attain access right to different data items also. This is highest level of security. </a:t>
            </a:r>
            <a:endParaRPr lang="en-US" sz="2200" dirty="0" smtClean="0"/>
          </a:p>
        </p:txBody>
      </p:sp>
    </p:spTree>
    <p:extLst>
      <p:ext uri="{BB962C8B-B14F-4D97-AF65-F5344CB8AC3E}">
        <p14:creationId xmlns:p14="http://schemas.microsoft.com/office/powerpoint/2010/main" xmlns="" val="106134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119613"/>
            <a:ext cx="8911687" cy="637132"/>
          </a:xfrm>
        </p:spPr>
        <p:txBody>
          <a:bodyPr>
            <a:noAutofit/>
          </a:bodyPr>
          <a:lstStyle/>
          <a:p>
            <a:r>
              <a:rPr lang="en-US" dirty="0"/>
              <a:t>Introduction </a:t>
            </a:r>
          </a:p>
        </p:txBody>
      </p:sp>
      <p:sp>
        <p:nvSpPr>
          <p:cNvPr id="3" name="Content Placeholder 2"/>
          <p:cNvSpPr>
            <a:spLocks noGrp="1"/>
          </p:cNvSpPr>
          <p:nvPr>
            <p:ph idx="1"/>
          </p:nvPr>
        </p:nvSpPr>
        <p:spPr>
          <a:xfrm>
            <a:off x="1725822" y="1040524"/>
            <a:ext cx="8915400" cy="4366202"/>
          </a:xfrm>
        </p:spPr>
        <p:txBody>
          <a:bodyPr>
            <a:normAutofit/>
          </a:bodyPr>
          <a:lstStyle/>
          <a:p>
            <a:r>
              <a:rPr lang="en-US" sz="2400" dirty="0"/>
              <a:t>Database security means </a:t>
            </a:r>
            <a:r>
              <a:rPr lang="en-US" sz="2400" b="1" dirty="0">
                <a:solidFill>
                  <a:srgbClr val="FF0000"/>
                </a:solidFill>
              </a:rPr>
              <a:t>the protection of data or information from accidental loss, unauthorized access, modification, destruction and unintended activities</a:t>
            </a:r>
            <a:r>
              <a:rPr lang="en-US" sz="2400" b="1" dirty="0" smtClean="0">
                <a:solidFill>
                  <a:srgbClr val="FF0000"/>
                </a:solidFill>
              </a:rPr>
              <a:t>.</a:t>
            </a:r>
          </a:p>
          <a:p>
            <a:r>
              <a:rPr lang="en-US" sz="2400" dirty="0" smtClean="0"/>
              <a:t> </a:t>
            </a:r>
            <a:r>
              <a:rPr lang="en-US" sz="2400" dirty="0"/>
              <a:t>In any organization, certain class of data should be available only to those persons who are authorized to access it. </a:t>
            </a:r>
            <a:endParaRPr lang="en-US" sz="2400" dirty="0" smtClean="0"/>
          </a:p>
          <a:p>
            <a:r>
              <a:rPr lang="en-US" sz="2400" dirty="0" smtClean="0"/>
              <a:t>So </a:t>
            </a:r>
            <a:r>
              <a:rPr lang="en-US" sz="2400" dirty="0"/>
              <a:t>data stored in database need to be protected from authorized access and from any kind of intentional or accidental corruption. </a:t>
            </a:r>
          </a:p>
        </p:txBody>
      </p:sp>
    </p:spTree>
    <p:extLst>
      <p:ext uri="{BB962C8B-B14F-4D97-AF65-F5344CB8AC3E}">
        <p14:creationId xmlns:p14="http://schemas.microsoft.com/office/powerpoint/2010/main" xmlns="" val="336878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3228" y="331076"/>
            <a:ext cx="10689020" cy="6526924"/>
          </a:xfrm>
        </p:spPr>
        <p:txBody>
          <a:bodyPr>
            <a:normAutofit/>
          </a:bodyPr>
          <a:lstStyle/>
          <a:p>
            <a:pPr lvl="2"/>
            <a:r>
              <a:rPr lang="en-US" sz="2200" b="1" dirty="0"/>
              <a:t>d. Views: </a:t>
            </a:r>
            <a:r>
              <a:rPr lang="en-US" sz="2200" dirty="0"/>
              <a:t>The views may involve read only facility of the data items and no modification will be permitted for one class of users while other call of user might be able to update view also. </a:t>
            </a:r>
            <a:endParaRPr lang="en-US" sz="2200" dirty="0" smtClean="0"/>
          </a:p>
          <a:p>
            <a:pPr lvl="2"/>
            <a:r>
              <a:rPr lang="en-US" sz="2200" b="1" dirty="0" smtClean="0"/>
              <a:t>e</a:t>
            </a:r>
            <a:r>
              <a:rPr lang="en-US" sz="2200" b="1" dirty="0"/>
              <a:t>. Communication Object: </a:t>
            </a:r>
            <a:r>
              <a:rPr lang="en-US" sz="2200" dirty="0"/>
              <a:t>In a distributed database environment, some communication protocols have to be maintained for reliable communication of environment. The communication protocol may include necessary information for the identification and authentication of the sender and receiver. </a:t>
            </a:r>
            <a:endParaRPr lang="en-US" dirty="0"/>
          </a:p>
          <a:p>
            <a:pPr marL="457200" lvl="1" indent="0">
              <a:buNone/>
            </a:pPr>
            <a:r>
              <a:rPr lang="en-US" sz="2400" b="1" dirty="0" smtClean="0"/>
              <a:t>3. Types </a:t>
            </a:r>
            <a:r>
              <a:rPr lang="en-US" sz="2400" b="1" dirty="0"/>
              <a:t>of Access Control</a:t>
            </a:r>
            <a:r>
              <a:rPr lang="en-US" sz="2400" b="1" dirty="0" smtClean="0"/>
              <a:t>:</a:t>
            </a:r>
          </a:p>
          <a:p>
            <a:pPr lvl="2"/>
            <a:r>
              <a:rPr lang="en-US" sz="2200" dirty="0" smtClean="0"/>
              <a:t>Once </a:t>
            </a:r>
            <a:r>
              <a:rPr lang="en-US" sz="2200" dirty="0"/>
              <a:t>an object is created, the owner may grant the following rights to object to the other authorized users. Read, insert, delete, update, run, create and destroy </a:t>
            </a:r>
            <a:endParaRPr lang="en-US" sz="2200" dirty="0" smtClean="0"/>
          </a:p>
        </p:txBody>
      </p:sp>
    </p:spTree>
    <p:extLst>
      <p:ext uri="{BB962C8B-B14F-4D97-AF65-F5344CB8AC3E}">
        <p14:creationId xmlns:p14="http://schemas.microsoft.com/office/powerpoint/2010/main" xmlns="" val="394259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56" y="261502"/>
            <a:ext cx="8911687" cy="1094331"/>
          </a:xfrm>
        </p:spPr>
        <p:txBody>
          <a:bodyPr>
            <a:normAutofit fontScale="90000"/>
          </a:bodyPr>
          <a:lstStyle/>
          <a:p>
            <a:r>
              <a:rPr lang="en-US" dirty="0"/>
              <a:t>Discretionary Access Control </a:t>
            </a:r>
            <a:r>
              <a:rPr lang="en-US" dirty="0" err="1"/>
              <a:t>Vs</a:t>
            </a:r>
            <a:r>
              <a:rPr lang="en-US" dirty="0"/>
              <a:t> Mandatory Access Control</a:t>
            </a:r>
          </a:p>
        </p:txBody>
      </p:sp>
      <p:sp>
        <p:nvSpPr>
          <p:cNvPr id="3" name="Content Placeholder 2"/>
          <p:cNvSpPr>
            <a:spLocks noGrp="1"/>
          </p:cNvSpPr>
          <p:nvPr>
            <p:ph idx="1"/>
          </p:nvPr>
        </p:nvSpPr>
        <p:spPr>
          <a:xfrm>
            <a:off x="1710055" y="1487214"/>
            <a:ext cx="9956427" cy="4724400"/>
          </a:xfrm>
        </p:spPr>
        <p:txBody>
          <a:bodyPr>
            <a:normAutofit/>
          </a:bodyPr>
          <a:lstStyle/>
          <a:p>
            <a:r>
              <a:rPr lang="en-US" sz="2200" dirty="0"/>
              <a:t>In discretionary access control (DAC), the owner of the object specifies which subjects can access the object. </a:t>
            </a:r>
            <a:endParaRPr lang="en-US" sz="2200" dirty="0" smtClean="0"/>
          </a:p>
          <a:p>
            <a:r>
              <a:rPr lang="en-US" sz="2200" dirty="0" smtClean="0"/>
              <a:t>This </a:t>
            </a:r>
            <a:r>
              <a:rPr lang="en-US" sz="2200" dirty="0"/>
              <a:t>model is called discretionary because the control of access is based on the discretion of the owner. </a:t>
            </a:r>
            <a:endParaRPr lang="en-US" sz="2200" dirty="0" smtClean="0"/>
          </a:p>
          <a:p>
            <a:r>
              <a:rPr lang="en-US" sz="2200" dirty="0" smtClean="0"/>
              <a:t>Most </a:t>
            </a:r>
            <a:r>
              <a:rPr lang="en-US" sz="2200" dirty="0"/>
              <a:t>operating systems such as all Windows, Linux, and Macintosh and most flavors of UNIX </a:t>
            </a:r>
            <a:r>
              <a:rPr lang="en-US" sz="2200" dirty="0" smtClean="0"/>
              <a:t>are </a:t>
            </a:r>
            <a:r>
              <a:rPr lang="en-US" sz="2200" dirty="0"/>
              <a:t>based on DAC models</a:t>
            </a:r>
            <a:r>
              <a:rPr lang="en-US" sz="2200" dirty="0" smtClean="0"/>
              <a:t>.</a:t>
            </a:r>
          </a:p>
          <a:p>
            <a:r>
              <a:rPr lang="en-US" sz="2400" dirty="0"/>
              <a:t>In these operating systems, when we create a file, we decide what access privileges we want to give to other users; when they access our file, the operating system will make the access control decision based on the access privileges our created. </a:t>
            </a:r>
            <a:r>
              <a:rPr lang="en-US" sz="2200" dirty="0" smtClean="0"/>
              <a:t> </a:t>
            </a:r>
            <a:endParaRPr lang="en-US" sz="2200" dirty="0"/>
          </a:p>
        </p:txBody>
      </p:sp>
    </p:spTree>
    <p:extLst>
      <p:ext uri="{BB962C8B-B14F-4D97-AF65-F5344CB8AC3E}">
        <p14:creationId xmlns:p14="http://schemas.microsoft.com/office/powerpoint/2010/main" xmlns="" val="1151746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0055" y="457199"/>
            <a:ext cx="9956427" cy="6053959"/>
          </a:xfrm>
        </p:spPr>
        <p:txBody>
          <a:bodyPr>
            <a:normAutofit fontScale="92500" lnSpcReduction="10000"/>
          </a:bodyPr>
          <a:lstStyle/>
          <a:p>
            <a:r>
              <a:rPr lang="en-US" sz="2400" dirty="0"/>
              <a:t>Mandatory access control (MAC) is a security strategy that restricts the ability individual resource owners have to grant or deny access to resource objects in a file system. </a:t>
            </a:r>
            <a:endParaRPr lang="en-US" sz="2400" dirty="0" smtClean="0"/>
          </a:p>
          <a:p>
            <a:r>
              <a:rPr lang="en-US" sz="2400" dirty="0" smtClean="0"/>
              <a:t>MAC </a:t>
            </a:r>
            <a:r>
              <a:rPr lang="en-US" sz="2400" dirty="0"/>
              <a:t>criteria are defined by the system administrator, strictly enforced by the operating system (OS) or security kernel, and are unable to be altered by end users Mandatory access control works by assigning a classification label to each file system object. </a:t>
            </a:r>
            <a:endParaRPr lang="en-US" sz="2400" dirty="0" smtClean="0"/>
          </a:p>
          <a:p>
            <a:r>
              <a:rPr lang="en-US" sz="2400" dirty="0" smtClean="0"/>
              <a:t>Classifications </a:t>
            </a:r>
            <a:r>
              <a:rPr lang="en-US" sz="2400" dirty="0"/>
              <a:t>include confidential, secret and top secret</a:t>
            </a:r>
            <a:r>
              <a:rPr lang="en-US" sz="2400" dirty="0" smtClean="0"/>
              <a:t>.</a:t>
            </a:r>
          </a:p>
          <a:p>
            <a:r>
              <a:rPr lang="en-US" sz="2400" dirty="0" smtClean="0"/>
              <a:t> </a:t>
            </a:r>
            <a:r>
              <a:rPr lang="en-US" sz="2400" dirty="0"/>
              <a:t>Each user and device on the system is assigned a similar classification and clearance level. </a:t>
            </a:r>
            <a:endParaRPr lang="en-US" sz="2400" dirty="0" smtClean="0"/>
          </a:p>
          <a:p>
            <a:r>
              <a:rPr lang="en-US" sz="2400" dirty="0" smtClean="0"/>
              <a:t>When </a:t>
            </a:r>
            <a:r>
              <a:rPr lang="en-US" sz="2400" dirty="0"/>
              <a:t>a person or device tries to access a specific resource, the OS or security kernel will check the entity's credentials to determine whether access will be granted. </a:t>
            </a:r>
            <a:endParaRPr lang="en-US" sz="2400" dirty="0" smtClean="0"/>
          </a:p>
          <a:p>
            <a:r>
              <a:rPr lang="en-US" sz="2400" dirty="0" smtClean="0"/>
              <a:t>For </a:t>
            </a:r>
            <a:r>
              <a:rPr lang="en-US" sz="2400" dirty="0"/>
              <a:t>example, if a user has a security clearance of secret, and he requests a data object with a security classification of top secret, then the user will be denied access because his clearance is lower than the classification of the object. </a:t>
            </a:r>
            <a:endParaRPr lang="en-US" sz="2200" dirty="0"/>
          </a:p>
        </p:txBody>
      </p:sp>
    </p:spTree>
    <p:extLst>
      <p:ext uri="{BB962C8B-B14F-4D97-AF65-F5344CB8AC3E}">
        <p14:creationId xmlns:p14="http://schemas.microsoft.com/office/powerpoint/2010/main" xmlns="" val="184015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b="1" dirty="0" smtClean="0"/>
              <a:t>Security and View</a:t>
            </a:r>
            <a:r>
              <a:rPr lang="en-US" b="1" dirty="0"/>
              <a:t/>
            </a:r>
            <a:br>
              <a:rPr lang="en-US" b="1" dirty="0"/>
            </a:br>
            <a:endParaRPr lang="en-US" dirty="0"/>
          </a:p>
        </p:txBody>
      </p:sp>
      <p:sp>
        <p:nvSpPr>
          <p:cNvPr id="3" name="Content Placeholder 2"/>
          <p:cNvSpPr>
            <a:spLocks noGrp="1"/>
          </p:cNvSpPr>
          <p:nvPr>
            <p:ph idx="1"/>
          </p:nvPr>
        </p:nvSpPr>
        <p:spPr>
          <a:xfrm>
            <a:off x="1725822" y="804040"/>
            <a:ext cx="9956426" cy="6053960"/>
          </a:xfrm>
        </p:spPr>
        <p:txBody>
          <a:bodyPr>
            <a:normAutofit/>
          </a:bodyPr>
          <a:lstStyle/>
          <a:p>
            <a:r>
              <a:rPr lang="en-US" sz="2400" dirty="0"/>
              <a:t>A view contains rows and columns, just like a real table. </a:t>
            </a:r>
            <a:endParaRPr lang="en-US" sz="2400" dirty="0" smtClean="0"/>
          </a:p>
          <a:p>
            <a:r>
              <a:rPr lang="en-US" sz="2400" dirty="0" smtClean="0"/>
              <a:t>The </a:t>
            </a:r>
            <a:r>
              <a:rPr lang="en-US" sz="2400" dirty="0"/>
              <a:t>fields in a view are fields from one or more real tables in the database</a:t>
            </a:r>
            <a:r>
              <a:rPr lang="en-US" sz="2400" dirty="0" smtClean="0"/>
              <a:t>.</a:t>
            </a:r>
            <a:endParaRPr lang="en-US" sz="2400" dirty="0"/>
          </a:p>
          <a:p>
            <a:r>
              <a:rPr lang="en-US" sz="2400" dirty="0" smtClean="0"/>
              <a:t>Syntax : </a:t>
            </a:r>
          </a:p>
          <a:p>
            <a:r>
              <a:rPr lang="en-US" sz="2400" dirty="0" smtClean="0"/>
              <a:t>CREATE</a:t>
            </a:r>
            <a:r>
              <a:rPr lang="en-US" sz="2400" dirty="0"/>
              <a:t> VIEW </a:t>
            </a:r>
            <a:r>
              <a:rPr lang="en-US" sz="2400" i="1" dirty="0" err="1"/>
              <a:t>view_name</a:t>
            </a:r>
            <a:r>
              <a:rPr lang="en-US" sz="2400" dirty="0"/>
              <a:t> AS</a:t>
            </a:r>
            <a:br>
              <a:rPr lang="en-US" sz="2400" dirty="0"/>
            </a:br>
            <a:r>
              <a:rPr lang="en-US" sz="2400" dirty="0"/>
              <a:t>SELECT </a:t>
            </a:r>
            <a:r>
              <a:rPr lang="en-US" sz="2400" i="1" dirty="0"/>
              <a:t>column1</a:t>
            </a:r>
            <a:r>
              <a:rPr lang="en-US" sz="2400" dirty="0"/>
              <a:t>, </a:t>
            </a:r>
            <a:r>
              <a:rPr lang="en-US" sz="2400" i="1" dirty="0"/>
              <a:t>column2</a:t>
            </a:r>
            <a:r>
              <a:rPr lang="en-US" sz="2400" dirty="0"/>
              <a:t>, ...</a:t>
            </a:r>
            <a:br>
              <a:rPr lang="en-US" sz="2400" dirty="0"/>
            </a:br>
            <a:r>
              <a:rPr lang="en-US" sz="2400" dirty="0"/>
              <a:t>FROM </a:t>
            </a:r>
            <a:r>
              <a:rPr lang="en-US" sz="2400" i="1" dirty="0" err="1"/>
              <a:t>table_name</a:t>
            </a:r>
            <a:r>
              <a:rPr lang="en-US" sz="2400" dirty="0"/>
              <a:t/>
            </a:r>
            <a:br>
              <a:rPr lang="en-US" sz="2400" dirty="0"/>
            </a:br>
            <a:r>
              <a:rPr lang="en-US" sz="2400" dirty="0"/>
              <a:t>WHERE </a:t>
            </a:r>
            <a:r>
              <a:rPr lang="en-US" sz="2400" i="1" dirty="0"/>
              <a:t>condition</a:t>
            </a:r>
            <a:r>
              <a:rPr lang="en-US" sz="2400" dirty="0" smtClean="0"/>
              <a:t>;</a:t>
            </a:r>
          </a:p>
          <a:p>
            <a:r>
              <a:rPr lang="en-US" sz="2400" dirty="0" smtClean="0"/>
              <a:t>View and </a:t>
            </a:r>
            <a:r>
              <a:rPr lang="en-US" sz="2400" dirty="0" err="1" smtClean="0"/>
              <a:t>privilages</a:t>
            </a:r>
            <a:r>
              <a:rPr lang="en-US" sz="2400" dirty="0" smtClean="0"/>
              <a:t> are used together to control </a:t>
            </a:r>
            <a:r>
              <a:rPr lang="en-US" sz="2400" dirty="0" err="1" smtClean="0"/>
              <a:t>acess</a:t>
            </a:r>
            <a:r>
              <a:rPr lang="en-US" sz="2400" dirty="0" smtClean="0"/>
              <a:t>.</a:t>
            </a:r>
          </a:p>
          <a:p>
            <a:r>
              <a:rPr lang="en-US" sz="2400" dirty="0" smtClean="0"/>
              <a:t>A view is made which contains the information needed</a:t>
            </a:r>
          </a:p>
          <a:p>
            <a:r>
              <a:rPr lang="en-US" sz="2400" dirty="0" err="1" smtClean="0"/>
              <a:t>Privilages</a:t>
            </a:r>
            <a:r>
              <a:rPr lang="en-US" sz="2400" dirty="0" smtClean="0"/>
              <a:t> are granted to that view, rather than underlying tables  </a:t>
            </a:r>
          </a:p>
        </p:txBody>
      </p:sp>
    </p:spTree>
    <p:extLst>
      <p:ext uri="{BB962C8B-B14F-4D97-AF65-F5344CB8AC3E}">
        <p14:creationId xmlns:p14="http://schemas.microsoft.com/office/powerpoint/2010/main" xmlns="" val="1809492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89768" y="496972"/>
            <a:ext cx="6218204" cy="5615052"/>
          </a:xfrm>
        </p:spPr>
      </p:pic>
    </p:spTree>
    <p:extLst>
      <p:ext uri="{BB962C8B-B14F-4D97-AF65-F5344CB8AC3E}">
        <p14:creationId xmlns:p14="http://schemas.microsoft.com/office/powerpoint/2010/main" xmlns="" val="378628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32567" y="337032"/>
            <a:ext cx="9113997" cy="5243961"/>
          </a:xfrm>
        </p:spPr>
      </p:pic>
    </p:spTree>
    <p:extLst>
      <p:ext uri="{BB962C8B-B14F-4D97-AF65-F5344CB8AC3E}">
        <p14:creationId xmlns:p14="http://schemas.microsoft.com/office/powerpoint/2010/main" xmlns="" val="121950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291" y="245738"/>
            <a:ext cx="8911687" cy="842083"/>
          </a:xfrm>
        </p:spPr>
        <p:txBody>
          <a:bodyPr/>
          <a:lstStyle/>
          <a:p>
            <a:r>
              <a:rPr lang="en-US" dirty="0"/>
              <a:t>Cryptography </a:t>
            </a:r>
          </a:p>
        </p:txBody>
      </p:sp>
      <p:sp>
        <p:nvSpPr>
          <p:cNvPr id="3" name="Content Placeholder 2"/>
          <p:cNvSpPr>
            <a:spLocks noGrp="1"/>
          </p:cNvSpPr>
          <p:nvPr>
            <p:ph idx="1"/>
          </p:nvPr>
        </p:nvSpPr>
        <p:spPr>
          <a:xfrm>
            <a:off x="1694291" y="1087821"/>
            <a:ext cx="9909129" cy="5234151"/>
          </a:xfrm>
        </p:spPr>
        <p:txBody>
          <a:bodyPr>
            <a:noAutofit/>
          </a:bodyPr>
          <a:lstStyle/>
          <a:p>
            <a:r>
              <a:rPr lang="en-US" sz="2400" dirty="0"/>
              <a:t>Simply cryptography means hidden secret. </a:t>
            </a:r>
            <a:endParaRPr lang="en-US" sz="2400" dirty="0" smtClean="0"/>
          </a:p>
          <a:p>
            <a:r>
              <a:rPr lang="en-US" sz="2400" dirty="0" smtClean="0"/>
              <a:t>Cryptography </a:t>
            </a:r>
            <a:r>
              <a:rPr lang="en-US" sz="2400" dirty="0"/>
              <a:t>is one of the techniques to improve security in computer system by encrypting sensitive data and information. </a:t>
            </a:r>
            <a:endParaRPr lang="en-US" sz="2400" dirty="0" smtClean="0"/>
          </a:p>
          <a:p>
            <a:r>
              <a:rPr lang="en-US" sz="2400" b="1" dirty="0" smtClean="0"/>
              <a:t>Encryption</a:t>
            </a:r>
            <a:r>
              <a:rPr lang="en-US" sz="2400" dirty="0" smtClean="0"/>
              <a:t> </a:t>
            </a:r>
            <a:r>
              <a:rPr lang="en-US" sz="2400" dirty="0"/>
              <a:t>means modifying the data such a way that it becomes useless or unidentifiable or unreadable to the intruder (undesired person, program) but only the desired receiver can view the actual data. </a:t>
            </a:r>
            <a:endParaRPr lang="en-US" sz="2400" dirty="0" smtClean="0"/>
          </a:p>
          <a:p>
            <a:r>
              <a:rPr lang="en-US" sz="2400" dirty="0" smtClean="0"/>
              <a:t>The </a:t>
            </a:r>
            <a:r>
              <a:rPr lang="en-US" sz="2400" dirty="0"/>
              <a:t>original unencrypted data is called plain text or clear text. </a:t>
            </a:r>
            <a:endParaRPr lang="en-US" sz="2400" dirty="0" smtClean="0"/>
          </a:p>
          <a:p>
            <a:r>
              <a:rPr lang="en-US" sz="2400" dirty="0" smtClean="0"/>
              <a:t>It </a:t>
            </a:r>
            <a:r>
              <a:rPr lang="en-US" sz="2400" dirty="0"/>
              <a:t>can be encrypted using some encryption method parameterized by encryption key. </a:t>
            </a:r>
            <a:endParaRPr lang="en-US" sz="2400" dirty="0" smtClean="0"/>
          </a:p>
          <a:p>
            <a:r>
              <a:rPr lang="en-US" sz="2400" dirty="0" smtClean="0"/>
              <a:t>The </a:t>
            </a:r>
            <a:r>
              <a:rPr lang="en-US" sz="2400" dirty="0"/>
              <a:t>result is cipher text which is unreadable. </a:t>
            </a:r>
            <a:endParaRPr lang="en-US" sz="2400" dirty="0" smtClean="0"/>
          </a:p>
        </p:txBody>
      </p:sp>
    </p:spTree>
    <p:extLst>
      <p:ext uri="{BB962C8B-B14F-4D97-AF65-F5344CB8AC3E}">
        <p14:creationId xmlns:p14="http://schemas.microsoft.com/office/powerpoint/2010/main" xmlns="" val="215408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608138" y="377825"/>
            <a:ext cx="9896475" cy="6480175"/>
          </a:xfrm>
        </p:spPr>
        <p:txBody>
          <a:bodyPr>
            <a:normAutofit/>
          </a:bodyPr>
          <a:lstStyle/>
          <a:p>
            <a:r>
              <a:rPr lang="en-US" sz="2400" dirty="0"/>
              <a:t>The cipher text may be stored or transmitted over the secured communication medium. </a:t>
            </a:r>
            <a:endParaRPr lang="en-US" sz="2400" dirty="0" smtClean="0"/>
          </a:p>
          <a:p>
            <a:r>
              <a:rPr lang="en-US" sz="2400" dirty="0" smtClean="0"/>
              <a:t>Now </a:t>
            </a:r>
            <a:r>
              <a:rPr lang="en-US" sz="2400" dirty="0"/>
              <a:t>a plain text can be obtained by decrypting the cipher text using the </a:t>
            </a:r>
            <a:r>
              <a:rPr lang="en-US" sz="2400" b="1" dirty="0"/>
              <a:t>decryption key</a:t>
            </a:r>
            <a:r>
              <a:rPr lang="en-US" sz="2400" dirty="0" smtClean="0"/>
              <a:t>.</a:t>
            </a:r>
          </a:p>
          <a:p>
            <a:r>
              <a:rPr lang="en-US" sz="2400" dirty="0" smtClean="0"/>
              <a:t> </a:t>
            </a:r>
            <a:r>
              <a:rPr lang="en-US" sz="2400" dirty="0"/>
              <a:t>So use of key to reverse this encryption process and return the data to its original form is called </a:t>
            </a:r>
            <a:r>
              <a:rPr lang="en-US" sz="2400" b="1" dirty="0"/>
              <a:t>decryption</a:t>
            </a:r>
            <a:r>
              <a:rPr lang="en-US" sz="2400" dirty="0"/>
              <a:t>. </a:t>
            </a:r>
            <a:endParaRPr lang="en-US" sz="2400" dirty="0" smtClean="0"/>
          </a:p>
          <a:p>
            <a:r>
              <a:rPr lang="en-US" sz="2400" dirty="0" smtClean="0"/>
              <a:t>Cryptography </a:t>
            </a:r>
            <a:r>
              <a:rPr lang="en-US" sz="2400" dirty="0"/>
              <a:t>is used to protect e-mail messages, credit card information, computer password, electronic commerce </a:t>
            </a:r>
            <a:r>
              <a:rPr lang="en-US" sz="2400" dirty="0" smtClean="0"/>
              <a:t>etc.</a:t>
            </a:r>
          </a:p>
          <a:p>
            <a:r>
              <a:rPr lang="en-US" sz="2400" dirty="0"/>
              <a:t>Most practical cryptographic systems combine two elements: </a:t>
            </a:r>
          </a:p>
          <a:p>
            <a:pPr lvl="1"/>
            <a:r>
              <a:rPr lang="en-US" sz="2200" dirty="0"/>
              <a:t>A process or algorithm which is a set of rules that specify the mathematical steps needed to encipher or decipher data</a:t>
            </a:r>
            <a:r>
              <a:rPr lang="en-US" sz="2200" dirty="0" smtClean="0"/>
              <a:t>.</a:t>
            </a:r>
          </a:p>
          <a:p>
            <a:pPr lvl="1"/>
            <a:r>
              <a:rPr lang="en-US" sz="2400" dirty="0"/>
              <a:t>A cryptographic key (a string of numbers or characters), or keys.</a:t>
            </a:r>
            <a:endParaRPr lang="en-US" sz="2200" dirty="0" smtClean="0"/>
          </a:p>
          <a:p>
            <a:endParaRPr lang="en-US" sz="2400" dirty="0"/>
          </a:p>
        </p:txBody>
      </p:sp>
    </p:spTree>
    <p:extLst>
      <p:ext uri="{BB962C8B-B14F-4D97-AF65-F5344CB8AC3E}">
        <p14:creationId xmlns:p14="http://schemas.microsoft.com/office/powerpoint/2010/main" xmlns="" val="2079148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8083" y="299545"/>
            <a:ext cx="10247586" cy="6180083"/>
          </a:xfrm>
        </p:spPr>
        <p:txBody>
          <a:bodyPr>
            <a:normAutofit/>
          </a:bodyPr>
          <a:lstStyle/>
          <a:p>
            <a:r>
              <a:rPr lang="en-US" sz="2200" dirty="0"/>
              <a:t>The algorithm uses the key to select one relationship between plaintext and cipher text out of the many possible relationships the algorithm provides.</a:t>
            </a:r>
          </a:p>
          <a:p>
            <a:r>
              <a:rPr lang="en-US" sz="2200" dirty="0"/>
              <a:t> The selected relationship determines the composition of the algorithm's result. A general model of </a:t>
            </a:r>
            <a:r>
              <a:rPr lang="en-US" sz="2200" dirty="0" smtClean="0"/>
              <a:t>cryptography </a:t>
            </a:r>
            <a:r>
              <a:rPr lang="en-US" sz="2200" dirty="0"/>
              <a:t>system is shown below. </a:t>
            </a:r>
            <a:endParaRPr lang="en-US" sz="2200" dirty="0" smtClean="0"/>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99091" y="2610686"/>
            <a:ext cx="10098468" cy="3064899"/>
          </a:xfrm>
          <a:prstGeom prst="rect">
            <a:avLst/>
          </a:prstGeom>
        </p:spPr>
      </p:pic>
    </p:spTree>
    <p:extLst>
      <p:ext uri="{BB962C8B-B14F-4D97-AF65-F5344CB8AC3E}">
        <p14:creationId xmlns:p14="http://schemas.microsoft.com/office/powerpoint/2010/main" xmlns="" val="2287476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649" y="166910"/>
            <a:ext cx="8911687" cy="589835"/>
          </a:xfrm>
        </p:spPr>
        <p:txBody>
          <a:bodyPr>
            <a:normAutofit fontScale="90000"/>
          </a:bodyPr>
          <a:lstStyle/>
          <a:p>
            <a:r>
              <a:rPr lang="en-US" dirty="0"/>
              <a:t>T</a:t>
            </a:r>
            <a:r>
              <a:rPr lang="en-US" dirty="0" smtClean="0"/>
              <a:t>ypes </a:t>
            </a:r>
            <a:r>
              <a:rPr lang="en-US" dirty="0"/>
              <a:t>of Cryptography</a:t>
            </a:r>
          </a:p>
        </p:txBody>
      </p:sp>
      <p:sp>
        <p:nvSpPr>
          <p:cNvPr id="3" name="Content Placeholder 2"/>
          <p:cNvSpPr>
            <a:spLocks noGrp="1"/>
          </p:cNvSpPr>
          <p:nvPr>
            <p:ph idx="1"/>
          </p:nvPr>
        </p:nvSpPr>
        <p:spPr>
          <a:xfrm>
            <a:off x="1804649" y="1030014"/>
            <a:ext cx="10035254" cy="5228896"/>
          </a:xfrm>
        </p:spPr>
        <p:txBody>
          <a:bodyPr>
            <a:normAutofit/>
          </a:bodyPr>
          <a:lstStyle/>
          <a:p>
            <a:r>
              <a:rPr lang="en-US" sz="2200" dirty="0"/>
              <a:t>There are two types of cryptography. </a:t>
            </a:r>
            <a:endParaRPr lang="en-US" sz="2200" dirty="0" smtClean="0"/>
          </a:p>
          <a:p>
            <a:r>
              <a:rPr lang="en-US" sz="2200" dirty="0" smtClean="0"/>
              <a:t>1</a:t>
            </a:r>
            <a:r>
              <a:rPr lang="en-US" sz="2200" dirty="0"/>
              <a:t>. Private Key Cryptography (Symmetric Cryptography</a:t>
            </a:r>
            <a:r>
              <a:rPr lang="en-US" sz="2200" dirty="0" smtClean="0"/>
              <a:t>)</a:t>
            </a:r>
          </a:p>
          <a:p>
            <a:pPr lvl="1"/>
            <a:r>
              <a:rPr lang="en-US" sz="2000" dirty="0" smtClean="0"/>
              <a:t> </a:t>
            </a:r>
            <a:r>
              <a:rPr lang="en-US" sz="2000" dirty="0"/>
              <a:t>A cryptography system that uses the same key for both encryption and decryption is called symmetric cryptography. </a:t>
            </a:r>
            <a:endParaRPr lang="en-US" sz="2000" dirty="0" smtClean="0"/>
          </a:p>
          <a:p>
            <a:pPr lvl="1"/>
            <a:r>
              <a:rPr lang="en-US" sz="2000" dirty="0" smtClean="0"/>
              <a:t>The </a:t>
            </a:r>
            <a:r>
              <a:rPr lang="en-US" sz="2000" dirty="0"/>
              <a:t>key used for encrypt and decrypt must only be know by the sender and receiver i.e. key must be private hence called as private key cryptography. </a:t>
            </a:r>
          </a:p>
          <a:p>
            <a:r>
              <a:rPr lang="en-US" sz="2200" dirty="0"/>
              <a:t>2. Public Key Cryptography (Asymmetric Cryptography) </a:t>
            </a:r>
            <a:endParaRPr lang="en-US" sz="2200" dirty="0" smtClean="0"/>
          </a:p>
          <a:p>
            <a:pPr lvl="1"/>
            <a:r>
              <a:rPr lang="en-US" sz="2000" dirty="0" smtClean="0"/>
              <a:t>The </a:t>
            </a:r>
            <a:r>
              <a:rPr lang="en-US" sz="2000" dirty="0"/>
              <a:t>main disadvantage of private key cryptography is key management since it requires greater number of keys because each distinct pair of communicating parties has to share different key. </a:t>
            </a:r>
            <a:endParaRPr lang="en-US" sz="2000" dirty="0" smtClean="0"/>
          </a:p>
          <a:p>
            <a:pPr lvl="1"/>
            <a:r>
              <a:rPr lang="en-US" sz="2000" dirty="0" smtClean="0"/>
              <a:t>A </a:t>
            </a:r>
            <a:r>
              <a:rPr lang="en-US" sz="2000" dirty="0"/>
              <a:t>cryptography system that used different keys for encryption and decryption are known as public key cryptography. </a:t>
            </a:r>
          </a:p>
        </p:txBody>
      </p:sp>
    </p:spTree>
    <p:extLst>
      <p:ext uri="{BB962C8B-B14F-4D97-AF65-F5344CB8AC3E}">
        <p14:creationId xmlns:p14="http://schemas.microsoft.com/office/powerpoint/2010/main" xmlns="" val="347978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119613"/>
            <a:ext cx="8911687" cy="637132"/>
          </a:xfrm>
        </p:spPr>
        <p:txBody>
          <a:bodyPr>
            <a:noAutofit/>
          </a:bodyPr>
          <a:lstStyle/>
          <a:p>
            <a:r>
              <a:rPr lang="en-US" dirty="0"/>
              <a:t>Needs of database security </a:t>
            </a:r>
          </a:p>
        </p:txBody>
      </p:sp>
      <p:sp>
        <p:nvSpPr>
          <p:cNvPr id="3" name="Content Placeholder 2"/>
          <p:cNvSpPr>
            <a:spLocks noGrp="1"/>
          </p:cNvSpPr>
          <p:nvPr>
            <p:ph idx="1"/>
          </p:nvPr>
        </p:nvSpPr>
        <p:spPr>
          <a:xfrm>
            <a:off x="1725822" y="1040524"/>
            <a:ext cx="8915400" cy="4366202"/>
          </a:xfrm>
        </p:spPr>
        <p:txBody>
          <a:bodyPr>
            <a:normAutofit/>
          </a:bodyPr>
          <a:lstStyle/>
          <a:p>
            <a:r>
              <a:rPr lang="en-US" sz="2400" dirty="0"/>
              <a:t>Database security is needed for a database due to the following reasons</a:t>
            </a:r>
            <a:r>
              <a:rPr lang="en-US" sz="2400" dirty="0" smtClean="0"/>
              <a:t>.</a:t>
            </a:r>
          </a:p>
          <a:p>
            <a:pPr lvl="1"/>
            <a:r>
              <a:rPr lang="en-US" sz="2200" dirty="0" smtClean="0"/>
              <a:t> </a:t>
            </a:r>
            <a:r>
              <a:rPr lang="en-US" sz="2200" dirty="0"/>
              <a:t>1. Unauthorized disclose of information. </a:t>
            </a:r>
            <a:endParaRPr lang="en-US" sz="2200" dirty="0" smtClean="0"/>
          </a:p>
          <a:p>
            <a:pPr lvl="1"/>
            <a:r>
              <a:rPr lang="en-US" sz="2200" dirty="0" smtClean="0"/>
              <a:t>2</a:t>
            </a:r>
            <a:r>
              <a:rPr lang="en-US" sz="2200" dirty="0"/>
              <a:t>. Unauthorized modification or destruction of valuable information. </a:t>
            </a:r>
            <a:endParaRPr lang="en-US" sz="2200" dirty="0" smtClean="0"/>
          </a:p>
          <a:p>
            <a:pPr lvl="1"/>
            <a:r>
              <a:rPr lang="en-US" sz="2200" dirty="0" smtClean="0"/>
              <a:t>3</a:t>
            </a:r>
            <a:r>
              <a:rPr lang="en-US" sz="2200" dirty="0"/>
              <a:t>. Unauthorized use of service. </a:t>
            </a:r>
            <a:endParaRPr lang="en-US" sz="2200" dirty="0" smtClean="0"/>
          </a:p>
          <a:p>
            <a:pPr lvl="1"/>
            <a:r>
              <a:rPr lang="en-US" sz="2200" dirty="0" smtClean="0"/>
              <a:t>4</a:t>
            </a:r>
            <a:r>
              <a:rPr lang="en-US" sz="2200" dirty="0"/>
              <a:t>. Denial of service to the authorized users. </a:t>
            </a:r>
          </a:p>
        </p:txBody>
      </p:sp>
    </p:spTree>
    <p:extLst>
      <p:ext uri="{BB962C8B-B14F-4D97-AF65-F5344CB8AC3E}">
        <p14:creationId xmlns:p14="http://schemas.microsoft.com/office/powerpoint/2010/main" xmlns="" val="1816343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8083" y="299545"/>
            <a:ext cx="10247586" cy="6180083"/>
          </a:xfrm>
        </p:spPr>
        <p:txBody>
          <a:bodyPr>
            <a:normAutofit/>
          </a:bodyPr>
          <a:lstStyle/>
          <a:p>
            <a:pPr lvl="1"/>
            <a:r>
              <a:rPr lang="en-US" sz="2200" dirty="0"/>
              <a:t>In this system every user has two keys know as public key and private key. It is also called as asymmetric cryptography because the two keys are not identical. </a:t>
            </a:r>
          </a:p>
          <a:p>
            <a:pPr lvl="1"/>
            <a:r>
              <a:rPr lang="en-US" sz="2200" dirty="0"/>
              <a:t>The public key is open for all interested users and a particular user only knows the private key. In public key encryption, encryption uses public key and decryption is performed using private key. </a:t>
            </a:r>
          </a:p>
          <a:p>
            <a:pPr lvl="1"/>
            <a:r>
              <a:rPr lang="en-US" sz="2200" dirty="0"/>
              <a:t>When two part A and B wish to communicate they proceed as follows. </a:t>
            </a:r>
          </a:p>
          <a:p>
            <a:endParaRPr lang="en-US" sz="2200"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26834" y="3638911"/>
            <a:ext cx="8377952" cy="1739491"/>
          </a:xfrm>
          <a:prstGeom prst="rect">
            <a:avLst/>
          </a:prstGeom>
        </p:spPr>
      </p:pic>
    </p:spTree>
    <p:extLst>
      <p:ext uri="{BB962C8B-B14F-4D97-AF65-F5344CB8AC3E}">
        <p14:creationId xmlns:p14="http://schemas.microsoft.com/office/powerpoint/2010/main" xmlns="" val="400502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524" y="126124"/>
            <a:ext cx="10389476" cy="6416566"/>
          </a:xfrm>
        </p:spPr>
        <p:txBody>
          <a:bodyPr>
            <a:normAutofit/>
          </a:bodyPr>
          <a:lstStyle/>
          <a:p>
            <a:r>
              <a:rPr lang="en-US" sz="2200" dirty="0"/>
              <a:t>The sender A looks for the receiver’s public key </a:t>
            </a:r>
            <a:r>
              <a:rPr lang="en-US" sz="2200" dirty="0" err="1"/>
              <a:t>Eb</a:t>
            </a:r>
            <a:r>
              <a:rPr lang="en-US" sz="2200" dirty="0"/>
              <a:t> and uses it to generate cipher text C=</a:t>
            </a:r>
            <a:r>
              <a:rPr lang="en-US" sz="2200" dirty="0" err="1"/>
              <a:t>Eb</a:t>
            </a:r>
            <a:r>
              <a:rPr lang="en-US" sz="2200" dirty="0"/>
              <a:t>(P) where P is the plain text. </a:t>
            </a:r>
          </a:p>
          <a:p>
            <a:r>
              <a:rPr lang="en-US" sz="2200" dirty="0"/>
              <a:t>The receiver then receives the encrypted cipher text and decrypts the cipher text using his private key </a:t>
            </a:r>
            <a:r>
              <a:rPr lang="en-US" sz="2200" dirty="0" err="1"/>
              <a:t>Db</a:t>
            </a:r>
            <a:r>
              <a:rPr lang="en-US" sz="2200" dirty="0"/>
              <a:t> as P= </a:t>
            </a:r>
            <a:r>
              <a:rPr lang="en-US" sz="2200" dirty="0" err="1"/>
              <a:t>Db</a:t>
            </a:r>
            <a:r>
              <a:rPr lang="en-US" sz="2200" dirty="0"/>
              <a:t>(C) to get plain text P. </a:t>
            </a:r>
          </a:p>
          <a:p>
            <a:r>
              <a:rPr lang="en-US" sz="2200" dirty="0"/>
              <a:t>Public key cryptography systems are often used to generate and verify digital signatures on electronic documents. </a:t>
            </a:r>
          </a:p>
          <a:p>
            <a:r>
              <a:rPr lang="en-US" sz="2200" dirty="0"/>
              <a:t>The sender uses his or her private key to generate the digital signature. The receiver then uses the sender's public key to verify the identity of the sender. </a:t>
            </a:r>
          </a:p>
          <a:p>
            <a:r>
              <a:rPr lang="en-US" sz="2200" dirty="0"/>
              <a:t>On the emerging information highway, the digital signature replaces the handwritten signature as a legal proof of authenticity. </a:t>
            </a:r>
          </a:p>
        </p:txBody>
      </p:sp>
    </p:spTree>
    <p:extLst>
      <p:ext uri="{BB962C8B-B14F-4D97-AF65-F5344CB8AC3E}">
        <p14:creationId xmlns:p14="http://schemas.microsoft.com/office/powerpoint/2010/main" xmlns="" val="2685827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97725" y="699247"/>
            <a:ext cx="10280000" cy="5606959"/>
          </a:xfrm>
        </p:spPr>
      </p:pic>
    </p:spTree>
    <p:extLst>
      <p:ext uri="{BB962C8B-B14F-4D97-AF65-F5344CB8AC3E}">
        <p14:creationId xmlns:p14="http://schemas.microsoft.com/office/powerpoint/2010/main" xmlns="" val="37407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0"/>
            <a:ext cx="8911687" cy="677917"/>
          </a:xfrm>
        </p:spPr>
        <p:txBody>
          <a:bodyPr>
            <a:normAutofit fontScale="90000"/>
          </a:bodyPr>
          <a:lstStyle/>
          <a:p>
            <a:r>
              <a:rPr lang="en-US" b="1" dirty="0"/>
              <a:t>Database Integrity</a:t>
            </a:r>
            <a:br>
              <a:rPr lang="en-US" b="1" dirty="0"/>
            </a:br>
            <a:endParaRPr lang="en-US" dirty="0"/>
          </a:p>
        </p:txBody>
      </p:sp>
      <p:sp>
        <p:nvSpPr>
          <p:cNvPr id="3" name="Content Placeholder 2"/>
          <p:cNvSpPr>
            <a:spLocks noGrp="1"/>
          </p:cNvSpPr>
          <p:nvPr>
            <p:ph idx="1"/>
          </p:nvPr>
        </p:nvSpPr>
        <p:spPr>
          <a:xfrm>
            <a:off x="1725822" y="804040"/>
            <a:ext cx="9956426" cy="5533697"/>
          </a:xfrm>
        </p:spPr>
        <p:txBody>
          <a:bodyPr>
            <a:normAutofit/>
          </a:bodyPr>
          <a:lstStyle/>
          <a:p>
            <a:r>
              <a:rPr lang="en-US" sz="2400" dirty="0"/>
              <a:t>Data integrity in the database is the correctness, consistency and completeness of data. Data integrity is enforced using the following three integrity constraints:</a:t>
            </a:r>
          </a:p>
          <a:p>
            <a:pPr lvl="1"/>
            <a:r>
              <a:rPr lang="en-US" sz="2200" dirty="0"/>
              <a:t>Entity Integrity -  This is related to the concept of primary keys. All tables should have their own primary keys which should uniquely identify a row and not be NULL.</a:t>
            </a:r>
          </a:p>
          <a:p>
            <a:pPr lvl="1"/>
            <a:r>
              <a:rPr lang="en-US" sz="2200" dirty="0"/>
              <a:t>Referential Integrity -  This is related to the concept of foreign keys. A foreign key is a key of a relation that is referred in another relation.</a:t>
            </a:r>
          </a:p>
          <a:p>
            <a:pPr lvl="1"/>
            <a:r>
              <a:rPr lang="en-US" sz="2200" dirty="0"/>
              <a:t>Domain Integrity -  This means that there should be a defined domain for all the columns in a database.</a:t>
            </a:r>
          </a:p>
          <a:p>
            <a:endParaRPr lang="en-US" sz="2400" dirty="0"/>
          </a:p>
        </p:txBody>
      </p:sp>
    </p:spTree>
    <p:extLst>
      <p:ext uri="{BB962C8B-B14F-4D97-AF65-F5344CB8AC3E}">
        <p14:creationId xmlns:p14="http://schemas.microsoft.com/office/powerpoint/2010/main" xmlns="" val="67834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119613"/>
            <a:ext cx="8911687" cy="637132"/>
          </a:xfrm>
        </p:spPr>
        <p:txBody>
          <a:bodyPr>
            <a:noAutofit/>
          </a:bodyPr>
          <a:lstStyle/>
          <a:p>
            <a:r>
              <a:rPr lang="en-US" b="1" dirty="0"/>
              <a:t>Integrity Violations</a:t>
            </a:r>
          </a:p>
        </p:txBody>
      </p:sp>
      <p:sp>
        <p:nvSpPr>
          <p:cNvPr id="3" name="Content Placeholder 2"/>
          <p:cNvSpPr>
            <a:spLocks noGrp="1"/>
          </p:cNvSpPr>
          <p:nvPr>
            <p:ph idx="1"/>
          </p:nvPr>
        </p:nvSpPr>
        <p:spPr>
          <a:xfrm>
            <a:off x="1725822" y="1040524"/>
            <a:ext cx="8915400" cy="5092262"/>
          </a:xfrm>
        </p:spPr>
        <p:txBody>
          <a:bodyPr>
            <a:normAutofit fontScale="92500" lnSpcReduction="10000"/>
          </a:bodyPr>
          <a:lstStyle/>
          <a:p>
            <a:r>
              <a:rPr lang="en-US" sz="2400" dirty="0"/>
              <a:t>The data stored in the database needs to be protected from unauthorized access, malicious destruction or alteration, and accidental introduction of inconsistency</a:t>
            </a:r>
            <a:r>
              <a:rPr lang="en-US" sz="2400" dirty="0" smtClean="0"/>
              <a:t>.</a:t>
            </a:r>
          </a:p>
          <a:p>
            <a:r>
              <a:rPr lang="en-US" sz="2400" dirty="0"/>
              <a:t>Misuse of the database can be categorized as being either intentional (malicious) or accidental. </a:t>
            </a:r>
            <a:endParaRPr lang="en-US" sz="2400" dirty="0" smtClean="0"/>
          </a:p>
          <a:p>
            <a:r>
              <a:rPr lang="en-US" sz="2400" dirty="0" smtClean="0"/>
              <a:t>Accidental </a:t>
            </a:r>
            <a:r>
              <a:rPr lang="en-US" sz="2400" dirty="0"/>
              <a:t>loss of data consistency may result from:</a:t>
            </a:r>
          </a:p>
          <a:p>
            <a:pPr lvl="1"/>
            <a:r>
              <a:rPr lang="en-US" sz="2200" dirty="0"/>
              <a:t>Crashes during transaction processing</a:t>
            </a:r>
            <a:br>
              <a:rPr lang="en-US" sz="2200" dirty="0"/>
            </a:br>
            <a:r>
              <a:rPr lang="en-US" sz="2200" dirty="0"/>
              <a:t> </a:t>
            </a:r>
          </a:p>
          <a:p>
            <a:pPr lvl="1"/>
            <a:r>
              <a:rPr lang="en-US" sz="2200" dirty="0"/>
              <a:t>Anomalies due to concurrent access to the database</a:t>
            </a:r>
            <a:br>
              <a:rPr lang="en-US" sz="2200" dirty="0"/>
            </a:br>
            <a:r>
              <a:rPr lang="en-US" sz="2200" dirty="0"/>
              <a:t> </a:t>
            </a:r>
          </a:p>
          <a:p>
            <a:pPr lvl="1"/>
            <a:r>
              <a:rPr lang="en-US" sz="2200" dirty="0"/>
              <a:t>Anomalies due to the distribution of data over several computers</a:t>
            </a:r>
            <a:br>
              <a:rPr lang="en-US" sz="2200" dirty="0"/>
            </a:br>
            <a:r>
              <a:rPr lang="en-US" sz="2200" dirty="0"/>
              <a:t> </a:t>
            </a:r>
          </a:p>
          <a:p>
            <a:pPr lvl="1"/>
            <a:r>
              <a:rPr lang="en-US" sz="2200" dirty="0"/>
              <a:t>A logical error that violates the assumption that transactions preserve the database consistency constraints.</a:t>
            </a:r>
          </a:p>
          <a:p>
            <a:endParaRPr lang="en-US" sz="2200" dirty="0"/>
          </a:p>
        </p:txBody>
      </p:sp>
    </p:spTree>
    <p:extLst>
      <p:ext uri="{BB962C8B-B14F-4D97-AF65-F5344CB8AC3E}">
        <p14:creationId xmlns:p14="http://schemas.microsoft.com/office/powerpoint/2010/main" xmlns="" val="85107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6910" y="346841"/>
            <a:ext cx="8954312" cy="5785945"/>
          </a:xfrm>
        </p:spPr>
        <p:txBody>
          <a:bodyPr>
            <a:normAutofit/>
          </a:bodyPr>
          <a:lstStyle/>
          <a:p>
            <a:r>
              <a:rPr lang="en-US" sz="2400" dirty="0"/>
              <a:t>It is easier to protect accidental loss of data consistency than to protect against malicious access to the database. </a:t>
            </a:r>
            <a:endParaRPr lang="en-US" sz="2400" dirty="0" smtClean="0"/>
          </a:p>
          <a:p>
            <a:r>
              <a:rPr lang="en-US" sz="2400" dirty="0" smtClean="0"/>
              <a:t>Among </a:t>
            </a:r>
            <a:r>
              <a:rPr lang="en-US" sz="2400" dirty="0"/>
              <a:t>the forms of malicious access are the following:</a:t>
            </a:r>
          </a:p>
          <a:p>
            <a:pPr lvl="1"/>
            <a:r>
              <a:rPr lang="en-US" sz="2200" dirty="0"/>
              <a:t>Unauthorized reading of data (theft of information)</a:t>
            </a:r>
            <a:br>
              <a:rPr lang="en-US" sz="2200" dirty="0"/>
            </a:br>
            <a:r>
              <a:rPr lang="en-US" sz="2200" dirty="0"/>
              <a:t> </a:t>
            </a:r>
          </a:p>
          <a:p>
            <a:pPr lvl="1"/>
            <a:r>
              <a:rPr lang="en-US" sz="2200" dirty="0" smtClean="0"/>
              <a:t>Unauthorized </a:t>
            </a:r>
            <a:r>
              <a:rPr lang="en-US" sz="2200" dirty="0"/>
              <a:t>modification of data</a:t>
            </a:r>
            <a:br>
              <a:rPr lang="en-US" sz="2200" dirty="0"/>
            </a:br>
            <a:r>
              <a:rPr lang="en-US" sz="2200" dirty="0"/>
              <a:t> </a:t>
            </a:r>
          </a:p>
          <a:p>
            <a:pPr lvl="1"/>
            <a:r>
              <a:rPr lang="en-US" sz="2200" dirty="0"/>
              <a:t>Unauthorized destruction of data</a:t>
            </a:r>
          </a:p>
          <a:p>
            <a:endParaRPr lang="en-US" sz="2200" dirty="0"/>
          </a:p>
        </p:txBody>
      </p:sp>
    </p:spTree>
    <p:extLst>
      <p:ext uri="{BB962C8B-B14F-4D97-AF65-F5344CB8AC3E}">
        <p14:creationId xmlns:p14="http://schemas.microsoft.com/office/powerpoint/2010/main" xmlns="" val="21578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834" y="0"/>
            <a:ext cx="9285388" cy="6526924"/>
          </a:xfrm>
        </p:spPr>
        <p:txBody>
          <a:bodyPr>
            <a:normAutofit/>
          </a:bodyPr>
          <a:lstStyle/>
          <a:p>
            <a:r>
              <a:rPr lang="en-US" sz="2400" dirty="0"/>
              <a:t>To protect database, we must make security measures at several levels. </a:t>
            </a:r>
            <a:endParaRPr lang="en-US" sz="2400" dirty="0" smtClean="0"/>
          </a:p>
          <a:p>
            <a:r>
              <a:rPr lang="en-US" sz="2400" b="1" dirty="0" smtClean="0"/>
              <a:t>1</a:t>
            </a:r>
            <a:r>
              <a:rPr lang="en-US" sz="2400" b="1" dirty="0"/>
              <a:t>. Physical Security </a:t>
            </a:r>
            <a:endParaRPr lang="en-US" sz="2400" b="1" dirty="0" smtClean="0"/>
          </a:p>
          <a:p>
            <a:pPr lvl="1"/>
            <a:r>
              <a:rPr lang="en-US" sz="2200" dirty="0" smtClean="0"/>
              <a:t>a</a:t>
            </a:r>
            <a:r>
              <a:rPr lang="en-US" sz="2200" dirty="0"/>
              <a:t>. The room where the computer storing a database must be itself strong and secured. </a:t>
            </a:r>
          </a:p>
          <a:p>
            <a:pPr lvl="1"/>
            <a:r>
              <a:rPr lang="en-US" sz="2000" dirty="0" smtClean="0"/>
              <a:t>b</a:t>
            </a:r>
            <a:r>
              <a:rPr lang="en-US" sz="2000" dirty="0"/>
              <a:t>. Unknown person must be restricted to enter into system room. </a:t>
            </a:r>
          </a:p>
          <a:p>
            <a:pPr lvl="1"/>
            <a:r>
              <a:rPr lang="en-US" sz="2000" dirty="0" smtClean="0"/>
              <a:t>c</a:t>
            </a:r>
            <a:r>
              <a:rPr lang="en-US" sz="2000" dirty="0"/>
              <a:t>. Placing backup copies of database in a separate location so that they remain safe in case of any disaster in office area. </a:t>
            </a:r>
          </a:p>
          <a:p>
            <a:pPr lvl="1"/>
            <a:r>
              <a:rPr lang="en-US" sz="2000" dirty="0" smtClean="0"/>
              <a:t>d</a:t>
            </a:r>
            <a:r>
              <a:rPr lang="en-US" sz="2000" dirty="0"/>
              <a:t>. It also includes protection of database against fire, earthquake. </a:t>
            </a:r>
            <a:endParaRPr lang="en-US" sz="2000" dirty="0" smtClean="0"/>
          </a:p>
        </p:txBody>
      </p:sp>
    </p:spTree>
    <p:extLst>
      <p:ext uri="{BB962C8B-B14F-4D97-AF65-F5344CB8AC3E}">
        <p14:creationId xmlns:p14="http://schemas.microsoft.com/office/powerpoint/2010/main" xmlns="" val="274187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822" y="110359"/>
            <a:ext cx="8915400" cy="5296367"/>
          </a:xfrm>
        </p:spPr>
        <p:txBody>
          <a:bodyPr>
            <a:normAutofit/>
          </a:bodyPr>
          <a:lstStyle/>
          <a:p>
            <a:r>
              <a:rPr lang="en-US" sz="2400" b="1" dirty="0"/>
              <a:t>2. Human </a:t>
            </a:r>
          </a:p>
          <a:p>
            <a:pPr lvl="1"/>
            <a:r>
              <a:rPr lang="en-US" sz="2200" dirty="0" smtClean="0"/>
              <a:t>The </a:t>
            </a:r>
            <a:r>
              <a:rPr lang="en-US" sz="2200" dirty="0"/>
              <a:t>unauthorized access of data should be prevented. </a:t>
            </a:r>
            <a:endParaRPr lang="en-US" sz="2200" dirty="0" smtClean="0"/>
          </a:p>
          <a:p>
            <a:pPr lvl="1"/>
            <a:r>
              <a:rPr lang="en-US" sz="2200" dirty="0" smtClean="0"/>
              <a:t>There </a:t>
            </a:r>
            <a:r>
              <a:rPr lang="en-US" sz="2200" dirty="0"/>
              <a:t>are many measures to protect data from unauthorized access like as password system</a:t>
            </a:r>
            <a:r>
              <a:rPr lang="en-US" sz="2200" dirty="0" smtClean="0"/>
              <a:t>.</a:t>
            </a:r>
          </a:p>
          <a:p>
            <a:pPr lvl="1"/>
            <a:r>
              <a:rPr lang="en-US" sz="2200" dirty="0" smtClean="0"/>
              <a:t> </a:t>
            </a:r>
            <a:r>
              <a:rPr lang="en-US" sz="2200" dirty="0"/>
              <a:t>Also the employee of a company should not leak valuable information about the organization to outsiders. </a:t>
            </a:r>
            <a:endParaRPr lang="en-US" sz="2200" dirty="0" smtClean="0"/>
          </a:p>
          <a:p>
            <a:r>
              <a:rPr lang="en-US" sz="2400" b="1" dirty="0"/>
              <a:t>3. Operation System </a:t>
            </a:r>
          </a:p>
          <a:p>
            <a:pPr lvl="1"/>
            <a:r>
              <a:rPr lang="en-US" sz="2200" dirty="0" smtClean="0"/>
              <a:t>No </a:t>
            </a:r>
            <a:r>
              <a:rPr lang="en-US" sz="2200" dirty="0"/>
              <a:t>matter how secure the database system is, weakness in OS security may serve as a means of unauthorized access to the database. </a:t>
            </a:r>
            <a:endParaRPr lang="en-US" sz="2000" dirty="0"/>
          </a:p>
        </p:txBody>
      </p:sp>
    </p:spTree>
    <p:extLst>
      <p:ext uri="{BB962C8B-B14F-4D97-AF65-F5344CB8AC3E}">
        <p14:creationId xmlns:p14="http://schemas.microsoft.com/office/powerpoint/2010/main" xmlns="" val="19242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822" y="110359"/>
            <a:ext cx="8915400" cy="6164317"/>
          </a:xfrm>
        </p:spPr>
        <p:txBody>
          <a:bodyPr>
            <a:normAutofit/>
          </a:bodyPr>
          <a:lstStyle/>
          <a:p>
            <a:r>
              <a:rPr lang="en-US" sz="2400" b="1" dirty="0"/>
              <a:t>4. Network</a:t>
            </a:r>
          </a:p>
          <a:p>
            <a:pPr lvl="1"/>
            <a:r>
              <a:rPr lang="en-US" sz="2200" dirty="0" smtClean="0"/>
              <a:t>The </a:t>
            </a:r>
            <a:r>
              <a:rPr lang="en-US" sz="2200" dirty="0"/>
              <a:t>database information must be protected from hackers and attack of viruses, leakages of data while being transferred from one computer to other in a network or internet. </a:t>
            </a:r>
            <a:endParaRPr lang="en-US" sz="2200" dirty="0" smtClean="0"/>
          </a:p>
          <a:p>
            <a:r>
              <a:rPr lang="en-US" sz="2400" b="1" dirty="0"/>
              <a:t>5. Database System </a:t>
            </a:r>
          </a:p>
          <a:p>
            <a:pPr lvl="1"/>
            <a:r>
              <a:rPr lang="en-US" sz="2200" dirty="0" smtClean="0"/>
              <a:t>Database </a:t>
            </a:r>
            <a:r>
              <a:rPr lang="en-US" sz="2200" dirty="0"/>
              <a:t>system users may be authorized to access only limited portion of the database. </a:t>
            </a:r>
            <a:endParaRPr lang="en-US" sz="2200" dirty="0" smtClean="0"/>
          </a:p>
          <a:p>
            <a:pPr lvl="1"/>
            <a:r>
              <a:rPr lang="en-US" sz="2200" dirty="0" smtClean="0"/>
              <a:t>Here </a:t>
            </a:r>
            <a:r>
              <a:rPr lang="en-US" sz="2200" dirty="0"/>
              <a:t>user may be allowed to issue queries without any modification. </a:t>
            </a:r>
            <a:endParaRPr lang="en-US" sz="2200" dirty="0" smtClean="0"/>
          </a:p>
          <a:p>
            <a:pPr lvl="1"/>
            <a:r>
              <a:rPr lang="en-US" sz="2200" dirty="0" smtClean="0"/>
              <a:t>Also </a:t>
            </a:r>
            <a:r>
              <a:rPr lang="en-US" sz="2200" dirty="0"/>
              <a:t>several views can be utilized as a form of security in the database because it can be used to suppress the confidential columns from viewing and manipulation.</a:t>
            </a:r>
            <a:r>
              <a:rPr lang="en-US" sz="2000" dirty="0" smtClean="0"/>
              <a:t>. </a:t>
            </a:r>
            <a:endParaRPr lang="en-US" dirty="0"/>
          </a:p>
        </p:txBody>
      </p:sp>
    </p:spTree>
    <p:extLst>
      <p:ext uri="{BB962C8B-B14F-4D97-AF65-F5344CB8AC3E}">
        <p14:creationId xmlns:p14="http://schemas.microsoft.com/office/powerpoint/2010/main" xmlns="" val="169766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92</TotalTime>
  <Words>2468</Words>
  <Application>Microsoft Office PowerPoint</Application>
  <PresentationFormat>Custom</PresentationFormat>
  <Paragraphs>172</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Ion</vt:lpstr>
      <vt:lpstr>Chapter 6  Security</vt:lpstr>
      <vt:lpstr>Introduction </vt:lpstr>
      <vt:lpstr>Needs of database security </vt:lpstr>
      <vt:lpstr>Database Integrity </vt:lpstr>
      <vt:lpstr>Integrity Violations</vt:lpstr>
      <vt:lpstr>Slide 6</vt:lpstr>
      <vt:lpstr>Slide 7</vt:lpstr>
      <vt:lpstr>Slide 8</vt:lpstr>
      <vt:lpstr>Slide 9</vt:lpstr>
      <vt:lpstr>Slide 10</vt:lpstr>
      <vt:lpstr>Authorization  </vt:lpstr>
      <vt:lpstr>Slide 12</vt:lpstr>
      <vt:lpstr>Authentication  </vt:lpstr>
      <vt:lpstr>1. Password Based Authentication:  </vt:lpstr>
      <vt:lpstr>Slide 15</vt:lpstr>
      <vt:lpstr>2. Artifact Based Authentication:  </vt:lpstr>
      <vt:lpstr>3. Biometric Technique:  </vt:lpstr>
      <vt:lpstr>Access Control  </vt:lpstr>
      <vt:lpstr>Slide 19</vt:lpstr>
      <vt:lpstr>Slide 20</vt:lpstr>
      <vt:lpstr>Discretionary Access Control Vs Mandatory Access Control</vt:lpstr>
      <vt:lpstr>Slide 22</vt:lpstr>
      <vt:lpstr>Security and View </vt:lpstr>
      <vt:lpstr>Slide 24</vt:lpstr>
      <vt:lpstr>Slide 25</vt:lpstr>
      <vt:lpstr>Cryptography </vt:lpstr>
      <vt:lpstr>Slide 27</vt:lpstr>
      <vt:lpstr>Slide 28</vt:lpstr>
      <vt:lpstr>Types of Cryptography</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Security</dc:title>
  <dc:creator>User</dc:creator>
  <cp:lastModifiedBy>User</cp:lastModifiedBy>
  <cp:revision>13</cp:revision>
  <dcterms:created xsi:type="dcterms:W3CDTF">2021-03-23T01:54:11Z</dcterms:created>
  <dcterms:modified xsi:type="dcterms:W3CDTF">2022-06-28T04:58:07Z</dcterms:modified>
</cp:coreProperties>
</file>