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8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27" autoAdjust="0"/>
    <p:restoredTop sz="94660"/>
  </p:normalViewPr>
  <p:slideViewPr>
    <p:cSldViewPr snapToGrid="0">
      <p:cViewPr varScale="1">
        <p:scale>
          <a:sx n="89" d="100"/>
          <a:sy n="89" d="100"/>
        </p:scale>
        <p:origin x="3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29-Mar-21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29-Mar-21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29-Mar-21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29-Mar-21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29-Mar-21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29-Mar-21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29-Mar-21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29-Mar-21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29-Mar-21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29-Mar-21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29-Mar-21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Chapter </a:t>
            </a:r>
            <a:r>
              <a:rPr lang="en-US" dirty="0" smtClean="0"/>
              <a:t>7</a:t>
            </a:r>
            <a:br>
              <a:rPr lang="en-US" dirty="0" smtClean="0"/>
            </a:br>
            <a:r>
              <a:rPr lang="en-US" dirty="0" smtClean="0"/>
              <a:t>Query </a:t>
            </a:r>
            <a:r>
              <a:rPr lang="en-US" dirty="0"/>
              <a:t>Processing </a:t>
            </a:r>
          </a:p>
        </p:txBody>
      </p:sp>
      <p:sp>
        <p:nvSpPr>
          <p:cNvPr id="3" name="Subtitle 2"/>
          <p:cNvSpPr>
            <a:spLocks noGrp="1"/>
          </p:cNvSpPr>
          <p:nvPr>
            <p:ph type="subTitle" idx="1"/>
          </p:nvPr>
        </p:nvSpPr>
        <p:spPr>
          <a:xfrm>
            <a:off x="1371600" y="3852918"/>
            <a:ext cx="9448800" cy="1712310"/>
          </a:xfrm>
        </p:spPr>
        <p:txBody>
          <a:bodyPr>
            <a:normAutofit/>
          </a:bodyPr>
          <a:lstStyle/>
          <a:p>
            <a:r>
              <a:rPr lang="en-US" dirty="0"/>
              <a:t>Presented by : </a:t>
            </a:r>
            <a:r>
              <a:rPr lang="en-US" dirty="0" err="1"/>
              <a:t>Er</a:t>
            </a:r>
            <a:r>
              <a:rPr lang="en-US" dirty="0"/>
              <a:t>. </a:t>
            </a:r>
            <a:r>
              <a:rPr lang="en-US" dirty="0" err="1"/>
              <a:t>Lali</a:t>
            </a:r>
            <a:r>
              <a:rPr lang="en-US" dirty="0"/>
              <a:t> </a:t>
            </a:r>
            <a:r>
              <a:rPr lang="en-US" dirty="0" err="1"/>
              <a:t>Manandhar</a:t>
            </a:r>
            <a:endParaRPr lang="en-US" dirty="0"/>
          </a:p>
          <a:p>
            <a:r>
              <a:rPr lang="en-US" dirty="0"/>
              <a:t>	           	 </a:t>
            </a:r>
            <a:r>
              <a:rPr lang="en-US" dirty="0" smtClean="0"/>
              <a:t>Assistant </a:t>
            </a:r>
            <a:r>
              <a:rPr lang="en-US" dirty="0"/>
              <a:t>Senior Lecturer</a:t>
            </a:r>
          </a:p>
          <a:p>
            <a:r>
              <a:rPr lang="en-US" dirty="0"/>
              <a:t>                          </a:t>
            </a:r>
            <a:r>
              <a:rPr lang="en-US" dirty="0" smtClean="0"/>
              <a:t> Everest </a:t>
            </a:r>
            <a:r>
              <a:rPr lang="en-US" dirty="0"/>
              <a:t>Engineering College</a:t>
            </a:r>
          </a:p>
          <a:p>
            <a:endParaRPr lang="en-US" dirty="0"/>
          </a:p>
        </p:txBody>
      </p:sp>
    </p:spTree>
    <p:extLst>
      <p:ext uri="{BB962C8B-B14F-4D97-AF65-F5344CB8AC3E}">
        <p14:creationId xmlns:p14="http://schemas.microsoft.com/office/powerpoint/2010/main" val="1883698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4111"/>
            <a:ext cx="9845566" cy="827944"/>
          </a:xfrm>
        </p:spPr>
        <p:txBody>
          <a:bodyPr>
            <a:normAutofit fontScale="90000"/>
          </a:bodyPr>
          <a:lstStyle/>
          <a:p>
            <a:pPr algn="l"/>
            <a:r>
              <a:rPr lang="en-US" dirty="0"/>
              <a:t>Equivalence / Transformation Rules </a:t>
            </a:r>
          </a:p>
        </p:txBody>
      </p:sp>
      <p:sp>
        <p:nvSpPr>
          <p:cNvPr id="3" name="Content Placeholder 2"/>
          <p:cNvSpPr>
            <a:spLocks noGrp="1"/>
          </p:cNvSpPr>
          <p:nvPr>
            <p:ph idx="1"/>
          </p:nvPr>
        </p:nvSpPr>
        <p:spPr>
          <a:xfrm>
            <a:off x="685800" y="1072056"/>
            <a:ext cx="10820400" cy="5146630"/>
          </a:xfrm>
        </p:spPr>
        <p:txBody>
          <a:bodyPr>
            <a:normAutofit/>
          </a:bodyPr>
          <a:lstStyle/>
          <a:p>
            <a:r>
              <a:rPr lang="en-US" sz="2800" dirty="0"/>
              <a:t>Two algebraic expressions are said to be equivalent if they produce same result. </a:t>
            </a:r>
            <a:endParaRPr lang="en-US" sz="2800" dirty="0" smtClean="0"/>
          </a:p>
          <a:p>
            <a:r>
              <a:rPr lang="en-US" sz="2800" dirty="0" smtClean="0"/>
              <a:t>By </a:t>
            </a:r>
            <a:r>
              <a:rPr lang="en-US" sz="2800" dirty="0"/>
              <a:t>using the equivalence rule which is concerned with basic relational algebra operator, we can formulate any equivalent expressions for a single query. </a:t>
            </a:r>
            <a:endParaRPr lang="en-US" sz="2800" dirty="0" smtClean="0"/>
          </a:p>
          <a:p>
            <a:r>
              <a:rPr lang="en-US" sz="2800" dirty="0" smtClean="0"/>
              <a:t>If </a:t>
            </a:r>
            <a:r>
              <a:rPr lang="en-US" sz="2800" dirty="0"/>
              <a:t>R, S and T are relations and C1, C2……</a:t>
            </a:r>
            <a:r>
              <a:rPr lang="en-US" sz="2800" dirty="0" err="1"/>
              <a:t>Cn</a:t>
            </a:r>
            <a:r>
              <a:rPr lang="en-US" sz="2800" dirty="0"/>
              <a:t> are conditions then equivalent rules </a:t>
            </a:r>
            <a:r>
              <a:rPr lang="en-US" sz="2800" dirty="0" smtClean="0"/>
              <a:t>are:</a:t>
            </a:r>
            <a:endParaRPr lang="en-US" sz="2800" dirty="0"/>
          </a:p>
        </p:txBody>
      </p:sp>
    </p:spTree>
    <p:extLst>
      <p:ext uri="{BB962C8B-B14F-4D97-AF65-F5344CB8AC3E}">
        <p14:creationId xmlns:p14="http://schemas.microsoft.com/office/powerpoint/2010/main" val="2623850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23733"/>
          </a:xfrm>
        </p:spPr>
      </p:pic>
    </p:spTree>
    <p:extLst>
      <p:ext uri="{BB962C8B-B14F-4D97-AF65-F5344CB8AC3E}">
        <p14:creationId xmlns:p14="http://schemas.microsoft.com/office/powerpoint/2010/main" val="3653598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241" y="1289958"/>
            <a:ext cx="11149983" cy="4196444"/>
          </a:xfrm>
        </p:spPr>
      </p:pic>
    </p:spTree>
    <p:extLst>
      <p:ext uri="{BB962C8B-B14F-4D97-AF65-F5344CB8AC3E}">
        <p14:creationId xmlns:p14="http://schemas.microsoft.com/office/powerpoint/2010/main" val="1529817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4111"/>
            <a:ext cx="8610600" cy="827944"/>
          </a:xfrm>
        </p:spPr>
        <p:txBody>
          <a:bodyPr/>
          <a:lstStyle/>
          <a:p>
            <a:pPr algn="l"/>
            <a:r>
              <a:rPr lang="en-US" dirty="0"/>
              <a:t>Operator Tree </a:t>
            </a:r>
          </a:p>
        </p:txBody>
      </p:sp>
      <p:sp>
        <p:nvSpPr>
          <p:cNvPr id="3" name="Content Placeholder 2"/>
          <p:cNvSpPr>
            <a:spLocks noGrp="1"/>
          </p:cNvSpPr>
          <p:nvPr>
            <p:ph idx="1"/>
          </p:nvPr>
        </p:nvSpPr>
        <p:spPr>
          <a:xfrm>
            <a:off x="685800" y="1072056"/>
            <a:ext cx="10820400" cy="5146630"/>
          </a:xfrm>
        </p:spPr>
        <p:txBody>
          <a:bodyPr>
            <a:normAutofit/>
          </a:bodyPr>
          <a:lstStyle/>
          <a:p>
            <a:r>
              <a:rPr lang="en-US" sz="2800" dirty="0"/>
              <a:t>The relational algebra query can be represented graphically for simplicity by an operator tree. </a:t>
            </a:r>
            <a:endParaRPr lang="en-US" sz="2800" dirty="0" smtClean="0"/>
          </a:p>
          <a:p>
            <a:r>
              <a:rPr lang="en-US" sz="2800" dirty="0" smtClean="0"/>
              <a:t>An </a:t>
            </a:r>
            <a:r>
              <a:rPr lang="en-US" sz="2800" dirty="0"/>
              <a:t>operator tree is a tree in which leaf node is a relation stored in the database and a non-leaf node is a intermediate relation produce by a relational algebra operator. </a:t>
            </a:r>
            <a:endParaRPr lang="en-US" sz="2800" dirty="0" smtClean="0"/>
          </a:p>
          <a:p>
            <a:r>
              <a:rPr lang="en-US" sz="2800" dirty="0" smtClean="0"/>
              <a:t>The </a:t>
            </a:r>
            <a:r>
              <a:rPr lang="en-US" sz="2800" dirty="0"/>
              <a:t>sequence of operations is directed from leaves to the root, which represents the answer to the query. </a:t>
            </a:r>
            <a:endParaRPr lang="en-US" sz="2800" dirty="0" smtClean="0"/>
          </a:p>
          <a:p>
            <a:r>
              <a:rPr lang="en-US" sz="2800" dirty="0"/>
              <a:t>Note, Let E1 and E2 be two relation then using rule no 4 (if c has attribute only from E1) </a:t>
            </a:r>
          </a:p>
        </p:txBody>
      </p:sp>
    </p:spTree>
    <p:extLst>
      <p:ext uri="{BB962C8B-B14F-4D97-AF65-F5344CB8AC3E}">
        <p14:creationId xmlns:p14="http://schemas.microsoft.com/office/powerpoint/2010/main" val="165027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241" y="1632016"/>
            <a:ext cx="11149983" cy="3512327"/>
          </a:xfrm>
        </p:spPr>
      </p:pic>
    </p:spTree>
    <p:extLst>
      <p:ext uri="{BB962C8B-B14F-4D97-AF65-F5344CB8AC3E}">
        <p14:creationId xmlns:p14="http://schemas.microsoft.com/office/powerpoint/2010/main" val="2289979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0"/>
            <a:ext cx="8610600" cy="827944"/>
          </a:xfrm>
        </p:spPr>
        <p:txBody>
          <a:bodyPr/>
          <a:lstStyle/>
          <a:p>
            <a:pPr algn="l"/>
            <a:r>
              <a:rPr lang="en-US" dirty="0"/>
              <a:t>Example: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9" y="827944"/>
            <a:ext cx="8610601" cy="5638169"/>
          </a:xfrm>
        </p:spPr>
      </p:pic>
    </p:spTree>
    <p:extLst>
      <p:ext uri="{BB962C8B-B14F-4D97-AF65-F5344CB8AC3E}">
        <p14:creationId xmlns:p14="http://schemas.microsoft.com/office/powerpoint/2010/main" val="1682079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4111"/>
            <a:ext cx="8610600" cy="827944"/>
          </a:xfrm>
        </p:spPr>
        <p:txBody>
          <a:bodyPr/>
          <a:lstStyle/>
          <a:p>
            <a:pPr algn="l"/>
            <a:r>
              <a:rPr lang="en-US" dirty="0"/>
              <a:t>Query Optimization</a:t>
            </a:r>
          </a:p>
        </p:txBody>
      </p:sp>
      <p:sp>
        <p:nvSpPr>
          <p:cNvPr id="3" name="Content Placeholder 2"/>
          <p:cNvSpPr>
            <a:spLocks noGrp="1"/>
          </p:cNvSpPr>
          <p:nvPr>
            <p:ph idx="1"/>
          </p:nvPr>
        </p:nvSpPr>
        <p:spPr>
          <a:xfrm>
            <a:off x="685800" y="1072056"/>
            <a:ext cx="10820400" cy="5557344"/>
          </a:xfrm>
        </p:spPr>
        <p:txBody>
          <a:bodyPr>
            <a:normAutofit/>
          </a:bodyPr>
          <a:lstStyle/>
          <a:p>
            <a:r>
              <a:rPr lang="en-US" sz="2800" dirty="0"/>
              <a:t>It is the process of selecting the most efficient query execution plan among the many strategies possible for processing a query</a:t>
            </a:r>
            <a:r>
              <a:rPr lang="en-US" sz="2800" dirty="0" smtClean="0"/>
              <a:t>.</a:t>
            </a:r>
          </a:p>
          <a:p>
            <a:r>
              <a:rPr lang="en-US" sz="2800" dirty="0" smtClean="0"/>
              <a:t> </a:t>
            </a:r>
            <a:r>
              <a:rPr lang="en-US" sz="2800" dirty="0"/>
              <a:t>The query optimizer is very important component of a database system because the efficiency of the system depends on the performance of the optimizer</a:t>
            </a:r>
            <a:r>
              <a:rPr lang="en-US" sz="2800" dirty="0" smtClean="0"/>
              <a:t>.</a:t>
            </a:r>
          </a:p>
          <a:p>
            <a:r>
              <a:rPr lang="en-US" sz="2800" dirty="0" smtClean="0"/>
              <a:t> </a:t>
            </a:r>
            <a:r>
              <a:rPr lang="en-US" sz="2800" dirty="0"/>
              <a:t>The selected plan minimizes the </a:t>
            </a:r>
            <a:r>
              <a:rPr lang="en-US" sz="2800" dirty="0" smtClean="0"/>
              <a:t>cost </a:t>
            </a:r>
            <a:r>
              <a:rPr lang="en-US" sz="2800" dirty="0"/>
              <a:t>function. </a:t>
            </a:r>
            <a:endParaRPr lang="en-US" sz="2800" dirty="0" smtClean="0"/>
          </a:p>
          <a:p>
            <a:r>
              <a:rPr lang="en-US" sz="2800" dirty="0"/>
              <a:t>Query optimization refers to the process of producing a query execution plan which represents an execution strategy for the query. </a:t>
            </a:r>
            <a:endParaRPr lang="en-US" sz="2800" dirty="0" smtClean="0"/>
          </a:p>
          <a:p>
            <a:r>
              <a:rPr lang="en-US" sz="2800" dirty="0" smtClean="0"/>
              <a:t>The </a:t>
            </a:r>
            <a:r>
              <a:rPr lang="en-US" sz="2800" dirty="0"/>
              <a:t>selected plan minimizes an object cost function. </a:t>
            </a:r>
          </a:p>
        </p:txBody>
      </p:sp>
    </p:spTree>
    <p:extLst>
      <p:ext uri="{BB962C8B-B14F-4D97-AF65-F5344CB8AC3E}">
        <p14:creationId xmlns:p14="http://schemas.microsoft.com/office/powerpoint/2010/main" val="3088575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4111"/>
            <a:ext cx="8610600" cy="827944"/>
          </a:xfrm>
        </p:spPr>
        <p:txBody>
          <a:bodyPr/>
          <a:lstStyle/>
          <a:p>
            <a:pPr algn="l"/>
            <a:r>
              <a:rPr lang="en-US" dirty="0"/>
              <a:t>Steps of optimization </a:t>
            </a:r>
          </a:p>
        </p:txBody>
      </p:sp>
      <p:sp>
        <p:nvSpPr>
          <p:cNvPr id="3" name="Content Placeholder 2"/>
          <p:cNvSpPr>
            <a:spLocks noGrp="1"/>
          </p:cNvSpPr>
          <p:nvPr>
            <p:ph idx="1"/>
          </p:nvPr>
        </p:nvSpPr>
        <p:spPr>
          <a:xfrm>
            <a:off x="685800" y="1072056"/>
            <a:ext cx="10820400" cy="5557344"/>
          </a:xfrm>
        </p:spPr>
        <p:txBody>
          <a:bodyPr>
            <a:normAutofit/>
          </a:bodyPr>
          <a:lstStyle/>
          <a:p>
            <a:r>
              <a:rPr lang="en-US" sz="2800" b="1" dirty="0"/>
              <a:t>Step 1 − Query Tree </a:t>
            </a:r>
            <a:r>
              <a:rPr lang="en-US" sz="2800" b="1" dirty="0" smtClean="0"/>
              <a:t>Generation</a:t>
            </a:r>
          </a:p>
          <a:p>
            <a:r>
              <a:rPr lang="en-US" sz="2800" b="1" dirty="0"/>
              <a:t>Step 2 − Query Plan </a:t>
            </a:r>
            <a:r>
              <a:rPr lang="en-US" sz="2800" b="1" dirty="0" smtClean="0"/>
              <a:t>Generation</a:t>
            </a:r>
          </a:p>
          <a:p>
            <a:r>
              <a:rPr lang="en-US" sz="2800" b="1" dirty="0"/>
              <a:t>Step 3− Code Generation</a:t>
            </a:r>
            <a:endParaRPr lang="en-US" sz="2800" dirty="0"/>
          </a:p>
        </p:txBody>
      </p:sp>
    </p:spTree>
    <p:extLst>
      <p:ext uri="{BB962C8B-B14F-4D97-AF65-F5344CB8AC3E}">
        <p14:creationId xmlns:p14="http://schemas.microsoft.com/office/powerpoint/2010/main" val="2546831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4111"/>
            <a:ext cx="8610600" cy="827944"/>
          </a:xfrm>
        </p:spPr>
        <p:txBody>
          <a:bodyPr/>
          <a:lstStyle/>
          <a:p>
            <a:r>
              <a:rPr lang="en-US" b="1" dirty="0"/>
              <a:t>Step 1 − Query Tree Generation</a:t>
            </a:r>
          </a:p>
        </p:txBody>
      </p:sp>
      <p:sp>
        <p:nvSpPr>
          <p:cNvPr id="3" name="Content Placeholder 2"/>
          <p:cNvSpPr>
            <a:spLocks noGrp="1"/>
          </p:cNvSpPr>
          <p:nvPr>
            <p:ph idx="1"/>
          </p:nvPr>
        </p:nvSpPr>
        <p:spPr>
          <a:xfrm>
            <a:off x="685799" y="1072056"/>
            <a:ext cx="10989129" cy="5785944"/>
          </a:xfrm>
        </p:spPr>
        <p:txBody>
          <a:bodyPr>
            <a:normAutofit lnSpcReduction="10000"/>
          </a:bodyPr>
          <a:lstStyle/>
          <a:p>
            <a:r>
              <a:rPr lang="en-US" sz="2800" dirty="0"/>
              <a:t>A query tree is a tree data structure representing a relational algebra expression. </a:t>
            </a:r>
            <a:endParaRPr lang="en-US" sz="2800" dirty="0" smtClean="0"/>
          </a:p>
          <a:p>
            <a:r>
              <a:rPr lang="en-US" sz="2800" dirty="0" smtClean="0"/>
              <a:t>The </a:t>
            </a:r>
            <a:r>
              <a:rPr lang="en-US" sz="2800" dirty="0"/>
              <a:t>tables of the query are represented as leaf nodes. </a:t>
            </a:r>
            <a:endParaRPr lang="en-US" sz="2800" dirty="0" smtClean="0"/>
          </a:p>
          <a:p>
            <a:r>
              <a:rPr lang="en-US" sz="2800" dirty="0" smtClean="0"/>
              <a:t>The </a:t>
            </a:r>
            <a:r>
              <a:rPr lang="en-US" sz="2800" dirty="0"/>
              <a:t>relational algebra operations are represented as the internal nodes. </a:t>
            </a:r>
            <a:endParaRPr lang="en-US" sz="2800" dirty="0" smtClean="0"/>
          </a:p>
          <a:p>
            <a:r>
              <a:rPr lang="en-US" sz="2800" dirty="0" smtClean="0"/>
              <a:t>The </a:t>
            </a:r>
            <a:r>
              <a:rPr lang="en-US" sz="2800" dirty="0"/>
              <a:t>root represents the query as a whole</a:t>
            </a:r>
            <a:r>
              <a:rPr lang="en-US" sz="2800" dirty="0" smtClean="0"/>
              <a:t>.</a:t>
            </a:r>
          </a:p>
          <a:p>
            <a:r>
              <a:rPr lang="en-US" sz="2800" dirty="0"/>
              <a:t>Steps </a:t>
            </a:r>
            <a:r>
              <a:rPr lang="en-US" sz="2800" dirty="0" smtClean="0"/>
              <a:t>:</a:t>
            </a:r>
          </a:p>
          <a:p>
            <a:pPr lvl="1"/>
            <a:r>
              <a:rPr lang="en-US" sz="2600" dirty="0" smtClean="0"/>
              <a:t>1</a:t>
            </a:r>
            <a:r>
              <a:rPr lang="en-US" sz="2600" dirty="0"/>
              <a:t>. Create an initial operator (expression) tree. </a:t>
            </a:r>
            <a:endParaRPr lang="en-US" sz="2600" dirty="0" smtClean="0"/>
          </a:p>
          <a:p>
            <a:pPr lvl="1"/>
            <a:r>
              <a:rPr lang="en-US" sz="2600" dirty="0" smtClean="0"/>
              <a:t>2</a:t>
            </a:r>
            <a:r>
              <a:rPr lang="en-US" sz="2600" dirty="0"/>
              <a:t>. Move select operation down the tree for the easiest possible execution. </a:t>
            </a:r>
            <a:endParaRPr lang="en-US" sz="2600" dirty="0" smtClean="0"/>
          </a:p>
          <a:p>
            <a:pPr lvl="1"/>
            <a:r>
              <a:rPr lang="en-US" sz="2600" dirty="0" smtClean="0"/>
              <a:t>3</a:t>
            </a:r>
            <a:r>
              <a:rPr lang="en-US" sz="2600" dirty="0"/>
              <a:t>. Applying more restrictive select operation first. </a:t>
            </a:r>
            <a:endParaRPr lang="en-US" sz="2600" dirty="0" smtClean="0"/>
          </a:p>
          <a:p>
            <a:pPr lvl="1"/>
            <a:r>
              <a:rPr lang="en-US" sz="2600" dirty="0" smtClean="0"/>
              <a:t>4</a:t>
            </a:r>
            <a:r>
              <a:rPr lang="en-US" sz="2600" dirty="0"/>
              <a:t>. Replace Cartesian product by join. </a:t>
            </a:r>
            <a:endParaRPr lang="en-US" sz="2600" dirty="0" smtClean="0"/>
          </a:p>
          <a:p>
            <a:pPr lvl="1"/>
            <a:r>
              <a:rPr lang="en-US" sz="2600" dirty="0" smtClean="0"/>
              <a:t>5</a:t>
            </a:r>
            <a:r>
              <a:rPr lang="en-US" sz="2600" dirty="0"/>
              <a:t>. Creating new projection whenever needed. </a:t>
            </a:r>
            <a:endParaRPr lang="en-US" sz="2600" dirty="0" smtClean="0"/>
          </a:p>
          <a:p>
            <a:pPr lvl="1"/>
            <a:r>
              <a:rPr lang="en-US" sz="2600" dirty="0" smtClean="0"/>
              <a:t>6</a:t>
            </a:r>
            <a:r>
              <a:rPr lang="en-US" sz="2600" dirty="0"/>
              <a:t>. Adjusting rest of the tree accordingly. </a:t>
            </a:r>
          </a:p>
        </p:txBody>
      </p:sp>
    </p:spTree>
    <p:extLst>
      <p:ext uri="{BB962C8B-B14F-4D97-AF65-F5344CB8AC3E}">
        <p14:creationId xmlns:p14="http://schemas.microsoft.com/office/powerpoint/2010/main" val="1777640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4111"/>
            <a:ext cx="8610600" cy="827944"/>
          </a:xfrm>
        </p:spPr>
        <p:txBody>
          <a:bodyPr/>
          <a:lstStyle/>
          <a:p>
            <a:pPr algn="l"/>
            <a:r>
              <a:rPr lang="en-US" dirty="0"/>
              <a:t>Example1: </a:t>
            </a:r>
            <a:endParaRPr lang="en-US" b="1" dirty="0"/>
          </a:p>
        </p:txBody>
      </p:sp>
      <p:sp>
        <p:nvSpPr>
          <p:cNvPr id="3" name="Content Placeholder 2"/>
          <p:cNvSpPr>
            <a:spLocks noGrp="1"/>
          </p:cNvSpPr>
          <p:nvPr>
            <p:ph idx="1"/>
          </p:nvPr>
        </p:nvSpPr>
        <p:spPr>
          <a:xfrm>
            <a:off x="685800" y="1072056"/>
            <a:ext cx="10989129" cy="5785944"/>
          </a:xfrm>
        </p:spPr>
        <p:txBody>
          <a:bodyPr>
            <a:normAutofit/>
          </a:bodyPr>
          <a:lstStyle/>
          <a:p>
            <a:r>
              <a:rPr lang="en-US" sz="2800" dirty="0"/>
              <a:t>The following query retrieves the customer name from branch city </a:t>
            </a:r>
            <a:r>
              <a:rPr lang="en-US" sz="2800" dirty="0" err="1"/>
              <a:t>pokhara</a:t>
            </a:r>
            <a:r>
              <a:rPr lang="en-US" sz="2800" dirty="0"/>
              <a:t> whose balance is greater then 1000 </a:t>
            </a:r>
            <a:endParaRPr lang="en-US" sz="2800" dirty="0" smtClean="0"/>
          </a:p>
          <a:p>
            <a:r>
              <a:rPr lang="en-US" sz="2800" b="1" dirty="0" smtClean="0"/>
              <a:t>Select </a:t>
            </a:r>
            <a:r>
              <a:rPr lang="en-US" sz="2800" b="1" dirty="0"/>
              <a:t>customer-name from Branch, Account, Depositor where city= ‘</a:t>
            </a:r>
            <a:r>
              <a:rPr lang="en-US" sz="2800" b="1" dirty="0" err="1"/>
              <a:t>Pkr</a:t>
            </a:r>
            <a:r>
              <a:rPr lang="en-US" sz="2800" b="1" dirty="0"/>
              <a:t>’ and balance &gt;1000 </a:t>
            </a:r>
            <a:endParaRPr lang="en-US" sz="2800" b="1" dirty="0" smtClean="0"/>
          </a:p>
          <a:p>
            <a:r>
              <a:rPr lang="en-US" sz="2800" dirty="0"/>
              <a:t>To process the above query, there are number of evaluation plan in which the above query can be processed. </a:t>
            </a:r>
            <a:endParaRPr lang="en-US" sz="2800" dirty="0" smtClean="0"/>
          </a:p>
          <a:p>
            <a:pPr lvl="1"/>
            <a:r>
              <a:rPr lang="en-US" sz="2600" dirty="0" smtClean="0"/>
              <a:t>1</a:t>
            </a:r>
            <a:r>
              <a:rPr lang="en-US" sz="2600" dirty="0"/>
              <a:t>. Join relation Branch and Account, join the result with Depositor and then do the restriction. </a:t>
            </a:r>
            <a:endParaRPr lang="en-US" sz="2600" dirty="0" smtClean="0"/>
          </a:p>
          <a:p>
            <a:pPr lvl="1"/>
            <a:r>
              <a:rPr lang="en-US" sz="2600" dirty="0" smtClean="0"/>
              <a:t>2</a:t>
            </a:r>
            <a:r>
              <a:rPr lang="en-US" sz="2600" dirty="0"/>
              <a:t>. Join the relation Branch and Account, do the restrictions and then join the result with Depositor</a:t>
            </a:r>
            <a:r>
              <a:rPr lang="en-US" sz="2600" dirty="0" smtClean="0"/>
              <a:t>.</a:t>
            </a:r>
          </a:p>
          <a:p>
            <a:pPr lvl="1"/>
            <a:r>
              <a:rPr lang="en-US" sz="2600" dirty="0" smtClean="0"/>
              <a:t> </a:t>
            </a:r>
            <a:r>
              <a:rPr lang="en-US" sz="2600" dirty="0"/>
              <a:t>3. Do the restriction, join the relations Branch and Account, and join the result with Depositor. </a:t>
            </a:r>
            <a:endParaRPr lang="en-US" sz="2400" b="1" dirty="0"/>
          </a:p>
        </p:txBody>
      </p:sp>
    </p:spTree>
    <p:extLst>
      <p:ext uri="{BB962C8B-B14F-4D97-AF65-F5344CB8AC3E}">
        <p14:creationId xmlns:p14="http://schemas.microsoft.com/office/powerpoint/2010/main" val="928166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4111"/>
            <a:ext cx="8610600" cy="827944"/>
          </a:xfrm>
        </p:spPr>
        <p:txBody>
          <a:bodyPr/>
          <a:lstStyle/>
          <a:p>
            <a:pPr algn="l"/>
            <a:r>
              <a:rPr lang="en-US" dirty="0"/>
              <a:t>Query Processing </a:t>
            </a:r>
          </a:p>
        </p:txBody>
      </p:sp>
      <p:sp>
        <p:nvSpPr>
          <p:cNvPr id="3" name="Content Placeholder 2"/>
          <p:cNvSpPr>
            <a:spLocks noGrp="1"/>
          </p:cNvSpPr>
          <p:nvPr>
            <p:ph idx="1"/>
          </p:nvPr>
        </p:nvSpPr>
        <p:spPr>
          <a:xfrm>
            <a:off x="685800" y="1072056"/>
            <a:ext cx="10820400" cy="5146630"/>
          </a:xfrm>
        </p:spPr>
        <p:txBody>
          <a:bodyPr>
            <a:normAutofit/>
          </a:bodyPr>
          <a:lstStyle/>
          <a:p>
            <a:r>
              <a:rPr lang="en-US" sz="2800" dirty="0"/>
              <a:t>Query Processing refers to </a:t>
            </a:r>
            <a:r>
              <a:rPr lang="en-US" sz="2800" u="sng" dirty="0"/>
              <a:t>range of activities involved in extracting data from a database. </a:t>
            </a:r>
            <a:endParaRPr lang="en-US" sz="2800" u="sng" dirty="0" smtClean="0"/>
          </a:p>
          <a:p>
            <a:r>
              <a:rPr lang="en-US" sz="2800" dirty="0"/>
              <a:t>Query processing denotes the compilation and execution of a query specification usually expressed in a declarative database query language such as the structured query language (SQL).</a:t>
            </a:r>
            <a:endParaRPr lang="en-US" sz="2800" u="sng" dirty="0" smtClean="0"/>
          </a:p>
          <a:p>
            <a:r>
              <a:rPr lang="en-US" sz="2800" dirty="0" smtClean="0"/>
              <a:t>The </a:t>
            </a:r>
            <a:r>
              <a:rPr lang="en-US" sz="2800" dirty="0"/>
              <a:t>basic steps involved in processing of a query are </a:t>
            </a:r>
            <a:endParaRPr lang="en-US" sz="2800" dirty="0" smtClean="0"/>
          </a:p>
          <a:p>
            <a:pPr lvl="1"/>
            <a:r>
              <a:rPr lang="en-US" sz="2800" dirty="0" smtClean="0"/>
              <a:t>1</a:t>
            </a:r>
            <a:r>
              <a:rPr lang="en-US" sz="2800" dirty="0"/>
              <a:t>. Parsing and translation </a:t>
            </a:r>
            <a:endParaRPr lang="en-US" sz="2800" dirty="0" smtClean="0"/>
          </a:p>
          <a:p>
            <a:pPr lvl="1"/>
            <a:r>
              <a:rPr lang="en-US" sz="2800" dirty="0" smtClean="0"/>
              <a:t>2</a:t>
            </a:r>
            <a:r>
              <a:rPr lang="en-US" sz="2800" dirty="0"/>
              <a:t>. Optimization </a:t>
            </a:r>
            <a:endParaRPr lang="en-US" sz="2800" dirty="0" smtClean="0"/>
          </a:p>
          <a:p>
            <a:pPr lvl="1"/>
            <a:r>
              <a:rPr lang="en-US" sz="2800" dirty="0" smtClean="0"/>
              <a:t>3</a:t>
            </a:r>
            <a:r>
              <a:rPr lang="en-US" sz="2800" dirty="0"/>
              <a:t>. Evaluation </a:t>
            </a:r>
          </a:p>
        </p:txBody>
      </p:sp>
    </p:spTree>
    <p:extLst>
      <p:ext uri="{BB962C8B-B14F-4D97-AF65-F5344CB8AC3E}">
        <p14:creationId xmlns:p14="http://schemas.microsoft.com/office/powerpoint/2010/main" val="198708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6186" y="424543"/>
            <a:ext cx="11168743" cy="6433457"/>
          </a:xfrm>
        </p:spPr>
        <p:txBody>
          <a:bodyPr>
            <a:normAutofit/>
          </a:bodyPr>
          <a:lstStyle/>
          <a:p>
            <a:r>
              <a:rPr lang="en-US" sz="2800" dirty="0"/>
              <a:t>The query optimizer estimates cost for each of the plan and choose the best way to process the query. </a:t>
            </a:r>
            <a:endParaRPr lang="en-US" sz="2800" dirty="0" smtClean="0"/>
          </a:p>
          <a:p>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98" y="1440586"/>
            <a:ext cx="9212435" cy="5139828"/>
          </a:xfrm>
          <a:prstGeom prst="rect">
            <a:avLst/>
          </a:prstGeom>
        </p:spPr>
      </p:pic>
    </p:spTree>
    <p:extLst>
      <p:ext uri="{BB962C8B-B14F-4D97-AF65-F5344CB8AC3E}">
        <p14:creationId xmlns:p14="http://schemas.microsoft.com/office/powerpoint/2010/main" val="2112275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4111"/>
            <a:ext cx="8610600" cy="827944"/>
          </a:xfrm>
        </p:spPr>
        <p:txBody>
          <a:bodyPr/>
          <a:lstStyle/>
          <a:p>
            <a:pPr algn="l"/>
            <a:r>
              <a:rPr lang="en-US" dirty="0" smtClean="0"/>
              <a:t>Example 2: </a:t>
            </a:r>
            <a:endParaRPr lang="en-US" b="1" dirty="0"/>
          </a:p>
        </p:txBody>
      </p:sp>
      <p:sp>
        <p:nvSpPr>
          <p:cNvPr id="3" name="Content Placeholder 2"/>
          <p:cNvSpPr>
            <a:spLocks noGrp="1"/>
          </p:cNvSpPr>
          <p:nvPr>
            <p:ph idx="1"/>
          </p:nvPr>
        </p:nvSpPr>
        <p:spPr>
          <a:xfrm>
            <a:off x="685800" y="1072056"/>
            <a:ext cx="10989129" cy="5785944"/>
          </a:xfrm>
        </p:spPr>
        <p:txBody>
          <a:bodyPr>
            <a:normAutofit/>
          </a:bodyPr>
          <a:lstStyle/>
          <a:p>
            <a:r>
              <a:rPr lang="en-US" sz="2800" dirty="0"/>
              <a:t>Suppose we are given the following table definitions with the certain records in each table. </a:t>
            </a:r>
            <a:endParaRPr lang="en-US" sz="2800" dirty="0" smtClean="0"/>
          </a:p>
          <a:p>
            <a:pPr lvl="1"/>
            <a:r>
              <a:rPr lang="en-US" sz="2600" b="1" dirty="0" smtClean="0"/>
              <a:t>PROJ </a:t>
            </a:r>
            <a:r>
              <a:rPr lang="en-US" sz="2600" b="1" dirty="0"/>
              <a:t>(PNO, PNAME, BUDGET</a:t>
            </a:r>
            <a:r>
              <a:rPr lang="en-US" sz="2600" b="1" dirty="0" smtClean="0"/>
              <a:t>)</a:t>
            </a:r>
          </a:p>
          <a:p>
            <a:pPr lvl="1"/>
            <a:r>
              <a:rPr lang="en-US" sz="2400" b="1" dirty="0" smtClean="0"/>
              <a:t> </a:t>
            </a:r>
            <a:r>
              <a:rPr lang="en-US" sz="2400" b="1" dirty="0"/>
              <a:t>EMP(ENO, ENAME, TITLE) </a:t>
            </a:r>
            <a:endParaRPr lang="en-US" sz="2400" b="1" dirty="0" smtClean="0"/>
          </a:p>
          <a:p>
            <a:pPr lvl="1"/>
            <a:r>
              <a:rPr lang="en-US" sz="2400" b="1" dirty="0" smtClean="0"/>
              <a:t>ASG(ENO</a:t>
            </a:r>
            <a:r>
              <a:rPr lang="en-US" sz="2400" b="1" dirty="0"/>
              <a:t>, PNO, DUR) </a:t>
            </a:r>
            <a:endParaRPr lang="en-US" sz="2400" b="1" dirty="0" smtClean="0"/>
          </a:p>
          <a:p>
            <a:r>
              <a:rPr lang="en-US" sz="2800" dirty="0" smtClean="0"/>
              <a:t>Write </a:t>
            </a:r>
            <a:r>
              <a:rPr lang="en-US" sz="2800" dirty="0"/>
              <a:t>the </a:t>
            </a:r>
            <a:r>
              <a:rPr lang="en-US" sz="2800" dirty="0" err="1"/>
              <a:t>sql</a:t>
            </a:r>
            <a:r>
              <a:rPr lang="en-US" sz="2800" dirty="0"/>
              <a:t> statement and RA expression: “Find the names of employees other than Ram </a:t>
            </a:r>
            <a:r>
              <a:rPr lang="en-US" sz="2800" dirty="0" err="1"/>
              <a:t>Thapa</a:t>
            </a:r>
            <a:r>
              <a:rPr lang="en-US" sz="2800" dirty="0"/>
              <a:t> who worked on CAD/CAM project for either 1 or 2 years”. </a:t>
            </a:r>
            <a:endParaRPr lang="en-US" sz="2800" dirty="0" smtClean="0"/>
          </a:p>
          <a:p>
            <a:r>
              <a:rPr lang="en-US" sz="2800" dirty="0" smtClean="0"/>
              <a:t>Construct </a:t>
            </a:r>
            <a:r>
              <a:rPr lang="en-US" sz="2800" dirty="0"/>
              <a:t>initial operator tree and final efficient operator tree after applying transformation rules. </a:t>
            </a:r>
            <a:endParaRPr lang="en-US" sz="2400" b="1" dirty="0"/>
          </a:p>
        </p:txBody>
      </p:sp>
    </p:spTree>
    <p:extLst>
      <p:ext uri="{BB962C8B-B14F-4D97-AF65-F5344CB8AC3E}">
        <p14:creationId xmlns:p14="http://schemas.microsoft.com/office/powerpoint/2010/main" val="26873203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6186" y="424543"/>
            <a:ext cx="11168743" cy="6433457"/>
          </a:xfrm>
        </p:spPr>
        <p:txBody>
          <a:bodyPr>
            <a:normAutofit/>
          </a:bodyPr>
          <a:lstStyle/>
          <a:p>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86" y="424543"/>
            <a:ext cx="10695214" cy="6437474"/>
          </a:xfrm>
          <a:prstGeom prst="rect">
            <a:avLst/>
          </a:prstGeom>
        </p:spPr>
      </p:pic>
    </p:spTree>
    <p:extLst>
      <p:ext uri="{BB962C8B-B14F-4D97-AF65-F5344CB8AC3E}">
        <p14:creationId xmlns:p14="http://schemas.microsoft.com/office/powerpoint/2010/main" val="1996776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3286"/>
            <a:ext cx="11168743" cy="6433457"/>
          </a:xfrm>
        </p:spPr>
        <p:txBody>
          <a:bodyPr>
            <a:normAutofit/>
          </a:bodyPr>
          <a:lstStyle/>
          <a:p>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59269"/>
            <a:ext cx="9976757" cy="6437474"/>
          </a:xfrm>
          <a:prstGeom prst="rect">
            <a:avLst/>
          </a:prstGeom>
        </p:spPr>
      </p:pic>
    </p:spTree>
    <p:extLst>
      <p:ext uri="{BB962C8B-B14F-4D97-AF65-F5344CB8AC3E}">
        <p14:creationId xmlns:p14="http://schemas.microsoft.com/office/powerpoint/2010/main" val="3146406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77585"/>
            <a:ext cx="9568543" cy="794471"/>
          </a:xfrm>
        </p:spPr>
        <p:txBody>
          <a:bodyPr>
            <a:normAutofit fontScale="90000"/>
          </a:bodyPr>
          <a:lstStyle/>
          <a:p>
            <a:pPr algn="l"/>
            <a:r>
              <a:rPr lang="en-US" b="1" dirty="0"/>
              <a:t>Step </a:t>
            </a:r>
            <a:r>
              <a:rPr lang="en-US" b="1" dirty="0" smtClean="0"/>
              <a:t>2 </a:t>
            </a:r>
            <a:r>
              <a:rPr lang="en-US" b="1" dirty="0"/>
              <a:t>− Query Plan Generation</a:t>
            </a:r>
            <a:br>
              <a:rPr lang="en-US" b="1" dirty="0"/>
            </a:br>
            <a:endParaRPr lang="en-US" b="1" dirty="0"/>
          </a:p>
        </p:txBody>
      </p:sp>
      <p:sp>
        <p:nvSpPr>
          <p:cNvPr id="3" name="Content Placeholder 2"/>
          <p:cNvSpPr>
            <a:spLocks noGrp="1"/>
          </p:cNvSpPr>
          <p:nvPr>
            <p:ph idx="1"/>
          </p:nvPr>
        </p:nvSpPr>
        <p:spPr>
          <a:xfrm>
            <a:off x="685799" y="1072056"/>
            <a:ext cx="10989129" cy="5785944"/>
          </a:xfrm>
        </p:spPr>
        <p:txBody>
          <a:bodyPr>
            <a:normAutofit/>
          </a:bodyPr>
          <a:lstStyle/>
          <a:p>
            <a:r>
              <a:rPr lang="en-US" sz="2800" dirty="0"/>
              <a:t>After the query tree is generated, a query plan is made. </a:t>
            </a:r>
            <a:endParaRPr lang="en-US" sz="2800" dirty="0" smtClean="0"/>
          </a:p>
          <a:p>
            <a:r>
              <a:rPr lang="en-US" sz="2800" dirty="0" smtClean="0"/>
              <a:t>A </a:t>
            </a:r>
            <a:r>
              <a:rPr lang="en-US" sz="2800" dirty="0"/>
              <a:t>query plan is an extended query tree that includes access paths for all operations in the query tree</a:t>
            </a:r>
            <a:r>
              <a:rPr lang="en-US" sz="2800" dirty="0" smtClean="0"/>
              <a:t>.</a:t>
            </a:r>
          </a:p>
          <a:p>
            <a:r>
              <a:rPr lang="en-US" sz="2800" dirty="0" smtClean="0"/>
              <a:t> </a:t>
            </a:r>
            <a:r>
              <a:rPr lang="en-US" sz="2800" dirty="0"/>
              <a:t>Access paths specify how the relational operations in the tree should be performed. </a:t>
            </a:r>
            <a:endParaRPr lang="en-US" sz="2800" dirty="0" smtClean="0"/>
          </a:p>
          <a:p>
            <a:r>
              <a:rPr lang="en-US" sz="2800" dirty="0" smtClean="0"/>
              <a:t>For </a:t>
            </a:r>
            <a:r>
              <a:rPr lang="en-US" sz="2800" dirty="0"/>
              <a:t>example, a selection operation can have an access path that gives details about the use of B+ tree index for selection</a:t>
            </a:r>
            <a:r>
              <a:rPr lang="en-US" sz="2800" dirty="0" smtClean="0"/>
              <a:t>.</a:t>
            </a:r>
          </a:p>
          <a:p>
            <a:r>
              <a:rPr lang="en-US" sz="2800" dirty="0"/>
              <a:t>Besides, a query plan also states how the intermediate tables should be passed from one operator to the next, how temporary tables should be used and how operations should be pipelined/combined.</a:t>
            </a:r>
            <a:endParaRPr lang="en-US" sz="2600" dirty="0"/>
          </a:p>
        </p:txBody>
      </p:sp>
    </p:spTree>
    <p:extLst>
      <p:ext uri="{BB962C8B-B14F-4D97-AF65-F5344CB8AC3E}">
        <p14:creationId xmlns:p14="http://schemas.microsoft.com/office/powerpoint/2010/main" val="3625217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77585"/>
            <a:ext cx="9568543" cy="794471"/>
          </a:xfrm>
        </p:spPr>
        <p:txBody>
          <a:bodyPr>
            <a:normAutofit fontScale="90000"/>
          </a:bodyPr>
          <a:lstStyle/>
          <a:p>
            <a:pPr algn="l"/>
            <a:r>
              <a:rPr lang="en-US" b="1" dirty="0"/>
              <a:t>Step 3− Code Generation</a:t>
            </a:r>
            <a:br>
              <a:rPr lang="en-US" b="1" dirty="0"/>
            </a:br>
            <a:endParaRPr lang="en-US" b="1" dirty="0"/>
          </a:p>
        </p:txBody>
      </p:sp>
      <p:sp>
        <p:nvSpPr>
          <p:cNvPr id="3" name="Content Placeholder 2"/>
          <p:cNvSpPr>
            <a:spLocks noGrp="1"/>
          </p:cNvSpPr>
          <p:nvPr>
            <p:ph idx="1"/>
          </p:nvPr>
        </p:nvSpPr>
        <p:spPr>
          <a:xfrm>
            <a:off x="685799" y="1072056"/>
            <a:ext cx="10989129" cy="5785944"/>
          </a:xfrm>
        </p:spPr>
        <p:txBody>
          <a:bodyPr>
            <a:normAutofit/>
          </a:bodyPr>
          <a:lstStyle/>
          <a:p>
            <a:r>
              <a:rPr lang="en-US" sz="2800" dirty="0"/>
              <a:t>Code generation is the final step in query optimization. It is the executable form of the query, whose form depends upon the type of the underlying operating system. </a:t>
            </a:r>
            <a:endParaRPr lang="en-US" sz="2800" dirty="0" smtClean="0"/>
          </a:p>
          <a:p>
            <a:r>
              <a:rPr lang="en-US" sz="2800" dirty="0" smtClean="0"/>
              <a:t>Once </a:t>
            </a:r>
            <a:r>
              <a:rPr lang="en-US" sz="2800" dirty="0"/>
              <a:t>the query code is generated, the Execution Manager runs it and produces the results.</a:t>
            </a:r>
            <a:endParaRPr lang="en-US" sz="2600" dirty="0"/>
          </a:p>
        </p:txBody>
      </p:sp>
    </p:spTree>
    <p:extLst>
      <p:ext uri="{BB962C8B-B14F-4D97-AF65-F5344CB8AC3E}">
        <p14:creationId xmlns:p14="http://schemas.microsoft.com/office/powerpoint/2010/main" val="1320407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4111"/>
            <a:ext cx="8610600" cy="827944"/>
          </a:xfrm>
        </p:spPr>
        <p:txBody>
          <a:bodyPr/>
          <a:lstStyle/>
          <a:p>
            <a:pPr algn="l"/>
            <a:r>
              <a:rPr lang="en-US" dirty="0"/>
              <a:t>1. Parsing and Translation</a:t>
            </a:r>
          </a:p>
        </p:txBody>
      </p:sp>
      <p:sp>
        <p:nvSpPr>
          <p:cNvPr id="3" name="Content Placeholder 2"/>
          <p:cNvSpPr>
            <a:spLocks noGrp="1"/>
          </p:cNvSpPr>
          <p:nvPr>
            <p:ph idx="1"/>
          </p:nvPr>
        </p:nvSpPr>
        <p:spPr>
          <a:xfrm>
            <a:off x="685800" y="1072056"/>
            <a:ext cx="10820400" cy="5146630"/>
          </a:xfrm>
        </p:spPr>
        <p:txBody>
          <a:bodyPr>
            <a:normAutofit/>
          </a:bodyPr>
          <a:lstStyle/>
          <a:p>
            <a:r>
              <a:rPr lang="en-US" sz="2800" dirty="0"/>
              <a:t>The first step in any query processing system is to translate a given query into its internal form. </a:t>
            </a:r>
            <a:endParaRPr lang="en-US" sz="2800" dirty="0" smtClean="0"/>
          </a:p>
          <a:p>
            <a:r>
              <a:rPr lang="en-US" sz="2800" dirty="0" smtClean="0"/>
              <a:t>This </a:t>
            </a:r>
            <a:r>
              <a:rPr lang="en-US" sz="2800" dirty="0"/>
              <a:t>translation process is similar to the work performed by the parser of a compiler. </a:t>
            </a:r>
            <a:endParaRPr lang="en-US" sz="2800" dirty="0" smtClean="0"/>
          </a:p>
          <a:p>
            <a:r>
              <a:rPr lang="en-US" sz="2800" dirty="0" smtClean="0"/>
              <a:t>In </a:t>
            </a:r>
            <a:r>
              <a:rPr lang="en-US" sz="2800" dirty="0"/>
              <a:t>generating the internal from of the query, the parser check the syntax of the user’s query, verifies that the relation is formulated according to the syntax rules of the query language. </a:t>
            </a:r>
            <a:endParaRPr lang="en-US" sz="2800" dirty="0" smtClean="0"/>
          </a:p>
          <a:p>
            <a:r>
              <a:rPr lang="en-US" sz="2800" dirty="0" smtClean="0"/>
              <a:t>Then </a:t>
            </a:r>
            <a:r>
              <a:rPr lang="en-US" sz="2800" dirty="0"/>
              <a:t>this is translated into relational algebra. </a:t>
            </a:r>
          </a:p>
        </p:txBody>
      </p:sp>
    </p:spTree>
    <p:extLst>
      <p:ext uri="{BB962C8B-B14F-4D97-AF65-F5344CB8AC3E}">
        <p14:creationId xmlns:p14="http://schemas.microsoft.com/office/powerpoint/2010/main" val="2401507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4111"/>
            <a:ext cx="8610600" cy="827944"/>
          </a:xfrm>
        </p:spPr>
        <p:txBody>
          <a:bodyPr/>
          <a:lstStyle/>
          <a:p>
            <a:pPr algn="l"/>
            <a:r>
              <a:rPr lang="en-US" dirty="0"/>
              <a:t>2. Optimization</a:t>
            </a:r>
          </a:p>
        </p:txBody>
      </p:sp>
      <p:sp>
        <p:nvSpPr>
          <p:cNvPr id="3" name="Content Placeholder 2"/>
          <p:cNvSpPr>
            <a:spLocks noGrp="1"/>
          </p:cNvSpPr>
          <p:nvPr>
            <p:ph idx="1"/>
          </p:nvPr>
        </p:nvSpPr>
        <p:spPr>
          <a:xfrm>
            <a:off x="685800" y="1072056"/>
            <a:ext cx="10820400" cy="5146630"/>
          </a:xfrm>
        </p:spPr>
        <p:txBody>
          <a:bodyPr>
            <a:normAutofit/>
          </a:bodyPr>
          <a:lstStyle/>
          <a:p>
            <a:r>
              <a:rPr lang="en-US" sz="2800" dirty="0"/>
              <a:t>A relational algebra expression may have many equivalent expressions. </a:t>
            </a:r>
            <a:endParaRPr lang="en-US" sz="2800" dirty="0" smtClean="0"/>
          </a:p>
          <a:p>
            <a:endParaRPr lang="en-US" sz="2800" dirty="0" smtClean="0"/>
          </a:p>
          <a:p>
            <a:endParaRPr lang="en-US" sz="2800" dirty="0" smtClean="0"/>
          </a:p>
          <a:p>
            <a:r>
              <a:rPr lang="en-US" sz="2800" dirty="0"/>
              <a:t>We can execute each relation algebra operation by one of several different execute algorithms. </a:t>
            </a:r>
            <a:endParaRPr lang="en-US" sz="2800" dirty="0" smtClean="0"/>
          </a:p>
          <a:p>
            <a:r>
              <a:rPr lang="en-US" sz="2800" dirty="0" smtClean="0"/>
              <a:t>The </a:t>
            </a:r>
            <a:r>
              <a:rPr lang="en-US" sz="2800" dirty="0"/>
              <a:t>process of choosing a suitable one with lowest cost is known as </a:t>
            </a:r>
            <a:r>
              <a:rPr lang="en-US" sz="2800" u="sng" dirty="0"/>
              <a:t>query optimization. </a:t>
            </a:r>
            <a:endParaRPr lang="en-US" sz="2800" u="sng" dirty="0" smtClean="0"/>
          </a:p>
          <a:p>
            <a:r>
              <a:rPr lang="en-US" sz="2800" dirty="0" smtClean="0"/>
              <a:t>Cost </a:t>
            </a:r>
            <a:r>
              <a:rPr lang="en-US" sz="2800" dirty="0"/>
              <a:t>is estimated using the statistical information from database catalog.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77" y="2144111"/>
            <a:ext cx="10377446" cy="630620"/>
          </a:xfrm>
          <a:prstGeom prst="rect">
            <a:avLst/>
          </a:prstGeom>
        </p:spPr>
      </p:pic>
    </p:spTree>
    <p:extLst>
      <p:ext uri="{BB962C8B-B14F-4D97-AF65-F5344CB8AC3E}">
        <p14:creationId xmlns:p14="http://schemas.microsoft.com/office/powerpoint/2010/main" val="662678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99090"/>
            <a:ext cx="10820400" cy="5619596"/>
          </a:xfrm>
        </p:spPr>
        <p:txBody>
          <a:bodyPr>
            <a:normAutofit/>
          </a:bodyPr>
          <a:lstStyle/>
          <a:p>
            <a:r>
              <a:rPr lang="en-US" sz="2800" dirty="0"/>
              <a:t>The different statistical information is number of tuples in each relation, size of tuples etc. </a:t>
            </a:r>
            <a:endParaRPr lang="en-US" sz="2800" dirty="0" smtClean="0"/>
          </a:p>
          <a:p>
            <a:r>
              <a:rPr lang="en-US" sz="2800" dirty="0" smtClean="0"/>
              <a:t>So </a:t>
            </a:r>
            <a:r>
              <a:rPr lang="en-US" sz="2800" dirty="0"/>
              <a:t>among all equivalent expressions, choose the one with the cheapest possible evaluation plan (one of the possible way of executing a query). </a:t>
            </a:r>
          </a:p>
        </p:txBody>
      </p:sp>
    </p:spTree>
    <p:extLst>
      <p:ext uri="{BB962C8B-B14F-4D97-AF65-F5344CB8AC3E}">
        <p14:creationId xmlns:p14="http://schemas.microsoft.com/office/powerpoint/2010/main" val="1146214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4111"/>
            <a:ext cx="8610600" cy="827944"/>
          </a:xfrm>
        </p:spPr>
        <p:txBody>
          <a:bodyPr/>
          <a:lstStyle/>
          <a:p>
            <a:pPr algn="l"/>
            <a:r>
              <a:rPr lang="en-US" dirty="0"/>
              <a:t>3. Execution</a:t>
            </a:r>
          </a:p>
        </p:txBody>
      </p:sp>
      <p:sp>
        <p:nvSpPr>
          <p:cNvPr id="3" name="Content Placeholder 2"/>
          <p:cNvSpPr>
            <a:spLocks noGrp="1"/>
          </p:cNvSpPr>
          <p:nvPr>
            <p:ph idx="1"/>
          </p:nvPr>
        </p:nvSpPr>
        <p:spPr>
          <a:xfrm>
            <a:off x="685800" y="1340068"/>
            <a:ext cx="10820400" cy="4878617"/>
          </a:xfrm>
        </p:spPr>
        <p:txBody>
          <a:bodyPr>
            <a:normAutofit/>
          </a:bodyPr>
          <a:lstStyle/>
          <a:p>
            <a:r>
              <a:rPr lang="en-US" sz="2800" dirty="0"/>
              <a:t>The query execution engine takes a query evaluation plan, executes that plan and returns the answer to the query. </a:t>
            </a:r>
          </a:p>
        </p:txBody>
      </p:sp>
    </p:spTree>
    <p:extLst>
      <p:ext uri="{BB962C8B-B14F-4D97-AF65-F5344CB8AC3E}">
        <p14:creationId xmlns:p14="http://schemas.microsoft.com/office/powerpoint/2010/main" val="4170726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210" y="592890"/>
            <a:ext cx="9522817" cy="5461069"/>
          </a:xfrm>
        </p:spPr>
      </p:pic>
    </p:spTree>
    <p:extLst>
      <p:ext uri="{BB962C8B-B14F-4D97-AF65-F5344CB8AC3E}">
        <p14:creationId xmlns:p14="http://schemas.microsoft.com/office/powerpoint/2010/main" val="1133131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4111"/>
            <a:ext cx="8610600" cy="827944"/>
          </a:xfrm>
        </p:spPr>
        <p:txBody>
          <a:bodyPr/>
          <a:lstStyle/>
          <a:p>
            <a:pPr algn="l"/>
            <a:r>
              <a:rPr lang="en-US" dirty="0"/>
              <a:t>Query Cost Estimation </a:t>
            </a:r>
          </a:p>
        </p:txBody>
      </p:sp>
      <p:sp>
        <p:nvSpPr>
          <p:cNvPr id="3" name="Content Placeholder 2"/>
          <p:cNvSpPr>
            <a:spLocks noGrp="1"/>
          </p:cNvSpPr>
          <p:nvPr>
            <p:ph idx="1"/>
          </p:nvPr>
        </p:nvSpPr>
        <p:spPr>
          <a:xfrm>
            <a:off x="685800" y="1072056"/>
            <a:ext cx="10820400" cy="5146630"/>
          </a:xfrm>
        </p:spPr>
        <p:txBody>
          <a:bodyPr>
            <a:normAutofit lnSpcReduction="10000"/>
          </a:bodyPr>
          <a:lstStyle/>
          <a:p>
            <a:r>
              <a:rPr lang="en-US" sz="2800" dirty="0"/>
              <a:t>Each query is translated into a number of semantically equivalent plans. </a:t>
            </a:r>
            <a:endParaRPr lang="en-US" sz="2800" dirty="0" smtClean="0"/>
          </a:p>
          <a:p>
            <a:r>
              <a:rPr lang="en-US" sz="2800" dirty="0" smtClean="0"/>
              <a:t>So </a:t>
            </a:r>
            <a:r>
              <a:rPr lang="en-US" sz="2800" dirty="0"/>
              <a:t>there are several alternatives, now the question is which one is the most efficient evaluation plan to be selected for execution. </a:t>
            </a:r>
            <a:endParaRPr lang="en-US" sz="2800" dirty="0" smtClean="0"/>
          </a:p>
          <a:p>
            <a:r>
              <a:rPr lang="en-US" sz="2800" dirty="0" smtClean="0"/>
              <a:t>To </a:t>
            </a:r>
            <a:r>
              <a:rPr lang="en-US" sz="2800" dirty="0"/>
              <a:t>get the </a:t>
            </a:r>
            <a:r>
              <a:rPr lang="en-US" sz="2800" dirty="0" smtClean="0"/>
              <a:t>answer the </a:t>
            </a:r>
            <a:r>
              <a:rPr lang="en-US" sz="2800" dirty="0"/>
              <a:t>cost for all alternatives must be estimated and the plan with lowest cost is selected. </a:t>
            </a:r>
            <a:endParaRPr lang="en-US" sz="2800" dirty="0" smtClean="0"/>
          </a:p>
          <a:p>
            <a:r>
              <a:rPr lang="en-US" sz="2800" dirty="0" smtClean="0"/>
              <a:t>Since </a:t>
            </a:r>
            <a:r>
              <a:rPr lang="en-US" sz="2800" dirty="0"/>
              <a:t>a database resides on disk, often the cost of reading and writing to disk dominates the cost of processing a query. </a:t>
            </a:r>
            <a:endParaRPr lang="en-US" sz="2800" dirty="0" smtClean="0"/>
          </a:p>
          <a:p>
            <a:r>
              <a:rPr lang="en-US" sz="2800" dirty="0" smtClean="0"/>
              <a:t>We </a:t>
            </a:r>
            <a:r>
              <a:rPr lang="en-US" sz="2800" dirty="0"/>
              <a:t>can choose a strategy based on reliable information, database systems may store statistics (metadata) for each relation R. </a:t>
            </a:r>
          </a:p>
        </p:txBody>
      </p:sp>
    </p:spTree>
    <p:extLst>
      <p:ext uri="{BB962C8B-B14F-4D97-AF65-F5344CB8AC3E}">
        <p14:creationId xmlns:p14="http://schemas.microsoft.com/office/powerpoint/2010/main" val="2565518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99090"/>
            <a:ext cx="10820400" cy="5619596"/>
          </a:xfrm>
        </p:spPr>
        <p:txBody>
          <a:bodyPr>
            <a:normAutofit/>
          </a:bodyPr>
          <a:lstStyle/>
          <a:p>
            <a:r>
              <a:rPr lang="en-US" sz="2800" dirty="0"/>
              <a:t>These statistics includes number of tuples in a relation, size of tuples in a relation etc. </a:t>
            </a:r>
            <a:endParaRPr lang="en-US" sz="2800" dirty="0" smtClean="0"/>
          </a:p>
          <a:p>
            <a:r>
              <a:rPr lang="en-US" sz="2800" dirty="0" smtClean="0"/>
              <a:t>Cost </a:t>
            </a:r>
            <a:r>
              <a:rPr lang="en-US" sz="2800" dirty="0"/>
              <a:t>is generally measured as total elapsed time for answering a </a:t>
            </a:r>
            <a:r>
              <a:rPr lang="en-US" sz="2800" dirty="0" smtClean="0"/>
              <a:t>query.</a:t>
            </a:r>
          </a:p>
          <a:p>
            <a:r>
              <a:rPr lang="en-US" sz="2800" dirty="0"/>
              <a:t>Many factors contribute to time cost. Some of them are disk accesses, CPU, network communication etc. </a:t>
            </a:r>
          </a:p>
        </p:txBody>
      </p:sp>
    </p:spTree>
    <p:extLst>
      <p:ext uri="{BB962C8B-B14F-4D97-AF65-F5344CB8AC3E}">
        <p14:creationId xmlns:p14="http://schemas.microsoft.com/office/powerpoint/2010/main" val="1843581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220</TotalTime>
  <Words>1205</Words>
  <Application>Microsoft Office PowerPoint</Application>
  <PresentationFormat>Widescreen</PresentationFormat>
  <Paragraphs>92</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Century Gothic</vt:lpstr>
      <vt:lpstr>Vapor Trail</vt:lpstr>
      <vt:lpstr>Chapter 7 Query Processing </vt:lpstr>
      <vt:lpstr>Query Processing </vt:lpstr>
      <vt:lpstr>1. Parsing and Translation</vt:lpstr>
      <vt:lpstr>2. Optimization</vt:lpstr>
      <vt:lpstr>PowerPoint Presentation</vt:lpstr>
      <vt:lpstr>3. Execution</vt:lpstr>
      <vt:lpstr>PowerPoint Presentation</vt:lpstr>
      <vt:lpstr>Query Cost Estimation </vt:lpstr>
      <vt:lpstr>PowerPoint Presentation</vt:lpstr>
      <vt:lpstr>Equivalence / Transformation Rules </vt:lpstr>
      <vt:lpstr>PowerPoint Presentation</vt:lpstr>
      <vt:lpstr>PowerPoint Presentation</vt:lpstr>
      <vt:lpstr>Operator Tree </vt:lpstr>
      <vt:lpstr>PowerPoint Presentation</vt:lpstr>
      <vt:lpstr>Example: </vt:lpstr>
      <vt:lpstr>Query Optimization</vt:lpstr>
      <vt:lpstr>Steps of optimization </vt:lpstr>
      <vt:lpstr>Step 1 − Query Tree Generation</vt:lpstr>
      <vt:lpstr>Example1: </vt:lpstr>
      <vt:lpstr>PowerPoint Presentation</vt:lpstr>
      <vt:lpstr>Example 2: </vt:lpstr>
      <vt:lpstr>PowerPoint Presentation</vt:lpstr>
      <vt:lpstr>PowerPoint Presentation</vt:lpstr>
      <vt:lpstr>Step 2 − Query Plan Generation </vt:lpstr>
      <vt:lpstr>Step 3− Code Generation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Query Processing</dc:title>
  <dc:creator>User</dc:creator>
  <cp:lastModifiedBy>User</cp:lastModifiedBy>
  <cp:revision>11</cp:revision>
  <dcterms:created xsi:type="dcterms:W3CDTF">2021-03-25T02:56:33Z</dcterms:created>
  <dcterms:modified xsi:type="dcterms:W3CDTF">2021-03-29T04:34:24Z</dcterms:modified>
</cp:coreProperties>
</file>