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2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F289E1-24EF-43BB-9B4D-DD5A7FDD08FC}" type="datetimeFigureOut">
              <a:rPr lang="en-US" smtClean="0"/>
              <a:t>07-Apr-21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95B280-B2F2-4D92-A7BA-BCA8954B56A0}" type="slidenum">
              <a:rPr lang="en-US" smtClean="0"/>
              <a:t>‹#›</a:t>
            </a:fld>
            <a:endParaRPr lang="en-US"/>
          </a:p>
        </p:txBody>
      </p:sp>
    </p:spTree>
    <p:extLst>
      <p:ext uri="{BB962C8B-B14F-4D97-AF65-F5344CB8AC3E}">
        <p14:creationId xmlns:p14="http://schemas.microsoft.com/office/powerpoint/2010/main" val="3467866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MM – Main memory</a:t>
            </a:r>
            <a:endParaRPr lang="en-US" dirty="0"/>
          </a:p>
        </p:txBody>
      </p:sp>
      <p:sp>
        <p:nvSpPr>
          <p:cNvPr id="4" name="Slide Number Placeholder 3"/>
          <p:cNvSpPr>
            <a:spLocks noGrp="1"/>
          </p:cNvSpPr>
          <p:nvPr>
            <p:ph type="sldNum" sz="quarter" idx="10"/>
          </p:nvPr>
        </p:nvSpPr>
        <p:spPr/>
        <p:txBody>
          <a:bodyPr/>
          <a:lstStyle/>
          <a:p>
            <a:fld id="{F095B280-B2F2-4D92-A7BA-BCA8954B56A0}" type="slidenum">
              <a:rPr lang="en-US" smtClean="0"/>
              <a:t>23</a:t>
            </a:fld>
            <a:endParaRPr lang="en-US"/>
          </a:p>
        </p:txBody>
      </p:sp>
    </p:spTree>
    <p:extLst>
      <p:ext uri="{BB962C8B-B14F-4D97-AF65-F5344CB8AC3E}">
        <p14:creationId xmlns:p14="http://schemas.microsoft.com/office/powerpoint/2010/main" val="1005491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MM – Main memory</a:t>
            </a:r>
            <a:endParaRPr lang="en-US" dirty="0"/>
          </a:p>
        </p:txBody>
      </p:sp>
      <p:sp>
        <p:nvSpPr>
          <p:cNvPr id="4" name="Slide Number Placeholder 3"/>
          <p:cNvSpPr>
            <a:spLocks noGrp="1"/>
          </p:cNvSpPr>
          <p:nvPr>
            <p:ph type="sldNum" sz="quarter" idx="10"/>
          </p:nvPr>
        </p:nvSpPr>
        <p:spPr/>
        <p:txBody>
          <a:bodyPr/>
          <a:lstStyle/>
          <a:p>
            <a:fld id="{F095B280-B2F2-4D92-A7BA-BCA8954B56A0}" type="slidenum">
              <a:rPr lang="en-US" smtClean="0"/>
              <a:t>48</a:t>
            </a:fld>
            <a:endParaRPr lang="en-US"/>
          </a:p>
        </p:txBody>
      </p:sp>
    </p:spTree>
    <p:extLst>
      <p:ext uri="{BB962C8B-B14F-4D97-AF65-F5344CB8AC3E}">
        <p14:creationId xmlns:p14="http://schemas.microsoft.com/office/powerpoint/2010/main" val="3529580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MM – Main memory</a:t>
            </a:r>
            <a:endParaRPr lang="en-US" dirty="0"/>
          </a:p>
        </p:txBody>
      </p:sp>
      <p:sp>
        <p:nvSpPr>
          <p:cNvPr id="4" name="Slide Number Placeholder 3"/>
          <p:cNvSpPr>
            <a:spLocks noGrp="1"/>
          </p:cNvSpPr>
          <p:nvPr>
            <p:ph type="sldNum" sz="quarter" idx="10"/>
          </p:nvPr>
        </p:nvSpPr>
        <p:spPr/>
        <p:txBody>
          <a:bodyPr/>
          <a:lstStyle/>
          <a:p>
            <a:fld id="{F095B280-B2F2-4D92-A7BA-BCA8954B56A0}" type="slidenum">
              <a:rPr lang="en-US" smtClean="0"/>
              <a:t>26</a:t>
            </a:fld>
            <a:endParaRPr lang="en-US"/>
          </a:p>
        </p:txBody>
      </p:sp>
    </p:spTree>
    <p:extLst>
      <p:ext uri="{BB962C8B-B14F-4D97-AF65-F5344CB8AC3E}">
        <p14:creationId xmlns:p14="http://schemas.microsoft.com/office/powerpoint/2010/main" val="2385282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MM – Main memory</a:t>
            </a:r>
            <a:endParaRPr lang="en-US" dirty="0"/>
          </a:p>
        </p:txBody>
      </p:sp>
      <p:sp>
        <p:nvSpPr>
          <p:cNvPr id="4" name="Slide Number Placeholder 3"/>
          <p:cNvSpPr>
            <a:spLocks noGrp="1"/>
          </p:cNvSpPr>
          <p:nvPr>
            <p:ph type="sldNum" sz="quarter" idx="10"/>
          </p:nvPr>
        </p:nvSpPr>
        <p:spPr/>
        <p:txBody>
          <a:bodyPr/>
          <a:lstStyle/>
          <a:p>
            <a:fld id="{F095B280-B2F2-4D92-A7BA-BCA8954B56A0}" type="slidenum">
              <a:rPr lang="en-US" smtClean="0"/>
              <a:t>28</a:t>
            </a:fld>
            <a:endParaRPr lang="en-US"/>
          </a:p>
        </p:txBody>
      </p:sp>
    </p:spTree>
    <p:extLst>
      <p:ext uri="{BB962C8B-B14F-4D97-AF65-F5344CB8AC3E}">
        <p14:creationId xmlns:p14="http://schemas.microsoft.com/office/powerpoint/2010/main" val="1094022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MM – Main memory</a:t>
            </a:r>
            <a:endParaRPr lang="en-US" dirty="0"/>
          </a:p>
        </p:txBody>
      </p:sp>
      <p:sp>
        <p:nvSpPr>
          <p:cNvPr id="4" name="Slide Number Placeholder 3"/>
          <p:cNvSpPr>
            <a:spLocks noGrp="1"/>
          </p:cNvSpPr>
          <p:nvPr>
            <p:ph type="sldNum" sz="quarter" idx="10"/>
          </p:nvPr>
        </p:nvSpPr>
        <p:spPr/>
        <p:txBody>
          <a:bodyPr/>
          <a:lstStyle/>
          <a:p>
            <a:fld id="{F095B280-B2F2-4D92-A7BA-BCA8954B56A0}" type="slidenum">
              <a:rPr lang="en-US" smtClean="0"/>
              <a:t>29</a:t>
            </a:fld>
            <a:endParaRPr lang="en-US"/>
          </a:p>
        </p:txBody>
      </p:sp>
    </p:spTree>
    <p:extLst>
      <p:ext uri="{BB962C8B-B14F-4D97-AF65-F5344CB8AC3E}">
        <p14:creationId xmlns:p14="http://schemas.microsoft.com/office/powerpoint/2010/main" val="1335291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MM – Main memory</a:t>
            </a:r>
            <a:endParaRPr lang="en-US" dirty="0"/>
          </a:p>
        </p:txBody>
      </p:sp>
      <p:sp>
        <p:nvSpPr>
          <p:cNvPr id="4" name="Slide Number Placeholder 3"/>
          <p:cNvSpPr>
            <a:spLocks noGrp="1"/>
          </p:cNvSpPr>
          <p:nvPr>
            <p:ph type="sldNum" sz="quarter" idx="10"/>
          </p:nvPr>
        </p:nvSpPr>
        <p:spPr/>
        <p:txBody>
          <a:bodyPr/>
          <a:lstStyle/>
          <a:p>
            <a:fld id="{F095B280-B2F2-4D92-A7BA-BCA8954B56A0}" type="slidenum">
              <a:rPr lang="en-US" smtClean="0"/>
              <a:t>32</a:t>
            </a:fld>
            <a:endParaRPr lang="en-US"/>
          </a:p>
        </p:txBody>
      </p:sp>
    </p:spTree>
    <p:extLst>
      <p:ext uri="{BB962C8B-B14F-4D97-AF65-F5344CB8AC3E}">
        <p14:creationId xmlns:p14="http://schemas.microsoft.com/office/powerpoint/2010/main" val="3431373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MM – Main memory</a:t>
            </a:r>
            <a:endParaRPr lang="en-US" dirty="0"/>
          </a:p>
        </p:txBody>
      </p:sp>
      <p:sp>
        <p:nvSpPr>
          <p:cNvPr id="4" name="Slide Number Placeholder 3"/>
          <p:cNvSpPr>
            <a:spLocks noGrp="1"/>
          </p:cNvSpPr>
          <p:nvPr>
            <p:ph type="sldNum" sz="quarter" idx="10"/>
          </p:nvPr>
        </p:nvSpPr>
        <p:spPr/>
        <p:txBody>
          <a:bodyPr/>
          <a:lstStyle/>
          <a:p>
            <a:fld id="{F095B280-B2F2-4D92-A7BA-BCA8954B56A0}" type="slidenum">
              <a:rPr lang="en-US" smtClean="0"/>
              <a:t>35</a:t>
            </a:fld>
            <a:endParaRPr lang="en-US"/>
          </a:p>
        </p:txBody>
      </p:sp>
    </p:spTree>
    <p:extLst>
      <p:ext uri="{BB962C8B-B14F-4D97-AF65-F5344CB8AC3E}">
        <p14:creationId xmlns:p14="http://schemas.microsoft.com/office/powerpoint/2010/main" val="2137403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MM – Main memory</a:t>
            </a:r>
            <a:endParaRPr lang="en-US" dirty="0"/>
          </a:p>
        </p:txBody>
      </p:sp>
      <p:sp>
        <p:nvSpPr>
          <p:cNvPr id="4" name="Slide Number Placeholder 3"/>
          <p:cNvSpPr>
            <a:spLocks noGrp="1"/>
          </p:cNvSpPr>
          <p:nvPr>
            <p:ph type="sldNum" sz="quarter" idx="10"/>
          </p:nvPr>
        </p:nvSpPr>
        <p:spPr/>
        <p:txBody>
          <a:bodyPr/>
          <a:lstStyle/>
          <a:p>
            <a:fld id="{F095B280-B2F2-4D92-A7BA-BCA8954B56A0}" type="slidenum">
              <a:rPr lang="en-US" smtClean="0"/>
              <a:t>39</a:t>
            </a:fld>
            <a:endParaRPr lang="en-US"/>
          </a:p>
        </p:txBody>
      </p:sp>
    </p:spTree>
    <p:extLst>
      <p:ext uri="{BB962C8B-B14F-4D97-AF65-F5344CB8AC3E}">
        <p14:creationId xmlns:p14="http://schemas.microsoft.com/office/powerpoint/2010/main" val="2032384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MM – Main memory</a:t>
            </a:r>
            <a:endParaRPr lang="en-US" dirty="0"/>
          </a:p>
        </p:txBody>
      </p:sp>
      <p:sp>
        <p:nvSpPr>
          <p:cNvPr id="4" name="Slide Number Placeholder 3"/>
          <p:cNvSpPr>
            <a:spLocks noGrp="1"/>
          </p:cNvSpPr>
          <p:nvPr>
            <p:ph type="sldNum" sz="quarter" idx="10"/>
          </p:nvPr>
        </p:nvSpPr>
        <p:spPr/>
        <p:txBody>
          <a:bodyPr/>
          <a:lstStyle/>
          <a:p>
            <a:fld id="{F095B280-B2F2-4D92-A7BA-BCA8954B56A0}" type="slidenum">
              <a:rPr lang="en-US" smtClean="0"/>
              <a:t>42</a:t>
            </a:fld>
            <a:endParaRPr lang="en-US"/>
          </a:p>
        </p:txBody>
      </p:sp>
    </p:spTree>
    <p:extLst>
      <p:ext uri="{BB962C8B-B14F-4D97-AF65-F5344CB8AC3E}">
        <p14:creationId xmlns:p14="http://schemas.microsoft.com/office/powerpoint/2010/main" val="3229141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MM – Main memory</a:t>
            </a:r>
            <a:endParaRPr lang="en-US" dirty="0"/>
          </a:p>
        </p:txBody>
      </p:sp>
      <p:sp>
        <p:nvSpPr>
          <p:cNvPr id="4" name="Slide Number Placeholder 3"/>
          <p:cNvSpPr>
            <a:spLocks noGrp="1"/>
          </p:cNvSpPr>
          <p:nvPr>
            <p:ph type="sldNum" sz="quarter" idx="10"/>
          </p:nvPr>
        </p:nvSpPr>
        <p:spPr/>
        <p:txBody>
          <a:bodyPr/>
          <a:lstStyle/>
          <a:p>
            <a:fld id="{F095B280-B2F2-4D92-A7BA-BCA8954B56A0}" type="slidenum">
              <a:rPr lang="en-US" smtClean="0"/>
              <a:t>45</a:t>
            </a:fld>
            <a:endParaRPr lang="en-US"/>
          </a:p>
        </p:txBody>
      </p:sp>
    </p:spTree>
    <p:extLst>
      <p:ext uri="{BB962C8B-B14F-4D97-AF65-F5344CB8AC3E}">
        <p14:creationId xmlns:p14="http://schemas.microsoft.com/office/powerpoint/2010/main" val="10175108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07-Apr-21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07-Apr-21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07-Apr-21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07-Apr-21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07-Apr-21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07-Apr-21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07-Apr-21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07-Apr-21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07-Apr-21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07-Apr-21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07-Apr-21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07-Apr-21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07-Apr-21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07-Apr-21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07-Apr-21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07-Apr-21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07-Apr-21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07-Apr-21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83779"/>
            <a:ext cx="9448800" cy="2553425"/>
          </a:xfrm>
        </p:spPr>
        <p:txBody>
          <a:bodyPr>
            <a:normAutofit fontScale="90000"/>
          </a:bodyPr>
          <a:lstStyle/>
          <a:p>
            <a:pPr algn="ctr"/>
            <a:r>
              <a:rPr lang="en-US" dirty="0"/>
              <a:t>Chapter 8 </a:t>
            </a:r>
            <a:r>
              <a:rPr lang="en-US" dirty="0" smtClean="0"/>
              <a:t/>
            </a:r>
            <a:br>
              <a:rPr lang="en-US" dirty="0" smtClean="0"/>
            </a:br>
            <a:r>
              <a:rPr lang="en-US" dirty="0" smtClean="0"/>
              <a:t>File organization and indexing</a:t>
            </a:r>
            <a:endParaRPr lang="en-US" dirty="0"/>
          </a:p>
        </p:txBody>
      </p:sp>
      <p:sp>
        <p:nvSpPr>
          <p:cNvPr id="3" name="Subtitle 2"/>
          <p:cNvSpPr>
            <a:spLocks noGrp="1"/>
          </p:cNvSpPr>
          <p:nvPr>
            <p:ph type="subTitle" idx="1"/>
          </p:nvPr>
        </p:nvSpPr>
        <p:spPr>
          <a:xfrm>
            <a:off x="1371600" y="3136306"/>
            <a:ext cx="9585434" cy="1798301"/>
          </a:xfrm>
        </p:spPr>
        <p:txBody>
          <a:bodyPr/>
          <a:lstStyle/>
          <a:p>
            <a:r>
              <a:rPr lang="en-US" dirty="0"/>
              <a:t>Presented by : </a:t>
            </a:r>
            <a:r>
              <a:rPr lang="en-US" dirty="0" err="1"/>
              <a:t>Er</a:t>
            </a:r>
            <a:r>
              <a:rPr lang="en-US" dirty="0"/>
              <a:t>. </a:t>
            </a:r>
            <a:r>
              <a:rPr lang="en-US" dirty="0" err="1"/>
              <a:t>Lali</a:t>
            </a:r>
            <a:r>
              <a:rPr lang="en-US" dirty="0"/>
              <a:t> </a:t>
            </a:r>
            <a:r>
              <a:rPr lang="en-US" dirty="0" err="1"/>
              <a:t>Manandhar</a:t>
            </a:r>
            <a:endParaRPr lang="en-US" dirty="0"/>
          </a:p>
          <a:p>
            <a:r>
              <a:rPr lang="en-US" dirty="0"/>
              <a:t>	           	</a:t>
            </a:r>
            <a:r>
              <a:rPr lang="en-US" dirty="0" smtClean="0"/>
              <a:t>Assistant </a:t>
            </a:r>
            <a:r>
              <a:rPr lang="en-US" dirty="0"/>
              <a:t>Senior Lecturer</a:t>
            </a:r>
          </a:p>
          <a:p>
            <a:r>
              <a:rPr lang="en-US" dirty="0"/>
              <a:t>                          </a:t>
            </a:r>
            <a:r>
              <a:rPr lang="en-US" dirty="0" smtClean="0"/>
              <a:t>Everest </a:t>
            </a:r>
            <a:r>
              <a:rPr lang="en-US" dirty="0"/>
              <a:t>Engineering College</a:t>
            </a:r>
          </a:p>
          <a:p>
            <a:endParaRPr lang="en-US" dirty="0"/>
          </a:p>
        </p:txBody>
      </p:sp>
    </p:spTree>
    <p:extLst>
      <p:ext uri="{BB962C8B-B14F-4D97-AF65-F5344CB8AC3E}">
        <p14:creationId xmlns:p14="http://schemas.microsoft.com/office/powerpoint/2010/main" val="1585818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9090" y="1466193"/>
            <a:ext cx="11398469" cy="5391808"/>
          </a:xfrm>
        </p:spPr>
        <p:txBody>
          <a:bodyPr>
            <a:noAutofit/>
          </a:bodyPr>
          <a:lstStyle/>
          <a:p>
            <a:pPr marL="0" indent="0">
              <a:buNone/>
            </a:pPr>
            <a:r>
              <a:rPr lang="en-US" sz="2800" b="1" dirty="0"/>
              <a:t>5) Magnetic tape: </a:t>
            </a:r>
            <a:endParaRPr lang="en-US" sz="2800" b="1" dirty="0" smtClean="0"/>
          </a:p>
          <a:p>
            <a:pPr lvl="1"/>
            <a:r>
              <a:rPr lang="en-US" sz="2600" dirty="0" smtClean="0"/>
              <a:t>Magnetic </a:t>
            </a:r>
            <a:r>
              <a:rPr lang="en-US" sz="2600" dirty="0"/>
              <a:t>tape memory is usually used for backing up large data. </a:t>
            </a:r>
            <a:endParaRPr lang="en-US" sz="2600" dirty="0" smtClean="0"/>
          </a:p>
          <a:p>
            <a:pPr lvl="1"/>
            <a:r>
              <a:rPr lang="en-US" sz="2600" dirty="0" smtClean="0"/>
              <a:t>When </a:t>
            </a:r>
            <a:r>
              <a:rPr lang="en-US" sz="2600" dirty="0"/>
              <a:t>the system needs to access a tape, it is first mounted to access the data. When the data is accessed, it is then </a:t>
            </a:r>
            <a:r>
              <a:rPr lang="en-US" sz="2600" dirty="0" err="1"/>
              <a:t>unmounted</a:t>
            </a:r>
            <a:r>
              <a:rPr lang="en-US" sz="2600" dirty="0"/>
              <a:t>. </a:t>
            </a:r>
            <a:endParaRPr lang="en-US" sz="2600" dirty="0" smtClean="0"/>
          </a:p>
          <a:p>
            <a:pPr lvl="1"/>
            <a:r>
              <a:rPr lang="en-US" sz="2600" dirty="0" smtClean="0"/>
              <a:t>The </a:t>
            </a:r>
            <a:r>
              <a:rPr lang="en-US" sz="2600" dirty="0"/>
              <a:t>memory access time is slower in magnetic tape and it usually takes few minutes to access a tape. </a:t>
            </a:r>
            <a:endParaRPr lang="en-US" dirty="0"/>
          </a:p>
        </p:txBody>
      </p:sp>
    </p:spTree>
    <p:extLst>
      <p:ext uri="{BB962C8B-B14F-4D97-AF65-F5344CB8AC3E}">
        <p14:creationId xmlns:p14="http://schemas.microsoft.com/office/powerpoint/2010/main" val="3780537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243080"/>
            <a:ext cx="10820400" cy="884965"/>
          </a:xfrm>
        </p:spPr>
        <p:txBody>
          <a:bodyPr>
            <a:normAutofit/>
          </a:bodyPr>
          <a:lstStyle/>
          <a:p>
            <a:pPr algn="ctr"/>
            <a:r>
              <a:rPr lang="en-US" dirty="0"/>
              <a:t>Organization of Records into Block </a:t>
            </a:r>
          </a:p>
        </p:txBody>
      </p:sp>
      <p:sp>
        <p:nvSpPr>
          <p:cNvPr id="3" name="Content Placeholder 2"/>
          <p:cNvSpPr>
            <a:spLocks noGrp="1"/>
          </p:cNvSpPr>
          <p:nvPr>
            <p:ph idx="1"/>
          </p:nvPr>
        </p:nvSpPr>
        <p:spPr>
          <a:xfrm>
            <a:off x="685799" y="1324303"/>
            <a:ext cx="10820400" cy="5533697"/>
          </a:xfrm>
        </p:spPr>
        <p:txBody>
          <a:bodyPr>
            <a:noAutofit/>
          </a:bodyPr>
          <a:lstStyle/>
          <a:p>
            <a:r>
              <a:rPr lang="en-US" sz="2800" dirty="0"/>
              <a:t>A file is organized logically as a sequence of records. Records are mapped onto disk blocks. </a:t>
            </a:r>
            <a:endParaRPr lang="en-US" sz="2800" dirty="0" smtClean="0"/>
          </a:p>
          <a:p>
            <a:r>
              <a:rPr lang="en-US" sz="2800" dirty="0" smtClean="0"/>
              <a:t>Files </a:t>
            </a:r>
            <a:r>
              <a:rPr lang="en-US" sz="2800" dirty="0"/>
              <a:t>are provided as a basic construct in operating systems, so we assume the existence of an underlying file system. </a:t>
            </a:r>
            <a:endParaRPr lang="en-US" sz="2800" dirty="0" smtClean="0"/>
          </a:p>
          <a:p>
            <a:r>
              <a:rPr lang="en-US" sz="2800" dirty="0" smtClean="0"/>
              <a:t>Blocks </a:t>
            </a:r>
            <a:r>
              <a:rPr lang="en-US" sz="2800" dirty="0"/>
              <a:t>are of a fixed size determined by the operating system. </a:t>
            </a:r>
            <a:endParaRPr lang="en-US" sz="2800" dirty="0" smtClean="0"/>
          </a:p>
          <a:p>
            <a:r>
              <a:rPr lang="en-US" sz="2800" dirty="0" smtClean="0"/>
              <a:t>Record </a:t>
            </a:r>
            <a:r>
              <a:rPr lang="en-US" sz="2800" dirty="0"/>
              <a:t>sizes vary. In relational database, tuples of distinct relations may be of different sizes. </a:t>
            </a:r>
            <a:endParaRPr lang="en-US" sz="2800" dirty="0" smtClean="0"/>
          </a:p>
          <a:p>
            <a:r>
              <a:rPr lang="en-US" sz="2800" dirty="0" smtClean="0"/>
              <a:t>There </a:t>
            </a:r>
            <a:r>
              <a:rPr lang="en-US" sz="2800" dirty="0"/>
              <a:t>are two approaches of organization of records into block. </a:t>
            </a:r>
          </a:p>
        </p:txBody>
      </p:sp>
    </p:spTree>
    <p:extLst>
      <p:ext uri="{BB962C8B-B14F-4D97-AF65-F5344CB8AC3E}">
        <p14:creationId xmlns:p14="http://schemas.microsoft.com/office/powerpoint/2010/main" val="2540540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243080"/>
            <a:ext cx="10820400" cy="884965"/>
          </a:xfrm>
        </p:spPr>
        <p:txBody>
          <a:bodyPr>
            <a:normAutofit/>
          </a:bodyPr>
          <a:lstStyle/>
          <a:p>
            <a:pPr algn="ctr"/>
            <a:r>
              <a:rPr lang="en-US" dirty="0"/>
              <a:t>1. Fixed length records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1808" y="1315933"/>
            <a:ext cx="9573738" cy="4075874"/>
          </a:xfrm>
        </p:spPr>
      </p:pic>
    </p:spTree>
    <p:extLst>
      <p:ext uri="{BB962C8B-B14F-4D97-AF65-F5344CB8AC3E}">
        <p14:creationId xmlns:p14="http://schemas.microsoft.com/office/powerpoint/2010/main" val="3334375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5669" y="788276"/>
            <a:ext cx="11080531" cy="5754414"/>
          </a:xfrm>
        </p:spPr>
        <p:txBody>
          <a:bodyPr>
            <a:noAutofit/>
          </a:bodyPr>
          <a:lstStyle/>
          <a:p>
            <a:r>
              <a:rPr lang="en-US" sz="2800" dirty="0"/>
              <a:t>If we assume that each character occupies one byte, an integer occupies 4 bytes, and a real 8 bytes, our deposit record is 52 bytes long. </a:t>
            </a:r>
            <a:endParaRPr lang="en-US" sz="2800" dirty="0" smtClean="0"/>
          </a:p>
          <a:p>
            <a:r>
              <a:rPr lang="en-US" sz="2800" dirty="0" smtClean="0"/>
              <a:t>The </a:t>
            </a:r>
            <a:r>
              <a:rPr lang="en-US" sz="2800" dirty="0"/>
              <a:t>simplest approach is to use the first 52 bytes for the first record, the next 52 bytes for the second, and so on. </a:t>
            </a:r>
            <a:endParaRPr lang="en-US" sz="2800" dirty="0" smtClean="0"/>
          </a:p>
          <a:p>
            <a:r>
              <a:rPr lang="en-US" sz="2800" dirty="0" smtClean="0"/>
              <a:t>However</a:t>
            </a:r>
            <a:r>
              <a:rPr lang="en-US" sz="2800" dirty="0"/>
              <a:t>, there are two problems with this approach</a:t>
            </a:r>
            <a:r>
              <a:rPr lang="en-US" sz="2800" dirty="0" smtClean="0"/>
              <a:t>.</a:t>
            </a:r>
          </a:p>
          <a:p>
            <a:pPr lvl="1"/>
            <a:r>
              <a:rPr lang="en-US" sz="2600" dirty="0"/>
              <a:t>It is difficult to delete a record from this structure. Space occupied by the records to be deleted must be filled with some other records of the file. When a record is deleted, we could move all successive records up one, which may require moving a lot of records. </a:t>
            </a:r>
          </a:p>
          <a:p>
            <a:pPr lvl="1"/>
            <a:r>
              <a:rPr lang="en-US" sz="2600" dirty="0" smtClean="0"/>
              <a:t>Some </a:t>
            </a:r>
            <a:r>
              <a:rPr lang="en-US" sz="2600" dirty="0"/>
              <a:t>records will cross block boundaries. It would then require two block accesses to read or write such a record. </a:t>
            </a:r>
          </a:p>
        </p:txBody>
      </p:sp>
    </p:spTree>
    <p:extLst>
      <p:ext uri="{BB962C8B-B14F-4D97-AF65-F5344CB8AC3E}">
        <p14:creationId xmlns:p14="http://schemas.microsoft.com/office/powerpoint/2010/main" val="2080055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708" y="691784"/>
            <a:ext cx="6213336" cy="4999567"/>
          </a:xfrm>
        </p:spPr>
      </p:pic>
      <p:sp>
        <p:nvSpPr>
          <p:cNvPr id="4" name="TextBox 3"/>
          <p:cNvSpPr txBox="1"/>
          <p:nvPr/>
        </p:nvSpPr>
        <p:spPr>
          <a:xfrm>
            <a:off x="7126014" y="945931"/>
            <a:ext cx="4414345" cy="3970318"/>
          </a:xfrm>
          <a:prstGeom prst="rect">
            <a:avLst/>
          </a:prstGeom>
          <a:noFill/>
        </p:spPr>
        <p:txBody>
          <a:bodyPr wrap="square" rtlCol="0">
            <a:spAutoFit/>
          </a:bodyPr>
          <a:lstStyle/>
          <a:p>
            <a:r>
              <a:rPr lang="en-US" sz="2800" dirty="0"/>
              <a:t>Use of pointers requires careful programming. </a:t>
            </a:r>
          </a:p>
          <a:p>
            <a:endParaRPr lang="en-US" sz="2800" dirty="0"/>
          </a:p>
          <a:p>
            <a:r>
              <a:rPr lang="en-US" sz="2800" dirty="0"/>
              <a:t>If a record pointed to is moved or deleted, and that pointer is not corrected, the pointer becomes a dangling pointer. </a:t>
            </a:r>
          </a:p>
        </p:txBody>
      </p:sp>
    </p:spTree>
    <p:extLst>
      <p:ext uri="{BB962C8B-B14F-4D97-AF65-F5344CB8AC3E}">
        <p14:creationId xmlns:p14="http://schemas.microsoft.com/office/powerpoint/2010/main" val="1413855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243080"/>
            <a:ext cx="9971691" cy="884965"/>
          </a:xfrm>
        </p:spPr>
        <p:txBody>
          <a:bodyPr/>
          <a:lstStyle/>
          <a:p>
            <a:pPr algn="ctr"/>
            <a:r>
              <a:rPr lang="en-US" dirty="0"/>
              <a:t>2. Variable length records</a:t>
            </a:r>
          </a:p>
        </p:txBody>
      </p:sp>
      <p:sp>
        <p:nvSpPr>
          <p:cNvPr id="3" name="Content Placeholder 2"/>
          <p:cNvSpPr>
            <a:spLocks noGrp="1"/>
          </p:cNvSpPr>
          <p:nvPr>
            <p:ph idx="1"/>
          </p:nvPr>
        </p:nvSpPr>
        <p:spPr>
          <a:xfrm>
            <a:off x="685799" y="1128045"/>
            <a:ext cx="10820400" cy="5729955"/>
          </a:xfrm>
        </p:spPr>
        <p:txBody>
          <a:bodyPr>
            <a:noAutofit/>
          </a:bodyPr>
          <a:lstStyle/>
          <a:p>
            <a:r>
              <a:rPr lang="en-US" sz="2800" dirty="0"/>
              <a:t>Variable-length records arise in a database in several </a:t>
            </a:r>
            <a:r>
              <a:rPr lang="en-US" sz="2800" dirty="0" smtClean="0"/>
              <a:t>ways:</a:t>
            </a:r>
          </a:p>
          <a:p>
            <a:pPr lvl="1"/>
            <a:r>
              <a:rPr lang="en-US" sz="2600" dirty="0" smtClean="0"/>
              <a:t>Storage </a:t>
            </a:r>
            <a:r>
              <a:rPr lang="en-US" sz="2600" dirty="0"/>
              <a:t>of multiple record types in a file </a:t>
            </a:r>
          </a:p>
          <a:p>
            <a:pPr lvl="1"/>
            <a:r>
              <a:rPr lang="en-US" sz="2600" dirty="0" smtClean="0"/>
              <a:t>Record </a:t>
            </a:r>
            <a:r>
              <a:rPr lang="en-US" sz="2600" dirty="0"/>
              <a:t>types allowing variable field </a:t>
            </a:r>
            <a:r>
              <a:rPr lang="en-US" sz="2600" dirty="0" smtClean="0"/>
              <a:t>size</a:t>
            </a:r>
          </a:p>
          <a:p>
            <a:pPr lvl="1"/>
            <a:r>
              <a:rPr lang="en-US" sz="2600" dirty="0" smtClean="0"/>
              <a:t>Record </a:t>
            </a:r>
            <a:r>
              <a:rPr lang="en-US" sz="2600" dirty="0"/>
              <a:t>types allowing repeating fields </a:t>
            </a:r>
            <a:endParaRPr lang="en-US" sz="2600" dirty="0" smtClean="0"/>
          </a:p>
          <a:p>
            <a:r>
              <a:rPr lang="en-US" sz="2800" dirty="0" smtClean="0"/>
              <a:t>One </a:t>
            </a:r>
            <a:r>
              <a:rPr lang="en-US" sz="2800" dirty="0"/>
              <a:t>example </a:t>
            </a:r>
            <a:r>
              <a:rPr lang="en-US" sz="2800" dirty="0" smtClean="0"/>
              <a:t>with </a:t>
            </a:r>
            <a:r>
              <a:rPr lang="en-US" sz="2800" dirty="0"/>
              <a:t>a variable-length record: </a:t>
            </a:r>
            <a:endParaRPr lang="en-US" sz="2800" dirty="0" smtClean="0"/>
          </a:p>
          <a:p>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2191" y="3537706"/>
            <a:ext cx="4771070" cy="3004984"/>
          </a:xfrm>
          <a:prstGeom prst="rect">
            <a:avLst/>
          </a:prstGeom>
        </p:spPr>
      </p:pic>
    </p:spTree>
    <p:extLst>
      <p:ext uri="{BB962C8B-B14F-4D97-AF65-F5344CB8AC3E}">
        <p14:creationId xmlns:p14="http://schemas.microsoft.com/office/powerpoint/2010/main" val="1809828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5669" y="1213945"/>
            <a:ext cx="11080531" cy="5004740"/>
          </a:xfrm>
        </p:spPr>
        <p:txBody>
          <a:bodyPr>
            <a:noAutofit/>
          </a:bodyPr>
          <a:lstStyle/>
          <a:p>
            <a:r>
              <a:rPr lang="en-US" sz="2800" dirty="0"/>
              <a:t>Account-information is an array with an arbitrary number of elements i.e. the type definition does not limit the number of elements in the array. </a:t>
            </a:r>
            <a:endParaRPr lang="en-US" sz="2800" dirty="0" smtClean="0"/>
          </a:p>
          <a:p>
            <a:r>
              <a:rPr lang="en-US" sz="2800" dirty="0" smtClean="0"/>
              <a:t>So </a:t>
            </a:r>
            <a:r>
              <a:rPr lang="en-US" sz="2800" dirty="0"/>
              <a:t>there is no limit on how large a record can be. </a:t>
            </a:r>
            <a:endParaRPr lang="en-US" sz="2800" dirty="0" smtClean="0"/>
          </a:p>
          <a:p>
            <a:r>
              <a:rPr lang="en-US" sz="2800" dirty="0" smtClean="0"/>
              <a:t>The </a:t>
            </a:r>
            <a:r>
              <a:rPr lang="en-US" sz="2800" dirty="0"/>
              <a:t>space available for the records must be managed carefully. </a:t>
            </a:r>
            <a:endParaRPr lang="en-US" sz="2800" dirty="0" smtClean="0"/>
          </a:p>
          <a:p>
            <a:r>
              <a:rPr lang="en-US" sz="2800" dirty="0" smtClean="0"/>
              <a:t>To </a:t>
            </a:r>
            <a:r>
              <a:rPr lang="en-US" sz="2800" dirty="0"/>
              <a:t>manage free space, there is a pointer that indicates the start of the free space area. </a:t>
            </a:r>
          </a:p>
        </p:txBody>
      </p:sp>
    </p:spTree>
    <p:extLst>
      <p:ext uri="{BB962C8B-B14F-4D97-AF65-F5344CB8AC3E}">
        <p14:creationId xmlns:p14="http://schemas.microsoft.com/office/powerpoint/2010/main" val="3477579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5669" y="1592317"/>
            <a:ext cx="11080531" cy="4626368"/>
          </a:xfrm>
        </p:spPr>
        <p:txBody>
          <a:bodyPr>
            <a:noAutofit/>
          </a:bodyPr>
          <a:lstStyle/>
          <a:p>
            <a:r>
              <a:rPr lang="en-US" sz="2800" dirty="0"/>
              <a:t>There are two approaches for variable length record </a:t>
            </a:r>
            <a:endParaRPr lang="en-US" sz="2800" dirty="0" smtClean="0"/>
          </a:p>
          <a:p>
            <a:pPr lvl="1"/>
            <a:r>
              <a:rPr lang="en-US" sz="2600" dirty="0" smtClean="0"/>
              <a:t>1</a:t>
            </a:r>
            <a:r>
              <a:rPr lang="en-US" sz="2600" dirty="0"/>
              <a:t>. Byte-String representation </a:t>
            </a:r>
            <a:endParaRPr lang="en-US" sz="2600" dirty="0" smtClean="0"/>
          </a:p>
          <a:p>
            <a:pPr lvl="1"/>
            <a:r>
              <a:rPr lang="en-US" sz="2600" dirty="0" smtClean="0"/>
              <a:t>2</a:t>
            </a:r>
            <a:r>
              <a:rPr lang="en-US" sz="2600" dirty="0"/>
              <a:t>. Fixed length representation </a:t>
            </a:r>
          </a:p>
        </p:txBody>
      </p:sp>
    </p:spTree>
    <p:extLst>
      <p:ext uri="{BB962C8B-B14F-4D97-AF65-F5344CB8AC3E}">
        <p14:creationId xmlns:p14="http://schemas.microsoft.com/office/powerpoint/2010/main" val="1268782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243080"/>
            <a:ext cx="9971691" cy="884965"/>
          </a:xfrm>
        </p:spPr>
        <p:txBody>
          <a:bodyPr/>
          <a:lstStyle/>
          <a:p>
            <a:pPr algn="ctr"/>
            <a:r>
              <a:rPr lang="en-US" dirty="0"/>
              <a:t>1. Byte-String Representation</a:t>
            </a:r>
          </a:p>
        </p:txBody>
      </p:sp>
      <p:sp>
        <p:nvSpPr>
          <p:cNvPr id="3" name="Content Placeholder 2"/>
          <p:cNvSpPr>
            <a:spLocks noGrp="1"/>
          </p:cNvSpPr>
          <p:nvPr>
            <p:ph idx="1"/>
          </p:nvPr>
        </p:nvSpPr>
        <p:spPr>
          <a:xfrm>
            <a:off x="685799" y="1128045"/>
            <a:ext cx="10820400" cy="5729955"/>
          </a:xfrm>
        </p:spPr>
        <p:txBody>
          <a:bodyPr>
            <a:noAutofit/>
          </a:bodyPr>
          <a:lstStyle/>
          <a:p>
            <a:r>
              <a:rPr lang="en-US" sz="2800" dirty="0"/>
              <a:t>Byte string representation uses the technique of attaching a special end-of-record </a:t>
            </a:r>
            <a:r>
              <a:rPr lang="en-US" sz="2800" dirty="0" smtClean="0"/>
              <a:t>symbol       </a:t>
            </a:r>
            <a:r>
              <a:rPr lang="en-US" sz="2800" dirty="0"/>
              <a:t>to the end of each record. </a:t>
            </a:r>
            <a:endParaRPr lang="en-US" sz="2800" dirty="0" smtClean="0"/>
          </a:p>
          <a:p>
            <a:r>
              <a:rPr lang="en-US" sz="2800" dirty="0" smtClean="0"/>
              <a:t>Then </a:t>
            </a:r>
            <a:r>
              <a:rPr lang="en-US" sz="2800" dirty="0"/>
              <a:t>we can store each record as a string of successive bytes. </a:t>
            </a:r>
            <a:endParaRPr lang="en-US" sz="2800" dirty="0" smtClean="0"/>
          </a:p>
          <a:p>
            <a:endParaRPr lang="en-US" sz="2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6358" y="1561614"/>
            <a:ext cx="515015" cy="36786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852" y="3065692"/>
            <a:ext cx="10425953" cy="2893674"/>
          </a:xfrm>
          <a:prstGeom prst="rect">
            <a:avLst/>
          </a:prstGeom>
        </p:spPr>
      </p:pic>
    </p:spTree>
    <p:extLst>
      <p:ext uri="{BB962C8B-B14F-4D97-AF65-F5344CB8AC3E}">
        <p14:creationId xmlns:p14="http://schemas.microsoft.com/office/powerpoint/2010/main" val="3414187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5669" y="1592317"/>
            <a:ext cx="11080531" cy="4626368"/>
          </a:xfrm>
        </p:spPr>
        <p:txBody>
          <a:bodyPr>
            <a:noAutofit/>
          </a:bodyPr>
          <a:lstStyle/>
          <a:p>
            <a:r>
              <a:rPr lang="en-US" sz="2800" dirty="0"/>
              <a:t>Byte string representation has several </a:t>
            </a:r>
            <a:r>
              <a:rPr lang="en-US" sz="2800" dirty="0" smtClean="0"/>
              <a:t>disadvantages:</a:t>
            </a:r>
          </a:p>
          <a:p>
            <a:pPr lvl="1"/>
            <a:r>
              <a:rPr lang="en-US" sz="2600" dirty="0" smtClean="0"/>
              <a:t>It </a:t>
            </a:r>
            <a:r>
              <a:rPr lang="en-US" sz="2600" dirty="0"/>
              <a:t>is not easy to re-use space left by a deleted record </a:t>
            </a:r>
          </a:p>
          <a:p>
            <a:pPr lvl="1"/>
            <a:r>
              <a:rPr lang="en-US" sz="2600" dirty="0" smtClean="0"/>
              <a:t>There </a:t>
            </a:r>
            <a:r>
              <a:rPr lang="en-US" sz="2600" dirty="0"/>
              <a:t>is no space for records to grow longer, so if the record become longer it must be </a:t>
            </a:r>
            <a:r>
              <a:rPr lang="en-US" sz="2600" dirty="0" smtClean="0"/>
              <a:t>moved.</a:t>
            </a:r>
          </a:p>
          <a:p>
            <a:pPr lvl="1"/>
            <a:r>
              <a:rPr lang="en-US" sz="2600" dirty="0" smtClean="0"/>
              <a:t>A </a:t>
            </a:r>
            <a:r>
              <a:rPr lang="en-US" sz="2600" dirty="0"/>
              <a:t>large number of small fragments of disk storage are wasted. </a:t>
            </a:r>
            <a:endParaRPr lang="en-US" sz="2400" dirty="0"/>
          </a:p>
        </p:txBody>
      </p:sp>
    </p:spTree>
    <p:extLst>
      <p:ext uri="{BB962C8B-B14F-4D97-AF65-F5344CB8AC3E}">
        <p14:creationId xmlns:p14="http://schemas.microsoft.com/office/powerpoint/2010/main" val="770796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243080"/>
            <a:ext cx="8757303" cy="884965"/>
          </a:xfrm>
        </p:spPr>
        <p:txBody>
          <a:bodyPr/>
          <a:lstStyle/>
          <a:p>
            <a:pPr algn="ctr"/>
            <a:r>
              <a:rPr lang="en-US" dirty="0"/>
              <a:t>Introduction</a:t>
            </a:r>
          </a:p>
        </p:txBody>
      </p:sp>
      <p:sp>
        <p:nvSpPr>
          <p:cNvPr id="3" name="Content Placeholder 2"/>
          <p:cNvSpPr>
            <a:spLocks noGrp="1"/>
          </p:cNvSpPr>
          <p:nvPr>
            <p:ph idx="1"/>
          </p:nvPr>
        </p:nvSpPr>
        <p:spPr>
          <a:xfrm>
            <a:off x="685799" y="1128045"/>
            <a:ext cx="10820400" cy="5729955"/>
          </a:xfrm>
        </p:spPr>
        <p:txBody>
          <a:bodyPr>
            <a:noAutofit/>
          </a:bodyPr>
          <a:lstStyle/>
          <a:p>
            <a:r>
              <a:rPr lang="en-US" sz="2800" dirty="0"/>
              <a:t>A collection of data or information that has a name, called the filename. </a:t>
            </a:r>
            <a:endParaRPr lang="en-US" sz="2800" dirty="0" smtClean="0"/>
          </a:p>
          <a:p>
            <a:r>
              <a:rPr lang="en-US" sz="2800" dirty="0" smtClean="0"/>
              <a:t>Almost </a:t>
            </a:r>
            <a:r>
              <a:rPr lang="en-US" sz="2800" dirty="0"/>
              <a:t>all information stored in a computer must be in a file. </a:t>
            </a:r>
          </a:p>
          <a:p>
            <a:r>
              <a:rPr lang="en-US" sz="2800" dirty="0"/>
              <a:t>There are many different types of files: data files, text files, program files, directory files, and so on. </a:t>
            </a:r>
          </a:p>
          <a:p>
            <a:r>
              <a:rPr lang="en-US" sz="2800" dirty="0"/>
              <a:t>The physical or internal level of organization of a database system is concerned with the efficient storage of information in the secondary storage device. </a:t>
            </a:r>
          </a:p>
          <a:p>
            <a:r>
              <a:rPr lang="en-US" sz="2800" dirty="0"/>
              <a:t>The basic problem in the physical database representation is to select suitable file system to store the desired information. </a:t>
            </a:r>
          </a:p>
          <a:p>
            <a:r>
              <a:rPr lang="en-US" sz="2800" dirty="0"/>
              <a:t>The file consists of records and records may consists of several fields. </a:t>
            </a:r>
          </a:p>
        </p:txBody>
      </p:sp>
    </p:spTree>
    <p:extLst>
      <p:ext uri="{BB962C8B-B14F-4D97-AF65-F5344CB8AC3E}">
        <p14:creationId xmlns:p14="http://schemas.microsoft.com/office/powerpoint/2010/main" val="894052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243080"/>
            <a:ext cx="9971691" cy="884965"/>
          </a:xfrm>
        </p:spPr>
        <p:txBody>
          <a:bodyPr/>
          <a:lstStyle/>
          <a:p>
            <a:pPr algn="ctr"/>
            <a:r>
              <a:rPr lang="en-US" dirty="0"/>
              <a:t>2. Fixed Length Representation</a:t>
            </a:r>
          </a:p>
        </p:txBody>
      </p:sp>
      <p:sp>
        <p:nvSpPr>
          <p:cNvPr id="3" name="Content Placeholder 2"/>
          <p:cNvSpPr>
            <a:spLocks noGrp="1"/>
          </p:cNvSpPr>
          <p:nvPr>
            <p:ph idx="1"/>
          </p:nvPr>
        </p:nvSpPr>
        <p:spPr>
          <a:xfrm>
            <a:off x="685799" y="1128045"/>
            <a:ext cx="10820400" cy="5729955"/>
          </a:xfrm>
        </p:spPr>
        <p:txBody>
          <a:bodyPr>
            <a:noAutofit/>
          </a:bodyPr>
          <a:lstStyle/>
          <a:p>
            <a:r>
              <a:rPr lang="en-US" sz="2800" dirty="0"/>
              <a:t>Fixed-length representation uses one or more fixed-length records to represent one variable-length record. </a:t>
            </a:r>
            <a:endParaRPr lang="en-US" sz="2800" dirty="0" smtClean="0"/>
          </a:p>
          <a:p>
            <a:r>
              <a:rPr lang="en-US" sz="2800" dirty="0" smtClean="0"/>
              <a:t>Two </a:t>
            </a:r>
            <a:r>
              <a:rPr lang="en-US" sz="2800" dirty="0"/>
              <a:t>techniques: </a:t>
            </a:r>
            <a:endParaRPr lang="en-US" sz="2800" dirty="0" smtClean="0"/>
          </a:p>
          <a:p>
            <a:pPr marL="0" indent="0">
              <a:buNone/>
            </a:pPr>
            <a:r>
              <a:rPr lang="en-US" sz="2800" b="1" dirty="0" smtClean="0"/>
              <a:t>a. Reserved </a:t>
            </a:r>
            <a:r>
              <a:rPr lang="en-US" sz="2800" b="1" dirty="0"/>
              <a:t>space </a:t>
            </a:r>
            <a:r>
              <a:rPr lang="en-US" sz="2800" b="1" dirty="0" smtClean="0"/>
              <a:t>– </a:t>
            </a:r>
          </a:p>
          <a:p>
            <a:pPr lvl="1"/>
            <a:r>
              <a:rPr lang="en-US" sz="2600" dirty="0" smtClean="0"/>
              <a:t>uses </a:t>
            </a:r>
            <a:r>
              <a:rPr lang="en-US" sz="2600" dirty="0"/>
              <a:t>fixed-length records large enough to accommodate the largest </a:t>
            </a:r>
            <a:r>
              <a:rPr lang="en-US" sz="2600" dirty="0" smtClean="0"/>
              <a:t>variable-length </a:t>
            </a:r>
            <a:r>
              <a:rPr lang="en-US" sz="2600" dirty="0"/>
              <a:t>record. </a:t>
            </a:r>
            <a:endParaRPr lang="en-US" sz="2600" dirty="0" smtClean="0"/>
          </a:p>
          <a:p>
            <a:pPr lvl="1"/>
            <a:r>
              <a:rPr lang="en-US" sz="2600" dirty="0"/>
              <a:t>If the length of record is shorter and space is unused, it is filled with a null or </a:t>
            </a:r>
            <a:r>
              <a:rPr lang="en-US" sz="2600" dirty="0" smtClean="0"/>
              <a:t>      symbol</a:t>
            </a:r>
            <a:r>
              <a:rPr lang="en-US" sz="2600" dirty="0"/>
              <a:t>. </a:t>
            </a:r>
            <a:endParaRPr lang="en-US" sz="2600" dirty="0" smtClean="0"/>
          </a:p>
          <a:p>
            <a:pPr lvl="1"/>
            <a:r>
              <a:rPr lang="en-US" sz="2600" dirty="0" smtClean="0"/>
              <a:t>The </a:t>
            </a:r>
            <a:r>
              <a:rPr lang="en-US" sz="2600" dirty="0"/>
              <a:t>main problem associated with this technique is space is wasted.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2952" y="4235663"/>
            <a:ext cx="448800" cy="320572"/>
          </a:xfrm>
          <a:prstGeom prst="rect">
            <a:avLst/>
          </a:prstGeom>
        </p:spPr>
      </p:pic>
    </p:spTree>
    <p:extLst>
      <p:ext uri="{BB962C8B-B14F-4D97-AF65-F5344CB8AC3E}">
        <p14:creationId xmlns:p14="http://schemas.microsoft.com/office/powerpoint/2010/main" val="2553235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5669" y="1040525"/>
            <a:ext cx="11080531" cy="3862552"/>
          </a:xfrm>
        </p:spPr>
        <p:txBody>
          <a:bodyPr>
            <a:noAutofit/>
          </a:bodyPr>
          <a:lstStyle/>
          <a:p>
            <a:endParaRPr lang="en-US"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668" y="1040524"/>
            <a:ext cx="11046919" cy="3862553"/>
          </a:xfrm>
          <a:prstGeom prst="rect">
            <a:avLst/>
          </a:prstGeom>
        </p:spPr>
      </p:pic>
    </p:spTree>
    <p:extLst>
      <p:ext uri="{BB962C8B-B14F-4D97-AF65-F5344CB8AC3E}">
        <p14:creationId xmlns:p14="http://schemas.microsoft.com/office/powerpoint/2010/main" val="660748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890" y="126123"/>
            <a:ext cx="12050110" cy="6558455"/>
          </a:xfrm>
        </p:spPr>
        <p:txBody>
          <a:bodyPr>
            <a:noAutofit/>
          </a:bodyPr>
          <a:lstStyle/>
          <a:p>
            <a:pPr marL="0" indent="0">
              <a:buNone/>
            </a:pPr>
            <a:r>
              <a:rPr lang="en-US" sz="2800" b="1" dirty="0" smtClean="0"/>
              <a:t>b. Pointers –</a:t>
            </a:r>
          </a:p>
          <a:p>
            <a:pPr lvl="1"/>
            <a:r>
              <a:rPr lang="en-US" sz="2600" dirty="0" smtClean="0"/>
              <a:t> represent </a:t>
            </a:r>
            <a:r>
              <a:rPr lang="en-US" sz="2600" dirty="0"/>
              <a:t>by a list of fixed-length records, chained together via pointer. </a:t>
            </a:r>
            <a:endParaRPr lang="en-US" sz="2600" dirty="0" smtClean="0"/>
          </a:p>
          <a:p>
            <a:pPr lvl="1"/>
            <a:r>
              <a:rPr lang="en-US" sz="2600" dirty="0" smtClean="0"/>
              <a:t>It </a:t>
            </a:r>
            <a:r>
              <a:rPr lang="en-US" sz="2600" dirty="0"/>
              <a:t>can be used even if the maximum record length is not known. </a:t>
            </a:r>
            <a:endParaRPr lang="en-US" sz="2600" dirty="0" smtClean="0"/>
          </a:p>
          <a:p>
            <a:pPr lvl="1"/>
            <a:r>
              <a:rPr lang="en-US" sz="2600" dirty="0" smtClean="0"/>
              <a:t>The </a:t>
            </a:r>
            <a:r>
              <a:rPr lang="en-US" sz="2600" dirty="0"/>
              <a:t>problem is that space is wasted in successive records in a chain as non-repeating fields are still present. </a:t>
            </a:r>
            <a:endParaRPr lang="en-US" sz="2600" dirty="0" smtClean="0"/>
          </a:p>
          <a:p>
            <a:pPr marL="457200" lvl="1" indent="0">
              <a:buNone/>
            </a:pPr>
            <a:endParaRPr lang="en-US" sz="2600" dirty="0"/>
          </a:p>
          <a:p>
            <a:pPr marL="457200" lvl="1" indent="0">
              <a:buNone/>
            </a:pP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9563" y="2707236"/>
            <a:ext cx="6816388" cy="3977342"/>
          </a:xfrm>
          <a:prstGeom prst="rect">
            <a:avLst/>
          </a:prstGeom>
        </p:spPr>
      </p:pic>
    </p:spTree>
    <p:extLst>
      <p:ext uri="{BB962C8B-B14F-4D97-AF65-F5344CB8AC3E}">
        <p14:creationId xmlns:p14="http://schemas.microsoft.com/office/powerpoint/2010/main" val="2888824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243080"/>
            <a:ext cx="8757303" cy="884965"/>
          </a:xfrm>
        </p:spPr>
        <p:txBody>
          <a:bodyPr/>
          <a:lstStyle/>
          <a:p>
            <a:pPr algn="ctr"/>
            <a:r>
              <a:rPr lang="en-US" dirty="0"/>
              <a:t>Buffer Management </a:t>
            </a:r>
          </a:p>
        </p:txBody>
      </p:sp>
      <p:sp>
        <p:nvSpPr>
          <p:cNvPr id="3" name="Content Placeholder 2"/>
          <p:cNvSpPr>
            <a:spLocks noGrp="1"/>
          </p:cNvSpPr>
          <p:nvPr>
            <p:ph idx="1"/>
          </p:nvPr>
        </p:nvSpPr>
        <p:spPr>
          <a:xfrm>
            <a:off x="685799" y="1128045"/>
            <a:ext cx="10820400" cy="5729955"/>
          </a:xfrm>
        </p:spPr>
        <p:txBody>
          <a:bodyPr>
            <a:noAutofit/>
          </a:bodyPr>
          <a:lstStyle/>
          <a:p>
            <a:r>
              <a:rPr lang="en-US" sz="2800" dirty="0"/>
              <a:t>We need to use disk storage for the database, and to transfer blocks of data between MM and disk. </a:t>
            </a:r>
            <a:endParaRPr lang="en-US" sz="2800" dirty="0" smtClean="0"/>
          </a:p>
          <a:p>
            <a:r>
              <a:rPr lang="en-US" sz="2800" dirty="0" smtClean="0"/>
              <a:t>We </a:t>
            </a:r>
            <a:r>
              <a:rPr lang="en-US" sz="2800" dirty="0"/>
              <a:t>also want to minimize the number of such transfers, as they are time-consuming. </a:t>
            </a:r>
            <a:endParaRPr lang="en-US" sz="2800" dirty="0" smtClean="0"/>
          </a:p>
          <a:p>
            <a:r>
              <a:rPr lang="en-US" sz="2800" dirty="0" smtClean="0"/>
              <a:t>One </a:t>
            </a:r>
            <a:r>
              <a:rPr lang="en-US" sz="2800" dirty="0"/>
              <a:t>way is to keep as many blocks as possible in MM. Usually, we cannot keep all blocks in MM, so we need to manage the allocation of available MM space. </a:t>
            </a:r>
            <a:endParaRPr lang="en-US" sz="2800" dirty="0" smtClean="0"/>
          </a:p>
          <a:p>
            <a:r>
              <a:rPr lang="en-US" sz="2800" dirty="0" smtClean="0"/>
              <a:t>The </a:t>
            </a:r>
            <a:r>
              <a:rPr lang="en-US" sz="2800" dirty="0"/>
              <a:t>buffer is the part of MM available for storage of copies of disk blocks. </a:t>
            </a:r>
            <a:endParaRPr lang="en-US" sz="2800" dirty="0" smtClean="0"/>
          </a:p>
          <a:p>
            <a:r>
              <a:rPr lang="en-US" sz="2800" dirty="0" smtClean="0"/>
              <a:t>The </a:t>
            </a:r>
            <a:r>
              <a:rPr lang="en-US" sz="2800" dirty="0"/>
              <a:t>subsystem responsible for the allocation of buffer space is called the buffer manager</a:t>
            </a:r>
            <a:r>
              <a:rPr lang="en-US" sz="2800" dirty="0" smtClean="0"/>
              <a:t>.</a:t>
            </a:r>
          </a:p>
          <a:p>
            <a:r>
              <a:rPr lang="en-US" sz="2800" dirty="0"/>
              <a:t>The buffer manager handles all requests for blocks of the database.</a:t>
            </a:r>
          </a:p>
        </p:txBody>
      </p:sp>
    </p:spTree>
    <p:extLst>
      <p:ext uri="{BB962C8B-B14F-4D97-AF65-F5344CB8AC3E}">
        <p14:creationId xmlns:p14="http://schemas.microsoft.com/office/powerpoint/2010/main" val="2726462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5669" y="662152"/>
            <a:ext cx="11080531" cy="5556533"/>
          </a:xfrm>
        </p:spPr>
        <p:txBody>
          <a:bodyPr>
            <a:noAutofit/>
          </a:bodyPr>
          <a:lstStyle/>
          <a:p>
            <a:r>
              <a:rPr lang="en-US" sz="2800" dirty="0"/>
              <a:t>If the block is already in MM, the address in MM is given to the requestor</a:t>
            </a:r>
            <a:r>
              <a:rPr lang="en-US" sz="2800" dirty="0" smtClean="0"/>
              <a:t>.</a:t>
            </a:r>
          </a:p>
          <a:p>
            <a:r>
              <a:rPr lang="en-US" sz="2800" dirty="0" smtClean="0"/>
              <a:t> </a:t>
            </a:r>
            <a:r>
              <a:rPr lang="en-US" sz="2800" dirty="0"/>
              <a:t>If not, the buffer manager must read the block in from disk (possibly displacing some other block if the buffer is full) and then pass the address in MM to the requestor. </a:t>
            </a:r>
            <a:endParaRPr lang="en-US" sz="2800" dirty="0" smtClean="0"/>
          </a:p>
          <a:p>
            <a:r>
              <a:rPr lang="en-US" sz="2800" dirty="0" smtClean="0"/>
              <a:t>The </a:t>
            </a:r>
            <a:r>
              <a:rPr lang="en-US" sz="2800" dirty="0"/>
              <a:t>buffer manager must use some sophisticated techniques in order to provide good </a:t>
            </a:r>
            <a:r>
              <a:rPr lang="en-US" sz="2800" dirty="0" smtClean="0"/>
              <a:t>service:</a:t>
            </a:r>
          </a:p>
          <a:p>
            <a:pPr marL="0" indent="0">
              <a:buNone/>
            </a:pPr>
            <a:r>
              <a:rPr lang="en-US" sz="2600" b="1" dirty="0" smtClean="0"/>
              <a:t>1. Replacement </a:t>
            </a:r>
            <a:r>
              <a:rPr lang="en-US" sz="2600" b="1" dirty="0"/>
              <a:t>Strategy </a:t>
            </a:r>
            <a:r>
              <a:rPr lang="en-US" sz="2600" b="1" dirty="0" smtClean="0"/>
              <a:t>– </a:t>
            </a:r>
          </a:p>
          <a:p>
            <a:pPr lvl="1"/>
            <a:r>
              <a:rPr lang="en-US" sz="2400" dirty="0" smtClean="0"/>
              <a:t>When </a:t>
            </a:r>
            <a:r>
              <a:rPr lang="en-US" sz="2400" dirty="0"/>
              <a:t>there is no room left in the buffer, some block must be removed to make way for the new one. </a:t>
            </a:r>
            <a:endParaRPr lang="en-US" sz="2400" dirty="0" smtClean="0"/>
          </a:p>
          <a:p>
            <a:pPr lvl="1"/>
            <a:r>
              <a:rPr lang="en-US" sz="2600" dirty="0" smtClean="0"/>
              <a:t>Typical </a:t>
            </a:r>
            <a:r>
              <a:rPr lang="en-US" sz="2600" dirty="0"/>
              <a:t>operating system memory management schemes use a ``least recently used'' (LRU) method. </a:t>
            </a:r>
            <a:endParaRPr lang="en-US" sz="2400" dirty="0"/>
          </a:p>
        </p:txBody>
      </p:sp>
    </p:spTree>
    <p:extLst>
      <p:ext uri="{BB962C8B-B14F-4D97-AF65-F5344CB8AC3E}">
        <p14:creationId xmlns:p14="http://schemas.microsoft.com/office/powerpoint/2010/main" val="551839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5669" y="662152"/>
            <a:ext cx="11080531" cy="5556533"/>
          </a:xfrm>
        </p:spPr>
        <p:txBody>
          <a:bodyPr>
            <a:noAutofit/>
          </a:bodyPr>
          <a:lstStyle/>
          <a:p>
            <a:pPr marL="0" indent="0">
              <a:buNone/>
            </a:pPr>
            <a:r>
              <a:rPr lang="en-US" sz="2800" b="1" dirty="0" smtClean="0"/>
              <a:t>2. Pinned </a:t>
            </a:r>
            <a:r>
              <a:rPr lang="en-US" sz="2800" b="1" dirty="0"/>
              <a:t>Blocks </a:t>
            </a:r>
            <a:r>
              <a:rPr lang="en-US" sz="2800" b="1" dirty="0" smtClean="0"/>
              <a:t>– </a:t>
            </a:r>
          </a:p>
          <a:p>
            <a:pPr lvl="1"/>
            <a:r>
              <a:rPr lang="en-US" sz="2600" dirty="0" smtClean="0"/>
              <a:t>For </a:t>
            </a:r>
            <a:r>
              <a:rPr lang="en-US" sz="2600" dirty="0"/>
              <a:t>the database to be able to recover from crashes, we need to restrict times when a block maybe written back to disk. </a:t>
            </a:r>
            <a:endParaRPr lang="en-US" sz="2600" dirty="0" smtClean="0"/>
          </a:p>
          <a:p>
            <a:pPr lvl="1"/>
            <a:r>
              <a:rPr lang="en-US" sz="2600" dirty="0" smtClean="0"/>
              <a:t>A </a:t>
            </a:r>
            <a:r>
              <a:rPr lang="en-US" sz="2600" dirty="0"/>
              <a:t>block not allowed to be written is said to be pinned. </a:t>
            </a:r>
            <a:endParaRPr lang="en-US" sz="2600" dirty="0" smtClean="0"/>
          </a:p>
          <a:p>
            <a:pPr lvl="1"/>
            <a:r>
              <a:rPr lang="en-US" sz="2600" dirty="0" smtClean="0"/>
              <a:t>Many </a:t>
            </a:r>
            <a:r>
              <a:rPr lang="en-US" sz="2600" dirty="0"/>
              <a:t>operating systems do not provide support for pinned blocks, and such a feature is essential if a database is to be ``crash resistant''. </a:t>
            </a:r>
          </a:p>
          <a:p>
            <a:pPr marL="0" indent="0">
              <a:buNone/>
            </a:pPr>
            <a:r>
              <a:rPr lang="en-US" sz="2800" b="1" dirty="0" smtClean="0"/>
              <a:t>3. Forced </a:t>
            </a:r>
            <a:r>
              <a:rPr lang="en-US" sz="2800" b="1" dirty="0"/>
              <a:t>Output of Blocks </a:t>
            </a:r>
            <a:r>
              <a:rPr lang="en-US" sz="2800" b="1" dirty="0" smtClean="0"/>
              <a:t>– </a:t>
            </a:r>
          </a:p>
          <a:p>
            <a:pPr lvl="1"/>
            <a:r>
              <a:rPr lang="en-US" sz="2600" dirty="0" smtClean="0"/>
              <a:t>Sometimes </a:t>
            </a:r>
            <a:r>
              <a:rPr lang="en-US" sz="2600" dirty="0"/>
              <a:t>it is necessary to write a block back to disk even though its buffer space is not needed. (Called the forced output of a block.) </a:t>
            </a:r>
            <a:endParaRPr lang="en-US" sz="2600" dirty="0" smtClean="0"/>
          </a:p>
          <a:p>
            <a:pPr lvl="1"/>
            <a:r>
              <a:rPr lang="en-US" sz="2600" dirty="0" smtClean="0"/>
              <a:t>This </a:t>
            </a:r>
            <a:r>
              <a:rPr lang="en-US" sz="2600" dirty="0"/>
              <a:t>is due to the fact that MM contents (and thus the buffer) are lost in a crash, while disk data usually survives. </a:t>
            </a:r>
            <a:endParaRPr lang="en-US" dirty="0"/>
          </a:p>
        </p:txBody>
      </p:sp>
    </p:spTree>
    <p:extLst>
      <p:ext uri="{BB962C8B-B14F-4D97-AF65-F5344CB8AC3E}">
        <p14:creationId xmlns:p14="http://schemas.microsoft.com/office/powerpoint/2010/main" val="27167078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243080"/>
            <a:ext cx="10066284" cy="884965"/>
          </a:xfrm>
        </p:spPr>
        <p:txBody>
          <a:bodyPr/>
          <a:lstStyle/>
          <a:p>
            <a:pPr algn="ctr"/>
            <a:r>
              <a:rPr lang="en-US" dirty="0"/>
              <a:t>Data Dictionary Storage</a:t>
            </a:r>
          </a:p>
        </p:txBody>
      </p:sp>
      <p:sp>
        <p:nvSpPr>
          <p:cNvPr id="3" name="Content Placeholder 2"/>
          <p:cNvSpPr>
            <a:spLocks noGrp="1"/>
          </p:cNvSpPr>
          <p:nvPr>
            <p:ph idx="1"/>
          </p:nvPr>
        </p:nvSpPr>
        <p:spPr>
          <a:xfrm>
            <a:off x="685799" y="1128045"/>
            <a:ext cx="10820400" cy="5729955"/>
          </a:xfrm>
        </p:spPr>
        <p:txBody>
          <a:bodyPr>
            <a:noAutofit/>
          </a:bodyPr>
          <a:lstStyle/>
          <a:p>
            <a:r>
              <a:rPr lang="en-US" sz="2800" dirty="0"/>
              <a:t>The database also needs to store information about the relations, known as the data dictionary. </a:t>
            </a:r>
            <a:endParaRPr lang="en-US" sz="2800" dirty="0" smtClean="0"/>
          </a:p>
          <a:p>
            <a:r>
              <a:rPr lang="en-US" sz="2800" dirty="0" smtClean="0"/>
              <a:t>This </a:t>
            </a:r>
            <a:r>
              <a:rPr lang="en-US" sz="2800" dirty="0"/>
              <a:t>information is called data dictionary or system catalog. </a:t>
            </a:r>
            <a:endParaRPr lang="en-US" sz="2800" dirty="0" smtClean="0"/>
          </a:p>
          <a:p>
            <a:r>
              <a:rPr lang="en-US" sz="2800" dirty="0" smtClean="0"/>
              <a:t>Some </a:t>
            </a:r>
            <a:r>
              <a:rPr lang="en-US" sz="2800" dirty="0"/>
              <a:t>of the types of information the system must store are given below. </a:t>
            </a:r>
            <a:endParaRPr lang="en-US" sz="2800" dirty="0" smtClean="0"/>
          </a:p>
          <a:p>
            <a:pPr marL="0" indent="0">
              <a:buNone/>
            </a:pPr>
            <a:r>
              <a:rPr lang="en-US" sz="2800" b="1" dirty="0" smtClean="0"/>
              <a:t>1. Names </a:t>
            </a:r>
            <a:r>
              <a:rPr lang="en-US" sz="2800" b="1" dirty="0"/>
              <a:t>of relations. </a:t>
            </a:r>
          </a:p>
          <a:p>
            <a:pPr lvl="1"/>
            <a:r>
              <a:rPr lang="en-US" sz="2600" dirty="0" smtClean="0"/>
              <a:t> </a:t>
            </a:r>
            <a:r>
              <a:rPr lang="en-US" sz="2600" dirty="0"/>
              <a:t>Names of attributes of relations. </a:t>
            </a:r>
          </a:p>
          <a:p>
            <a:pPr lvl="1"/>
            <a:r>
              <a:rPr lang="en-US" sz="2600" dirty="0" smtClean="0"/>
              <a:t>Domains </a:t>
            </a:r>
            <a:r>
              <a:rPr lang="en-US" sz="2600" dirty="0"/>
              <a:t>of attributes</a:t>
            </a:r>
            <a:r>
              <a:rPr lang="en-US" sz="2600" dirty="0" smtClean="0"/>
              <a:t>.</a:t>
            </a:r>
          </a:p>
          <a:p>
            <a:pPr lvl="1"/>
            <a:r>
              <a:rPr lang="en-US" sz="2600" dirty="0" smtClean="0"/>
              <a:t>Names </a:t>
            </a:r>
            <a:r>
              <a:rPr lang="en-US" sz="2600" dirty="0"/>
              <a:t>and definitions of views. </a:t>
            </a:r>
          </a:p>
          <a:p>
            <a:pPr lvl="1"/>
            <a:r>
              <a:rPr lang="en-US" sz="2600" dirty="0" smtClean="0"/>
              <a:t>Integrity </a:t>
            </a:r>
            <a:r>
              <a:rPr lang="en-US" sz="2600" dirty="0"/>
              <a:t>constraints (e.g. key constraints). </a:t>
            </a:r>
          </a:p>
        </p:txBody>
      </p:sp>
    </p:spTree>
    <p:extLst>
      <p:ext uri="{BB962C8B-B14F-4D97-AF65-F5344CB8AC3E}">
        <p14:creationId xmlns:p14="http://schemas.microsoft.com/office/powerpoint/2010/main" val="4877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5669" y="662152"/>
            <a:ext cx="11080531" cy="5556533"/>
          </a:xfrm>
        </p:spPr>
        <p:txBody>
          <a:bodyPr>
            <a:noAutofit/>
          </a:bodyPr>
          <a:lstStyle/>
          <a:p>
            <a:pPr marL="0" indent="0">
              <a:buNone/>
            </a:pPr>
            <a:r>
              <a:rPr lang="en-US" sz="2800" b="1" dirty="0" smtClean="0"/>
              <a:t>2. Data </a:t>
            </a:r>
            <a:r>
              <a:rPr lang="en-US" sz="2800" b="1" dirty="0"/>
              <a:t>on the system users: </a:t>
            </a:r>
          </a:p>
          <a:p>
            <a:pPr lvl="1"/>
            <a:r>
              <a:rPr lang="en-US" sz="2600" dirty="0" smtClean="0"/>
              <a:t>Names </a:t>
            </a:r>
            <a:r>
              <a:rPr lang="en-US" sz="2600" dirty="0"/>
              <a:t>of authorized users including passwords or other information used to authenticate users </a:t>
            </a:r>
          </a:p>
          <a:p>
            <a:pPr lvl="1"/>
            <a:r>
              <a:rPr lang="en-US" sz="2600" dirty="0" smtClean="0"/>
              <a:t>Accounting </a:t>
            </a:r>
            <a:r>
              <a:rPr lang="en-US" sz="2600" dirty="0"/>
              <a:t>information about users. </a:t>
            </a:r>
            <a:endParaRPr lang="en-US" sz="2600" dirty="0" smtClean="0"/>
          </a:p>
          <a:p>
            <a:pPr marL="0" indent="0">
              <a:buNone/>
            </a:pPr>
            <a:r>
              <a:rPr lang="en-US" sz="2800" b="1" dirty="0" smtClean="0"/>
              <a:t>3. Statistical </a:t>
            </a:r>
            <a:r>
              <a:rPr lang="en-US" sz="2800" b="1" dirty="0"/>
              <a:t>and descriptive data </a:t>
            </a:r>
            <a:r>
              <a:rPr lang="en-US" sz="2800" b="1" dirty="0" smtClean="0"/>
              <a:t> </a:t>
            </a:r>
          </a:p>
          <a:p>
            <a:pPr lvl="1"/>
            <a:r>
              <a:rPr lang="en-US" sz="2600" dirty="0" smtClean="0"/>
              <a:t>Number </a:t>
            </a:r>
            <a:r>
              <a:rPr lang="en-US" sz="2600" dirty="0"/>
              <a:t>of tuples in each relation. </a:t>
            </a:r>
            <a:endParaRPr lang="en-US" sz="2600" dirty="0" smtClean="0"/>
          </a:p>
          <a:p>
            <a:pPr marL="0" indent="0">
              <a:buNone/>
            </a:pPr>
            <a:r>
              <a:rPr lang="en-US" sz="2800" b="1" dirty="0" smtClean="0"/>
              <a:t>4. Physical </a:t>
            </a:r>
            <a:r>
              <a:rPr lang="en-US" sz="2800" b="1" dirty="0"/>
              <a:t>file organization </a:t>
            </a:r>
          </a:p>
          <a:p>
            <a:pPr lvl="1"/>
            <a:r>
              <a:rPr lang="en-US" sz="2600" dirty="0" smtClean="0"/>
              <a:t>How </a:t>
            </a:r>
            <a:r>
              <a:rPr lang="en-US" sz="2600" dirty="0"/>
              <a:t>relation is stored (Sequential/ hash / Heap) </a:t>
            </a:r>
          </a:p>
          <a:p>
            <a:pPr lvl="1"/>
            <a:r>
              <a:rPr lang="en-US" sz="2600" dirty="0" smtClean="0"/>
              <a:t>Physical </a:t>
            </a:r>
            <a:r>
              <a:rPr lang="en-US" sz="2600" dirty="0"/>
              <a:t>location of relation </a:t>
            </a:r>
          </a:p>
          <a:p>
            <a:pPr lvl="1"/>
            <a:r>
              <a:rPr lang="en-US" sz="2600" dirty="0" smtClean="0"/>
              <a:t>Information </a:t>
            </a:r>
            <a:r>
              <a:rPr lang="en-US" sz="2600" dirty="0"/>
              <a:t>about indices (Name of index, types index formed, attribute on which the index is defined). </a:t>
            </a:r>
            <a:endParaRPr lang="en-US" sz="2600" dirty="0" smtClean="0"/>
          </a:p>
        </p:txBody>
      </p:sp>
    </p:spTree>
    <p:extLst>
      <p:ext uri="{BB962C8B-B14F-4D97-AF65-F5344CB8AC3E}">
        <p14:creationId xmlns:p14="http://schemas.microsoft.com/office/powerpoint/2010/main" val="38228375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243080"/>
            <a:ext cx="8757303" cy="884965"/>
          </a:xfrm>
        </p:spPr>
        <p:txBody>
          <a:bodyPr/>
          <a:lstStyle/>
          <a:p>
            <a:pPr algn="ctr"/>
            <a:r>
              <a:rPr lang="en-US" dirty="0"/>
              <a:t>File Organization</a:t>
            </a:r>
          </a:p>
        </p:txBody>
      </p:sp>
      <p:sp>
        <p:nvSpPr>
          <p:cNvPr id="3" name="Content Placeholder 2"/>
          <p:cNvSpPr>
            <a:spLocks noGrp="1"/>
          </p:cNvSpPr>
          <p:nvPr>
            <p:ph idx="1"/>
          </p:nvPr>
        </p:nvSpPr>
        <p:spPr>
          <a:xfrm>
            <a:off x="685799" y="1128045"/>
            <a:ext cx="10820400" cy="5729955"/>
          </a:xfrm>
        </p:spPr>
        <p:txBody>
          <a:bodyPr>
            <a:noAutofit/>
          </a:bodyPr>
          <a:lstStyle/>
          <a:p>
            <a:r>
              <a:rPr lang="en-US" sz="2800" dirty="0"/>
              <a:t>A file is a sequence of records stored in binary format</a:t>
            </a:r>
            <a:r>
              <a:rPr lang="en-US" sz="2800" dirty="0" smtClean="0"/>
              <a:t>.</a:t>
            </a:r>
          </a:p>
          <a:p>
            <a:r>
              <a:rPr lang="en-US" sz="2800" dirty="0" smtClean="0"/>
              <a:t> </a:t>
            </a:r>
            <a:r>
              <a:rPr lang="en-US" sz="2800" dirty="0"/>
              <a:t>A disk drive is formatted into several blocks that can store records. </a:t>
            </a:r>
            <a:endParaRPr lang="en-US" sz="2800" dirty="0" smtClean="0"/>
          </a:p>
          <a:p>
            <a:r>
              <a:rPr lang="en-US" sz="2800" dirty="0" smtClean="0"/>
              <a:t>File </a:t>
            </a:r>
            <a:r>
              <a:rPr lang="en-US" sz="2800" dirty="0"/>
              <a:t>records are mapped onto those disk blocks. </a:t>
            </a:r>
            <a:endParaRPr lang="en-US" sz="2800" dirty="0" smtClean="0"/>
          </a:p>
          <a:p>
            <a:r>
              <a:rPr lang="en-US" sz="2800" dirty="0" smtClean="0"/>
              <a:t>File </a:t>
            </a:r>
            <a:r>
              <a:rPr lang="en-US" sz="2800" dirty="0"/>
              <a:t>Organization defines how file records are mapped onto disk blocks. </a:t>
            </a:r>
            <a:endParaRPr lang="en-US" sz="2800" dirty="0" smtClean="0"/>
          </a:p>
          <a:p>
            <a:r>
              <a:rPr lang="en-US" sz="2800" dirty="0" smtClean="0"/>
              <a:t>We </a:t>
            </a:r>
            <a:r>
              <a:rPr lang="en-US" sz="2800" dirty="0"/>
              <a:t>have four types of File Organization to organize file records. </a:t>
            </a:r>
            <a:endParaRPr lang="en-US" sz="2800" dirty="0" smtClean="0"/>
          </a:p>
          <a:p>
            <a:pPr lvl="1"/>
            <a:r>
              <a:rPr lang="en-US" sz="2600" dirty="0"/>
              <a:t>1. Heap (Pile) file organization </a:t>
            </a:r>
            <a:endParaRPr lang="en-US" sz="2600" dirty="0" smtClean="0"/>
          </a:p>
          <a:p>
            <a:pPr lvl="1"/>
            <a:r>
              <a:rPr lang="en-US" sz="2600" dirty="0" smtClean="0"/>
              <a:t>2</a:t>
            </a:r>
            <a:r>
              <a:rPr lang="en-US" sz="2600" dirty="0"/>
              <a:t>. Sequential file organization </a:t>
            </a:r>
            <a:endParaRPr lang="en-US" sz="2600" dirty="0" smtClean="0"/>
          </a:p>
          <a:p>
            <a:pPr lvl="1"/>
            <a:r>
              <a:rPr lang="en-US" sz="2600" dirty="0" smtClean="0"/>
              <a:t>3</a:t>
            </a:r>
            <a:r>
              <a:rPr lang="en-US" sz="2600" dirty="0"/>
              <a:t>. Indexed Sequential file organization </a:t>
            </a:r>
            <a:endParaRPr lang="en-US" sz="2600" dirty="0" smtClean="0"/>
          </a:p>
          <a:p>
            <a:pPr lvl="1"/>
            <a:r>
              <a:rPr lang="en-US" sz="2600" dirty="0" smtClean="0"/>
              <a:t>4</a:t>
            </a:r>
            <a:r>
              <a:rPr lang="en-US" sz="2600" dirty="0"/>
              <a:t>. Hash file organization </a:t>
            </a:r>
          </a:p>
        </p:txBody>
      </p:sp>
    </p:spTree>
    <p:extLst>
      <p:ext uri="{BB962C8B-B14F-4D97-AF65-F5344CB8AC3E}">
        <p14:creationId xmlns:p14="http://schemas.microsoft.com/office/powerpoint/2010/main" val="32207759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243080"/>
            <a:ext cx="8757303" cy="884965"/>
          </a:xfrm>
        </p:spPr>
        <p:txBody>
          <a:bodyPr/>
          <a:lstStyle/>
          <a:p>
            <a:pPr algn="ctr"/>
            <a:r>
              <a:rPr lang="en-US" dirty="0"/>
              <a:t>1. Heap file organization </a:t>
            </a:r>
          </a:p>
        </p:txBody>
      </p:sp>
      <p:sp>
        <p:nvSpPr>
          <p:cNvPr id="3" name="Content Placeholder 2"/>
          <p:cNvSpPr>
            <a:spLocks noGrp="1"/>
          </p:cNvSpPr>
          <p:nvPr>
            <p:ph idx="1"/>
          </p:nvPr>
        </p:nvSpPr>
        <p:spPr>
          <a:xfrm>
            <a:off x="685799" y="1128045"/>
            <a:ext cx="10820400" cy="5729955"/>
          </a:xfrm>
        </p:spPr>
        <p:txBody>
          <a:bodyPr>
            <a:noAutofit/>
          </a:bodyPr>
          <a:lstStyle/>
          <a:p>
            <a:r>
              <a:rPr lang="en-US" sz="2800" dirty="0"/>
              <a:t>In a heap or pile file, records are collected in the order they arrive. </a:t>
            </a:r>
            <a:endParaRPr lang="en-US" sz="2800" dirty="0" smtClean="0"/>
          </a:p>
          <a:p>
            <a:r>
              <a:rPr lang="en-US" sz="2800" dirty="0" smtClean="0"/>
              <a:t>The </a:t>
            </a:r>
            <a:r>
              <a:rPr lang="en-US" sz="2800" dirty="0"/>
              <a:t>block used in heap are linked by pointers. </a:t>
            </a:r>
            <a:endParaRPr lang="en-US" sz="2800" dirty="0" smtClean="0"/>
          </a:p>
          <a:p>
            <a:r>
              <a:rPr lang="en-US" sz="2800" dirty="0" smtClean="0"/>
              <a:t>Any </a:t>
            </a:r>
            <a:r>
              <a:rPr lang="en-US" sz="2800" dirty="0"/>
              <a:t>records can be placed anywhere in the file where there is space for the records. </a:t>
            </a:r>
            <a:endParaRPr lang="en-US" sz="2800" dirty="0" smtClean="0"/>
          </a:p>
          <a:p>
            <a:r>
              <a:rPr lang="en-US" sz="2800" dirty="0" smtClean="0"/>
              <a:t>There </a:t>
            </a:r>
            <a:r>
              <a:rPr lang="en-US" sz="2800" dirty="0"/>
              <a:t>is no ordering/ sorting of the records. </a:t>
            </a:r>
            <a:endParaRPr lang="en-US" sz="2800" dirty="0" smtClean="0"/>
          </a:p>
          <a:p>
            <a:r>
              <a:rPr lang="en-US" sz="2800" dirty="0" smtClean="0"/>
              <a:t>When </a:t>
            </a:r>
            <a:r>
              <a:rPr lang="en-US" sz="2800" dirty="0"/>
              <a:t>a new record is to be inserted it is placed in the last block if there is space. </a:t>
            </a:r>
            <a:endParaRPr lang="en-US" sz="2800" dirty="0" smtClean="0"/>
          </a:p>
          <a:p>
            <a:r>
              <a:rPr lang="en-US" sz="2800" dirty="0" smtClean="0"/>
              <a:t>If </a:t>
            </a:r>
            <a:r>
              <a:rPr lang="en-US" sz="2800" dirty="0"/>
              <a:t>the last block can not accommodate that records, a new block is allocated and the records to be inserted is placed. </a:t>
            </a:r>
            <a:endParaRPr lang="en-US" sz="2800" dirty="0" smtClean="0"/>
          </a:p>
          <a:p>
            <a:r>
              <a:rPr lang="en-US" sz="2800" dirty="0"/>
              <a:t>The time required to locate a records in a heap is time consuming if the file is spread over more than few blocks. </a:t>
            </a:r>
          </a:p>
        </p:txBody>
      </p:sp>
    </p:spTree>
    <p:extLst>
      <p:ext uri="{BB962C8B-B14F-4D97-AF65-F5344CB8AC3E}">
        <p14:creationId xmlns:p14="http://schemas.microsoft.com/office/powerpoint/2010/main" val="2297035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5669" y="457200"/>
            <a:ext cx="11080531" cy="5761485"/>
          </a:xfrm>
        </p:spPr>
        <p:txBody>
          <a:bodyPr>
            <a:noAutofit/>
          </a:bodyPr>
          <a:lstStyle/>
          <a:p>
            <a:r>
              <a:rPr lang="en-US" sz="2800" dirty="0"/>
              <a:t>The basic file operations that can be performed on file are </a:t>
            </a:r>
          </a:p>
          <a:p>
            <a:pPr marL="0" indent="0">
              <a:buNone/>
            </a:pPr>
            <a:r>
              <a:rPr lang="en-US" sz="2800" b="1" dirty="0"/>
              <a:t>1. Creation of file </a:t>
            </a:r>
          </a:p>
          <a:p>
            <a:pPr lvl="1"/>
            <a:r>
              <a:rPr lang="en-US" sz="2800" dirty="0"/>
              <a:t>Before creating a file, we have to collect data, process the data to give it a record like structure. Then we choose a name for the file and open the file on secondary storage device and store the collected data on it. </a:t>
            </a:r>
          </a:p>
          <a:p>
            <a:pPr marL="0" indent="0">
              <a:buNone/>
            </a:pPr>
            <a:r>
              <a:rPr lang="en-US" sz="2800" b="1" dirty="0"/>
              <a:t>2. Reading a file </a:t>
            </a:r>
          </a:p>
          <a:p>
            <a:pPr lvl="1"/>
            <a:r>
              <a:rPr lang="en-US" sz="2800" dirty="0"/>
              <a:t>After creating a file, it is needed at any time that we have to read file. We may have to read a particular record or the whole file. </a:t>
            </a:r>
          </a:p>
          <a:p>
            <a:pPr marL="0" indent="0">
              <a:buNone/>
            </a:pPr>
            <a:r>
              <a:rPr lang="en-US" sz="2800" b="1" dirty="0"/>
              <a:t>3. Update of a file </a:t>
            </a:r>
          </a:p>
          <a:p>
            <a:pPr lvl="1"/>
            <a:r>
              <a:rPr lang="en-US" sz="2800" dirty="0"/>
              <a:t>Update of a file means that we have to perform some changes on the content of file. </a:t>
            </a:r>
          </a:p>
        </p:txBody>
      </p:sp>
    </p:spTree>
    <p:extLst>
      <p:ext uri="{BB962C8B-B14F-4D97-AF65-F5344CB8AC3E}">
        <p14:creationId xmlns:p14="http://schemas.microsoft.com/office/powerpoint/2010/main" val="11199214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5669" y="662152"/>
            <a:ext cx="11080531" cy="5556533"/>
          </a:xfrm>
        </p:spPr>
        <p:txBody>
          <a:bodyPr>
            <a:noAutofit/>
          </a:bodyPr>
          <a:lstStyle/>
          <a:p>
            <a:r>
              <a:rPr lang="en-US" sz="2800" dirty="0" smtClean="0"/>
              <a:t>The </a:t>
            </a:r>
            <a:r>
              <a:rPr lang="en-US" sz="2800" dirty="0"/>
              <a:t>heap file organization is generally used for small files</a:t>
            </a:r>
            <a:r>
              <a:rPr lang="en-US" sz="2800" dirty="0" smtClean="0"/>
              <a:t>.</a:t>
            </a:r>
          </a:p>
          <a:p>
            <a:r>
              <a:rPr lang="en-US" sz="2800" dirty="0" smtClean="0"/>
              <a:t> </a:t>
            </a:r>
            <a:endParaRPr lang="en-US" sz="2600"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646" y="1340775"/>
            <a:ext cx="8115885" cy="3460151"/>
          </a:xfrm>
          <a:prstGeom prst="rect">
            <a:avLst/>
          </a:prstGeom>
        </p:spPr>
      </p:pic>
    </p:spTree>
    <p:extLst>
      <p:ext uri="{BB962C8B-B14F-4D97-AF65-F5344CB8AC3E}">
        <p14:creationId xmlns:p14="http://schemas.microsoft.com/office/powerpoint/2010/main" val="27013996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5669" y="662152"/>
            <a:ext cx="11080531" cy="5556533"/>
          </a:xfrm>
        </p:spPr>
        <p:txBody>
          <a:bodyPr>
            <a:noAutofit/>
          </a:bodyPr>
          <a:lstStyle/>
          <a:p>
            <a:r>
              <a:rPr lang="en-US" sz="2800" dirty="0"/>
              <a:t>Advantage: </a:t>
            </a:r>
          </a:p>
          <a:p>
            <a:pPr lvl="1"/>
            <a:r>
              <a:rPr lang="en-US" sz="2600" dirty="0" smtClean="0"/>
              <a:t>Very </a:t>
            </a:r>
            <a:r>
              <a:rPr lang="en-US" sz="2600" dirty="0"/>
              <a:t>good method of file organization for bulk insertion </a:t>
            </a:r>
          </a:p>
          <a:p>
            <a:pPr lvl="1"/>
            <a:r>
              <a:rPr lang="en-US" sz="2600" dirty="0" smtClean="0"/>
              <a:t>It </a:t>
            </a:r>
            <a:r>
              <a:rPr lang="en-US" sz="2600" dirty="0"/>
              <a:t>is suited for very small files as the fetching of records is faster in them</a:t>
            </a:r>
            <a:r>
              <a:rPr lang="en-US" sz="2600" dirty="0" smtClean="0"/>
              <a:t>.</a:t>
            </a:r>
          </a:p>
          <a:p>
            <a:r>
              <a:rPr lang="en-US" sz="2800"/>
              <a:t>Disadvantage </a:t>
            </a:r>
            <a:endParaRPr lang="en-US" sz="2800" dirty="0" smtClean="0"/>
          </a:p>
          <a:p>
            <a:pPr lvl="1"/>
            <a:r>
              <a:rPr lang="en-US" sz="2600" dirty="0" smtClean="0"/>
              <a:t> </a:t>
            </a:r>
            <a:r>
              <a:rPr lang="en-US" sz="2600" dirty="0"/>
              <a:t>This method is inefficient for larger databases as it takes time to search/modify the </a:t>
            </a:r>
            <a:r>
              <a:rPr lang="en-US" sz="2600" dirty="0" smtClean="0"/>
              <a:t>record</a:t>
            </a:r>
          </a:p>
          <a:p>
            <a:pPr lvl="1"/>
            <a:r>
              <a:rPr lang="en-US" sz="2600" dirty="0" smtClean="0"/>
              <a:t> </a:t>
            </a:r>
            <a:r>
              <a:rPr lang="en-US" sz="2600" dirty="0"/>
              <a:t>Proper memory management is required to boost the performance. </a:t>
            </a:r>
            <a:endParaRPr lang="en-US" sz="2600" dirty="0" smtClean="0"/>
          </a:p>
          <a:p>
            <a:pPr lvl="1"/>
            <a:r>
              <a:rPr lang="en-US" sz="2600" dirty="0" smtClean="0"/>
              <a:t>Otherwise </a:t>
            </a:r>
            <a:r>
              <a:rPr lang="en-US" sz="2600" dirty="0"/>
              <a:t>there would be lots of unused memory blocks lying and memory size will simply be growing.  </a:t>
            </a:r>
            <a:endParaRPr lang="en-US" sz="2400" dirty="0" smtClean="0"/>
          </a:p>
        </p:txBody>
      </p:sp>
    </p:spTree>
    <p:extLst>
      <p:ext uri="{BB962C8B-B14F-4D97-AF65-F5344CB8AC3E}">
        <p14:creationId xmlns:p14="http://schemas.microsoft.com/office/powerpoint/2010/main" val="40557925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243080"/>
            <a:ext cx="9971691" cy="884965"/>
          </a:xfrm>
        </p:spPr>
        <p:txBody>
          <a:bodyPr/>
          <a:lstStyle/>
          <a:p>
            <a:pPr algn="ctr"/>
            <a:r>
              <a:rPr lang="en-US" dirty="0"/>
              <a:t>2. Sequential file organization</a:t>
            </a:r>
          </a:p>
        </p:txBody>
      </p:sp>
      <p:sp>
        <p:nvSpPr>
          <p:cNvPr id="3" name="Content Placeholder 2"/>
          <p:cNvSpPr>
            <a:spLocks noGrp="1"/>
          </p:cNvSpPr>
          <p:nvPr>
            <p:ph idx="1"/>
          </p:nvPr>
        </p:nvSpPr>
        <p:spPr>
          <a:xfrm>
            <a:off x="685799" y="1128045"/>
            <a:ext cx="10820400" cy="5729955"/>
          </a:xfrm>
        </p:spPr>
        <p:txBody>
          <a:bodyPr>
            <a:noAutofit/>
          </a:bodyPr>
          <a:lstStyle/>
          <a:p>
            <a:r>
              <a:rPr lang="en-US" sz="2800" dirty="0"/>
              <a:t>A sequential file is designed for efficient processing of records in sorted order based on some search key. </a:t>
            </a:r>
            <a:endParaRPr lang="en-US" sz="2800" dirty="0" smtClean="0"/>
          </a:p>
          <a:p>
            <a:r>
              <a:rPr lang="en-US" sz="2800" dirty="0" smtClean="0"/>
              <a:t>In </a:t>
            </a:r>
            <a:r>
              <a:rPr lang="en-US" sz="2800" dirty="0"/>
              <a:t>a sequential file organization records are placed sequentially onto the storage media. </a:t>
            </a:r>
            <a:endParaRPr lang="en-US" sz="2800" dirty="0" smtClean="0"/>
          </a:p>
          <a:p>
            <a:r>
              <a:rPr lang="en-US" sz="2800" dirty="0" smtClean="0"/>
              <a:t>A </a:t>
            </a:r>
            <a:r>
              <a:rPr lang="en-US" sz="2800" dirty="0"/>
              <a:t>search key is a attribute or set of attributes, but it need not to be a primary key. </a:t>
            </a:r>
            <a:endParaRPr lang="en-US" sz="2800" dirty="0" smtClean="0"/>
          </a:p>
          <a:p>
            <a:r>
              <a:rPr lang="en-US" sz="2800" dirty="0" smtClean="0"/>
              <a:t>In </a:t>
            </a:r>
            <a:r>
              <a:rPr lang="en-US" sz="2800" dirty="0"/>
              <a:t>addition, the records in the file are usually order according to the </a:t>
            </a:r>
            <a:r>
              <a:rPr lang="en-US" sz="2800" dirty="0" smtClean="0"/>
              <a:t>values </a:t>
            </a:r>
            <a:r>
              <a:rPr lang="en-US" sz="2800" dirty="0"/>
              <a:t>of key attributes</a:t>
            </a:r>
            <a:r>
              <a:rPr lang="en-US" sz="2800" dirty="0" smtClean="0"/>
              <a:t>.</a:t>
            </a:r>
          </a:p>
          <a:p>
            <a:r>
              <a:rPr lang="en-US" sz="2800" dirty="0"/>
              <a:t>To permit fast retrieval of records in search key order, we chain together records by pointers</a:t>
            </a:r>
            <a:r>
              <a:rPr lang="en-US" sz="2800" dirty="0" smtClean="0"/>
              <a:t>.</a:t>
            </a:r>
          </a:p>
          <a:p>
            <a:r>
              <a:rPr lang="en-US" sz="2800" dirty="0" smtClean="0"/>
              <a:t>The </a:t>
            </a:r>
            <a:r>
              <a:rPr lang="en-US" sz="2800" dirty="0"/>
              <a:t>pointer in each record point to the next record in search key order.</a:t>
            </a:r>
          </a:p>
        </p:txBody>
      </p:sp>
    </p:spTree>
    <p:extLst>
      <p:ext uri="{BB962C8B-B14F-4D97-AF65-F5344CB8AC3E}">
        <p14:creationId xmlns:p14="http://schemas.microsoft.com/office/powerpoint/2010/main" val="5890521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5669" y="662152"/>
            <a:ext cx="11080531" cy="5556533"/>
          </a:xfrm>
        </p:spPr>
        <p:txBody>
          <a:bodyPr>
            <a:noAutofit/>
          </a:bodyPr>
          <a:lstStyle/>
          <a:p>
            <a:r>
              <a:rPr lang="en-US" sz="2800" dirty="0"/>
              <a:t>In the figure below, all the records are stored in search key order using branch name as search key. </a:t>
            </a:r>
            <a:endParaRPr lang="en-US" sz="2800" dirty="0" smtClean="0"/>
          </a:p>
          <a:p>
            <a:endParaRPr lang="en-US" sz="2400"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7140" y="1824890"/>
            <a:ext cx="6066046" cy="4576141"/>
          </a:xfrm>
          <a:prstGeom prst="rect">
            <a:avLst/>
          </a:prstGeom>
        </p:spPr>
      </p:pic>
    </p:spTree>
    <p:extLst>
      <p:ext uri="{BB962C8B-B14F-4D97-AF65-F5344CB8AC3E}">
        <p14:creationId xmlns:p14="http://schemas.microsoft.com/office/powerpoint/2010/main" val="21617057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5669" y="662152"/>
            <a:ext cx="11080531" cy="5556533"/>
          </a:xfrm>
        </p:spPr>
        <p:txBody>
          <a:bodyPr>
            <a:noAutofit/>
          </a:bodyPr>
          <a:lstStyle/>
          <a:p>
            <a:r>
              <a:rPr lang="en-US" sz="2800" dirty="0"/>
              <a:t>Advantage: </a:t>
            </a:r>
          </a:p>
          <a:p>
            <a:pPr lvl="1"/>
            <a:r>
              <a:rPr lang="en-US" sz="2800" dirty="0"/>
              <a:t>The design is very simple compared other file </a:t>
            </a:r>
            <a:r>
              <a:rPr lang="en-US" sz="2800" dirty="0" smtClean="0"/>
              <a:t>organization.</a:t>
            </a:r>
          </a:p>
          <a:p>
            <a:pPr lvl="1"/>
            <a:r>
              <a:rPr lang="en-US" sz="2800" dirty="0"/>
              <a:t>Searching and deletion operation is faster as compared to heap file organization. </a:t>
            </a:r>
            <a:endParaRPr lang="en-US" sz="2800" dirty="0" smtClean="0"/>
          </a:p>
          <a:p>
            <a:pPr lvl="1"/>
            <a:r>
              <a:rPr lang="en-US" sz="2800" dirty="0"/>
              <a:t>This method is good in case of report generation or statistical calculations. </a:t>
            </a:r>
            <a:endParaRPr lang="en-US" sz="2800" dirty="0" smtClean="0"/>
          </a:p>
          <a:p>
            <a:pPr lvl="1"/>
            <a:r>
              <a:rPr lang="en-US" sz="2800" dirty="0"/>
              <a:t>These files can be stored in magnetic tapes which are comparatively cheap. </a:t>
            </a:r>
            <a:endParaRPr lang="en-US" sz="2600" dirty="0" smtClean="0"/>
          </a:p>
          <a:p>
            <a:r>
              <a:rPr lang="en-US" sz="2800" dirty="0" smtClean="0"/>
              <a:t>Disadvantage </a:t>
            </a:r>
          </a:p>
          <a:p>
            <a:pPr lvl="1"/>
            <a:r>
              <a:rPr lang="en-US" sz="2600" dirty="0" smtClean="0"/>
              <a:t> </a:t>
            </a:r>
            <a:r>
              <a:rPr lang="en-US" sz="2800" dirty="0"/>
              <a:t>This method always involves the effort for sorting the record. Each time any insert/update/ delete transaction is performed, file must be sorted. </a:t>
            </a:r>
            <a:endParaRPr lang="en-US" sz="2400" dirty="0" smtClean="0"/>
          </a:p>
        </p:txBody>
      </p:sp>
    </p:spTree>
    <p:extLst>
      <p:ext uri="{BB962C8B-B14F-4D97-AF65-F5344CB8AC3E}">
        <p14:creationId xmlns:p14="http://schemas.microsoft.com/office/powerpoint/2010/main" val="28689572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43080"/>
            <a:ext cx="11048998" cy="884965"/>
          </a:xfrm>
        </p:spPr>
        <p:txBody>
          <a:bodyPr>
            <a:normAutofit fontScale="90000"/>
          </a:bodyPr>
          <a:lstStyle/>
          <a:p>
            <a:r>
              <a:rPr lang="en-US" dirty="0"/>
              <a:t>Indexed sequential access method (ISAM)</a:t>
            </a:r>
          </a:p>
        </p:txBody>
      </p:sp>
      <p:sp>
        <p:nvSpPr>
          <p:cNvPr id="3" name="Content Placeholder 2"/>
          <p:cNvSpPr>
            <a:spLocks noGrp="1"/>
          </p:cNvSpPr>
          <p:nvPr>
            <p:ph idx="1"/>
          </p:nvPr>
        </p:nvSpPr>
        <p:spPr>
          <a:xfrm>
            <a:off x="685799" y="1128045"/>
            <a:ext cx="10820400" cy="5588065"/>
          </a:xfrm>
        </p:spPr>
        <p:txBody>
          <a:bodyPr>
            <a:noAutofit/>
          </a:bodyPr>
          <a:lstStyle/>
          <a:p>
            <a:r>
              <a:rPr lang="en-US" sz="2800" dirty="0"/>
              <a:t>ISAM method is an advanced sequential file organization. </a:t>
            </a:r>
            <a:endParaRPr lang="en-US" sz="2800" dirty="0" smtClean="0"/>
          </a:p>
          <a:p>
            <a:r>
              <a:rPr lang="en-US" sz="2800" dirty="0" smtClean="0"/>
              <a:t>In </a:t>
            </a:r>
            <a:r>
              <a:rPr lang="en-US" sz="2800" dirty="0"/>
              <a:t>this method, records are stored in the file using the primary key. </a:t>
            </a:r>
            <a:endParaRPr lang="en-US" sz="2800" dirty="0" smtClean="0"/>
          </a:p>
          <a:p>
            <a:r>
              <a:rPr lang="en-US" sz="2800" dirty="0" smtClean="0"/>
              <a:t>An </a:t>
            </a:r>
            <a:r>
              <a:rPr lang="en-US" sz="2800" dirty="0"/>
              <a:t>index value is generated for each primary key and mapped with the record. </a:t>
            </a:r>
            <a:endParaRPr lang="en-US" sz="2800" dirty="0" smtClean="0"/>
          </a:p>
          <a:p>
            <a:r>
              <a:rPr lang="en-US" sz="2800" dirty="0" smtClean="0"/>
              <a:t>This </a:t>
            </a:r>
            <a:r>
              <a:rPr lang="en-US" sz="2800" dirty="0"/>
              <a:t>index contains the address of the record in the file</a:t>
            </a:r>
            <a:r>
              <a:rPr lang="en-US" sz="2800" dirty="0" smtClean="0"/>
              <a:t>.</a:t>
            </a:r>
          </a:p>
          <a:p>
            <a:r>
              <a:rPr lang="en-US" sz="2800" dirty="0"/>
              <a:t>If any record has to be retrieved based on its index value, then the address of the data block is fetched and the record is retrieved from the memory.</a:t>
            </a:r>
          </a:p>
        </p:txBody>
      </p:sp>
    </p:spTree>
    <p:extLst>
      <p:ext uri="{BB962C8B-B14F-4D97-AF65-F5344CB8AC3E}">
        <p14:creationId xmlns:p14="http://schemas.microsoft.com/office/powerpoint/2010/main" val="24120439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8686" y="591396"/>
            <a:ext cx="8687010" cy="5675678"/>
          </a:xfrm>
        </p:spPr>
      </p:pic>
    </p:spTree>
    <p:extLst>
      <p:ext uri="{BB962C8B-B14F-4D97-AF65-F5344CB8AC3E}">
        <p14:creationId xmlns:p14="http://schemas.microsoft.com/office/powerpoint/2010/main" val="17801447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5669" y="662152"/>
            <a:ext cx="11080531" cy="5556533"/>
          </a:xfrm>
        </p:spPr>
        <p:txBody>
          <a:bodyPr>
            <a:noAutofit/>
          </a:bodyPr>
          <a:lstStyle/>
          <a:p>
            <a:r>
              <a:rPr lang="en-US" sz="2800" dirty="0" smtClean="0"/>
              <a:t>Advantage: </a:t>
            </a:r>
          </a:p>
          <a:p>
            <a:pPr lvl="1"/>
            <a:r>
              <a:rPr lang="en-US" sz="2800" dirty="0"/>
              <a:t>In this method, each record has the address of its data block, searching a record in a huge database is quick and easy</a:t>
            </a:r>
            <a:r>
              <a:rPr lang="en-US" sz="2800" dirty="0" smtClean="0"/>
              <a:t>.</a:t>
            </a:r>
          </a:p>
          <a:p>
            <a:pPr lvl="1"/>
            <a:r>
              <a:rPr lang="en-US" sz="2800" dirty="0"/>
              <a:t>This method supports range retrieval and partial retrieval of records. Since the index is based on the primary key values, we can retrieve the data for the given range of value. In the same way, the partial value can also be easily searched, i.e., the student name starting with 'JA' can be easily searched</a:t>
            </a:r>
            <a:r>
              <a:rPr lang="en-US" sz="2800" dirty="0" smtClean="0"/>
              <a:t>.</a:t>
            </a:r>
          </a:p>
        </p:txBody>
      </p:sp>
    </p:spTree>
    <p:extLst>
      <p:ext uri="{BB962C8B-B14F-4D97-AF65-F5344CB8AC3E}">
        <p14:creationId xmlns:p14="http://schemas.microsoft.com/office/powerpoint/2010/main" val="34514139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5669" y="662152"/>
            <a:ext cx="11080531" cy="5556533"/>
          </a:xfrm>
        </p:spPr>
        <p:txBody>
          <a:bodyPr>
            <a:noAutofit/>
          </a:bodyPr>
          <a:lstStyle/>
          <a:p>
            <a:r>
              <a:rPr lang="en-US" sz="2800" dirty="0" smtClean="0"/>
              <a:t>Disadvantage: </a:t>
            </a:r>
          </a:p>
          <a:p>
            <a:pPr lvl="1"/>
            <a:r>
              <a:rPr lang="en-US" sz="2800" dirty="0"/>
              <a:t>This method requires extra space in the disk to store the index value.</a:t>
            </a:r>
          </a:p>
          <a:p>
            <a:pPr lvl="1"/>
            <a:r>
              <a:rPr lang="en-US" sz="2800" dirty="0"/>
              <a:t>When the new records are inserted, then these files have to be reconstructed to maintain the sequence.</a:t>
            </a:r>
          </a:p>
          <a:p>
            <a:pPr lvl="1"/>
            <a:r>
              <a:rPr lang="en-US" sz="2800" dirty="0"/>
              <a:t>When the record is deleted, then the space used by it needs to be released. Otherwise, the performance of the database will slow down.</a:t>
            </a:r>
          </a:p>
          <a:p>
            <a:pPr lvl="1"/>
            <a:endParaRPr lang="en-US" sz="2600" dirty="0" smtClean="0"/>
          </a:p>
        </p:txBody>
      </p:sp>
    </p:spTree>
    <p:extLst>
      <p:ext uri="{BB962C8B-B14F-4D97-AF65-F5344CB8AC3E}">
        <p14:creationId xmlns:p14="http://schemas.microsoft.com/office/powerpoint/2010/main" val="39917755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43080"/>
            <a:ext cx="11048998" cy="884965"/>
          </a:xfrm>
        </p:spPr>
        <p:txBody>
          <a:bodyPr>
            <a:normAutofit/>
          </a:bodyPr>
          <a:lstStyle/>
          <a:p>
            <a:pPr algn="ctr"/>
            <a:r>
              <a:rPr lang="en-US" dirty="0"/>
              <a:t>B+ tree index file </a:t>
            </a:r>
          </a:p>
        </p:txBody>
      </p:sp>
      <p:sp>
        <p:nvSpPr>
          <p:cNvPr id="3" name="Content Placeholder 2"/>
          <p:cNvSpPr>
            <a:spLocks noGrp="1"/>
          </p:cNvSpPr>
          <p:nvPr>
            <p:ph idx="1"/>
          </p:nvPr>
        </p:nvSpPr>
        <p:spPr>
          <a:xfrm>
            <a:off x="685799" y="1128045"/>
            <a:ext cx="10820400" cy="5588065"/>
          </a:xfrm>
        </p:spPr>
        <p:txBody>
          <a:bodyPr>
            <a:noAutofit/>
          </a:bodyPr>
          <a:lstStyle/>
          <a:p>
            <a:r>
              <a:rPr lang="en-US" sz="2800" dirty="0"/>
              <a:t>The main disadvantage of index sequential file organization are that performance degrades as the file size grow. </a:t>
            </a:r>
            <a:endParaRPr lang="en-US" sz="2800" dirty="0" smtClean="0"/>
          </a:p>
          <a:p>
            <a:r>
              <a:rPr lang="en-US" sz="2800" dirty="0" smtClean="0"/>
              <a:t>Although </a:t>
            </a:r>
            <a:r>
              <a:rPr lang="en-US" sz="2800" dirty="0"/>
              <a:t>this degradation can be reduced by reorganization of file, but it requires periodic reorganization of entire file</a:t>
            </a:r>
            <a:r>
              <a:rPr lang="en-US" sz="2800" dirty="0" smtClean="0"/>
              <a:t>.</a:t>
            </a:r>
          </a:p>
          <a:p>
            <a:r>
              <a:rPr lang="en-US" sz="2800" dirty="0" smtClean="0"/>
              <a:t> </a:t>
            </a:r>
            <a:r>
              <a:rPr lang="en-US" sz="2800" dirty="0"/>
              <a:t>B+ tree file structure maintains the efficient tree as it automatically reorganizes itself after every insertion and deletion. </a:t>
            </a:r>
          </a:p>
        </p:txBody>
      </p:sp>
    </p:spTree>
    <p:extLst>
      <p:ext uri="{BB962C8B-B14F-4D97-AF65-F5344CB8AC3E}">
        <p14:creationId xmlns:p14="http://schemas.microsoft.com/office/powerpoint/2010/main" val="2470602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5669" y="1213945"/>
            <a:ext cx="11080531" cy="5004740"/>
          </a:xfrm>
        </p:spPr>
        <p:txBody>
          <a:bodyPr>
            <a:noAutofit/>
          </a:bodyPr>
          <a:lstStyle/>
          <a:p>
            <a:pPr marL="0" indent="0">
              <a:buNone/>
            </a:pPr>
            <a:r>
              <a:rPr lang="en-US" sz="2800" b="1" dirty="0"/>
              <a:t>4. Insertion in file </a:t>
            </a:r>
          </a:p>
          <a:p>
            <a:pPr lvl="1"/>
            <a:r>
              <a:rPr lang="en-US" sz="2800" dirty="0"/>
              <a:t>It is required to insert a record or set of records at some specific location. </a:t>
            </a:r>
          </a:p>
          <a:p>
            <a:pPr marL="0" indent="0">
              <a:buNone/>
            </a:pPr>
            <a:r>
              <a:rPr lang="en-US" sz="2800" b="1" dirty="0"/>
              <a:t>5. Delete </a:t>
            </a:r>
          </a:p>
          <a:p>
            <a:pPr lvl="1"/>
            <a:r>
              <a:rPr lang="en-US" sz="2800" dirty="0"/>
              <a:t>When some record is not required in the file, then we delete that record to free up the memory. </a:t>
            </a:r>
          </a:p>
        </p:txBody>
      </p:sp>
    </p:spTree>
    <p:extLst>
      <p:ext uri="{BB962C8B-B14F-4D97-AF65-F5344CB8AC3E}">
        <p14:creationId xmlns:p14="http://schemas.microsoft.com/office/powerpoint/2010/main" val="23809612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1997559" cy="3531476"/>
          </a:xfr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686208"/>
            <a:ext cx="12192000" cy="3171791"/>
          </a:xfrm>
          <a:prstGeom prst="rect">
            <a:avLst/>
          </a:prstGeom>
        </p:spPr>
      </p:pic>
    </p:spTree>
    <p:extLst>
      <p:ext uri="{BB962C8B-B14F-4D97-AF65-F5344CB8AC3E}">
        <p14:creationId xmlns:p14="http://schemas.microsoft.com/office/powerpoint/2010/main" val="34327537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5669" y="662152"/>
            <a:ext cx="11080531" cy="5556533"/>
          </a:xfrm>
        </p:spPr>
        <p:txBody>
          <a:bodyPr>
            <a:noAutofit/>
          </a:bodyPr>
          <a:lstStyle/>
          <a:p>
            <a:r>
              <a:rPr lang="en-US" sz="2800" dirty="0"/>
              <a:t>Properties</a:t>
            </a:r>
            <a:r>
              <a:rPr lang="en-US" sz="2800" dirty="0" smtClean="0"/>
              <a:t>:</a:t>
            </a:r>
          </a:p>
          <a:p>
            <a:pPr lvl="1"/>
            <a:r>
              <a:rPr lang="en-US" sz="2600" dirty="0" smtClean="0"/>
              <a:t>In B+ tree, leaf nodes denotes actual data pointers</a:t>
            </a:r>
          </a:p>
          <a:p>
            <a:pPr lvl="1"/>
            <a:r>
              <a:rPr lang="en-US" sz="2600" dirty="0" smtClean="0"/>
              <a:t>It </a:t>
            </a:r>
            <a:r>
              <a:rPr lang="en-US" sz="2600" dirty="0"/>
              <a:t>is also called as balanced tree as all the leaf node are at same level. </a:t>
            </a:r>
            <a:endParaRPr lang="en-US" sz="2600" dirty="0" smtClean="0"/>
          </a:p>
          <a:p>
            <a:pPr lvl="1"/>
            <a:r>
              <a:rPr lang="en-US" sz="2600" dirty="0" smtClean="0"/>
              <a:t>The leaf nodes are linked using linked list</a:t>
            </a:r>
            <a:endParaRPr lang="en-US" sz="2600" dirty="0"/>
          </a:p>
          <a:p>
            <a:pPr lvl="1"/>
            <a:r>
              <a:rPr lang="en-US" sz="2600" dirty="0" smtClean="0"/>
              <a:t>All </a:t>
            </a:r>
            <a:r>
              <a:rPr lang="en-US" sz="2600" dirty="0"/>
              <a:t>the non leaf node has one fewer key than the number of its children. </a:t>
            </a:r>
          </a:p>
          <a:p>
            <a:pPr lvl="1"/>
            <a:r>
              <a:rPr lang="en-US" sz="2600" dirty="0" smtClean="0"/>
              <a:t>Maximum no of key per node </a:t>
            </a:r>
            <a:r>
              <a:rPr lang="en-US" sz="2600" dirty="0"/>
              <a:t>of M order tree </a:t>
            </a:r>
            <a:r>
              <a:rPr lang="en-US" sz="2600" dirty="0" smtClean="0"/>
              <a:t>= M-1 nodes</a:t>
            </a:r>
          </a:p>
          <a:p>
            <a:pPr lvl="1"/>
            <a:r>
              <a:rPr lang="en-US" sz="2600" dirty="0" smtClean="0"/>
              <a:t>Minimum </a:t>
            </a:r>
            <a:r>
              <a:rPr lang="en-US" sz="2600" dirty="0"/>
              <a:t>no of key per node of M order tree </a:t>
            </a:r>
            <a:r>
              <a:rPr lang="en-US" sz="2600" dirty="0" smtClean="0"/>
              <a:t>=(</a:t>
            </a:r>
            <a:r>
              <a:rPr lang="en-US" sz="2600" dirty="0" smtClean="0">
                <a:latin typeface="Times New Roman" panose="02020603050405020304" pitchFamily="18" charset="0"/>
                <a:cs typeface="Times New Roman" panose="02020603050405020304" pitchFamily="18" charset="0"/>
              </a:rPr>
              <a:t>˹</a:t>
            </a:r>
            <a:r>
              <a:rPr lang="en-US" sz="2600" dirty="0" smtClean="0"/>
              <a:t>M/2</a:t>
            </a:r>
            <a:r>
              <a:rPr lang="en-US" sz="2600" dirty="0" smtClean="0">
                <a:latin typeface="Times New Roman" panose="02020603050405020304" pitchFamily="18" charset="0"/>
                <a:cs typeface="Times New Roman" panose="02020603050405020304" pitchFamily="18" charset="0"/>
              </a:rPr>
              <a:t>˺ -1)</a:t>
            </a:r>
            <a:r>
              <a:rPr lang="en-US" sz="2600" dirty="0" smtClean="0"/>
              <a:t>nodes</a:t>
            </a:r>
          </a:p>
          <a:p>
            <a:pPr lvl="1"/>
            <a:r>
              <a:rPr lang="en-US" sz="2600" dirty="0" smtClean="0"/>
              <a:t>Maximum no of pointer per node of M order tree = M</a:t>
            </a:r>
          </a:p>
          <a:p>
            <a:pPr lvl="1"/>
            <a:r>
              <a:rPr lang="en-US" sz="2600" dirty="0" smtClean="0"/>
              <a:t>Minimum no of pointer per node of M order tree = </a:t>
            </a:r>
            <a:r>
              <a:rPr lang="en-US" sz="2600" dirty="0">
                <a:latin typeface="Times New Roman" panose="02020603050405020304" pitchFamily="18" charset="0"/>
                <a:cs typeface="Times New Roman" panose="02020603050405020304" pitchFamily="18" charset="0"/>
              </a:rPr>
              <a:t>˹</a:t>
            </a:r>
            <a:r>
              <a:rPr lang="en-US" sz="2600" dirty="0"/>
              <a:t>M/2</a:t>
            </a:r>
            <a:r>
              <a:rPr lang="en-US" sz="2600" dirty="0">
                <a:latin typeface="Times New Roman" panose="02020603050405020304" pitchFamily="18" charset="0"/>
                <a:cs typeface="Times New Roman" panose="02020603050405020304" pitchFamily="18" charset="0"/>
              </a:rPr>
              <a:t>˺ </a:t>
            </a:r>
            <a:endParaRPr lang="en-US" sz="2600" dirty="0"/>
          </a:p>
          <a:p>
            <a:pPr marL="457200" lvl="1" indent="0">
              <a:buNone/>
            </a:pPr>
            <a:endParaRPr lang="en-US" sz="2600" dirty="0"/>
          </a:p>
        </p:txBody>
      </p:sp>
    </p:spTree>
    <p:extLst>
      <p:ext uri="{BB962C8B-B14F-4D97-AF65-F5344CB8AC3E}">
        <p14:creationId xmlns:p14="http://schemas.microsoft.com/office/powerpoint/2010/main" val="18551802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43080"/>
            <a:ext cx="11048998" cy="884965"/>
          </a:xfrm>
        </p:spPr>
        <p:txBody>
          <a:bodyPr>
            <a:normAutofit/>
          </a:bodyPr>
          <a:lstStyle/>
          <a:p>
            <a:pPr algn="ctr"/>
            <a:r>
              <a:rPr lang="en-US" dirty="0"/>
              <a:t>Insertion in B+ Tree</a:t>
            </a:r>
          </a:p>
        </p:txBody>
      </p:sp>
      <p:sp>
        <p:nvSpPr>
          <p:cNvPr id="3" name="Content Placeholder 2"/>
          <p:cNvSpPr>
            <a:spLocks noGrp="1"/>
          </p:cNvSpPr>
          <p:nvPr>
            <p:ph idx="1"/>
          </p:nvPr>
        </p:nvSpPr>
        <p:spPr>
          <a:xfrm>
            <a:off x="685799" y="1128045"/>
            <a:ext cx="10820400" cy="5588065"/>
          </a:xfrm>
        </p:spPr>
        <p:txBody>
          <a:bodyPr>
            <a:noAutofit/>
          </a:bodyPr>
          <a:lstStyle/>
          <a:p>
            <a:r>
              <a:rPr lang="en-US" sz="2800" dirty="0"/>
              <a:t>Traverse B-tree until we find leaf node suitable for </a:t>
            </a:r>
            <a:r>
              <a:rPr lang="en-US" sz="2800" dirty="0" smtClean="0"/>
              <a:t>insertion.</a:t>
            </a:r>
          </a:p>
          <a:p>
            <a:r>
              <a:rPr lang="en-US" sz="2800" dirty="0" smtClean="0"/>
              <a:t>We </a:t>
            </a:r>
            <a:r>
              <a:rPr lang="en-US" sz="2800" dirty="0"/>
              <a:t>have two cases for inserting a key. </a:t>
            </a:r>
            <a:endParaRPr lang="en-US" sz="2800" dirty="0" smtClean="0"/>
          </a:p>
          <a:p>
            <a:pPr lvl="1"/>
            <a:r>
              <a:rPr lang="en-US" sz="2600" dirty="0" err="1" smtClean="0"/>
              <a:t>i</a:t>
            </a:r>
            <a:r>
              <a:rPr lang="en-US" sz="2600" dirty="0"/>
              <a:t>. Node is not full </a:t>
            </a:r>
            <a:endParaRPr lang="en-US" sz="2600" dirty="0" smtClean="0"/>
          </a:p>
          <a:p>
            <a:pPr lvl="2"/>
            <a:r>
              <a:rPr lang="en-US" sz="2400" dirty="0" smtClean="0"/>
              <a:t>- </a:t>
            </a:r>
            <a:r>
              <a:rPr lang="en-US" sz="2400" dirty="0"/>
              <a:t>Insertion is done in the node in increasing order of key </a:t>
            </a:r>
            <a:endParaRPr lang="en-US" sz="2400" dirty="0" smtClean="0"/>
          </a:p>
          <a:p>
            <a:pPr lvl="1"/>
            <a:r>
              <a:rPr lang="en-US" sz="2600" dirty="0" smtClean="0"/>
              <a:t>ii</a:t>
            </a:r>
            <a:r>
              <a:rPr lang="en-US" sz="2600" dirty="0"/>
              <a:t>. Node is full </a:t>
            </a:r>
            <a:endParaRPr lang="en-US" sz="2600" dirty="0" smtClean="0"/>
          </a:p>
          <a:p>
            <a:pPr lvl="2"/>
            <a:r>
              <a:rPr lang="en-US" sz="2400" dirty="0" smtClean="0"/>
              <a:t>a</a:t>
            </a:r>
            <a:r>
              <a:rPr lang="en-US" sz="2400" dirty="0"/>
              <a:t>. If a node is full and is a leaf, classify the keys L(Lowest), M(Middle) and H(Highest) and split the node as below. </a:t>
            </a:r>
            <a:endParaRPr lang="en-US" sz="2400" dirty="0" smtClean="0"/>
          </a:p>
          <a:p>
            <a:pPr lvl="2"/>
            <a:endParaRPr lang="en-US"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2175" y="4376464"/>
            <a:ext cx="3149246" cy="1662802"/>
          </a:xfrm>
          <a:prstGeom prst="rect">
            <a:avLst/>
          </a:prstGeom>
        </p:spPr>
      </p:pic>
    </p:spTree>
    <p:extLst>
      <p:ext uri="{BB962C8B-B14F-4D97-AF65-F5344CB8AC3E}">
        <p14:creationId xmlns:p14="http://schemas.microsoft.com/office/powerpoint/2010/main" val="14019345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5669" y="662152"/>
            <a:ext cx="11080531" cy="5556533"/>
          </a:xfrm>
        </p:spPr>
        <p:txBody>
          <a:bodyPr>
            <a:noAutofit/>
          </a:bodyPr>
          <a:lstStyle/>
          <a:p>
            <a:pPr lvl="2"/>
            <a:r>
              <a:rPr lang="en-US" sz="2400" dirty="0"/>
              <a:t>b. If a node is full and is non leaf, classify the keys L(Lowest), M(Middle) and H(Highest) and split the node as below. </a:t>
            </a:r>
            <a:endParaRPr lang="en-US" sz="2400" dirty="0" smtClean="0"/>
          </a:p>
          <a:p>
            <a:pPr lvl="2"/>
            <a:endParaRPr lang="en-US" sz="2400" dirty="0" smtClean="0"/>
          </a:p>
          <a:p>
            <a:endParaRPr lang="en-US" sz="2800" dirty="0"/>
          </a:p>
          <a:p>
            <a:endParaRPr lang="en-US" sz="2800" dirty="0" smtClean="0"/>
          </a:p>
          <a:p>
            <a:endParaRPr lang="en-US" sz="2800" dirty="0" smtClean="0"/>
          </a:p>
          <a:p>
            <a:endParaRPr lang="en-US" sz="2800" dirty="0"/>
          </a:p>
          <a:p>
            <a:r>
              <a:rPr lang="en-US" sz="2800" dirty="0"/>
              <a:t>The median value (M) is pushed one level up in the parent node. If the parent node is not full then accommodate the median value otherwise repeat same procedure in case II. </a:t>
            </a:r>
            <a:endParaRPr lang="en-US" sz="2600"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0845" y="1657173"/>
            <a:ext cx="3256176" cy="1905834"/>
          </a:xfrm>
          <a:prstGeom prst="rect">
            <a:avLst/>
          </a:prstGeom>
        </p:spPr>
      </p:pic>
    </p:spTree>
    <p:extLst>
      <p:ext uri="{BB962C8B-B14F-4D97-AF65-F5344CB8AC3E}">
        <p14:creationId xmlns:p14="http://schemas.microsoft.com/office/powerpoint/2010/main" val="2610623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9090" y="977462"/>
            <a:ext cx="10907110" cy="5241223"/>
          </a:xfrm>
        </p:spPr>
        <p:txBody>
          <a:bodyPr>
            <a:normAutofit/>
          </a:bodyPr>
          <a:lstStyle/>
          <a:p>
            <a:r>
              <a:rPr lang="en-US" sz="2800" dirty="0"/>
              <a:t>Example: </a:t>
            </a:r>
          </a:p>
          <a:p>
            <a:r>
              <a:rPr lang="en-US" sz="2800" dirty="0"/>
              <a:t>Construct B+ tree of order 3 for the following set of keys. </a:t>
            </a:r>
            <a:r>
              <a:rPr lang="en-US" sz="2800" dirty="0" smtClean="0"/>
              <a:t>5 ,15, 25,30,45,60,18,28</a:t>
            </a:r>
          </a:p>
          <a:p>
            <a:r>
              <a:rPr lang="en-US" sz="2800" dirty="0" smtClean="0"/>
              <a:t>Construct </a:t>
            </a:r>
            <a:r>
              <a:rPr lang="en-US" sz="2800" dirty="0"/>
              <a:t>B+ tree of order 4 for the following set of keys. </a:t>
            </a:r>
            <a:r>
              <a:rPr lang="en-US" sz="2800" dirty="0" smtClean="0"/>
              <a:t>1,4,7,10,17,21,31,25,19,20,28</a:t>
            </a:r>
          </a:p>
          <a:p>
            <a:r>
              <a:rPr lang="en-US" sz="2800" dirty="0" smtClean="0"/>
              <a:t>Refer </a:t>
            </a:r>
            <a:r>
              <a:rPr lang="en-US" sz="2800" dirty="0"/>
              <a:t>your DSA note</a:t>
            </a:r>
          </a:p>
        </p:txBody>
      </p:sp>
    </p:spTree>
    <p:extLst>
      <p:ext uri="{BB962C8B-B14F-4D97-AF65-F5344CB8AC3E}">
        <p14:creationId xmlns:p14="http://schemas.microsoft.com/office/powerpoint/2010/main" val="5259468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43080"/>
            <a:ext cx="11048998" cy="884965"/>
          </a:xfrm>
        </p:spPr>
        <p:txBody>
          <a:bodyPr>
            <a:normAutofit/>
          </a:bodyPr>
          <a:lstStyle/>
          <a:p>
            <a:pPr algn="ctr"/>
            <a:r>
              <a:rPr lang="en-US" dirty="0"/>
              <a:t>Hash Indices </a:t>
            </a:r>
          </a:p>
        </p:txBody>
      </p:sp>
      <p:sp>
        <p:nvSpPr>
          <p:cNvPr id="3" name="Content Placeholder 2"/>
          <p:cNvSpPr>
            <a:spLocks noGrp="1"/>
          </p:cNvSpPr>
          <p:nvPr>
            <p:ph idx="1"/>
          </p:nvPr>
        </p:nvSpPr>
        <p:spPr>
          <a:xfrm>
            <a:off x="685799" y="1128045"/>
            <a:ext cx="10820400" cy="5588065"/>
          </a:xfrm>
        </p:spPr>
        <p:txBody>
          <a:bodyPr>
            <a:noAutofit/>
          </a:bodyPr>
          <a:lstStyle/>
          <a:p>
            <a:r>
              <a:rPr lang="en-US" sz="2800" dirty="0"/>
              <a:t>A hash index organizes the search keys with their associated pointers into a hash file structure. </a:t>
            </a:r>
            <a:endParaRPr lang="en-US" sz="2800" dirty="0" smtClean="0"/>
          </a:p>
          <a:p>
            <a:r>
              <a:rPr lang="en-US" sz="2800" dirty="0" smtClean="0"/>
              <a:t>We </a:t>
            </a:r>
            <a:r>
              <a:rPr lang="en-US" sz="2800" dirty="0"/>
              <a:t>apply a hash function on a search key to identify a bucket, and store the key and its associated pointers in the bucket (or in overflow buckets). </a:t>
            </a:r>
            <a:endParaRPr lang="en-US" sz="2800" dirty="0" smtClean="0"/>
          </a:p>
          <a:p>
            <a:r>
              <a:rPr lang="en-US" sz="2400" dirty="0"/>
              <a:t>A hash function, h(K), is a mapping function that maps all the set of search-keys K to the bucket where keys and its associated pointers are placed. </a:t>
            </a:r>
            <a:endParaRPr lang="en-US" sz="2400" dirty="0" smtClean="0"/>
          </a:p>
        </p:txBody>
      </p:sp>
    </p:spTree>
    <p:extLst>
      <p:ext uri="{BB962C8B-B14F-4D97-AF65-F5344CB8AC3E}">
        <p14:creationId xmlns:p14="http://schemas.microsoft.com/office/powerpoint/2010/main" val="38720275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9545" y="204952"/>
            <a:ext cx="11206655" cy="6653048"/>
          </a:xfrm>
        </p:spPr>
        <p:txBody>
          <a:bodyPr/>
          <a:lstStyle/>
          <a:p>
            <a:r>
              <a:rPr lang="en-US" sz="2400" dirty="0"/>
              <a:t>The hash function in the above function is </a:t>
            </a:r>
          </a:p>
          <a:p>
            <a:r>
              <a:rPr lang="en-US" sz="2400" dirty="0"/>
              <a:t>H(K)= Sum of the digits of account number % 7 </a:t>
            </a:r>
          </a:p>
          <a:p>
            <a:r>
              <a:rPr lang="en-US" sz="2400" dirty="0"/>
              <a:t>The hash index has 7 buckets each size 2. One of the bucket has 3 keys mapped so it has an overflow bucket. </a:t>
            </a:r>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9647" y="1923393"/>
            <a:ext cx="7162201" cy="4934607"/>
          </a:xfrm>
          <a:prstGeom prst="rect">
            <a:avLst/>
          </a:prstGeom>
        </p:spPr>
      </p:pic>
    </p:spTree>
    <p:extLst>
      <p:ext uri="{BB962C8B-B14F-4D97-AF65-F5344CB8AC3E}">
        <p14:creationId xmlns:p14="http://schemas.microsoft.com/office/powerpoint/2010/main" val="17393268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9545" y="1497724"/>
            <a:ext cx="11206655" cy="5360275"/>
          </a:xfrm>
        </p:spPr>
        <p:txBody>
          <a:bodyPr>
            <a:normAutofit/>
          </a:bodyPr>
          <a:lstStyle/>
          <a:p>
            <a:r>
              <a:rPr lang="en-US" sz="2800" dirty="0"/>
              <a:t>Formally let K denote the set of all search keys value, B denote the set of all bucket address and h denote the hash function. </a:t>
            </a:r>
            <a:endParaRPr lang="en-US" sz="2800" dirty="0" smtClean="0"/>
          </a:p>
          <a:p>
            <a:r>
              <a:rPr lang="en-US" sz="2800" dirty="0" smtClean="0"/>
              <a:t>To </a:t>
            </a:r>
            <a:r>
              <a:rPr lang="en-US" sz="2800" dirty="0"/>
              <a:t>insert a record with search key </a:t>
            </a:r>
            <a:r>
              <a:rPr lang="en-US" sz="2800" dirty="0" err="1"/>
              <a:t>ki</a:t>
            </a:r>
            <a:r>
              <a:rPr lang="en-US" sz="2800" dirty="0"/>
              <a:t> , we compute h(Ki) which gives the address of bucket for that record. </a:t>
            </a:r>
            <a:endParaRPr lang="en-US" sz="2800" dirty="0" smtClean="0"/>
          </a:p>
          <a:p>
            <a:r>
              <a:rPr lang="en-US" sz="2800" dirty="0" smtClean="0"/>
              <a:t>That </a:t>
            </a:r>
            <a:r>
              <a:rPr lang="en-US" sz="2800" dirty="0"/>
              <a:t>record is then stored in that </a:t>
            </a:r>
            <a:r>
              <a:rPr lang="en-US" sz="2800" dirty="0" smtClean="0"/>
              <a:t>bucket.</a:t>
            </a:r>
          </a:p>
          <a:p>
            <a:r>
              <a:rPr lang="en-US" sz="2800" dirty="0" smtClean="0"/>
              <a:t> </a:t>
            </a:r>
            <a:r>
              <a:rPr lang="en-US" sz="2800" dirty="0"/>
              <a:t>Deletion is also simple. If the search key value of the record to be deleted is Ki. </a:t>
            </a:r>
            <a:endParaRPr lang="en-US" sz="2800" dirty="0" smtClean="0"/>
          </a:p>
          <a:p>
            <a:r>
              <a:rPr lang="en-US" sz="2800" dirty="0" smtClean="0"/>
              <a:t>We </a:t>
            </a:r>
            <a:r>
              <a:rPr lang="en-US" sz="2800" dirty="0"/>
              <a:t>compute h(</a:t>
            </a:r>
            <a:r>
              <a:rPr lang="en-US" sz="2800" dirty="0" err="1"/>
              <a:t>ki</a:t>
            </a:r>
            <a:r>
              <a:rPr lang="en-US" sz="2800" dirty="0"/>
              <a:t>) to find the corresponding bucket for that record and delete the record from the bucket. </a:t>
            </a:r>
          </a:p>
        </p:txBody>
      </p:sp>
    </p:spTree>
    <p:extLst>
      <p:ext uri="{BB962C8B-B14F-4D97-AF65-F5344CB8AC3E}">
        <p14:creationId xmlns:p14="http://schemas.microsoft.com/office/powerpoint/2010/main" val="11526761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43080"/>
            <a:ext cx="11048998" cy="884965"/>
          </a:xfrm>
        </p:spPr>
        <p:txBody>
          <a:bodyPr>
            <a:normAutofit/>
          </a:bodyPr>
          <a:lstStyle/>
          <a:p>
            <a:pPr algn="ctr"/>
            <a:r>
              <a:rPr lang="en-US" dirty="0"/>
              <a:t>Handling bucket overflow</a:t>
            </a:r>
          </a:p>
        </p:txBody>
      </p:sp>
      <p:sp>
        <p:nvSpPr>
          <p:cNvPr id="3" name="Content Placeholder 2"/>
          <p:cNvSpPr>
            <a:spLocks noGrp="1"/>
          </p:cNvSpPr>
          <p:nvPr>
            <p:ph idx="1"/>
          </p:nvPr>
        </p:nvSpPr>
        <p:spPr>
          <a:xfrm>
            <a:off x="685799" y="1128045"/>
            <a:ext cx="10820400" cy="5588065"/>
          </a:xfrm>
        </p:spPr>
        <p:txBody>
          <a:bodyPr>
            <a:noAutofit/>
          </a:bodyPr>
          <a:lstStyle/>
          <a:p>
            <a:r>
              <a:rPr lang="en-US" sz="2800" dirty="0"/>
              <a:t>If the bucket doesn’t have enough space to store the currently hashed key value, a bucket overflow is said to occur. </a:t>
            </a:r>
            <a:endParaRPr lang="en-US" sz="2800" dirty="0" smtClean="0"/>
          </a:p>
          <a:p>
            <a:r>
              <a:rPr lang="en-US" sz="2800" dirty="0" smtClean="0"/>
              <a:t>Bucket </a:t>
            </a:r>
            <a:r>
              <a:rPr lang="en-US" sz="2800" dirty="0"/>
              <a:t>overflow can occur for the following reasons. </a:t>
            </a:r>
            <a:endParaRPr lang="en-US" sz="2800" dirty="0" smtClean="0"/>
          </a:p>
          <a:p>
            <a:pPr lvl="1"/>
            <a:r>
              <a:rPr lang="en-US" sz="2600" dirty="0" err="1" smtClean="0"/>
              <a:t>i</a:t>
            </a:r>
            <a:r>
              <a:rPr lang="en-US" sz="2600" dirty="0"/>
              <a:t>. Insufficient Buckets </a:t>
            </a:r>
            <a:endParaRPr lang="en-US" sz="2600" dirty="0" smtClean="0"/>
          </a:p>
          <a:p>
            <a:pPr lvl="1"/>
            <a:r>
              <a:rPr lang="en-US" sz="2600" dirty="0" smtClean="0"/>
              <a:t>ii</a:t>
            </a:r>
            <a:r>
              <a:rPr lang="en-US" sz="2600" dirty="0"/>
              <a:t>. Skew: Some bucket are assigned more records than others so bucket may overflow even when other bucket have space. This situation is called bucket skew. </a:t>
            </a:r>
            <a:endParaRPr lang="en-US" sz="2600" dirty="0" smtClean="0"/>
          </a:p>
          <a:p>
            <a:r>
              <a:rPr lang="en-US" sz="2800" dirty="0" smtClean="0"/>
              <a:t>The </a:t>
            </a:r>
            <a:r>
              <a:rPr lang="en-US" sz="2800" dirty="0"/>
              <a:t>worst possible hash function maps </a:t>
            </a:r>
            <a:r>
              <a:rPr lang="en-US" sz="2800" dirty="0" smtClean="0"/>
              <a:t>all </a:t>
            </a:r>
            <a:r>
              <a:rPr lang="en-US" sz="2800" dirty="0"/>
              <a:t>search key values to same bucket. </a:t>
            </a:r>
            <a:endParaRPr lang="en-US" sz="2800" dirty="0" smtClean="0"/>
          </a:p>
          <a:p>
            <a:r>
              <a:rPr lang="en-US" sz="2800" dirty="0" smtClean="0"/>
              <a:t>Such </a:t>
            </a:r>
            <a:r>
              <a:rPr lang="en-US" sz="2800" dirty="0"/>
              <a:t>a hash function is undesirable because all the records have to be kept in same bucket. </a:t>
            </a:r>
            <a:endParaRPr lang="en-US" sz="2400" dirty="0" smtClean="0"/>
          </a:p>
        </p:txBody>
      </p:sp>
    </p:spTree>
    <p:extLst>
      <p:ext uri="{BB962C8B-B14F-4D97-AF65-F5344CB8AC3E}">
        <p14:creationId xmlns:p14="http://schemas.microsoft.com/office/powerpoint/2010/main" val="6934247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9545" y="898634"/>
            <a:ext cx="11206655" cy="5959365"/>
          </a:xfrm>
        </p:spPr>
        <p:txBody>
          <a:bodyPr>
            <a:normAutofit lnSpcReduction="10000"/>
          </a:bodyPr>
          <a:lstStyle/>
          <a:p>
            <a:r>
              <a:rPr lang="en-US" sz="2800" dirty="0"/>
              <a:t>An ideal hash function distributes the stored key uniformly across the buckets so that every bucket has the same number of records. </a:t>
            </a:r>
            <a:endParaRPr lang="en-US" sz="2800" dirty="0" smtClean="0"/>
          </a:p>
          <a:p>
            <a:r>
              <a:rPr lang="en-US" sz="2800" dirty="0" smtClean="0"/>
              <a:t>We </a:t>
            </a:r>
            <a:r>
              <a:rPr lang="en-US" sz="2800" dirty="0"/>
              <a:t>handle bucket overflow by using overflow buckets. </a:t>
            </a:r>
            <a:endParaRPr lang="en-US" sz="2800" dirty="0" smtClean="0"/>
          </a:p>
          <a:p>
            <a:r>
              <a:rPr lang="en-US" sz="2800" dirty="0" smtClean="0"/>
              <a:t>If </a:t>
            </a:r>
            <a:r>
              <a:rPr lang="en-US" sz="2800" dirty="0"/>
              <a:t>a record must be inserted in bucket b and bucket b is already full, the system provides overflow bucket for b and insert the record into the overflow bucket as shown in above figure. </a:t>
            </a:r>
            <a:endParaRPr lang="en-US" sz="2800" dirty="0" smtClean="0"/>
          </a:p>
          <a:p>
            <a:r>
              <a:rPr lang="en-US" sz="2800" dirty="0" smtClean="0"/>
              <a:t>If </a:t>
            </a:r>
            <a:r>
              <a:rPr lang="en-US" sz="2800" dirty="0"/>
              <a:t>the overflow bucket is also full then the system provides another overflow bucket and so on. </a:t>
            </a:r>
            <a:endParaRPr lang="en-US" sz="2800" dirty="0" smtClean="0"/>
          </a:p>
          <a:p>
            <a:r>
              <a:rPr lang="en-US" sz="2800" dirty="0" smtClean="0"/>
              <a:t>All </a:t>
            </a:r>
            <a:r>
              <a:rPr lang="en-US" sz="2800" dirty="0"/>
              <a:t>the overflow buckets of the given bucket are chained together in a linked list. </a:t>
            </a:r>
            <a:endParaRPr lang="en-US" sz="2800" dirty="0" smtClean="0"/>
          </a:p>
          <a:p>
            <a:r>
              <a:rPr lang="en-US" sz="2800" dirty="0" smtClean="0"/>
              <a:t>This </a:t>
            </a:r>
            <a:r>
              <a:rPr lang="en-US" sz="2800" dirty="0"/>
              <a:t>kind of overflow handling technique is called as overflow chaining. </a:t>
            </a:r>
          </a:p>
        </p:txBody>
      </p:sp>
    </p:spTree>
    <p:extLst>
      <p:ext uri="{BB962C8B-B14F-4D97-AF65-F5344CB8AC3E}">
        <p14:creationId xmlns:p14="http://schemas.microsoft.com/office/powerpoint/2010/main" val="635264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243080"/>
            <a:ext cx="8757303" cy="884965"/>
          </a:xfrm>
        </p:spPr>
        <p:txBody>
          <a:bodyPr/>
          <a:lstStyle/>
          <a:p>
            <a:pPr algn="ctr"/>
            <a:r>
              <a:rPr lang="en-US" dirty="0"/>
              <a:t>Overview of storage Device</a:t>
            </a:r>
          </a:p>
        </p:txBody>
      </p:sp>
      <p:sp>
        <p:nvSpPr>
          <p:cNvPr id="3" name="Content Placeholder 2"/>
          <p:cNvSpPr>
            <a:spLocks noGrp="1"/>
          </p:cNvSpPr>
          <p:nvPr>
            <p:ph idx="1"/>
          </p:nvPr>
        </p:nvSpPr>
        <p:spPr>
          <a:xfrm>
            <a:off x="685799" y="1128045"/>
            <a:ext cx="11311760" cy="5729955"/>
          </a:xfrm>
        </p:spPr>
        <p:txBody>
          <a:bodyPr>
            <a:noAutofit/>
          </a:bodyPr>
          <a:lstStyle/>
          <a:p>
            <a:r>
              <a:rPr lang="en-US" sz="2800" dirty="0"/>
              <a:t>A computer storage device is any type of hardware that stores data.</a:t>
            </a:r>
          </a:p>
          <a:p>
            <a:r>
              <a:rPr lang="en-US" sz="2800" dirty="0"/>
              <a:t>A typical hierarchy is illustrated below. </a:t>
            </a:r>
          </a:p>
          <a:p>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6488" y="2506717"/>
            <a:ext cx="4619711" cy="4177174"/>
          </a:xfrm>
          <a:prstGeom prst="rect">
            <a:avLst/>
          </a:prstGeom>
        </p:spPr>
      </p:pic>
      <p:sp>
        <p:nvSpPr>
          <p:cNvPr id="5" name="TextBox 4"/>
          <p:cNvSpPr txBox="1"/>
          <p:nvPr/>
        </p:nvSpPr>
        <p:spPr>
          <a:xfrm>
            <a:off x="950614" y="2571185"/>
            <a:ext cx="5481717" cy="3847207"/>
          </a:xfrm>
          <a:prstGeom prst="rect">
            <a:avLst/>
          </a:prstGeom>
          <a:noFill/>
        </p:spPr>
        <p:txBody>
          <a:bodyPr wrap="square" rtlCol="0">
            <a:spAutoFit/>
          </a:bodyPr>
          <a:lstStyle/>
          <a:p>
            <a:r>
              <a:rPr lang="en-US" sz="2400" dirty="0"/>
              <a:t>As we go down the hierarchy, the following occurs. </a:t>
            </a:r>
          </a:p>
          <a:p>
            <a:r>
              <a:rPr lang="en-US" sz="2000" dirty="0">
                <a:solidFill>
                  <a:srgbClr val="FF0000"/>
                </a:solidFill>
              </a:rPr>
              <a:t>1. Decreasing cost per bit. </a:t>
            </a:r>
          </a:p>
          <a:p>
            <a:r>
              <a:rPr lang="en-US" sz="2000" dirty="0">
                <a:solidFill>
                  <a:srgbClr val="FF0000"/>
                </a:solidFill>
              </a:rPr>
              <a:t>2. Increasing capacity. </a:t>
            </a:r>
          </a:p>
          <a:p>
            <a:r>
              <a:rPr lang="en-US" sz="2000" dirty="0">
                <a:solidFill>
                  <a:srgbClr val="FF0000"/>
                </a:solidFill>
              </a:rPr>
              <a:t>3. Increasing access time. </a:t>
            </a:r>
          </a:p>
          <a:p>
            <a:r>
              <a:rPr lang="en-US" sz="2000" dirty="0">
                <a:solidFill>
                  <a:srgbClr val="FF0000"/>
                </a:solidFill>
              </a:rPr>
              <a:t>4. Decreasing frequency of access of the memory by the processor. </a:t>
            </a:r>
          </a:p>
          <a:p>
            <a:r>
              <a:rPr lang="en-US" sz="2400" dirty="0"/>
              <a:t>Thus, smaller, more expensive and faster memories are supplemented by larger, cheaper and slower memories.</a:t>
            </a:r>
          </a:p>
        </p:txBody>
      </p:sp>
    </p:spTree>
    <p:extLst>
      <p:ext uri="{BB962C8B-B14F-4D97-AF65-F5344CB8AC3E}">
        <p14:creationId xmlns:p14="http://schemas.microsoft.com/office/powerpoint/2010/main" val="2465505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9090" y="1418897"/>
            <a:ext cx="11398469" cy="5439104"/>
          </a:xfrm>
        </p:spPr>
        <p:txBody>
          <a:bodyPr>
            <a:noAutofit/>
          </a:bodyPr>
          <a:lstStyle/>
          <a:p>
            <a:r>
              <a:rPr lang="en-US" sz="2800" dirty="0"/>
              <a:t>Computer memory can be classified in the below given hierarchy: </a:t>
            </a:r>
            <a:endParaRPr lang="en-US" sz="2800" dirty="0" smtClean="0"/>
          </a:p>
          <a:p>
            <a:endParaRPr lang="en-US" sz="2800" dirty="0"/>
          </a:p>
          <a:p>
            <a:pPr marL="0" indent="0">
              <a:buNone/>
            </a:pPr>
            <a:r>
              <a:rPr lang="en-US" sz="2800" b="1" dirty="0"/>
              <a:t>1) Internal register: </a:t>
            </a:r>
          </a:p>
          <a:p>
            <a:pPr marL="685800" lvl="2">
              <a:spcBef>
                <a:spcPts val="1000"/>
              </a:spcBef>
            </a:pPr>
            <a:r>
              <a:rPr lang="en-US" sz="2600" dirty="0"/>
              <a:t>Internal register in a CPU is used for holding variables and temporary results. </a:t>
            </a:r>
          </a:p>
          <a:p>
            <a:pPr marL="685800" lvl="2">
              <a:spcBef>
                <a:spcPts val="1000"/>
              </a:spcBef>
            </a:pPr>
            <a:r>
              <a:rPr lang="en-US" sz="2600" dirty="0"/>
              <a:t>Internal registers have a very small storage; however they can be accessed instantly. </a:t>
            </a:r>
          </a:p>
          <a:p>
            <a:pPr marL="685800" lvl="2">
              <a:spcBef>
                <a:spcPts val="1000"/>
              </a:spcBef>
            </a:pPr>
            <a:r>
              <a:rPr lang="en-US" sz="2600" dirty="0"/>
              <a:t>Accessing data from the internal register is the fastest way to access memory. </a:t>
            </a:r>
          </a:p>
          <a:p>
            <a:endParaRPr lang="en-US" sz="2800" dirty="0"/>
          </a:p>
        </p:txBody>
      </p:sp>
    </p:spTree>
    <p:extLst>
      <p:ext uri="{BB962C8B-B14F-4D97-AF65-F5344CB8AC3E}">
        <p14:creationId xmlns:p14="http://schemas.microsoft.com/office/powerpoint/2010/main" val="4246959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9090" y="1481959"/>
            <a:ext cx="11398469" cy="5376042"/>
          </a:xfrm>
        </p:spPr>
        <p:txBody>
          <a:bodyPr>
            <a:noAutofit/>
          </a:bodyPr>
          <a:lstStyle/>
          <a:p>
            <a:pPr marL="0" indent="0">
              <a:buNone/>
            </a:pPr>
            <a:r>
              <a:rPr lang="en-US" sz="2800" b="1" dirty="0"/>
              <a:t>2) Cache: </a:t>
            </a:r>
            <a:endParaRPr lang="en-US" sz="2800" b="1" dirty="0" smtClean="0"/>
          </a:p>
          <a:p>
            <a:pPr lvl="1"/>
            <a:r>
              <a:rPr lang="en-US" sz="2600" dirty="0" smtClean="0"/>
              <a:t>Cache </a:t>
            </a:r>
            <a:r>
              <a:rPr lang="en-US" sz="2600" dirty="0"/>
              <a:t>is used by the CPU for memory which is being accessed over and over again</a:t>
            </a:r>
            <a:r>
              <a:rPr lang="en-US" sz="2600" dirty="0" smtClean="0"/>
              <a:t>.</a:t>
            </a:r>
          </a:p>
          <a:p>
            <a:pPr lvl="1"/>
            <a:r>
              <a:rPr lang="en-US" sz="2600" dirty="0" smtClean="0"/>
              <a:t> </a:t>
            </a:r>
            <a:r>
              <a:rPr lang="en-US" sz="2600" dirty="0"/>
              <a:t>Instead of pulling it every time from the main memory, it is put in cache for fast access. </a:t>
            </a:r>
            <a:endParaRPr lang="en-US" sz="2600" dirty="0" smtClean="0"/>
          </a:p>
          <a:p>
            <a:pPr lvl="1"/>
            <a:r>
              <a:rPr lang="en-US" sz="2600" dirty="0" smtClean="0"/>
              <a:t>It </a:t>
            </a:r>
            <a:r>
              <a:rPr lang="en-US" sz="2600" dirty="0"/>
              <a:t>is also a smaller memory, however, larger than internal register. </a:t>
            </a:r>
            <a:endParaRPr lang="en-US" sz="2600" dirty="0" smtClean="0"/>
          </a:p>
          <a:p>
            <a:pPr lvl="1"/>
            <a:r>
              <a:rPr lang="en-US" sz="2600" dirty="0" smtClean="0"/>
              <a:t>Cache </a:t>
            </a:r>
            <a:r>
              <a:rPr lang="en-US" sz="2600" dirty="0"/>
              <a:t>is further classified to L1, L2 and L3: </a:t>
            </a:r>
            <a:endParaRPr lang="en-US" sz="2600" dirty="0" smtClean="0"/>
          </a:p>
          <a:p>
            <a:pPr lvl="2"/>
            <a:r>
              <a:rPr lang="en-US" sz="2400" dirty="0" smtClean="0"/>
              <a:t>a</a:t>
            </a:r>
            <a:r>
              <a:rPr lang="en-US" sz="2400" dirty="0"/>
              <a:t>. L1 cache: It is accessed without any delay</a:t>
            </a:r>
            <a:r>
              <a:rPr lang="en-US" sz="2400" dirty="0" smtClean="0"/>
              <a:t>.</a:t>
            </a:r>
          </a:p>
          <a:p>
            <a:pPr lvl="2"/>
            <a:r>
              <a:rPr lang="en-US" sz="2400" dirty="0" smtClean="0"/>
              <a:t> </a:t>
            </a:r>
            <a:r>
              <a:rPr lang="en-US" sz="2400" dirty="0"/>
              <a:t>b. L2 cache: It takes more clock cycles to access than L1 cache</a:t>
            </a:r>
            <a:r>
              <a:rPr lang="en-US" sz="2400" dirty="0" smtClean="0"/>
              <a:t>.</a:t>
            </a:r>
          </a:p>
          <a:p>
            <a:pPr lvl="2"/>
            <a:r>
              <a:rPr lang="en-US" sz="2400" dirty="0" smtClean="0"/>
              <a:t> </a:t>
            </a:r>
            <a:r>
              <a:rPr lang="en-US" sz="2400" dirty="0"/>
              <a:t>c. L3 cache: It takes more clock cycles to access than L2 cache. </a:t>
            </a:r>
          </a:p>
        </p:txBody>
      </p:sp>
    </p:spTree>
    <p:extLst>
      <p:ext uri="{BB962C8B-B14F-4D97-AF65-F5344CB8AC3E}">
        <p14:creationId xmlns:p14="http://schemas.microsoft.com/office/powerpoint/2010/main" val="732238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9090" y="1639613"/>
            <a:ext cx="11398469" cy="5218387"/>
          </a:xfrm>
        </p:spPr>
        <p:txBody>
          <a:bodyPr>
            <a:noAutofit/>
          </a:bodyPr>
          <a:lstStyle/>
          <a:p>
            <a:pPr marL="0" indent="0">
              <a:buNone/>
            </a:pPr>
            <a:r>
              <a:rPr lang="en-US" sz="2800" b="1" dirty="0"/>
              <a:t>3) Main memory or RAM (Random Access Memory</a:t>
            </a:r>
            <a:r>
              <a:rPr lang="en-US" sz="2800" b="1" dirty="0" smtClean="0"/>
              <a:t>): </a:t>
            </a:r>
          </a:p>
          <a:p>
            <a:pPr lvl="1"/>
            <a:r>
              <a:rPr lang="en-US" sz="2600" dirty="0" smtClean="0"/>
              <a:t>It </a:t>
            </a:r>
            <a:r>
              <a:rPr lang="en-US" sz="2600" dirty="0"/>
              <a:t>is a type of the computer memory and is a hardware component. </a:t>
            </a:r>
            <a:endParaRPr lang="en-US" sz="2600" dirty="0" smtClean="0"/>
          </a:p>
          <a:p>
            <a:pPr lvl="1"/>
            <a:r>
              <a:rPr lang="en-US" sz="2600" dirty="0" smtClean="0"/>
              <a:t>It </a:t>
            </a:r>
            <a:r>
              <a:rPr lang="en-US" sz="2600" dirty="0"/>
              <a:t>can be increased provided the operating system can handle </a:t>
            </a:r>
            <a:r>
              <a:rPr lang="en-US" sz="2600" dirty="0" smtClean="0"/>
              <a:t>it</a:t>
            </a:r>
            <a:r>
              <a:rPr lang="en-US" sz="2600" dirty="0"/>
              <a:t>. </a:t>
            </a:r>
            <a:endParaRPr lang="en-US" sz="2600" dirty="0" smtClean="0"/>
          </a:p>
          <a:p>
            <a:pPr lvl="1"/>
            <a:r>
              <a:rPr lang="en-US" sz="2600" dirty="0" smtClean="0"/>
              <a:t>It </a:t>
            </a:r>
            <a:r>
              <a:rPr lang="en-US" sz="2600" dirty="0"/>
              <a:t>is accessed slowly as compared to cache. </a:t>
            </a:r>
            <a:endParaRPr lang="en-US" sz="2600" dirty="0" smtClean="0"/>
          </a:p>
          <a:p>
            <a:pPr lvl="1"/>
            <a:r>
              <a:rPr lang="en-US" sz="2600" dirty="0" smtClean="0"/>
              <a:t>They </a:t>
            </a:r>
            <a:r>
              <a:rPr lang="en-US" sz="2600" dirty="0"/>
              <a:t>are volatile i.e. content of memory are usually loss in case of power failure or crash. </a:t>
            </a:r>
            <a:endParaRPr lang="en-US" dirty="0"/>
          </a:p>
        </p:txBody>
      </p:sp>
    </p:spTree>
    <p:extLst>
      <p:ext uri="{BB962C8B-B14F-4D97-AF65-F5344CB8AC3E}">
        <p14:creationId xmlns:p14="http://schemas.microsoft.com/office/powerpoint/2010/main" val="2505791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9090" y="1466193"/>
            <a:ext cx="11398469" cy="5391808"/>
          </a:xfrm>
        </p:spPr>
        <p:txBody>
          <a:bodyPr>
            <a:noAutofit/>
          </a:bodyPr>
          <a:lstStyle/>
          <a:p>
            <a:pPr marL="0" indent="0">
              <a:buNone/>
            </a:pPr>
            <a:r>
              <a:rPr lang="en-US" sz="2800" b="1" dirty="0"/>
              <a:t>4) Hard disk: </a:t>
            </a:r>
            <a:endParaRPr lang="en-US" sz="2800" b="1" dirty="0" smtClean="0"/>
          </a:p>
          <a:p>
            <a:pPr lvl="1"/>
            <a:r>
              <a:rPr lang="en-US" sz="2600" dirty="0" smtClean="0"/>
              <a:t>A </a:t>
            </a:r>
            <a:r>
              <a:rPr lang="en-US" sz="2600" dirty="0"/>
              <a:t>hard disk is a hardware component in a computer. Data is kept permanently in this memory. </a:t>
            </a:r>
            <a:endParaRPr lang="en-US" sz="2600" dirty="0" smtClean="0"/>
          </a:p>
          <a:p>
            <a:pPr lvl="1"/>
            <a:r>
              <a:rPr lang="en-US" sz="2600" dirty="0" smtClean="0"/>
              <a:t>Memory </a:t>
            </a:r>
            <a:r>
              <a:rPr lang="en-US" sz="2600" dirty="0"/>
              <a:t>from hard disk is not directly accessed by the CPU, hence it is slower. </a:t>
            </a:r>
            <a:endParaRPr lang="en-US" sz="2600" dirty="0" smtClean="0"/>
          </a:p>
          <a:p>
            <a:pPr lvl="1"/>
            <a:r>
              <a:rPr lang="en-US" sz="2600" dirty="0" smtClean="0"/>
              <a:t>As </a:t>
            </a:r>
            <a:r>
              <a:rPr lang="en-US" sz="2600" dirty="0"/>
              <a:t>compared with RAM, hard disk is cheaper per bit. Typically, the entire database is stored on disk</a:t>
            </a:r>
            <a:r>
              <a:rPr lang="en-US" sz="2600" dirty="0" smtClean="0"/>
              <a:t>.</a:t>
            </a:r>
          </a:p>
          <a:p>
            <a:pPr lvl="1"/>
            <a:r>
              <a:rPr lang="en-US" sz="2600" dirty="0" smtClean="0"/>
              <a:t> </a:t>
            </a:r>
            <a:r>
              <a:rPr lang="en-US" sz="2600" dirty="0"/>
              <a:t>Data must be moved from disk to main memory in order for data to be processed. </a:t>
            </a:r>
            <a:endParaRPr lang="en-US" dirty="0"/>
          </a:p>
        </p:txBody>
      </p:sp>
    </p:spTree>
    <p:extLst>
      <p:ext uri="{BB962C8B-B14F-4D97-AF65-F5344CB8AC3E}">
        <p14:creationId xmlns:p14="http://schemas.microsoft.com/office/powerpoint/2010/main" val="41084090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199</TotalTime>
  <Words>3474</Words>
  <Application>Microsoft Office PowerPoint</Application>
  <PresentationFormat>Widescreen</PresentationFormat>
  <Paragraphs>274</Paragraphs>
  <Slides>49</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Century Gothic</vt:lpstr>
      <vt:lpstr>Times New Roman</vt:lpstr>
      <vt:lpstr>Vapor Trail</vt:lpstr>
      <vt:lpstr>Chapter 8  File organization and indexing</vt:lpstr>
      <vt:lpstr>Introduction</vt:lpstr>
      <vt:lpstr>PowerPoint Presentation</vt:lpstr>
      <vt:lpstr>PowerPoint Presentation</vt:lpstr>
      <vt:lpstr>Overview of storage Device</vt:lpstr>
      <vt:lpstr>PowerPoint Presentation</vt:lpstr>
      <vt:lpstr>PowerPoint Presentation</vt:lpstr>
      <vt:lpstr>PowerPoint Presentation</vt:lpstr>
      <vt:lpstr>PowerPoint Presentation</vt:lpstr>
      <vt:lpstr>PowerPoint Presentation</vt:lpstr>
      <vt:lpstr>Organization of Records into Block </vt:lpstr>
      <vt:lpstr>1. Fixed length records</vt:lpstr>
      <vt:lpstr>PowerPoint Presentation</vt:lpstr>
      <vt:lpstr>PowerPoint Presentation</vt:lpstr>
      <vt:lpstr>2. Variable length records</vt:lpstr>
      <vt:lpstr>PowerPoint Presentation</vt:lpstr>
      <vt:lpstr>PowerPoint Presentation</vt:lpstr>
      <vt:lpstr>1. Byte-String Representation</vt:lpstr>
      <vt:lpstr>PowerPoint Presentation</vt:lpstr>
      <vt:lpstr>2. Fixed Length Representation</vt:lpstr>
      <vt:lpstr>PowerPoint Presentation</vt:lpstr>
      <vt:lpstr>PowerPoint Presentation</vt:lpstr>
      <vt:lpstr>Buffer Management </vt:lpstr>
      <vt:lpstr>PowerPoint Presentation</vt:lpstr>
      <vt:lpstr>PowerPoint Presentation</vt:lpstr>
      <vt:lpstr>Data Dictionary Storage</vt:lpstr>
      <vt:lpstr>PowerPoint Presentation</vt:lpstr>
      <vt:lpstr>File Organization</vt:lpstr>
      <vt:lpstr>1. Heap file organization </vt:lpstr>
      <vt:lpstr>PowerPoint Presentation</vt:lpstr>
      <vt:lpstr>PowerPoint Presentation</vt:lpstr>
      <vt:lpstr>2. Sequential file organization</vt:lpstr>
      <vt:lpstr>PowerPoint Presentation</vt:lpstr>
      <vt:lpstr>PowerPoint Presentation</vt:lpstr>
      <vt:lpstr>Indexed sequential access method (ISAM)</vt:lpstr>
      <vt:lpstr>PowerPoint Presentation</vt:lpstr>
      <vt:lpstr>PowerPoint Presentation</vt:lpstr>
      <vt:lpstr>PowerPoint Presentation</vt:lpstr>
      <vt:lpstr>B+ tree index file </vt:lpstr>
      <vt:lpstr>PowerPoint Presentation</vt:lpstr>
      <vt:lpstr>PowerPoint Presentation</vt:lpstr>
      <vt:lpstr>Insertion in B+ Tree</vt:lpstr>
      <vt:lpstr>PowerPoint Presentation</vt:lpstr>
      <vt:lpstr>PowerPoint Presentation</vt:lpstr>
      <vt:lpstr>Hash Indices </vt:lpstr>
      <vt:lpstr>PowerPoint Presentation</vt:lpstr>
      <vt:lpstr>PowerPoint Presentation</vt:lpstr>
      <vt:lpstr>Handling bucket overflow</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  File organization and indexing</dc:title>
  <dc:creator>User</dc:creator>
  <cp:lastModifiedBy>User</cp:lastModifiedBy>
  <cp:revision>19</cp:revision>
  <dcterms:created xsi:type="dcterms:W3CDTF">2021-04-04T13:56:38Z</dcterms:created>
  <dcterms:modified xsi:type="dcterms:W3CDTF">2021-04-07T14:53:34Z</dcterms:modified>
</cp:coreProperties>
</file>