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6"/>
  </p:notesMasterIdLst>
  <p:sldIdLst>
    <p:sldId id="294" r:id="rId2"/>
    <p:sldId id="297" r:id="rId3"/>
    <p:sldId id="300" r:id="rId4"/>
    <p:sldId id="295" r:id="rId5"/>
    <p:sldId id="308" r:id="rId6"/>
    <p:sldId id="302" r:id="rId7"/>
    <p:sldId id="327" r:id="rId8"/>
    <p:sldId id="329" r:id="rId9"/>
    <p:sldId id="330" r:id="rId10"/>
    <p:sldId id="331" r:id="rId11"/>
    <p:sldId id="332" r:id="rId12"/>
    <p:sldId id="333" r:id="rId13"/>
    <p:sldId id="334" r:id="rId14"/>
    <p:sldId id="296" r:id="rId15"/>
  </p:sldIdLst>
  <p:sldSz cx="12190413" cy="6859588"/>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9"/>
    <a:srgbClr val="F3C301"/>
    <a:srgbClr val="E94E60"/>
    <a:srgbClr val="028985"/>
    <a:srgbClr val="DE6E00"/>
    <a:srgbClr val="31B8B4"/>
    <a:srgbClr val="01D48F"/>
    <a:srgbClr val="0374AF"/>
    <a:srgbClr val="455765"/>
    <a:srgbClr val="2A7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autoAdjust="0"/>
    <p:restoredTop sz="97926" autoAdjust="0"/>
  </p:normalViewPr>
  <p:slideViewPr>
    <p:cSldViewPr snapToGrid="0" showGuides="1">
      <p:cViewPr varScale="1">
        <p:scale>
          <a:sx n="89" d="100"/>
          <a:sy n="89" d="100"/>
        </p:scale>
        <p:origin x="264" y="67"/>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2020/6/13</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439192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68285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573530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77261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4181312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416614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263067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6/13/2020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gZ7CGAZ4t_w"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1189171"/>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1493629"/>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1402351"/>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800" b="1" dirty="0">
                <a:latin typeface="微软雅黑" panose="020B0503020204020204" pitchFamily="34" charset="-122"/>
                <a:ea typeface="微软雅黑" panose="020B0503020204020204" pitchFamily="34" charset="-122"/>
              </a:rPr>
              <a:t>組</a:t>
            </a:r>
            <a:endParaRPr lang="zh-CN" altLang="en-US" sz="11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637882"/>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800" b="1" dirty="0">
                <a:latin typeface="微软雅黑" panose="020B0503020204020204" pitchFamily="34" charset="-122"/>
                <a:ea typeface="微软雅黑" panose="020B0503020204020204" pitchFamily="34" charset="-122"/>
              </a:rPr>
              <a:t>合</a:t>
            </a:r>
            <a:endParaRPr lang="zh-CN" altLang="en-US" sz="11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1981155"/>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800" b="1" dirty="0">
                <a:latin typeface="微软雅黑" panose="020B0503020204020204" pitchFamily="34" charset="-122"/>
                <a:ea typeface="微软雅黑" panose="020B0503020204020204" pitchFamily="34" charset="-122"/>
              </a:rPr>
              <a:t>語</a:t>
            </a:r>
            <a:endParaRPr lang="zh-CN" altLang="en-US" sz="11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106662"/>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800" b="1" dirty="0">
                <a:latin typeface="微软雅黑" panose="020B0503020204020204" pitchFamily="34" charset="-122"/>
                <a:ea typeface="微软雅黑" panose="020B0503020204020204" pitchFamily="34" charset="-122"/>
              </a:rPr>
              <a:t>言</a:t>
            </a:r>
            <a:endParaRPr lang="zh-CN" altLang="en-US" sz="11800" b="1" dirty="0">
              <a:latin typeface="微软雅黑" panose="020B0503020204020204" pitchFamily="34" charset="-122"/>
              <a:ea typeface="微软雅黑" panose="020B0503020204020204" pitchFamily="34" charset="-122"/>
            </a:endParaRPr>
          </a:p>
        </p:txBody>
      </p:sp>
      <p:sp>
        <p:nvSpPr>
          <p:cNvPr id="22" name="椭圆 21"/>
          <p:cNvSpPr/>
          <p:nvPr/>
        </p:nvSpPr>
        <p:spPr>
          <a:xfrm>
            <a:off x="7302079" y="535473"/>
            <a:ext cx="330428" cy="330428"/>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3767805"/>
            <a:ext cx="546214" cy="54621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565986"/>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3692042"/>
            <a:ext cx="432256" cy="432256"/>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1567248"/>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70016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1452922"/>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0"/>
          <p:cNvSpPr>
            <a:spLocks noEditPoints="1"/>
          </p:cNvSpPr>
          <p:nvPr/>
        </p:nvSpPr>
        <p:spPr bwMode="auto">
          <a:xfrm>
            <a:off x="4119915" y="5605223"/>
            <a:ext cx="310876" cy="312303"/>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00C3D9"/>
          </a:solidFill>
          <a:ln>
            <a:noFill/>
          </a:ln>
        </p:spPr>
        <p:txBody>
          <a:bodyPr vert="horz" wrap="square" lIns="68562" tIns="34281" rIns="68562" bIns="34281" numCol="1" anchor="t" anchorCtr="0" compatLnSpc="1">
            <a:prstTxWarp prst="textNoShape">
              <a:avLst/>
            </a:prstTxWarp>
          </a:bodyPr>
          <a:lstStyle/>
          <a:p>
            <a:endParaRPr lang="zh-CN" altLang="en-US"/>
          </a:p>
        </p:txBody>
      </p:sp>
      <p:sp>
        <p:nvSpPr>
          <p:cNvPr id="35" name="Rectangle 4"/>
          <p:cNvSpPr txBox="1">
            <a:spLocks noChangeArrowheads="1"/>
          </p:cNvSpPr>
          <p:nvPr/>
        </p:nvSpPr>
        <p:spPr bwMode="auto">
          <a:xfrm>
            <a:off x="4479955" y="5617137"/>
            <a:ext cx="3669602" cy="25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TW" altLang="en-US" sz="2100" b="0" dirty="0">
                <a:solidFill>
                  <a:schemeClr val="tx1">
                    <a:lumMod val="50000"/>
                    <a:lumOff val="50000"/>
                  </a:schemeClr>
                </a:solidFill>
                <a:latin typeface="微软雅黑" pitchFamily="34" charset="-122"/>
                <a:ea typeface="微软雅黑" pitchFamily="34" charset="-122"/>
              </a:rPr>
              <a:t>資工二 </a:t>
            </a:r>
            <a:r>
              <a:rPr lang="en-US" altLang="zh-TW" sz="2100" b="0" dirty="0">
                <a:solidFill>
                  <a:schemeClr val="tx1">
                    <a:lumMod val="50000"/>
                    <a:lumOff val="50000"/>
                  </a:schemeClr>
                </a:solidFill>
                <a:latin typeface="微软雅黑" pitchFamily="34" charset="-122"/>
                <a:ea typeface="微软雅黑" pitchFamily="34" charset="-122"/>
              </a:rPr>
              <a:t>1410732001</a:t>
            </a:r>
            <a:r>
              <a:rPr lang="zh-TW" altLang="en-US" sz="2100" b="0" dirty="0">
                <a:solidFill>
                  <a:schemeClr val="tx1">
                    <a:lumMod val="50000"/>
                    <a:lumOff val="50000"/>
                  </a:schemeClr>
                </a:solidFill>
                <a:latin typeface="微软雅黑" pitchFamily="34" charset="-122"/>
                <a:ea typeface="微软雅黑" pitchFamily="34" charset="-122"/>
              </a:rPr>
              <a:t>江芊縈 </a:t>
            </a:r>
            <a:endParaRPr lang="en-US" altLang="zh-TW" sz="2100" b="0" dirty="0">
              <a:solidFill>
                <a:schemeClr val="tx1">
                  <a:lumMod val="50000"/>
                  <a:lumOff val="50000"/>
                </a:schemeClr>
              </a:solidFill>
              <a:latin typeface="微软雅黑" pitchFamily="34" charset="-122"/>
              <a:ea typeface="微软雅黑" pitchFamily="34" charset="-122"/>
            </a:endParaRPr>
          </a:p>
          <a:p>
            <a:pPr algn="l"/>
            <a:r>
              <a:rPr lang="en-US" altLang="zh-CN" sz="2100" b="0" dirty="0">
                <a:solidFill>
                  <a:schemeClr val="tx1">
                    <a:lumMod val="50000"/>
                    <a:lumOff val="50000"/>
                  </a:schemeClr>
                </a:solidFill>
                <a:latin typeface="微软雅黑" pitchFamily="34" charset="-122"/>
                <a:ea typeface="微软雅黑" pitchFamily="34" charset="-122"/>
              </a:rPr>
              <a:t>	</a:t>
            </a:r>
            <a:r>
              <a:rPr lang="en-US" altLang="zh-TW" sz="2100" b="0" dirty="0">
                <a:solidFill>
                  <a:schemeClr val="tx1">
                    <a:lumMod val="50000"/>
                    <a:lumOff val="50000"/>
                  </a:schemeClr>
                </a:solidFill>
                <a:latin typeface="微软雅黑" pitchFamily="34" charset="-122"/>
                <a:ea typeface="微软雅黑" pitchFamily="34" charset="-122"/>
              </a:rPr>
              <a:t>1410732051</a:t>
            </a:r>
            <a:r>
              <a:rPr lang="zh-TW" altLang="en-US" sz="2100" b="0" dirty="0">
                <a:solidFill>
                  <a:schemeClr val="tx1">
                    <a:lumMod val="50000"/>
                    <a:lumOff val="50000"/>
                  </a:schemeClr>
                </a:solidFill>
                <a:latin typeface="微软雅黑" pitchFamily="34" charset="-122"/>
                <a:ea typeface="微软雅黑" pitchFamily="34" charset="-122"/>
              </a:rPr>
              <a:t>魯志謙</a:t>
            </a:r>
            <a:endParaRPr lang="en-US" altLang="zh-TW" sz="2100" b="0" dirty="0">
              <a:solidFill>
                <a:schemeClr val="tx1">
                  <a:lumMod val="50000"/>
                  <a:lumOff val="50000"/>
                </a:schemeClr>
              </a:solidFill>
              <a:latin typeface="微软雅黑" pitchFamily="34" charset="-122"/>
              <a:ea typeface="微软雅黑" pitchFamily="34" charset="-122"/>
            </a:endParaRPr>
          </a:p>
          <a:p>
            <a:pPr algn="l"/>
            <a:r>
              <a:rPr lang="en-US" altLang="zh-CN" sz="2100" b="0" dirty="0">
                <a:solidFill>
                  <a:schemeClr val="tx1">
                    <a:lumMod val="50000"/>
                    <a:lumOff val="50000"/>
                  </a:schemeClr>
                </a:solidFill>
                <a:latin typeface="微软雅黑" pitchFamily="34" charset="-122"/>
                <a:ea typeface="微软雅黑" pitchFamily="34" charset="-122"/>
              </a:rPr>
              <a:t>	</a:t>
            </a:r>
            <a:r>
              <a:rPr lang="en-US" altLang="zh-TW" sz="2100" b="0" dirty="0">
                <a:solidFill>
                  <a:schemeClr val="tx1">
                    <a:lumMod val="50000"/>
                    <a:lumOff val="50000"/>
                  </a:schemeClr>
                </a:solidFill>
                <a:latin typeface="微软雅黑" pitchFamily="34" charset="-122"/>
                <a:ea typeface="微软雅黑" pitchFamily="34" charset="-122"/>
              </a:rPr>
              <a:t>1410732048</a:t>
            </a:r>
            <a:r>
              <a:rPr lang="zh-TW" altLang="en-US" sz="2100" b="0" dirty="0">
                <a:solidFill>
                  <a:schemeClr val="tx1">
                    <a:lumMod val="50000"/>
                    <a:lumOff val="50000"/>
                  </a:schemeClr>
                </a:solidFill>
                <a:latin typeface="微软雅黑" pitchFamily="34" charset="-122"/>
                <a:ea typeface="微软雅黑" pitchFamily="34" charset="-122"/>
              </a:rPr>
              <a:t>彭浩恩</a:t>
            </a:r>
            <a:endParaRPr lang="zh-CN" altLang="en-US" sz="2100" b="0" dirty="0">
              <a:solidFill>
                <a:schemeClr val="tx1">
                  <a:lumMod val="50000"/>
                  <a:lumOff val="50000"/>
                </a:schemeClr>
              </a:solidFill>
              <a:latin typeface="微软雅黑" pitchFamily="34" charset="-122"/>
              <a:ea typeface="微软雅黑" pitchFamily="34" charset="-122"/>
            </a:endParaRPr>
          </a:p>
        </p:txBody>
      </p:sp>
      <p:sp>
        <p:nvSpPr>
          <p:cNvPr id="36" name="Rectangle 3"/>
          <p:cNvSpPr txBox="1">
            <a:spLocks noChangeArrowheads="1"/>
          </p:cNvSpPr>
          <p:nvPr/>
        </p:nvSpPr>
        <p:spPr bwMode="auto">
          <a:xfrm>
            <a:off x="1648591" y="4320083"/>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TW" altLang="en-US" sz="5800" b="1" dirty="0">
                <a:solidFill>
                  <a:srgbClr val="00C3D9"/>
                </a:solidFill>
                <a:latin typeface="微软雅黑" pitchFamily="34" charset="-122"/>
                <a:ea typeface="微软雅黑" pitchFamily="34" charset="-122"/>
              </a:rPr>
              <a:t>第二組 時間計數控制器</a:t>
            </a:r>
            <a:endParaRPr lang="zh-CN" altLang="en-US" sz="5800" b="1" dirty="0">
              <a:solidFill>
                <a:srgbClr val="00C3D9"/>
              </a:solidFill>
              <a:latin typeface="微软雅黑" pitchFamily="34" charset="-122"/>
              <a:ea typeface="微软雅黑" pitchFamily="34" charset="-122"/>
            </a:endParaRPr>
          </a:p>
        </p:txBody>
      </p:sp>
      <p:grpSp>
        <p:nvGrpSpPr>
          <p:cNvPr id="7" name="组合 6"/>
          <p:cNvGrpSpPr/>
          <p:nvPr/>
        </p:nvGrpSpPr>
        <p:grpSpPr>
          <a:xfrm>
            <a:off x="2492088" y="6543845"/>
            <a:ext cx="7309443" cy="76200"/>
            <a:chOff x="2475009" y="6173367"/>
            <a:chExt cx="7309443" cy="76200"/>
          </a:xfrm>
        </p:grpSpPr>
        <p:sp>
          <p:nvSpPr>
            <p:cNvPr id="37" name="Rectangle 13"/>
            <p:cNvSpPr/>
            <p:nvPr/>
          </p:nvSpPr>
          <p:spPr>
            <a:xfrm>
              <a:off x="2475009" y="617336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4"/>
            <p:cNvSpPr/>
            <p:nvPr/>
          </p:nvSpPr>
          <p:spPr>
            <a:xfrm>
              <a:off x="8321412" y="617336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5"/>
            <p:cNvSpPr/>
            <p:nvPr/>
          </p:nvSpPr>
          <p:spPr>
            <a:xfrm>
              <a:off x="5401089" y="617336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0" name="Rectangle 16"/>
            <p:cNvSpPr/>
            <p:nvPr/>
          </p:nvSpPr>
          <p:spPr>
            <a:xfrm>
              <a:off x="6864129" y="617336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1" name="Rectangle 17"/>
            <p:cNvSpPr/>
            <p:nvPr/>
          </p:nvSpPr>
          <p:spPr>
            <a:xfrm>
              <a:off x="3938049" y="617336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2" name="椭圆 41"/>
          <p:cNvSpPr/>
          <p:nvPr/>
        </p:nvSpPr>
        <p:spPr>
          <a:xfrm>
            <a:off x="3470884" y="3625099"/>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2966502"/>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2421858"/>
            <a:ext cx="93232" cy="9323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356803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1933284"/>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776698"/>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1693562"/>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3550504"/>
            <a:ext cx="394156" cy="3941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2916636"/>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2633623"/>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3486475"/>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83060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par>
                          <p:cTn id="125" fill="hold">
                            <p:stCondLst>
                              <p:cond delay="1300"/>
                            </p:stCondLst>
                            <p:childTnLst>
                              <p:par>
                                <p:cTn id="126" presetID="56" presetClass="entr" presetSubtype="0" fill="hold" grpId="0" nodeType="afterEffect">
                                  <p:stCondLst>
                                    <p:cond delay="0"/>
                                  </p:stCondLst>
                                  <p:iterate type="lt">
                                    <p:tmPct val="10000"/>
                                  </p:iterate>
                                  <p:childTnLst>
                                    <p:set>
                                      <p:cBhvr>
                                        <p:cTn id="127" dur="1" fill="hold">
                                          <p:stCondLst>
                                            <p:cond delay="0"/>
                                          </p:stCondLst>
                                        </p:cTn>
                                        <p:tgtEl>
                                          <p:spTgt spid="36"/>
                                        </p:tgtEl>
                                        <p:attrNameLst>
                                          <p:attrName>style.visibility</p:attrName>
                                        </p:attrNameLst>
                                      </p:cBhvr>
                                      <p:to>
                                        <p:strVal val="visible"/>
                                      </p:to>
                                    </p:set>
                                    <p:anim by="(-#ppt_w*2)" calcmode="lin" valueType="num">
                                      <p:cBhvr rctx="PPT">
                                        <p:cTn id="128" dur="500" autoRev="1" fill="hold">
                                          <p:stCondLst>
                                            <p:cond delay="0"/>
                                          </p:stCondLst>
                                        </p:cTn>
                                        <p:tgtEl>
                                          <p:spTgt spid="36"/>
                                        </p:tgtEl>
                                        <p:attrNameLst>
                                          <p:attrName>ppt_w</p:attrName>
                                        </p:attrNameLst>
                                      </p:cBhvr>
                                    </p:anim>
                                    <p:anim by="(#ppt_w*0.50)" calcmode="lin" valueType="num">
                                      <p:cBhvr>
                                        <p:cTn id="129" dur="500" decel="50000" autoRev="1" fill="hold">
                                          <p:stCondLst>
                                            <p:cond delay="0"/>
                                          </p:stCondLst>
                                        </p:cTn>
                                        <p:tgtEl>
                                          <p:spTgt spid="36"/>
                                        </p:tgtEl>
                                        <p:attrNameLst>
                                          <p:attrName>ppt_x</p:attrName>
                                        </p:attrNameLst>
                                      </p:cBhvr>
                                    </p:anim>
                                    <p:anim from="(-#ppt_h/2)" to="(#ppt_y)" calcmode="lin" valueType="num">
                                      <p:cBhvr>
                                        <p:cTn id="130" dur="1000" fill="hold">
                                          <p:stCondLst>
                                            <p:cond delay="0"/>
                                          </p:stCondLst>
                                        </p:cTn>
                                        <p:tgtEl>
                                          <p:spTgt spid="36"/>
                                        </p:tgtEl>
                                        <p:attrNameLst>
                                          <p:attrName>ppt_y</p:attrName>
                                        </p:attrNameLst>
                                      </p:cBhvr>
                                    </p:anim>
                                    <p:animRot by="21600000">
                                      <p:cBhvr>
                                        <p:cTn id="131" dur="1000" fill="hold">
                                          <p:stCondLst>
                                            <p:cond delay="0"/>
                                          </p:stCondLst>
                                        </p:cTn>
                                        <p:tgtEl>
                                          <p:spTgt spid="36"/>
                                        </p:tgtEl>
                                        <p:attrNameLst>
                                          <p:attrName>r</p:attrName>
                                        </p:attrNameLst>
                                      </p:cBhvr>
                                    </p:animRot>
                                  </p:childTnLst>
                                </p:cTn>
                              </p:par>
                            </p:childTnLst>
                          </p:cTn>
                        </p:par>
                        <p:par>
                          <p:cTn id="132" fill="hold">
                            <p:stCondLst>
                              <p:cond delay="3200"/>
                            </p:stCondLst>
                            <p:childTnLst>
                              <p:par>
                                <p:cTn id="133" presetID="2" presetClass="entr" presetSubtype="6" fill="hold" grpId="0" nodeType="afterEffect">
                                  <p:stCondLst>
                                    <p:cond delay="0"/>
                                  </p:stCondLst>
                                  <p:childTnLst>
                                    <p:set>
                                      <p:cBhvr>
                                        <p:cTn id="134" dur="1" fill="hold">
                                          <p:stCondLst>
                                            <p:cond delay="0"/>
                                          </p:stCondLst>
                                        </p:cTn>
                                        <p:tgtEl>
                                          <p:spTgt spid="34"/>
                                        </p:tgtEl>
                                        <p:attrNameLst>
                                          <p:attrName>style.visibility</p:attrName>
                                        </p:attrNameLst>
                                      </p:cBhvr>
                                      <p:to>
                                        <p:strVal val="visible"/>
                                      </p:to>
                                    </p:set>
                                    <p:anim calcmode="lin" valueType="num">
                                      <p:cBhvr additive="base">
                                        <p:cTn id="135" dur="500" fill="hold"/>
                                        <p:tgtEl>
                                          <p:spTgt spid="34"/>
                                        </p:tgtEl>
                                        <p:attrNameLst>
                                          <p:attrName>ppt_x</p:attrName>
                                        </p:attrNameLst>
                                      </p:cBhvr>
                                      <p:tavLst>
                                        <p:tav tm="0">
                                          <p:val>
                                            <p:strVal val="1+#ppt_w/2"/>
                                          </p:val>
                                        </p:tav>
                                        <p:tav tm="100000">
                                          <p:val>
                                            <p:strVal val="#ppt_x"/>
                                          </p:val>
                                        </p:tav>
                                      </p:tavLst>
                                    </p:anim>
                                    <p:anim calcmode="lin" valueType="num">
                                      <p:cBhvr additive="base">
                                        <p:cTn id="136" dur="500" fill="hold"/>
                                        <p:tgtEl>
                                          <p:spTgt spid="34"/>
                                        </p:tgtEl>
                                        <p:attrNameLst>
                                          <p:attrName>ppt_y</p:attrName>
                                        </p:attrNameLst>
                                      </p:cBhvr>
                                      <p:tavLst>
                                        <p:tav tm="0">
                                          <p:val>
                                            <p:strVal val="1+#ppt_h/2"/>
                                          </p:val>
                                        </p:tav>
                                        <p:tav tm="100000">
                                          <p:val>
                                            <p:strVal val="#ppt_y"/>
                                          </p:val>
                                        </p:tav>
                                      </p:tavLst>
                                    </p:anim>
                                  </p:childTnLst>
                                </p:cTn>
                              </p:par>
                            </p:childTnLst>
                          </p:cTn>
                        </p:par>
                        <p:par>
                          <p:cTn id="137" fill="hold">
                            <p:stCondLst>
                              <p:cond delay="3700"/>
                            </p:stCondLst>
                            <p:childTnLst>
                              <p:par>
                                <p:cTn id="138" presetID="22" presetClass="entr" presetSubtype="8"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par>
                                <p:cTn id="141" presetID="22" presetClass="entr" presetSubtype="8" fill="hold" nodeType="withEffect">
                                  <p:stCondLst>
                                    <p:cond delay="250"/>
                                  </p:stCondLst>
                                  <p:childTnLst>
                                    <p:set>
                                      <p:cBhvr>
                                        <p:cTn id="142" dur="1" fill="hold">
                                          <p:stCondLst>
                                            <p:cond delay="0"/>
                                          </p:stCondLst>
                                        </p:cTn>
                                        <p:tgtEl>
                                          <p:spTgt spid="7"/>
                                        </p:tgtEl>
                                        <p:attrNameLst>
                                          <p:attrName>style.visibility</p:attrName>
                                        </p:attrNameLst>
                                      </p:cBhvr>
                                      <p:to>
                                        <p:strVal val="visible"/>
                                      </p:to>
                                    </p:set>
                                    <p:animEffect transition="in" filter="wipe(left)">
                                      <p:cBhvr>
                                        <p:cTn id="14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34" grpId="0" animBg="1"/>
      <p:bldP spid="35" grpId="0"/>
      <p:bldP spid="36" grpId="0" autoUpdateAnimBg="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199282" y="515660"/>
            <a:ext cx="2673982" cy="707892"/>
          </a:xfrm>
          <a:prstGeom prst="rect">
            <a:avLst/>
          </a:prstGeom>
          <a:noFill/>
          <a:ln w="9525">
            <a:noFill/>
            <a:bevel/>
            <a:headEnd/>
            <a:tailEnd/>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TW" sz="4000" b="1" kern="0" dirty="0">
                <a:solidFill>
                  <a:srgbClr val="00C3D9"/>
                </a:solidFill>
                <a:latin typeface="微软雅黑" pitchFamily="34" charset="-122"/>
                <a:ea typeface="微软雅黑" pitchFamily="34" charset="-122"/>
                <a:sym typeface="方正兰亭黑_GBK" pitchFamily="2" charset="-122"/>
              </a:rPr>
              <a:t>LCD</a:t>
            </a:r>
            <a:endParaRPr kumimoji="0" lang="zh-CN" altLang="en-US" sz="1800" b="1" i="0" u="none" strike="noStrike" kern="0" cap="none" spc="0" normalizeH="0" baseline="0" noProof="0" dirty="0">
              <a:ln>
                <a:noFill/>
              </a:ln>
              <a:solidFill>
                <a:srgbClr val="00C3D9"/>
              </a:solidFill>
              <a:effectLst/>
              <a:uLnTx/>
              <a:uFillTx/>
              <a:latin typeface="微软雅黑" pitchFamily="34" charset="-122"/>
              <a:ea typeface="微软雅黑" pitchFamily="34" charset="-122"/>
            </a:endParaRPr>
          </a:p>
        </p:txBody>
      </p:sp>
      <p:sp>
        <p:nvSpPr>
          <p:cNvPr id="29" name="Rectangle 11"/>
          <p:cNvSpPr>
            <a:spLocks noChangeArrowheads="1"/>
          </p:cNvSpPr>
          <p:nvPr/>
        </p:nvSpPr>
        <p:spPr bwMode="auto">
          <a:xfrm>
            <a:off x="127756" y="2060855"/>
            <a:ext cx="7424367" cy="5767149"/>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r>
              <a:rPr lang="en-US" altLang="zh-TW" sz="1600" dirty="0"/>
              <a:t>ORG 0000H</a:t>
            </a:r>
          </a:p>
          <a:p>
            <a:r>
              <a:rPr lang="en-US" altLang="zh-TW" sz="1600" dirty="0"/>
              <a:t>ACALL INIT</a:t>
            </a:r>
          </a:p>
          <a:p>
            <a:endParaRPr lang="en-US" altLang="zh-TW" sz="1600" dirty="0"/>
          </a:p>
          <a:p>
            <a:r>
              <a:rPr lang="en-US" altLang="zh-TW" sz="1600" dirty="0"/>
              <a:t>ACALL LINE1</a:t>
            </a:r>
          </a:p>
          <a:p>
            <a:r>
              <a:rPr lang="en-US" altLang="zh-TW" sz="1600" dirty="0"/>
              <a:t>MOV DPTR,#TAB1</a:t>
            </a:r>
          </a:p>
          <a:p>
            <a:r>
              <a:rPr lang="en-US" altLang="zh-TW" sz="1600" dirty="0"/>
              <a:t>ACALL DISPLAY</a:t>
            </a:r>
          </a:p>
          <a:p>
            <a:endParaRPr lang="en-US" altLang="zh-TW" sz="1600" dirty="0"/>
          </a:p>
          <a:p>
            <a:r>
              <a:rPr lang="en-US" altLang="zh-TW" sz="1600" dirty="0"/>
              <a:t>ACALL LINE2</a:t>
            </a:r>
          </a:p>
          <a:p>
            <a:r>
              <a:rPr lang="en-US" altLang="zh-TW" sz="1600" dirty="0"/>
              <a:t>MOV DPTR,#TAB2</a:t>
            </a:r>
          </a:p>
          <a:p>
            <a:r>
              <a:rPr lang="en-US" altLang="zh-TW" sz="1600" dirty="0"/>
              <a:t>ACALL DISPLAY</a:t>
            </a:r>
          </a:p>
          <a:p>
            <a:endParaRPr lang="en-US" altLang="zh-TW" sz="1600" dirty="0"/>
          </a:p>
          <a:p>
            <a:r>
              <a:rPr lang="en-US" altLang="zh-TW" sz="1600" dirty="0"/>
              <a:t>OK: AJMP OK</a:t>
            </a:r>
          </a:p>
          <a:p>
            <a:endParaRPr lang="en-US" altLang="zh-TW" sz="1600" dirty="0"/>
          </a:p>
          <a:p>
            <a:r>
              <a:rPr lang="en-US" altLang="zh-TW" sz="1600" dirty="0"/>
              <a:t>;</a:t>
            </a:r>
            <a:r>
              <a:rPr lang="zh-TW" altLang="en-US" sz="1600" dirty="0"/>
              <a:t> 打開螢幕</a:t>
            </a:r>
            <a:endParaRPr lang="en-US" altLang="zh-TW" sz="1600" dirty="0"/>
          </a:p>
          <a:p>
            <a:r>
              <a:rPr lang="en-US" altLang="zh-TW" sz="1600" dirty="0"/>
              <a:t>INIT: ACALL DELAY</a:t>
            </a:r>
            <a:r>
              <a:rPr lang="en-US" altLang="zh-TW" sz="1800" dirty="0"/>
              <a:t/>
            </a:r>
            <a:br>
              <a:rPr lang="en-US" altLang="zh-TW" sz="1800" dirty="0"/>
            </a:br>
            <a:r>
              <a:rPr lang="en-US" altLang="zh-TW" sz="1800" dirty="0"/>
              <a:t>MOV A,#38H</a:t>
            </a:r>
          </a:p>
          <a:p>
            <a:r>
              <a:rPr lang="en-US" altLang="zh-TW" sz="1800" dirty="0"/>
              <a:t>ACALL WRINS</a:t>
            </a:r>
          </a:p>
          <a:p>
            <a:r>
              <a:rPr lang="en-US" altLang="zh-TW" sz="1800" dirty="0"/>
              <a:t>MOV A,#38H</a:t>
            </a:r>
          </a:p>
          <a:p>
            <a:r>
              <a:rPr lang="en-US" altLang="zh-TW" sz="1800" dirty="0"/>
              <a:t>ACALL WRINS</a:t>
            </a:r>
          </a:p>
          <a:p>
            <a:r>
              <a:rPr lang="en-US" altLang="zh-TW" sz="1800" dirty="0"/>
              <a:t/>
            </a:r>
            <a:br>
              <a:rPr lang="en-US" altLang="zh-TW" sz="1800" dirty="0"/>
            </a:br>
            <a:r>
              <a:rPr lang="en-US" altLang="zh-TW" sz="2000" dirty="0"/>
              <a:t/>
            </a:r>
            <a:br>
              <a:rPr lang="en-US" altLang="zh-TW" sz="2000" dirty="0"/>
            </a:br>
            <a:endParaRPr lang="zh-CN" altLang="en-US" sz="2000" b="1" dirty="0">
              <a:latin typeface="微软雅黑" pitchFamily="34" charset="-122"/>
              <a:ea typeface="微软雅黑" pitchFamily="34" charset="-122"/>
              <a:sym typeface="微软雅黑" pitchFamily="34" charset="-122"/>
            </a:endParaRPr>
          </a:p>
        </p:txBody>
      </p:sp>
      <p:sp>
        <p:nvSpPr>
          <p:cNvPr id="30" name="矩形 5"/>
          <p:cNvSpPr>
            <a:spLocks noChangeArrowheads="1"/>
          </p:cNvSpPr>
          <p:nvPr/>
        </p:nvSpPr>
        <p:spPr bwMode="auto">
          <a:xfrm>
            <a:off x="-77821" y="458788"/>
            <a:ext cx="12101207" cy="6400800"/>
          </a:xfrm>
          <a:prstGeom prst="rect">
            <a:avLst/>
          </a:prstGeom>
          <a:noFill/>
          <a:ln w="19050">
            <a:solidFill>
              <a:srgbClr val="00C3D9"/>
            </a:solidFill>
            <a:bevel/>
            <a:headEnd/>
            <a:tailEnd/>
          </a:ln>
        </p:spPr>
        <p:txBody>
          <a:bodyPr lIns="68589" tIns="34295" rIns="68589" bIns="34295" anchor="ctr"/>
          <a:lstStyle/>
          <a:p>
            <a:pPr algn="ctr"/>
            <a:endParaRPr lang="zh-CN" altLang="zh-CN">
              <a:solidFill>
                <a:srgbClr val="FFFFFF"/>
              </a:solidFill>
              <a:latin typeface="宋体" pitchFamily="2" charset="-122"/>
              <a:sym typeface="宋体" pitchFamily="2" charset="-122"/>
            </a:endParaRPr>
          </a:p>
        </p:txBody>
      </p:sp>
      <p:sp>
        <p:nvSpPr>
          <p:cNvPr id="2" name="文字方塊 1">
            <a:extLst>
              <a:ext uri="{FF2B5EF4-FFF2-40B4-BE49-F238E27FC236}">
                <a16:creationId xmlns:a16="http://schemas.microsoft.com/office/drawing/2014/main" id="{06E0B6C0-C2C7-49ED-B52D-A5E32EFCC96F}"/>
              </a:ext>
            </a:extLst>
          </p:cNvPr>
          <p:cNvSpPr txBox="1"/>
          <p:nvPr/>
        </p:nvSpPr>
        <p:spPr>
          <a:xfrm>
            <a:off x="3871609" y="2118626"/>
            <a:ext cx="5223753" cy="4282174"/>
          </a:xfrm>
          <a:prstGeom prst="rect">
            <a:avLst/>
          </a:prstGeom>
          <a:noFill/>
        </p:spPr>
        <p:txBody>
          <a:bodyPr vert="eaVert" wrap="square" rtlCol="0">
            <a:spAutoFit/>
          </a:bodyPr>
          <a:lstStyle/>
          <a:p>
            <a:endParaRPr lang="zh-TW" altLang="en-US" dirty="0"/>
          </a:p>
        </p:txBody>
      </p:sp>
      <p:sp>
        <p:nvSpPr>
          <p:cNvPr id="3" name="文字方塊 2">
            <a:extLst>
              <a:ext uri="{FF2B5EF4-FFF2-40B4-BE49-F238E27FC236}">
                <a16:creationId xmlns:a16="http://schemas.microsoft.com/office/drawing/2014/main" id="{2DD8AED3-76D3-4D19-A502-6B94422C2C7F}"/>
              </a:ext>
            </a:extLst>
          </p:cNvPr>
          <p:cNvSpPr txBox="1"/>
          <p:nvPr/>
        </p:nvSpPr>
        <p:spPr>
          <a:xfrm>
            <a:off x="2269115" y="1990528"/>
            <a:ext cx="6040876" cy="5355312"/>
          </a:xfrm>
          <a:prstGeom prst="rect">
            <a:avLst/>
          </a:prstGeom>
          <a:noFill/>
        </p:spPr>
        <p:txBody>
          <a:bodyPr wrap="square" rtlCol="0">
            <a:spAutoFit/>
          </a:bodyPr>
          <a:lstStyle/>
          <a:p>
            <a:r>
              <a:rPr lang="en-US" altLang="zh-TW" dirty="0"/>
              <a:t>MOV A,#38H</a:t>
            </a:r>
          </a:p>
          <a:p>
            <a:r>
              <a:rPr lang="en-US" altLang="zh-TW" dirty="0"/>
              <a:t>ACALL WRINS</a:t>
            </a:r>
          </a:p>
          <a:p>
            <a:r>
              <a:rPr lang="en-US" altLang="zh-TW" dirty="0"/>
              <a:t>MOV A,#38H</a:t>
            </a:r>
          </a:p>
          <a:p>
            <a:r>
              <a:rPr lang="en-US" altLang="zh-TW" dirty="0"/>
              <a:t>ACALL WRINS</a:t>
            </a:r>
          </a:p>
          <a:p>
            <a:endParaRPr lang="en-US" altLang="zh-TW" dirty="0"/>
          </a:p>
          <a:p>
            <a:r>
              <a:rPr lang="en-US" altLang="zh-TW" dirty="0"/>
              <a:t>MOV A,#08H</a:t>
            </a:r>
          </a:p>
          <a:p>
            <a:r>
              <a:rPr lang="en-US" altLang="zh-TW" dirty="0"/>
              <a:t>ACALL WRINS</a:t>
            </a:r>
          </a:p>
          <a:p>
            <a:r>
              <a:rPr lang="en-US" altLang="zh-TW" dirty="0"/>
              <a:t>;</a:t>
            </a:r>
            <a:r>
              <a:rPr lang="zh-TW" altLang="en-US" dirty="0"/>
              <a:t>清除整個螢幕</a:t>
            </a:r>
            <a:endParaRPr lang="en-US" altLang="zh-TW" dirty="0"/>
          </a:p>
          <a:p>
            <a:r>
              <a:rPr lang="en-US" altLang="zh-TW" dirty="0"/>
              <a:t>MOV A,#01H</a:t>
            </a:r>
          </a:p>
          <a:p>
            <a:r>
              <a:rPr lang="en-US" altLang="zh-TW" dirty="0"/>
              <a:t>ACALL WRINS</a:t>
            </a:r>
          </a:p>
          <a:p>
            <a:r>
              <a:rPr lang="en-US" altLang="zh-TW" dirty="0"/>
              <a:t>;</a:t>
            </a:r>
            <a:r>
              <a:rPr lang="zh-TW" altLang="en-US" dirty="0"/>
              <a:t>把游標往右</a:t>
            </a:r>
            <a:endParaRPr lang="en-US" altLang="zh-TW" dirty="0"/>
          </a:p>
          <a:p>
            <a:r>
              <a:rPr lang="en-US" altLang="zh-TW" dirty="0"/>
              <a:t>MOV A,#06H</a:t>
            </a:r>
          </a:p>
          <a:p>
            <a:r>
              <a:rPr lang="en-US" altLang="zh-TW" dirty="0"/>
              <a:t>ACALL WRINS</a:t>
            </a:r>
          </a:p>
          <a:p>
            <a:r>
              <a:rPr lang="en-US" altLang="zh-TW" dirty="0"/>
              <a:t>;</a:t>
            </a:r>
            <a:r>
              <a:rPr lang="zh-TW" altLang="en-US" dirty="0"/>
              <a:t>不顯示游標</a:t>
            </a:r>
            <a:endParaRPr lang="en-US" altLang="zh-TW" dirty="0"/>
          </a:p>
          <a:p>
            <a:r>
              <a:rPr lang="en-US" altLang="zh-TW" dirty="0"/>
              <a:t>MOV A,#0CH</a:t>
            </a:r>
          </a:p>
          <a:p>
            <a:r>
              <a:rPr lang="en-US" altLang="zh-TW" dirty="0"/>
              <a:t>ACALL WRINS</a:t>
            </a:r>
          </a:p>
          <a:p>
            <a:r>
              <a:rPr lang="en-US" altLang="zh-TW" dirty="0"/>
              <a:t>RET</a:t>
            </a:r>
          </a:p>
          <a:p>
            <a:r>
              <a:rPr lang="en-US" altLang="zh-TW" dirty="0"/>
              <a:t>;;</a:t>
            </a:r>
          </a:p>
          <a:p>
            <a:endParaRPr lang="zh-TW" altLang="en-US" dirty="0"/>
          </a:p>
        </p:txBody>
      </p:sp>
      <p:sp>
        <p:nvSpPr>
          <p:cNvPr id="4" name="文字方塊 3">
            <a:extLst>
              <a:ext uri="{FF2B5EF4-FFF2-40B4-BE49-F238E27FC236}">
                <a16:creationId xmlns:a16="http://schemas.microsoft.com/office/drawing/2014/main" id="{1796F8C5-6C4A-436D-AD37-3A61CAACD97C}"/>
              </a:ext>
            </a:extLst>
          </p:cNvPr>
          <p:cNvSpPr txBox="1"/>
          <p:nvPr/>
        </p:nvSpPr>
        <p:spPr>
          <a:xfrm>
            <a:off x="3940560" y="2018210"/>
            <a:ext cx="4177576" cy="5355312"/>
          </a:xfrm>
          <a:prstGeom prst="rect">
            <a:avLst/>
          </a:prstGeom>
          <a:noFill/>
        </p:spPr>
        <p:txBody>
          <a:bodyPr wrap="square" rtlCol="0">
            <a:spAutoFit/>
          </a:bodyPr>
          <a:lstStyle/>
          <a:p>
            <a:r>
              <a:rPr lang="en-US" altLang="zh-TW" dirty="0"/>
              <a:t>;</a:t>
            </a:r>
            <a:r>
              <a:rPr lang="zh-TW" altLang="en-US" dirty="0"/>
              <a:t>把</a:t>
            </a:r>
            <a:r>
              <a:rPr lang="en-US" altLang="zh-TW" dirty="0"/>
              <a:t>TAB1</a:t>
            </a:r>
            <a:r>
              <a:rPr lang="zh-TW" altLang="en-US" dirty="0"/>
              <a:t>的值字元丟入</a:t>
            </a:r>
            <a:endParaRPr lang="en-US" altLang="zh-TW" dirty="0"/>
          </a:p>
          <a:p>
            <a:r>
              <a:rPr lang="en-US" altLang="zh-TW" dirty="0"/>
              <a:t>DISPLAY:MOV R7,#00H</a:t>
            </a:r>
          </a:p>
          <a:p>
            <a:r>
              <a:rPr lang="en-US" altLang="zh-TW" dirty="0"/>
              <a:t>NEXT: MOV A,R7</a:t>
            </a:r>
          </a:p>
          <a:p>
            <a:r>
              <a:rPr lang="en-US" altLang="zh-TW" dirty="0"/>
              <a:t>MOVC A,@A+DPTR</a:t>
            </a:r>
          </a:p>
          <a:p>
            <a:r>
              <a:rPr lang="en-US" altLang="zh-TW" dirty="0"/>
              <a:t>CJNE A,#10H,DSP</a:t>
            </a:r>
          </a:p>
          <a:p>
            <a:r>
              <a:rPr lang="en-US" altLang="zh-TW" dirty="0"/>
              <a:t>RET</a:t>
            </a:r>
          </a:p>
          <a:p>
            <a:r>
              <a:rPr lang="en-US" altLang="zh-TW" dirty="0"/>
              <a:t>DSP: ACALL WRDATA</a:t>
            </a:r>
          </a:p>
          <a:p>
            <a:r>
              <a:rPr lang="en-US" altLang="zh-TW" dirty="0"/>
              <a:t>INC R7</a:t>
            </a:r>
          </a:p>
          <a:p>
            <a:r>
              <a:rPr lang="en-US" altLang="zh-TW" dirty="0"/>
              <a:t>AJMP NEXT</a:t>
            </a:r>
          </a:p>
          <a:p>
            <a:r>
              <a:rPr lang="en-US" altLang="zh-TW" dirty="0"/>
              <a:t>;</a:t>
            </a:r>
            <a:r>
              <a:rPr lang="zh-TW" altLang="en-US" dirty="0"/>
              <a:t>把第一條打開來</a:t>
            </a:r>
            <a:endParaRPr lang="en-US" altLang="zh-TW" dirty="0"/>
          </a:p>
          <a:p>
            <a:r>
              <a:rPr lang="en-US" altLang="zh-TW" dirty="0"/>
              <a:t>LINE1: MOV A,#10000000B</a:t>
            </a:r>
          </a:p>
          <a:p>
            <a:r>
              <a:rPr lang="en-US" altLang="zh-TW" dirty="0"/>
              <a:t>ACALL WRINS</a:t>
            </a:r>
          </a:p>
          <a:p>
            <a:r>
              <a:rPr lang="en-US" altLang="zh-TW" dirty="0"/>
              <a:t>RET</a:t>
            </a:r>
          </a:p>
          <a:p>
            <a:endParaRPr lang="en-US" altLang="zh-TW" dirty="0"/>
          </a:p>
          <a:p>
            <a:r>
              <a:rPr lang="en-US" altLang="zh-TW" dirty="0"/>
              <a:t>LINE2: MOV A,#11000000B</a:t>
            </a:r>
          </a:p>
          <a:p>
            <a:r>
              <a:rPr lang="en-US" altLang="zh-TW" dirty="0"/>
              <a:t>ACALL WRINS</a:t>
            </a:r>
          </a:p>
          <a:p>
            <a:r>
              <a:rPr lang="en-US" altLang="zh-TW" dirty="0"/>
              <a:t>RET</a:t>
            </a:r>
          </a:p>
          <a:p>
            <a:endParaRPr lang="en-US" altLang="zh-TW" dirty="0"/>
          </a:p>
          <a:p>
            <a:endParaRPr lang="zh-TW" altLang="en-US" dirty="0"/>
          </a:p>
        </p:txBody>
      </p:sp>
      <p:sp>
        <p:nvSpPr>
          <p:cNvPr id="5" name="文字方塊 4">
            <a:extLst>
              <a:ext uri="{FF2B5EF4-FFF2-40B4-BE49-F238E27FC236}">
                <a16:creationId xmlns:a16="http://schemas.microsoft.com/office/drawing/2014/main" id="{46F8AB3F-A471-46EB-B94C-983F9880D714}"/>
              </a:ext>
            </a:extLst>
          </p:cNvPr>
          <p:cNvSpPr txBox="1"/>
          <p:nvPr/>
        </p:nvSpPr>
        <p:spPr>
          <a:xfrm>
            <a:off x="6846979" y="1990528"/>
            <a:ext cx="3063926" cy="5078313"/>
          </a:xfrm>
          <a:prstGeom prst="rect">
            <a:avLst/>
          </a:prstGeom>
          <a:noFill/>
        </p:spPr>
        <p:txBody>
          <a:bodyPr wrap="square" rtlCol="0">
            <a:spAutoFit/>
          </a:bodyPr>
          <a:lstStyle/>
          <a:p>
            <a:r>
              <a:rPr lang="en-US" altLang="zh-TW" dirty="0"/>
              <a:t>;</a:t>
            </a:r>
            <a:r>
              <a:rPr lang="zh-TW" altLang="en-US" dirty="0"/>
              <a:t>把指令丟入</a:t>
            </a:r>
            <a:r>
              <a:rPr lang="en-US" altLang="zh-TW" dirty="0"/>
              <a:t>LCD</a:t>
            </a:r>
          </a:p>
          <a:p>
            <a:r>
              <a:rPr lang="en-US" altLang="zh-TW" dirty="0"/>
              <a:t>WRINS: MOV P1,#00011111B ;RS=0,R/W=0,E=0</a:t>
            </a:r>
          </a:p>
          <a:p>
            <a:r>
              <a:rPr lang="en-US" altLang="zh-TW" dirty="0"/>
              <a:t>NOP</a:t>
            </a:r>
          </a:p>
          <a:p>
            <a:r>
              <a:rPr lang="en-US" altLang="zh-TW" dirty="0"/>
              <a:t>SETB P1.7 ;E=1</a:t>
            </a:r>
          </a:p>
          <a:p>
            <a:r>
              <a:rPr lang="en-US" altLang="zh-TW" dirty="0"/>
              <a:t>MOV P1,A</a:t>
            </a:r>
          </a:p>
          <a:p>
            <a:r>
              <a:rPr lang="en-US" altLang="zh-TW" dirty="0"/>
              <a:t>NOP</a:t>
            </a:r>
          </a:p>
          <a:p>
            <a:r>
              <a:rPr lang="en-US" altLang="zh-TW" dirty="0"/>
              <a:t>CLR P1.7 ;E=0</a:t>
            </a:r>
          </a:p>
          <a:p>
            <a:r>
              <a:rPr lang="en-US" altLang="zh-TW" dirty="0"/>
              <a:t>ACALL DLY1</a:t>
            </a:r>
          </a:p>
          <a:p>
            <a:r>
              <a:rPr lang="en-US" altLang="zh-TW" dirty="0"/>
              <a:t>RET</a:t>
            </a:r>
          </a:p>
          <a:p>
            <a:r>
              <a:rPr lang="en-US" altLang="zh-TW" dirty="0"/>
              <a:t>;</a:t>
            </a:r>
            <a:r>
              <a:rPr lang="zh-TW" altLang="en-US" dirty="0"/>
              <a:t>把資料丟進去</a:t>
            </a:r>
            <a:r>
              <a:rPr lang="en-US" altLang="zh-TW" dirty="0"/>
              <a:t>LCD</a:t>
            </a:r>
          </a:p>
          <a:p>
            <a:r>
              <a:rPr lang="en-US" altLang="zh-TW" dirty="0"/>
              <a:t>WRDATA: MOV P1,#10011111B ;RS=1,R/W=0,E=0</a:t>
            </a:r>
          </a:p>
          <a:p>
            <a:r>
              <a:rPr lang="en-US" altLang="zh-TW" dirty="0"/>
              <a:t>NOP</a:t>
            </a:r>
          </a:p>
          <a:p>
            <a:r>
              <a:rPr lang="en-US" altLang="zh-TW" dirty="0"/>
              <a:t>SETB P1.7 ;E=1</a:t>
            </a:r>
          </a:p>
          <a:p>
            <a:endParaRPr lang="zh-TW" altLang="en-US" dirty="0"/>
          </a:p>
        </p:txBody>
      </p:sp>
      <p:sp>
        <p:nvSpPr>
          <p:cNvPr id="7" name="文字方塊 6">
            <a:extLst>
              <a:ext uri="{FF2B5EF4-FFF2-40B4-BE49-F238E27FC236}">
                <a16:creationId xmlns:a16="http://schemas.microsoft.com/office/drawing/2014/main" id="{E07176DC-F100-4A24-A637-E8158F4EA838}"/>
              </a:ext>
            </a:extLst>
          </p:cNvPr>
          <p:cNvSpPr txBox="1"/>
          <p:nvPr/>
        </p:nvSpPr>
        <p:spPr>
          <a:xfrm>
            <a:off x="9800969" y="773589"/>
            <a:ext cx="3171898" cy="6186309"/>
          </a:xfrm>
          <a:prstGeom prst="rect">
            <a:avLst/>
          </a:prstGeom>
          <a:noFill/>
        </p:spPr>
        <p:txBody>
          <a:bodyPr wrap="square" rtlCol="0">
            <a:spAutoFit/>
          </a:bodyPr>
          <a:lstStyle/>
          <a:p>
            <a:r>
              <a:rPr lang="en-US" altLang="zh-TW" dirty="0"/>
              <a:t>MOV P1,A</a:t>
            </a:r>
          </a:p>
          <a:p>
            <a:r>
              <a:rPr lang="en-US" altLang="zh-TW" dirty="0"/>
              <a:t>NOP</a:t>
            </a:r>
          </a:p>
          <a:p>
            <a:r>
              <a:rPr lang="en-US" altLang="zh-TW"/>
              <a:t>CLR P1.7 </a:t>
            </a:r>
            <a:r>
              <a:rPr lang="en-US" altLang="zh-TW" dirty="0"/>
              <a:t>;E=0</a:t>
            </a:r>
          </a:p>
          <a:p>
            <a:r>
              <a:rPr lang="en-US" altLang="zh-TW" dirty="0"/>
              <a:t>ACALL DLY2</a:t>
            </a:r>
          </a:p>
          <a:p>
            <a:r>
              <a:rPr lang="en-US" altLang="zh-TW" dirty="0"/>
              <a:t>RET</a:t>
            </a:r>
          </a:p>
          <a:p>
            <a:r>
              <a:rPr lang="en-US" altLang="zh-TW" dirty="0"/>
              <a:t>;</a:t>
            </a:r>
          </a:p>
          <a:p>
            <a:r>
              <a:rPr lang="en-US" altLang="zh-TW" dirty="0"/>
              <a:t>DELAY: MOV R6,#100</a:t>
            </a:r>
          </a:p>
          <a:p>
            <a:r>
              <a:rPr lang="en-US" altLang="zh-TW" dirty="0"/>
              <a:t>DL: MOV R7,#200</a:t>
            </a:r>
          </a:p>
          <a:p>
            <a:r>
              <a:rPr lang="en-US" altLang="zh-TW" dirty="0"/>
              <a:t>DJNZ R7,$</a:t>
            </a:r>
          </a:p>
          <a:p>
            <a:r>
              <a:rPr lang="en-US" altLang="zh-TW" dirty="0"/>
              <a:t>DJNZ R6,DL</a:t>
            </a:r>
          </a:p>
          <a:p>
            <a:r>
              <a:rPr lang="en-US" altLang="zh-TW" dirty="0"/>
              <a:t>RET</a:t>
            </a:r>
          </a:p>
          <a:p>
            <a:r>
              <a:rPr lang="en-US" altLang="zh-TW" dirty="0"/>
              <a:t>;</a:t>
            </a:r>
          </a:p>
          <a:p>
            <a:r>
              <a:rPr lang="en-US" altLang="zh-TW" dirty="0"/>
              <a:t>DLY1: MOV R6,#20</a:t>
            </a:r>
          </a:p>
          <a:p>
            <a:r>
              <a:rPr lang="en-US" altLang="zh-TW" dirty="0"/>
              <a:t>DL1: MOV R7,#200</a:t>
            </a:r>
          </a:p>
          <a:p>
            <a:r>
              <a:rPr lang="en-US" altLang="zh-TW" dirty="0"/>
              <a:t>DJNZ R7,$</a:t>
            </a:r>
          </a:p>
          <a:p>
            <a:r>
              <a:rPr lang="en-US" altLang="zh-TW" dirty="0"/>
              <a:t>DJNZ R6,DL1</a:t>
            </a:r>
          </a:p>
          <a:p>
            <a:r>
              <a:rPr lang="en-US" altLang="zh-TW" dirty="0"/>
              <a:t>RET</a:t>
            </a:r>
          </a:p>
          <a:p>
            <a:r>
              <a:rPr lang="en-US" altLang="zh-TW" dirty="0"/>
              <a:t>;</a:t>
            </a:r>
          </a:p>
          <a:p>
            <a:r>
              <a:rPr lang="en-US" altLang="zh-TW" dirty="0"/>
              <a:t>DLY2: MOV R6,#80</a:t>
            </a:r>
          </a:p>
          <a:p>
            <a:r>
              <a:rPr lang="en-US" altLang="zh-TW" dirty="0"/>
              <a:t>DJNZ R6,$</a:t>
            </a:r>
          </a:p>
          <a:p>
            <a:r>
              <a:rPr lang="en-US" altLang="zh-TW" dirty="0"/>
              <a:t>RET</a:t>
            </a:r>
          </a:p>
          <a:p>
            <a:r>
              <a:rPr lang="en-US" altLang="zh-TW" dirty="0"/>
              <a:t>;</a:t>
            </a:r>
            <a:endParaRPr lang="zh-TW" altLang="en-US" dirty="0"/>
          </a:p>
        </p:txBody>
      </p:sp>
    </p:spTree>
    <p:extLst>
      <p:ext uri="{BB962C8B-B14F-4D97-AF65-F5344CB8AC3E}">
        <p14:creationId xmlns:p14="http://schemas.microsoft.com/office/powerpoint/2010/main" val="88086776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2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16" presetClass="entr" presetSubtype="37" fill="hold" grpId="0" nodeType="withEffect">
                                  <p:stCondLst>
                                    <p:cond delay="400"/>
                                  </p:stCondLst>
                                  <p:childTnLst>
                                    <p:set>
                                      <p:cBhvr>
                                        <p:cTn id="42" dur="1" fill="hold">
                                          <p:stCondLst>
                                            <p:cond delay="0"/>
                                          </p:stCondLst>
                                        </p:cTn>
                                        <p:tgtEl>
                                          <p:spTgt spid="30"/>
                                        </p:tgtEl>
                                        <p:attrNameLst>
                                          <p:attrName>style.visibility</p:attrName>
                                        </p:attrNameLst>
                                      </p:cBhvr>
                                      <p:to>
                                        <p:strVal val="visible"/>
                                      </p:to>
                                    </p:set>
                                    <p:animEffect transition="in" filter="barn(outVertical)">
                                      <p:cBhvr>
                                        <p:cTn id="43" dur="500"/>
                                        <p:tgtEl>
                                          <p:spTgt spid="30"/>
                                        </p:tgtEl>
                                      </p:cBhvr>
                                    </p:animEffect>
                                  </p:childTnLst>
                                </p:cTn>
                              </p:par>
                            </p:childTnLst>
                          </p:cTn>
                        </p:par>
                        <p:par>
                          <p:cTn id="44" fill="hold">
                            <p:stCondLst>
                              <p:cond delay="2200"/>
                            </p:stCondLst>
                            <p:childTnLst>
                              <p:par>
                                <p:cTn id="45" presetID="14" presetClass="entr" presetSubtype="10" fill="hold"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47" dur="1000"/>
                                        <p:tgtEl>
                                          <p:spTgt spid="29">
                                            <p:txEl>
                                              <p:pRg st="0" end="0"/>
                                            </p:txEl>
                                          </p:spTgt>
                                        </p:tgtEl>
                                      </p:cBhvr>
                                    </p:animEffect>
                                  </p:childTnLst>
                                </p:cTn>
                              </p:par>
                            </p:childTnLst>
                          </p:cTn>
                        </p:par>
                        <p:par>
                          <p:cTn id="48" fill="hold">
                            <p:stCondLst>
                              <p:cond delay="3200"/>
                            </p:stCondLst>
                            <p:childTnLst>
                              <p:par>
                                <p:cTn id="49" presetID="14" presetClass="entr" presetSubtype="10" fill="hold" nodeType="afterEffect">
                                  <p:stCondLst>
                                    <p:cond delay="0"/>
                                  </p:stCondLst>
                                  <p:childTnLst>
                                    <p:set>
                                      <p:cBhvr>
                                        <p:cTn id="50"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51" dur="1000"/>
                                        <p:tgtEl>
                                          <p:spTgt spid="29">
                                            <p:txEl>
                                              <p:pRg st="1" end="1"/>
                                            </p:txEl>
                                          </p:spTgt>
                                        </p:tgtEl>
                                      </p:cBhvr>
                                    </p:animEffect>
                                  </p:childTnLst>
                                </p:cTn>
                              </p:par>
                            </p:childTnLst>
                          </p:cTn>
                        </p:par>
                        <p:par>
                          <p:cTn id="52" fill="hold">
                            <p:stCondLst>
                              <p:cond delay="4200"/>
                            </p:stCondLst>
                            <p:childTnLst>
                              <p:par>
                                <p:cTn id="53" presetID="14" presetClass="entr" presetSubtype="10" fill="hold" nodeType="afterEffect">
                                  <p:stCondLst>
                                    <p:cond delay="0"/>
                                  </p:stCondLst>
                                  <p:childTnLst>
                                    <p:set>
                                      <p:cBhvr>
                                        <p:cTn id="54" dur="1" fill="hold">
                                          <p:stCondLst>
                                            <p:cond delay="0"/>
                                          </p:stCondLst>
                                        </p:cTn>
                                        <p:tgtEl>
                                          <p:spTgt spid="29">
                                            <p:txEl>
                                              <p:pRg st="3" end="3"/>
                                            </p:txEl>
                                          </p:spTgt>
                                        </p:tgtEl>
                                        <p:attrNameLst>
                                          <p:attrName>style.visibility</p:attrName>
                                        </p:attrNameLst>
                                      </p:cBhvr>
                                      <p:to>
                                        <p:strVal val="visible"/>
                                      </p:to>
                                    </p:set>
                                    <p:animEffect transition="in" filter="randombar(horizontal)">
                                      <p:cBhvr>
                                        <p:cTn id="55" dur="1000"/>
                                        <p:tgtEl>
                                          <p:spTgt spid="29">
                                            <p:txEl>
                                              <p:pRg st="3" end="3"/>
                                            </p:txEl>
                                          </p:spTgt>
                                        </p:tgtEl>
                                      </p:cBhvr>
                                    </p:animEffect>
                                  </p:childTnLst>
                                </p:cTn>
                              </p:par>
                            </p:childTnLst>
                          </p:cTn>
                        </p:par>
                        <p:par>
                          <p:cTn id="56" fill="hold">
                            <p:stCondLst>
                              <p:cond delay="5200"/>
                            </p:stCondLst>
                            <p:childTnLst>
                              <p:par>
                                <p:cTn id="57" presetID="14" presetClass="entr" presetSubtype="10" fill="hold" nodeType="afterEffect">
                                  <p:stCondLst>
                                    <p:cond delay="0"/>
                                  </p:stCondLst>
                                  <p:childTnLst>
                                    <p:set>
                                      <p:cBhvr>
                                        <p:cTn id="58" dur="1" fill="hold">
                                          <p:stCondLst>
                                            <p:cond delay="0"/>
                                          </p:stCondLst>
                                        </p:cTn>
                                        <p:tgtEl>
                                          <p:spTgt spid="29">
                                            <p:txEl>
                                              <p:pRg st="4" end="4"/>
                                            </p:txEl>
                                          </p:spTgt>
                                        </p:tgtEl>
                                        <p:attrNameLst>
                                          <p:attrName>style.visibility</p:attrName>
                                        </p:attrNameLst>
                                      </p:cBhvr>
                                      <p:to>
                                        <p:strVal val="visible"/>
                                      </p:to>
                                    </p:set>
                                    <p:animEffect transition="in" filter="randombar(horizontal)">
                                      <p:cBhvr>
                                        <p:cTn id="59" dur="1000"/>
                                        <p:tgtEl>
                                          <p:spTgt spid="29">
                                            <p:txEl>
                                              <p:pRg st="4" end="4"/>
                                            </p:txEl>
                                          </p:spTgt>
                                        </p:tgtEl>
                                      </p:cBhvr>
                                    </p:animEffect>
                                  </p:childTnLst>
                                </p:cTn>
                              </p:par>
                            </p:childTnLst>
                          </p:cTn>
                        </p:par>
                        <p:par>
                          <p:cTn id="60" fill="hold">
                            <p:stCondLst>
                              <p:cond delay="6200"/>
                            </p:stCondLst>
                            <p:childTnLst>
                              <p:par>
                                <p:cTn id="61" presetID="14" presetClass="entr" presetSubtype="10" fill="hold" nodeType="afterEffect">
                                  <p:stCondLst>
                                    <p:cond delay="0"/>
                                  </p:stCondLst>
                                  <p:childTnLst>
                                    <p:set>
                                      <p:cBhvr>
                                        <p:cTn id="62" dur="1" fill="hold">
                                          <p:stCondLst>
                                            <p:cond delay="0"/>
                                          </p:stCondLst>
                                        </p:cTn>
                                        <p:tgtEl>
                                          <p:spTgt spid="29">
                                            <p:txEl>
                                              <p:pRg st="5" end="5"/>
                                            </p:txEl>
                                          </p:spTgt>
                                        </p:tgtEl>
                                        <p:attrNameLst>
                                          <p:attrName>style.visibility</p:attrName>
                                        </p:attrNameLst>
                                      </p:cBhvr>
                                      <p:to>
                                        <p:strVal val="visible"/>
                                      </p:to>
                                    </p:set>
                                    <p:animEffect transition="in" filter="randombar(horizontal)">
                                      <p:cBhvr>
                                        <p:cTn id="63" dur="1000"/>
                                        <p:tgtEl>
                                          <p:spTgt spid="29">
                                            <p:txEl>
                                              <p:pRg st="5" end="5"/>
                                            </p:txEl>
                                          </p:spTgt>
                                        </p:tgtEl>
                                      </p:cBhvr>
                                    </p:animEffect>
                                  </p:childTnLst>
                                </p:cTn>
                              </p:par>
                            </p:childTnLst>
                          </p:cTn>
                        </p:par>
                        <p:par>
                          <p:cTn id="64" fill="hold">
                            <p:stCondLst>
                              <p:cond delay="7200"/>
                            </p:stCondLst>
                            <p:childTnLst>
                              <p:par>
                                <p:cTn id="65" presetID="14" presetClass="entr" presetSubtype="10" fill="hold" nodeType="afterEffect">
                                  <p:stCondLst>
                                    <p:cond delay="0"/>
                                  </p:stCondLst>
                                  <p:childTnLst>
                                    <p:set>
                                      <p:cBhvr>
                                        <p:cTn id="66" dur="1" fill="hold">
                                          <p:stCondLst>
                                            <p:cond delay="0"/>
                                          </p:stCondLst>
                                        </p:cTn>
                                        <p:tgtEl>
                                          <p:spTgt spid="29">
                                            <p:txEl>
                                              <p:pRg st="7" end="7"/>
                                            </p:txEl>
                                          </p:spTgt>
                                        </p:tgtEl>
                                        <p:attrNameLst>
                                          <p:attrName>style.visibility</p:attrName>
                                        </p:attrNameLst>
                                      </p:cBhvr>
                                      <p:to>
                                        <p:strVal val="visible"/>
                                      </p:to>
                                    </p:set>
                                    <p:animEffect transition="in" filter="randombar(horizontal)">
                                      <p:cBhvr>
                                        <p:cTn id="67" dur="1000"/>
                                        <p:tgtEl>
                                          <p:spTgt spid="29">
                                            <p:txEl>
                                              <p:pRg st="7" end="7"/>
                                            </p:txEl>
                                          </p:spTgt>
                                        </p:tgtEl>
                                      </p:cBhvr>
                                    </p:animEffect>
                                  </p:childTnLst>
                                </p:cTn>
                              </p:par>
                            </p:childTnLst>
                          </p:cTn>
                        </p:par>
                        <p:par>
                          <p:cTn id="68" fill="hold">
                            <p:stCondLst>
                              <p:cond delay="8200"/>
                            </p:stCondLst>
                            <p:childTnLst>
                              <p:par>
                                <p:cTn id="69" presetID="14" presetClass="entr" presetSubtype="10" fill="hold" nodeType="afterEffect">
                                  <p:stCondLst>
                                    <p:cond delay="0"/>
                                  </p:stCondLst>
                                  <p:childTnLst>
                                    <p:set>
                                      <p:cBhvr>
                                        <p:cTn id="70" dur="1" fill="hold">
                                          <p:stCondLst>
                                            <p:cond delay="0"/>
                                          </p:stCondLst>
                                        </p:cTn>
                                        <p:tgtEl>
                                          <p:spTgt spid="29">
                                            <p:txEl>
                                              <p:pRg st="8" end="8"/>
                                            </p:txEl>
                                          </p:spTgt>
                                        </p:tgtEl>
                                        <p:attrNameLst>
                                          <p:attrName>style.visibility</p:attrName>
                                        </p:attrNameLst>
                                      </p:cBhvr>
                                      <p:to>
                                        <p:strVal val="visible"/>
                                      </p:to>
                                    </p:set>
                                    <p:animEffect transition="in" filter="randombar(horizontal)">
                                      <p:cBhvr>
                                        <p:cTn id="71" dur="1000"/>
                                        <p:tgtEl>
                                          <p:spTgt spid="29">
                                            <p:txEl>
                                              <p:pRg st="8" end="8"/>
                                            </p:txEl>
                                          </p:spTgt>
                                        </p:tgtEl>
                                      </p:cBhvr>
                                    </p:animEffect>
                                  </p:childTnLst>
                                </p:cTn>
                              </p:par>
                            </p:childTnLst>
                          </p:cTn>
                        </p:par>
                        <p:par>
                          <p:cTn id="72" fill="hold">
                            <p:stCondLst>
                              <p:cond delay="9200"/>
                            </p:stCondLst>
                            <p:childTnLst>
                              <p:par>
                                <p:cTn id="73" presetID="14" presetClass="entr" presetSubtype="10" fill="hold" nodeType="afterEffect">
                                  <p:stCondLst>
                                    <p:cond delay="0"/>
                                  </p:stCondLst>
                                  <p:childTnLst>
                                    <p:set>
                                      <p:cBhvr>
                                        <p:cTn id="74" dur="1" fill="hold">
                                          <p:stCondLst>
                                            <p:cond delay="0"/>
                                          </p:stCondLst>
                                        </p:cTn>
                                        <p:tgtEl>
                                          <p:spTgt spid="29">
                                            <p:txEl>
                                              <p:pRg st="9" end="9"/>
                                            </p:txEl>
                                          </p:spTgt>
                                        </p:tgtEl>
                                        <p:attrNameLst>
                                          <p:attrName>style.visibility</p:attrName>
                                        </p:attrNameLst>
                                      </p:cBhvr>
                                      <p:to>
                                        <p:strVal val="visible"/>
                                      </p:to>
                                    </p:set>
                                    <p:animEffect transition="in" filter="randombar(horizontal)">
                                      <p:cBhvr>
                                        <p:cTn id="75" dur="1000"/>
                                        <p:tgtEl>
                                          <p:spTgt spid="29">
                                            <p:txEl>
                                              <p:pRg st="9" end="9"/>
                                            </p:txEl>
                                          </p:spTgt>
                                        </p:tgtEl>
                                      </p:cBhvr>
                                    </p:animEffect>
                                  </p:childTnLst>
                                </p:cTn>
                              </p:par>
                            </p:childTnLst>
                          </p:cTn>
                        </p:par>
                        <p:par>
                          <p:cTn id="76" fill="hold">
                            <p:stCondLst>
                              <p:cond delay="10200"/>
                            </p:stCondLst>
                            <p:childTnLst>
                              <p:par>
                                <p:cTn id="77" presetID="14" presetClass="entr" presetSubtype="10" fill="hold" nodeType="afterEffect">
                                  <p:stCondLst>
                                    <p:cond delay="0"/>
                                  </p:stCondLst>
                                  <p:childTnLst>
                                    <p:set>
                                      <p:cBhvr>
                                        <p:cTn id="78" dur="1" fill="hold">
                                          <p:stCondLst>
                                            <p:cond delay="0"/>
                                          </p:stCondLst>
                                        </p:cTn>
                                        <p:tgtEl>
                                          <p:spTgt spid="29">
                                            <p:txEl>
                                              <p:pRg st="11" end="11"/>
                                            </p:txEl>
                                          </p:spTgt>
                                        </p:tgtEl>
                                        <p:attrNameLst>
                                          <p:attrName>style.visibility</p:attrName>
                                        </p:attrNameLst>
                                      </p:cBhvr>
                                      <p:to>
                                        <p:strVal val="visible"/>
                                      </p:to>
                                    </p:set>
                                    <p:animEffect transition="in" filter="randombar(horizontal)">
                                      <p:cBhvr>
                                        <p:cTn id="79" dur="1000"/>
                                        <p:tgtEl>
                                          <p:spTgt spid="29">
                                            <p:txEl>
                                              <p:pRg st="11" end="11"/>
                                            </p:txEl>
                                          </p:spTgt>
                                        </p:tgtEl>
                                      </p:cBhvr>
                                    </p:animEffect>
                                  </p:childTnLst>
                                </p:cTn>
                              </p:par>
                            </p:childTnLst>
                          </p:cTn>
                        </p:par>
                        <p:par>
                          <p:cTn id="80" fill="hold">
                            <p:stCondLst>
                              <p:cond delay="11200"/>
                            </p:stCondLst>
                            <p:childTnLst>
                              <p:par>
                                <p:cTn id="81" presetID="14" presetClass="entr" presetSubtype="10" fill="hold" nodeType="afterEffect">
                                  <p:stCondLst>
                                    <p:cond delay="0"/>
                                  </p:stCondLst>
                                  <p:childTnLst>
                                    <p:set>
                                      <p:cBhvr>
                                        <p:cTn id="82" dur="1" fill="hold">
                                          <p:stCondLst>
                                            <p:cond delay="0"/>
                                          </p:stCondLst>
                                        </p:cTn>
                                        <p:tgtEl>
                                          <p:spTgt spid="29">
                                            <p:txEl>
                                              <p:pRg st="13" end="13"/>
                                            </p:txEl>
                                          </p:spTgt>
                                        </p:tgtEl>
                                        <p:attrNameLst>
                                          <p:attrName>style.visibility</p:attrName>
                                        </p:attrNameLst>
                                      </p:cBhvr>
                                      <p:to>
                                        <p:strVal val="visible"/>
                                      </p:to>
                                    </p:set>
                                    <p:animEffect transition="in" filter="randombar(horizontal)">
                                      <p:cBhvr>
                                        <p:cTn id="83" dur="1000"/>
                                        <p:tgtEl>
                                          <p:spTgt spid="29">
                                            <p:txEl>
                                              <p:pRg st="13" end="13"/>
                                            </p:txEl>
                                          </p:spTgt>
                                        </p:tgtEl>
                                      </p:cBhvr>
                                    </p:animEffect>
                                  </p:childTnLst>
                                </p:cTn>
                              </p:par>
                            </p:childTnLst>
                          </p:cTn>
                        </p:par>
                        <p:par>
                          <p:cTn id="84" fill="hold">
                            <p:stCondLst>
                              <p:cond delay="12200"/>
                            </p:stCondLst>
                            <p:childTnLst>
                              <p:par>
                                <p:cTn id="85" presetID="14" presetClass="entr" presetSubtype="10" fill="hold" nodeType="afterEffect">
                                  <p:stCondLst>
                                    <p:cond delay="0"/>
                                  </p:stCondLst>
                                  <p:childTnLst>
                                    <p:set>
                                      <p:cBhvr>
                                        <p:cTn id="86" dur="1" fill="hold">
                                          <p:stCondLst>
                                            <p:cond delay="0"/>
                                          </p:stCondLst>
                                        </p:cTn>
                                        <p:tgtEl>
                                          <p:spTgt spid="29">
                                            <p:txEl>
                                              <p:pRg st="14" end="14"/>
                                            </p:txEl>
                                          </p:spTgt>
                                        </p:tgtEl>
                                        <p:attrNameLst>
                                          <p:attrName>style.visibility</p:attrName>
                                        </p:attrNameLst>
                                      </p:cBhvr>
                                      <p:to>
                                        <p:strVal val="visible"/>
                                      </p:to>
                                    </p:set>
                                    <p:animEffect transition="in" filter="randombar(horizontal)">
                                      <p:cBhvr>
                                        <p:cTn id="87" dur="1000"/>
                                        <p:tgtEl>
                                          <p:spTgt spid="29">
                                            <p:txEl>
                                              <p:pRg st="14" end="14"/>
                                            </p:txEl>
                                          </p:spTgt>
                                        </p:tgtEl>
                                      </p:cBhvr>
                                    </p:animEffect>
                                  </p:childTnLst>
                                </p:cTn>
                              </p:par>
                            </p:childTnLst>
                          </p:cTn>
                        </p:par>
                        <p:par>
                          <p:cTn id="88" fill="hold">
                            <p:stCondLst>
                              <p:cond delay="13200"/>
                            </p:stCondLst>
                            <p:childTnLst>
                              <p:par>
                                <p:cTn id="89" presetID="14" presetClass="entr" presetSubtype="10" fill="hold" nodeType="afterEffect">
                                  <p:stCondLst>
                                    <p:cond delay="0"/>
                                  </p:stCondLst>
                                  <p:childTnLst>
                                    <p:set>
                                      <p:cBhvr>
                                        <p:cTn id="90" dur="1" fill="hold">
                                          <p:stCondLst>
                                            <p:cond delay="0"/>
                                          </p:stCondLst>
                                        </p:cTn>
                                        <p:tgtEl>
                                          <p:spTgt spid="29">
                                            <p:txEl>
                                              <p:pRg st="15" end="15"/>
                                            </p:txEl>
                                          </p:spTgt>
                                        </p:tgtEl>
                                        <p:attrNameLst>
                                          <p:attrName>style.visibility</p:attrName>
                                        </p:attrNameLst>
                                      </p:cBhvr>
                                      <p:to>
                                        <p:strVal val="visible"/>
                                      </p:to>
                                    </p:set>
                                    <p:animEffect transition="in" filter="randombar(horizontal)">
                                      <p:cBhvr>
                                        <p:cTn id="91" dur="1000"/>
                                        <p:tgtEl>
                                          <p:spTgt spid="29">
                                            <p:txEl>
                                              <p:pRg st="15" end="15"/>
                                            </p:txEl>
                                          </p:spTgt>
                                        </p:tgtEl>
                                      </p:cBhvr>
                                    </p:animEffect>
                                  </p:childTnLst>
                                </p:cTn>
                              </p:par>
                            </p:childTnLst>
                          </p:cTn>
                        </p:par>
                        <p:par>
                          <p:cTn id="92" fill="hold">
                            <p:stCondLst>
                              <p:cond delay="14200"/>
                            </p:stCondLst>
                            <p:childTnLst>
                              <p:par>
                                <p:cTn id="93" presetID="14" presetClass="entr" presetSubtype="10" fill="hold" nodeType="afterEffect">
                                  <p:stCondLst>
                                    <p:cond delay="0"/>
                                  </p:stCondLst>
                                  <p:childTnLst>
                                    <p:set>
                                      <p:cBhvr>
                                        <p:cTn id="94" dur="1" fill="hold">
                                          <p:stCondLst>
                                            <p:cond delay="0"/>
                                          </p:stCondLst>
                                        </p:cTn>
                                        <p:tgtEl>
                                          <p:spTgt spid="29">
                                            <p:txEl>
                                              <p:pRg st="16" end="16"/>
                                            </p:txEl>
                                          </p:spTgt>
                                        </p:tgtEl>
                                        <p:attrNameLst>
                                          <p:attrName>style.visibility</p:attrName>
                                        </p:attrNameLst>
                                      </p:cBhvr>
                                      <p:to>
                                        <p:strVal val="visible"/>
                                      </p:to>
                                    </p:set>
                                    <p:animEffect transition="in" filter="randombar(horizontal)">
                                      <p:cBhvr>
                                        <p:cTn id="95" dur="1000"/>
                                        <p:tgtEl>
                                          <p:spTgt spid="29">
                                            <p:txEl>
                                              <p:pRg st="16" end="16"/>
                                            </p:txEl>
                                          </p:spTgt>
                                        </p:tgtEl>
                                      </p:cBhvr>
                                    </p:animEffect>
                                  </p:childTnLst>
                                </p:cTn>
                              </p:par>
                            </p:childTnLst>
                          </p:cTn>
                        </p:par>
                        <p:par>
                          <p:cTn id="96" fill="hold">
                            <p:stCondLst>
                              <p:cond delay="15200"/>
                            </p:stCondLst>
                            <p:childTnLst>
                              <p:par>
                                <p:cTn id="97" presetID="14" presetClass="entr" presetSubtype="10" fill="hold" nodeType="afterEffect">
                                  <p:stCondLst>
                                    <p:cond delay="0"/>
                                  </p:stCondLst>
                                  <p:childTnLst>
                                    <p:set>
                                      <p:cBhvr>
                                        <p:cTn id="98" dur="1" fill="hold">
                                          <p:stCondLst>
                                            <p:cond delay="0"/>
                                          </p:stCondLst>
                                        </p:cTn>
                                        <p:tgtEl>
                                          <p:spTgt spid="29">
                                            <p:txEl>
                                              <p:pRg st="17" end="17"/>
                                            </p:txEl>
                                          </p:spTgt>
                                        </p:tgtEl>
                                        <p:attrNameLst>
                                          <p:attrName>style.visibility</p:attrName>
                                        </p:attrNameLst>
                                      </p:cBhvr>
                                      <p:to>
                                        <p:strVal val="visible"/>
                                      </p:to>
                                    </p:set>
                                    <p:animEffect transition="in" filter="randombar(horizontal)">
                                      <p:cBhvr>
                                        <p:cTn id="99" dur="1000"/>
                                        <p:tgtEl>
                                          <p:spTgt spid="29">
                                            <p:txEl>
                                              <p:pRg st="17" end="17"/>
                                            </p:txEl>
                                          </p:spTgt>
                                        </p:tgtEl>
                                      </p:cBhvr>
                                    </p:animEffect>
                                  </p:childTnLst>
                                </p:cTn>
                              </p:par>
                            </p:childTnLst>
                          </p:cTn>
                        </p:par>
                        <p:par>
                          <p:cTn id="100" fill="hold">
                            <p:stCondLst>
                              <p:cond delay="16200"/>
                            </p:stCondLst>
                            <p:childTnLst>
                              <p:par>
                                <p:cTn id="101" presetID="14" presetClass="entr" presetSubtype="10" fill="hold" nodeType="afterEffect">
                                  <p:stCondLst>
                                    <p:cond delay="0"/>
                                  </p:stCondLst>
                                  <p:childTnLst>
                                    <p:set>
                                      <p:cBhvr>
                                        <p:cTn id="102" dur="1" fill="hold">
                                          <p:stCondLst>
                                            <p:cond delay="0"/>
                                          </p:stCondLst>
                                        </p:cTn>
                                        <p:tgtEl>
                                          <p:spTgt spid="29">
                                            <p:txEl>
                                              <p:pRg st="18" end="18"/>
                                            </p:txEl>
                                          </p:spTgt>
                                        </p:tgtEl>
                                        <p:attrNameLst>
                                          <p:attrName>style.visibility</p:attrName>
                                        </p:attrNameLst>
                                      </p:cBhvr>
                                      <p:to>
                                        <p:strVal val="visible"/>
                                      </p:to>
                                    </p:set>
                                    <p:animEffect transition="in" filter="randombar(horizontal)">
                                      <p:cBhvr>
                                        <p:cTn id="103" dur="1000"/>
                                        <p:tgtEl>
                                          <p:spTgt spid="2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30"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b="1" dirty="0">
                <a:latin typeface="微软雅黑" panose="020B0503020204020204" pitchFamily="34" charset="-122"/>
                <a:ea typeface="微软雅黑" panose="020B0503020204020204" pitchFamily="34" charset="-122"/>
              </a:rPr>
              <a:t>D</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80241" y="4294126"/>
            <a:ext cx="8996438" cy="190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TW" altLang="en-US" sz="6000" b="1" dirty="0">
                <a:solidFill>
                  <a:srgbClr val="00C3D9"/>
                </a:solidFill>
                <a:latin typeface="微软雅黑" pitchFamily="34" charset="-122"/>
                <a:ea typeface="微软雅黑" pitchFamily="34" charset="-122"/>
              </a:rPr>
              <a:t>實際展示</a:t>
            </a:r>
            <a:endParaRPr lang="en-US" altLang="zh-TW" sz="6000" b="1" dirty="0">
              <a:solidFill>
                <a:srgbClr val="00C3D9"/>
              </a:solidFill>
              <a:latin typeface="微软雅黑" pitchFamily="34" charset="-122"/>
              <a:ea typeface="微软雅黑" pitchFamily="34" charset="-122"/>
            </a:endParaRPr>
          </a:p>
          <a:p>
            <a:pPr algn="ctr" eaLnBrk="1" hangingPunct="1"/>
            <a:r>
              <a:rPr lang="en-US" altLang="zh-CN" sz="2400" b="1" dirty="0">
                <a:latin typeface="微软雅黑" pitchFamily="34" charset="-122"/>
                <a:ea typeface="微软雅黑" pitchFamily="34" charset="-122"/>
                <a:hlinkClick r:id="rId3"/>
              </a:rPr>
              <a:t>https://www.youtube.com/watch?v=gZ7CGAZ4t_w</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34299936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b="1" dirty="0">
                <a:latin typeface="微软雅黑" panose="020B0503020204020204" pitchFamily="34" charset="-122"/>
                <a:ea typeface="微软雅黑" panose="020B0503020204020204" pitchFamily="34" charset="-122"/>
              </a:rPr>
              <a:t>E</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80241" y="4294126"/>
            <a:ext cx="8996438" cy="190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TW" altLang="en-US" sz="6000" b="1" dirty="0">
                <a:solidFill>
                  <a:srgbClr val="00C3D9"/>
                </a:solidFill>
                <a:latin typeface="微软雅黑" pitchFamily="34" charset="-122"/>
                <a:ea typeface="微软雅黑" pitchFamily="34" charset="-122"/>
              </a:rPr>
              <a:t>遇到的困難</a:t>
            </a:r>
            <a:endParaRPr lang="en-US" altLang="zh-TW" sz="6000" b="1" dirty="0">
              <a:solidFill>
                <a:srgbClr val="00C3D9"/>
              </a:solidFill>
              <a:latin typeface="微软雅黑" pitchFamily="34" charset="-122"/>
              <a:ea typeface="微软雅黑" pitchFamily="34" charset="-122"/>
            </a:endParaRPr>
          </a:p>
          <a:p>
            <a:pPr algn="ctr" eaLnBrk="1" hangingPunct="1"/>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21127982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73506" y="1193373"/>
            <a:ext cx="3695387" cy="707892"/>
          </a:xfrm>
          <a:prstGeom prst="rect">
            <a:avLst/>
          </a:prstGeom>
          <a:noFill/>
          <a:ln w="9525">
            <a:noFill/>
            <a:bevel/>
            <a:headEnd/>
            <a:tailEnd/>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TW" altLang="en-US" sz="4000" b="1" kern="0" noProof="0" dirty="0">
                <a:solidFill>
                  <a:srgbClr val="00C3D9"/>
                </a:solidFill>
                <a:latin typeface="微软雅黑" pitchFamily="34" charset="-122"/>
                <a:ea typeface="微软雅黑" pitchFamily="34" charset="-122"/>
                <a:sym typeface="方正兰亭黑_GBK" pitchFamily="2" charset="-122"/>
              </a:rPr>
              <a:t>遇到的困難</a:t>
            </a:r>
            <a:endParaRPr kumimoji="0" lang="zh-CN" altLang="en-US" sz="1800" b="1" i="0" u="none" strike="noStrike" kern="0" cap="none" spc="0" normalizeH="0" baseline="0" noProof="0" dirty="0">
              <a:ln>
                <a:noFill/>
              </a:ln>
              <a:solidFill>
                <a:srgbClr val="00C3D9"/>
              </a:solidFill>
              <a:effectLst/>
              <a:uLnTx/>
              <a:uFillTx/>
              <a:latin typeface="微软雅黑" pitchFamily="34" charset="-122"/>
              <a:ea typeface="微软雅黑" pitchFamily="34" charset="-122"/>
            </a:endParaRPr>
          </a:p>
        </p:txBody>
      </p:sp>
      <p:sp>
        <p:nvSpPr>
          <p:cNvPr id="29" name="Rectangle 11"/>
          <p:cNvSpPr>
            <a:spLocks noChangeArrowheads="1"/>
          </p:cNvSpPr>
          <p:nvPr/>
        </p:nvSpPr>
        <p:spPr bwMode="auto">
          <a:xfrm>
            <a:off x="2069256" y="2294964"/>
            <a:ext cx="7424367" cy="3689657"/>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spcBef>
                <a:spcPts val="0"/>
              </a:spcBef>
              <a:spcAft>
                <a:spcPts val="1600"/>
              </a:spcAft>
            </a:pPr>
            <a:r>
              <a:rPr lang="zh-TW" altLang="en-US" sz="2000" b="1" dirty="0"/>
              <a:t>這次做鬧鐘的程式</a:t>
            </a:r>
            <a:r>
              <a:rPr lang="en-US" altLang="zh-TW" sz="2000" b="1" dirty="0"/>
              <a:t>,</a:t>
            </a:r>
            <a:r>
              <a:rPr lang="zh-TW" altLang="en-US" sz="2000" b="1" dirty="0"/>
              <a:t>有發生一些問題</a:t>
            </a:r>
            <a:r>
              <a:rPr lang="en-US" altLang="zh-TW" sz="2000" b="1" dirty="0"/>
              <a:t>,</a:t>
            </a:r>
            <a:r>
              <a:rPr lang="zh-TW" altLang="en-US" sz="2000" b="1" dirty="0"/>
              <a:t>原本想做的功能發現無法正確的做出來 例如</a:t>
            </a:r>
            <a:r>
              <a:rPr lang="en-US" altLang="zh-TW" sz="2000" b="1" dirty="0"/>
              <a:t>:</a:t>
            </a:r>
            <a:r>
              <a:rPr lang="zh-TW" altLang="en-US" sz="2000" b="1" dirty="0"/>
              <a:t>要進去設定時間或鬧鐘的程式需要按住</a:t>
            </a:r>
            <a:r>
              <a:rPr lang="en-US" altLang="zh-TW" sz="2000" b="1" dirty="0"/>
              <a:t>1</a:t>
            </a:r>
            <a:r>
              <a:rPr lang="zh-TW" altLang="en-US" sz="2000" b="1" dirty="0"/>
              <a:t>秒</a:t>
            </a:r>
            <a:r>
              <a:rPr lang="en-US" altLang="zh-TW" sz="2000" b="1" dirty="0"/>
              <a:t>,0~9</a:t>
            </a:r>
            <a:r>
              <a:rPr lang="zh-TW" altLang="en-US" sz="2000" b="1" dirty="0"/>
              <a:t>按鍵的功能無法實現</a:t>
            </a:r>
            <a:r>
              <a:rPr lang="en-US" altLang="zh-TW" sz="2000" b="1" dirty="0"/>
              <a:t>,</a:t>
            </a:r>
            <a:r>
              <a:rPr lang="zh-TW" altLang="en-US" sz="2000" b="1" dirty="0"/>
              <a:t>沒有板子測試等</a:t>
            </a:r>
            <a:r>
              <a:rPr lang="en-US" altLang="zh-TW" sz="2000" b="1" dirty="0"/>
              <a:t>.</a:t>
            </a:r>
            <a:endParaRPr lang="zh-TW" altLang="en-US" sz="1800" b="1" dirty="0"/>
          </a:p>
          <a:p>
            <a:pPr>
              <a:spcBef>
                <a:spcPts val="0"/>
              </a:spcBef>
              <a:spcAft>
                <a:spcPts val="1600"/>
              </a:spcAft>
            </a:pPr>
            <a:r>
              <a:rPr lang="zh-TW" altLang="en-US" sz="2000" b="1" dirty="0"/>
              <a:t>原本按鍵是設定成一到九但是後來在寫的時候邏輯可能有點問題所以寫不出來</a:t>
            </a:r>
            <a:endParaRPr lang="zh-TW" altLang="en-US" sz="1800" b="1" dirty="0"/>
          </a:p>
          <a:p>
            <a:pPr>
              <a:spcBef>
                <a:spcPts val="0"/>
              </a:spcBef>
              <a:spcAft>
                <a:spcPts val="1600"/>
              </a:spcAft>
            </a:pPr>
            <a:r>
              <a:rPr lang="zh-TW" altLang="en-US" sz="2000" b="1" dirty="0"/>
              <a:t>而解決的方法是利用中斷計數器去做延遲一秒</a:t>
            </a:r>
            <a:r>
              <a:rPr lang="en-US" altLang="zh-TW" sz="2000" b="1" dirty="0"/>
              <a:t>,</a:t>
            </a:r>
            <a:r>
              <a:rPr lang="zh-TW" altLang="en-US" sz="2000" b="1" dirty="0"/>
              <a:t>然後按鍵的方面是改成加減時間</a:t>
            </a:r>
            <a:r>
              <a:rPr lang="en-US" altLang="zh-TW" sz="2000" b="1" dirty="0"/>
              <a:t>,</a:t>
            </a:r>
            <a:r>
              <a:rPr lang="zh-TW" altLang="en-US" sz="2000" b="1" dirty="0"/>
              <a:t>而不是直接用</a:t>
            </a:r>
            <a:r>
              <a:rPr lang="en-US" altLang="zh-TW" sz="2000" b="1" dirty="0"/>
              <a:t>0~9</a:t>
            </a:r>
            <a:r>
              <a:rPr lang="zh-TW" altLang="en-US" sz="2000" b="1" dirty="0"/>
              <a:t>鍵盤設定時間</a:t>
            </a:r>
            <a:endParaRPr lang="zh-TW" altLang="en-US" sz="1800" b="1" dirty="0"/>
          </a:p>
          <a:p>
            <a:r>
              <a:rPr lang="zh-TW" altLang="en-US" dirty="0"/>
              <a:t/>
            </a:r>
            <a:br>
              <a:rPr lang="zh-TW" altLang="en-US" dirty="0"/>
            </a:br>
            <a:r>
              <a:rPr lang="zh-TW" altLang="en-US" sz="2000" dirty="0"/>
              <a:t/>
            </a:r>
            <a:br>
              <a:rPr lang="zh-TW" altLang="en-US" sz="2000" dirty="0"/>
            </a:br>
            <a:endParaRPr lang="zh-CN" altLang="en-US" sz="2000" b="1" dirty="0">
              <a:latin typeface="微软雅黑" pitchFamily="34" charset="-122"/>
              <a:ea typeface="微软雅黑" pitchFamily="34" charset="-122"/>
              <a:sym typeface="微软雅黑" pitchFamily="34" charset="-122"/>
            </a:endParaRP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headEnd/>
            <a:tailEnd/>
          </a:ln>
        </p:spPr>
        <p:txBody>
          <a:bodyPr lIns="68589" tIns="34295" rIns="68589" bIns="34295" anchor="ctr"/>
          <a:lstStyle/>
          <a:p>
            <a:pPr algn="ct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2291259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2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16" presetClass="entr" presetSubtype="37" fill="hold" grpId="0" nodeType="withEffect">
                                  <p:stCondLst>
                                    <p:cond delay="400"/>
                                  </p:stCondLst>
                                  <p:childTnLst>
                                    <p:set>
                                      <p:cBhvr>
                                        <p:cTn id="42" dur="1" fill="hold">
                                          <p:stCondLst>
                                            <p:cond delay="0"/>
                                          </p:stCondLst>
                                        </p:cTn>
                                        <p:tgtEl>
                                          <p:spTgt spid="30"/>
                                        </p:tgtEl>
                                        <p:attrNameLst>
                                          <p:attrName>style.visibility</p:attrName>
                                        </p:attrNameLst>
                                      </p:cBhvr>
                                      <p:to>
                                        <p:strVal val="visible"/>
                                      </p:to>
                                    </p:set>
                                    <p:animEffect transition="in" filter="barn(outVertical)">
                                      <p:cBhvr>
                                        <p:cTn id="43" dur="500"/>
                                        <p:tgtEl>
                                          <p:spTgt spid="30"/>
                                        </p:tgtEl>
                                      </p:cBhvr>
                                    </p:animEffect>
                                  </p:childTnLst>
                                </p:cTn>
                              </p:par>
                            </p:childTnLst>
                          </p:cTn>
                        </p:par>
                        <p:par>
                          <p:cTn id="44" fill="hold">
                            <p:stCondLst>
                              <p:cond delay="2200"/>
                            </p:stCondLst>
                            <p:childTnLst>
                              <p:par>
                                <p:cTn id="45" presetID="14" presetClass="entr" presetSubtype="10" fill="hold"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47" dur="1000"/>
                                        <p:tgtEl>
                                          <p:spTgt spid="29">
                                            <p:txEl>
                                              <p:pRg st="0" end="0"/>
                                            </p:txEl>
                                          </p:spTgt>
                                        </p:tgtEl>
                                      </p:cBhvr>
                                    </p:animEffect>
                                  </p:childTnLst>
                                </p:cTn>
                              </p:par>
                            </p:childTnLst>
                          </p:cTn>
                        </p:par>
                        <p:par>
                          <p:cTn id="48" fill="hold">
                            <p:stCondLst>
                              <p:cond delay="3200"/>
                            </p:stCondLst>
                            <p:childTnLst>
                              <p:par>
                                <p:cTn id="49" presetID="14" presetClass="entr" presetSubtype="10" fill="hold" nodeType="afterEffect">
                                  <p:stCondLst>
                                    <p:cond delay="0"/>
                                  </p:stCondLst>
                                  <p:childTnLst>
                                    <p:set>
                                      <p:cBhvr>
                                        <p:cTn id="50"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51" dur="1000"/>
                                        <p:tgtEl>
                                          <p:spTgt spid="29">
                                            <p:txEl>
                                              <p:pRg st="1" end="1"/>
                                            </p:txEl>
                                          </p:spTgt>
                                        </p:tgtEl>
                                      </p:cBhvr>
                                    </p:animEffect>
                                  </p:childTnLst>
                                </p:cTn>
                              </p:par>
                            </p:childTnLst>
                          </p:cTn>
                        </p:par>
                        <p:par>
                          <p:cTn id="52" fill="hold">
                            <p:stCondLst>
                              <p:cond delay="4200"/>
                            </p:stCondLst>
                            <p:childTnLst>
                              <p:par>
                                <p:cTn id="53" presetID="14" presetClass="entr" presetSubtype="10" fill="hold" nodeType="afterEffect">
                                  <p:stCondLst>
                                    <p:cond delay="0"/>
                                  </p:stCondLst>
                                  <p:childTnLst>
                                    <p:set>
                                      <p:cBhvr>
                                        <p:cTn id="54"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55" dur="1000"/>
                                        <p:tgtEl>
                                          <p:spTgt spid="29">
                                            <p:txEl>
                                              <p:pRg st="2" end="2"/>
                                            </p:txEl>
                                          </p:spTgt>
                                        </p:tgtEl>
                                      </p:cBhvr>
                                    </p:animEffect>
                                  </p:childTnLst>
                                </p:cTn>
                              </p:par>
                            </p:childTnLst>
                          </p:cTn>
                        </p:par>
                        <p:par>
                          <p:cTn id="56" fill="hold">
                            <p:stCondLst>
                              <p:cond delay="5200"/>
                            </p:stCondLst>
                            <p:childTnLst>
                              <p:par>
                                <p:cTn id="57" presetID="14" presetClass="entr" presetSubtype="10" fill="hold" nodeType="afterEffect">
                                  <p:stCondLst>
                                    <p:cond delay="0"/>
                                  </p:stCondLst>
                                  <p:childTnLst>
                                    <p:set>
                                      <p:cBhvr>
                                        <p:cTn id="58" dur="1" fill="hold">
                                          <p:stCondLst>
                                            <p:cond delay="0"/>
                                          </p:stCondLst>
                                        </p:cTn>
                                        <p:tgtEl>
                                          <p:spTgt spid="29">
                                            <p:txEl>
                                              <p:pRg st="3" end="3"/>
                                            </p:txEl>
                                          </p:spTgt>
                                        </p:tgtEl>
                                        <p:attrNameLst>
                                          <p:attrName>style.visibility</p:attrName>
                                        </p:attrNameLst>
                                      </p:cBhvr>
                                      <p:to>
                                        <p:strVal val="visible"/>
                                      </p:to>
                                    </p:set>
                                    <p:animEffect transition="in" filter="randombar(horizontal)">
                                      <p:cBhvr>
                                        <p:cTn id="59" dur="10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30"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2022264"/>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2326722"/>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2235444"/>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8800" b="1" dirty="0">
                <a:latin typeface="微软雅黑" panose="020B0503020204020204" pitchFamily="34" charset="-122"/>
                <a:ea typeface="微软雅黑" panose="020B0503020204020204" pitchFamily="34" charset="-122"/>
              </a:rPr>
              <a:t>謝</a:t>
            </a:r>
            <a:endParaRPr lang="zh-CN" altLang="en-US" sz="8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1470975"/>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8800" b="1" dirty="0">
                <a:latin typeface="微软雅黑" panose="020B0503020204020204" pitchFamily="34" charset="-122"/>
                <a:ea typeface="微软雅黑" panose="020B0503020204020204" pitchFamily="34" charset="-122"/>
              </a:rPr>
              <a:t>謝</a:t>
            </a:r>
            <a:endParaRPr lang="zh-CN" altLang="en-US" sz="8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2814248"/>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8800" b="1" dirty="0">
                <a:latin typeface="微软雅黑" panose="020B0503020204020204" pitchFamily="34" charset="-122"/>
                <a:ea typeface="微软雅黑" panose="020B0503020204020204" pitchFamily="34" charset="-122"/>
              </a:rPr>
              <a:t>觀</a:t>
            </a:r>
            <a:endParaRPr lang="zh-CN" altLang="en-US" sz="8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939755"/>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a:latin typeface="微软雅黑" panose="020B0503020204020204" pitchFamily="34" charset="-122"/>
                <a:ea typeface="微软雅黑" panose="020B0503020204020204" pitchFamily="34" charset="-122"/>
              </a:rPr>
              <a:t>看</a:t>
            </a:r>
          </a:p>
        </p:txBody>
      </p:sp>
      <p:sp>
        <p:nvSpPr>
          <p:cNvPr id="22" name="椭圆 21"/>
          <p:cNvSpPr/>
          <p:nvPr/>
        </p:nvSpPr>
        <p:spPr>
          <a:xfrm>
            <a:off x="7302079" y="1368566"/>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4600898"/>
            <a:ext cx="546214" cy="546214"/>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1399079"/>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4525135"/>
            <a:ext cx="432256" cy="4322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2400341"/>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153325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2286015"/>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0884" y="4458192"/>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3799595"/>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3254951"/>
            <a:ext cx="93232" cy="93232"/>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4401131"/>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2766377"/>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1609791"/>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252665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4383597"/>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3749729"/>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3466716"/>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4319568"/>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27089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61269" y="4369353"/>
            <a:ext cx="3153616" cy="523210"/>
          </a:xfrm>
          <a:prstGeom prst="rect">
            <a:avLst/>
          </a:prstGeom>
        </p:spPr>
        <p:txBody>
          <a:bodyPr wrap="square" lIns="0" tIns="45715" rIns="91431" bIns="45715">
            <a:spAutoFit/>
          </a:bodyPr>
          <a:lstStyle/>
          <a:p>
            <a:r>
              <a:rPr lang="zh-TW" altLang="en-US" sz="2800" b="1" dirty="0">
                <a:solidFill>
                  <a:schemeClr val="tx1">
                    <a:lumMod val="50000"/>
                    <a:lumOff val="50000"/>
                  </a:schemeClr>
                </a:solidFill>
                <a:latin typeface="微软雅黑" pitchFamily="34" charset="-122"/>
                <a:ea typeface="微软雅黑" pitchFamily="34" charset="-122"/>
              </a:rPr>
              <a:t>動機</a:t>
            </a:r>
            <a:endParaRPr lang="zh-CN" altLang="en-US" sz="2800" b="1" dirty="0">
              <a:solidFill>
                <a:schemeClr val="tx1">
                  <a:lumMod val="50000"/>
                  <a:lumOff val="50000"/>
                </a:schemeClr>
              </a:solidFill>
              <a:latin typeface="微软雅黑" pitchFamily="34" charset="-122"/>
              <a:ea typeface="微软雅黑" pitchFamily="34" charset="-122"/>
            </a:endParaRPr>
          </a:p>
        </p:txBody>
      </p:sp>
      <p:sp>
        <p:nvSpPr>
          <p:cNvPr id="9" name="矩形 8"/>
          <p:cNvSpPr/>
          <p:nvPr/>
        </p:nvSpPr>
        <p:spPr>
          <a:xfrm>
            <a:off x="7595942" y="4305450"/>
            <a:ext cx="3971220" cy="800209"/>
          </a:xfrm>
          <a:prstGeom prst="rect">
            <a:avLst/>
          </a:prstGeom>
        </p:spPr>
        <p:txBody>
          <a:bodyPr wrap="square" lIns="0" tIns="45715" rIns="91431" bIns="45715">
            <a:spAutoFit/>
          </a:bodyPr>
          <a:lstStyle/>
          <a:p>
            <a:r>
              <a:rPr lang="zh-TW" altLang="en-US" sz="2800" b="1" dirty="0">
                <a:solidFill>
                  <a:schemeClr val="tx1">
                    <a:lumMod val="50000"/>
                    <a:lumOff val="50000"/>
                  </a:schemeClr>
                </a:solidFill>
                <a:latin typeface="微软雅黑" pitchFamily="34" charset="-122"/>
                <a:ea typeface="微软雅黑" pitchFamily="34" charset="-122"/>
              </a:rPr>
              <a:t>架構圖</a:t>
            </a:r>
            <a:endParaRPr lang="zh-CN" altLang="en-US" sz="2800" b="1" dirty="0">
              <a:solidFill>
                <a:schemeClr val="tx1">
                  <a:lumMod val="50000"/>
                  <a:lumOff val="50000"/>
                </a:schemeClr>
              </a:solidFill>
              <a:latin typeface="微软雅黑" pitchFamily="34" charset="-122"/>
              <a:ea typeface="微软雅黑" pitchFamily="34" charset="-122"/>
            </a:endParaRPr>
          </a:p>
          <a:p>
            <a:pPr lvl="0" fontAlgn="base">
              <a:spcBef>
                <a:spcPct val="0"/>
              </a:spcBef>
              <a:spcAft>
                <a:spcPct val="0"/>
              </a:spcAft>
            </a:pPr>
            <a:endPar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endParaRPr>
          </a:p>
        </p:txBody>
      </p:sp>
      <p:sp>
        <p:nvSpPr>
          <p:cNvPr id="10" name="矩形 9"/>
          <p:cNvSpPr/>
          <p:nvPr/>
        </p:nvSpPr>
        <p:spPr>
          <a:xfrm>
            <a:off x="3369790" y="5450466"/>
            <a:ext cx="3971220" cy="800209"/>
          </a:xfrm>
          <a:prstGeom prst="rect">
            <a:avLst/>
          </a:prstGeom>
        </p:spPr>
        <p:txBody>
          <a:bodyPr wrap="square" lIns="0" tIns="45715" rIns="91431" bIns="45715">
            <a:spAutoFit/>
          </a:bodyPr>
          <a:lstStyle/>
          <a:p>
            <a:r>
              <a:rPr lang="zh-TW" altLang="en-US" sz="2800" b="1" dirty="0">
                <a:solidFill>
                  <a:schemeClr val="tx1">
                    <a:lumMod val="50000"/>
                    <a:lumOff val="50000"/>
                  </a:schemeClr>
                </a:solidFill>
                <a:latin typeface="微软雅黑" pitchFamily="34" charset="-122"/>
                <a:ea typeface="微软雅黑" pitchFamily="34" charset="-122"/>
              </a:rPr>
              <a:t>部分程式介紹</a:t>
            </a:r>
            <a:endParaRPr lang="zh-CN" altLang="en-US" sz="2800" b="1" dirty="0">
              <a:solidFill>
                <a:schemeClr val="tx1">
                  <a:lumMod val="50000"/>
                  <a:lumOff val="50000"/>
                </a:schemeClr>
              </a:solidFill>
              <a:latin typeface="微软雅黑" pitchFamily="34" charset="-122"/>
              <a:ea typeface="微软雅黑" pitchFamily="34" charset="-122"/>
            </a:endParaRPr>
          </a:p>
          <a:p>
            <a:pPr lvl="0" fontAlgn="base">
              <a:spcBef>
                <a:spcPct val="0"/>
              </a:spcBef>
              <a:spcAft>
                <a:spcPct val="0"/>
              </a:spcAft>
            </a:pPr>
            <a:endPar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endParaRPr>
          </a:p>
        </p:txBody>
      </p:sp>
      <p:sp>
        <p:nvSpPr>
          <p:cNvPr id="11" name="矩形 10"/>
          <p:cNvSpPr/>
          <p:nvPr/>
        </p:nvSpPr>
        <p:spPr>
          <a:xfrm>
            <a:off x="7545168" y="5450466"/>
            <a:ext cx="3971220" cy="523210"/>
          </a:xfrm>
          <a:prstGeom prst="rect">
            <a:avLst/>
          </a:prstGeom>
        </p:spPr>
        <p:txBody>
          <a:bodyPr wrap="square" lIns="0" tIns="45715" rIns="91431" bIns="45715">
            <a:spAutoFit/>
          </a:bodyPr>
          <a:lstStyle/>
          <a:p>
            <a:r>
              <a:rPr lang="zh-TW" altLang="en-US" sz="2800" b="1" dirty="0">
                <a:solidFill>
                  <a:schemeClr val="tx1">
                    <a:lumMod val="50000"/>
                    <a:lumOff val="50000"/>
                  </a:schemeClr>
                </a:solidFill>
                <a:latin typeface="微软雅黑" pitchFamily="34" charset="-122"/>
                <a:ea typeface="微软雅黑" pitchFamily="34" charset="-122"/>
              </a:rPr>
              <a:t>遇到的困難</a:t>
            </a:r>
            <a:r>
              <a:rPr lang="en-US" altLang="zh-TW" sz="2800" b="1" dirty="0">
                <a:solidFill>
                  <a:schemeClr val="tx1">
                    <a:lumMod val="50000"/>
                    <a:lumOff val="50000"/>
                  </a:schemeClr>
                </a:solidFill>
                <a:latin typeface="微软雅黑" pitchFamily="34" charset="-122"/>
                <a:ea typeface="微软雅黑" pitchFamily="34" charset="-122"/>
              </a:rPr>
              <a:t>/</a:t>
            </a:r>
            <a:r>
              <a:rPr lang="zh-TW" altLang="en-US" sz="2800" b="1" dirty="0">
                <a:solidFill>
                  <a:schemeClr val="tx1">
                    <a:lumMod val="50000"/>
                    <a:lumOff val="50000"/>
                  </a:schemeClr>
                </a:solidFill>
                <a:latin typeface="微软雅黑" pitchFamily="34" charset="-122"/>
                <a:ea typeface="微软雅黑" pitchFamily="34" charset="-122"/>
              </a:rPr>
              <a:t>心得</a:t>
            </a:r>
            <a:endParaRPr lang="zh-CN" altLang="en-US" sz="2800" b="1" dirty="0">
              <a:solidFill>
                <a:schemeClr val="tx1">
                  <a:lumMod val="50000"/>
                  <a:lumOff val="50000"/>
                </a:schemeClr>
              </a:solidFill>
              <a:latin typeface="微软雅黑" pitchFamily="34" charset="-122"/>
              <a:ea typeface="微软雅黑" pitchFamily="34" charset="-122"/>
            </a:endParaRPr>
          </a:p>
        </p:txBody>
      </p:sp>
      <p:grpSp>
        <p:nvGrpSpPr>
          <p:cNvPr id="14" name="组合 13"/>
          <p:cNvGrpSpPr/>
          <p:nvPr/>
        </p:nvGrpSpPr>
        <p:grpSpPr>
          <a:xfrm>
            <a:off x="2276105" y="4209653"/>
            <a:ext cx="1201290" cy="755738"/>
            <a:chOff x="6419118" y="1211527"/>
            <a:chExt cx="1201290" cy="755738"/>
          </a:xfrm>
        </p:grpSpPr>
        <p:sp>
          <p:nvSpPr>
            <p:cNvPr id="15"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0C3D9"/>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6" name="TextBox 15"/>
            <p:cNvSpPr txBox="1"/>
            <p:nvPr/>
          </p:nvSpPr>
          <p:spPr>
            <a:xfrm>
              <a:off x="6419118" y="1239805"/>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A</a:t>
              </a:r>
              <a:endParaRPr lang="zh-CN" altLang="en-US" sz="3600" b="1" spc="-300" dirty="0">
                <a:solidFill>
                  <a:schemeClr val="bg1"/>
                </a:solidFill>
                <a:latin typeface="微软雅黑" pitchFamily="34" charset="-122"/>
                <a:ea typeface="微软雅黑" pitchFamily="34" charset="-122"/>
              </a:endParaRPr>
            </a:p>
          </p:txBody>
        </p:sp>
      </p:grpSp>
      <p:grpSp>
        <p:nvGrpSpPr>
          <p:cNvPr id="17" name="组合 16"/>
          <p:cNvGrpSpPr/>
          <p:nvPr/>
        </p:nvGrpSpPr>
        <p:grpSpPr>
          <a:xfrm>
            <a:off x="6292485" y="4209653"/>
            <a:ext cx="1201290" cy="755738"/>
            <a:chOff x="6432565" y="1211527"/>
            <a:chExt cx="1201290" cy="755738"/>
          </a:xfrm>
        </p:grpSpPr>
        <p:sp>
          <p:nvSpPr>
            <p:cNvPr id="18" name="任意多边形 83"/>
            <p:cNvSpPr/>
            <p:nvPr/>
          </p:nvSpPr>
          <p:spPr bwMode="auto">
            <a:xfrm rot="16377237">
              <a:off x="6668380"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DE6E0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9" name="TextBox 18"/>
            <p:cNvSpPr txBox="1"/>
            <p:nvPr/>
          </p:nvSpPr>
          <p:spPr>
            <a:xfrm>
              <a:off x="6432565" y="1253252"/>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B</a:t>
              </a:r>
              <a:endParaRPr lang="zh-CN" altLang="en-US" sz="3600" b="1" spc="-300" dirty="0">
                <a:solidFill>
                  <a:schemeClr val="bg1"/>
                </a:solidFill>
                <a:latin typeface="微软雅黑" pitchFamily="34" charset="-122"/>
                <a:ea typeface="微软雅黑" pitchFamily="34" charset="-122"/>
              </a:endParaRPr>
            </a:p>
          </p:txBody>
        </p:sp>
      </p:grpSp>
      <p:grpSp>
        <p:nvGrpSpPr>
          <p:cNvPr id="20" name="组合 19"/>
          <p:cNvGrpSpPr/>
          <p:nvPr/>
        </p:nvGrpSpPr>
        <p:grpSpPr>
          <a:xfrm>
            <a:off x="2262658" y="5344411"/>
            <a:ext cx="1201290" cy="755738"/>
            <a:chOff x="6405671" y="1211527"/>
            <a:chExt cx="1201290" cy="755738"/>
          </a:xfrm>
        </p:grpSpPr>
        <p:sp>
          <p:nvSpPr>
            <p:cNvPr id="21"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E94E6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2" name="TextBox 21"/>
            <p:cNvSpPr txBox="1"/>
            <p:nvPr/>
          </p:nvSpPr>
          <p:spPr>
            <a:xfrm>
              <a:off x="6405671" y="1253252"/>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C</a:t>
              </a:r>
              <a:endParaRPr lang="zh-CN" altLang="en-US" sz="3600" b="1" spc="-300" dirty="0">
                <a:solidFill>
                  <a:schemeClr val="bg1"/>
                </a:solidFill>
                <a:latin typeface="微软雅黑" pitchFamily="34" charset="-122"/>
                <a:ea typeface="微软雅黑" pitchFamily="34" charset="-122"/>
              </a:endParaRPr>
            </a:p>
          </p:txBody>
        </p:sp>
      </p:grpSp>
      <p:grpSp>
        <p:nvGrpSpPr>
          <p:cNvPr id="23" name="组合 22"/>
          <p:cNvGrpSpPr/>
          <p:nvPr/>
        </p:nvGrpSpPr>
        <p:grpSpPr>
          <a:xfrm>
            <a:off x="6292485" y="5344411"/>
            <a:ext cx="1201290" cy="755738"/>
            <a:chOff x="6419118" y="1211527"/>
            <a:chExt cx="1201290" cy="755738"/>
          </a:xfrm>
        </p:grpSpPr>
        <p:sp>
          <p:nvSpPr>
            <p:cNvPr id="24"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28985"/>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5" name="TextBox 24"/>
            <p:cNvSpPr txBox="1"/>
            <p:nvPr/>
          </p:nvSpPr>
          <p:spPr>
            <a:xfrm>
              <a:off x="6419118" y="1266699"/>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D</a:t>
              </a:r>
              <a:endParaRPr lang="zh-CN" altLang="en-US" sz="3600" b="1" spc="-300" dirty="0">
                <a:solidFill>
                  <a:schemeClr val="bg1"/>
                </a:solidFill>
                <a:latin typeface="微软雅黑" pitchFamily="34" charset="-122"/>
                <a:ea typeface="微软雅黑" pitchFamily="34" charset="-122"/>
              </a:endParaRPr>
            </a:p>
          </p:txBody>
        </p:sp>
      </p:grpSp>
      <p:sp>
        <p:nvSpPr>
          <p:cNvPr id="26" name="椭圆 25"/>
          <p:cNvSpPr/>
          <p:nvPr/>
        </p:nvSpPr>
        <p:spPr>
          <a:xfrm>
            <a:off x="4128357" y="1452338"/>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599970" y="2158491"/>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9" name="椭圆 28"/>
          <p:cNvSpPr/>
          <p:nvPr/>
        </p:nvSpPr>
        <p:spPr>
          <a:xfrm>
            <a:off x="5396995" y="639694"/>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1" name="椭圆 30"/>
          <p:cNvSpPr/>
          <p:nvPr/>
        </p:nvSpPr>
        <p:spPr>
          <a:xfrm>
            <a:off x="6768897" y="1445487"/>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2" name="椭圆 31"/>
          <p:cNvSpPr/>
          <p:nvPr/>
        </p:nvSpPr>
        <p:spPr>
          <a:xfrm>
            <a:off x="7327761" y="694250"/>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32767" y="869852"/>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3407466" y="2003509"/>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flipH="1">
            <a:off x="3196309" y="889501"/>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flipH="1">
            <a:off x="2668789" y="1642258"/>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flipH="1">
            <a:off x="3662494" y="3216044"/>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flipH="1">
            <a:off x="2914883" y="2797163"/>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8495149" y="2157373"/>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8424560" y="1010049"/>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9089688" y="1926913"/>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8051468" y="3196334"/>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9068650" y="2893868"/>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909764" y="2383516"/>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0" name="椭圆 29"/>
          <p:cNvSpPr/>
          <p:nvPr/>
        </p:nvSpPr>
        <p:spPr>
          <a:xfrm>
            <a:off x="4948290" y="1137786"/>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微软雅黑" panose="020B0503020204020204" pitchFamily="34" charset="-122"/>
                <a:ea typeface="微软雅黑" panose="020B0503020204020204" pitchFamily="34" charset="-122"/>
              </a:rPr>
              <a:t>目</a:t>
            </a:r>
            <a:r>
              <a:rPr lang="zh-TW" altLang="en-US" sz="5400" b="1" dirty="0">
                <a:latin typeface="微软雅黑" panose="020B0503020204020204" pitchFamily="34" charset="-122"/>
                <a:ea typeface="微软雅黑" panose="020B0503020204020204" pitchFamily="34" charset="-122"/>
              </a:rPr>
              <a:t>錄</a:t>
            </a:r>
            <a:endParaRPr lang="zh-CN" altLang="en-US" sz="5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84949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14:presetBounceEnd="58333">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14:bounceEnd="58333">
                                          <p:cBhvr additive="base">
                                            <p:cTn id="103" dur="750" fill="hold"/>
                                            <p:tgtEl>
                                              <p:spTgt spid="8"/>
                                            </p:tgtEl>
                                            <p:attrNameLst>
                                              <p:attrName>ppt_x</p:attrName>
                                            </p:attrNameLst>
                                          </p:cBhvr>
                                          <p:tavLst>
                                            <p:tav tm="0">
                                              <p:val>
                                                <p:strVal val="1+#ppt_w/2"/>
                                              </p:val>
                                            </p:tav>
                                            <p:tav tm="100000">
                                              <p:val>
                                                <p:strVal val="#ppt_x"/>
                                              </p:val>
                                            </p:tav>
                                          </p:tavLst>
                                        </p:anim>
                                        <p:anim calcmode="lin" valueType="num" p14:bounceEnd="58333">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14:presetBounceEnd="58333">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14:bounceEnd="58333">
                                          <p:cBhvr additive="base">
                                            <p:cTn id="112" dur="750" fill="hold"/>
                                            <p:tgtEl>
                                              <p:spTgt spid="9"/>
                                            </p:tgtEl>
                                            <p:attrNameLst>
                                              <p:attrName>ppt_x</p:attrName>
                                            </p:attrNameLst>
                                          </p:cBhvr>
                                          <p:tavLst>
                                            <p:tav tm="0">
                                              <p:val>
                                                <p:strVal val="1+#ppt_w/2"/>
                                              </p:val>
                                            </p:tav>
                                            <p:tav tm="100000">
                                              <p:val>
                                                <p:strVal val="#ppt_x"/>
                                              </p:val>
                                            </p:tav>
                                          </p:tavLst>
                                        </p:anim>
                                        <p:anim calcmode="lin" valueType="num" p14:bounceEnd="58333">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14:presetBounceEnd="58333">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14:bounceEnd="58333">
                                          <p:cBhvr additive="base">
                                            <p:cTn id="121" dur="750" fill="hold"/>
                                            <p:tgtEl>
                                              <p:spTgt spid="10"/>
                                            </p:tgtEl>
                                            <p:attrNameLst>
                                              <p:attrName>ppt_x</p:attrName>
                                            </p:attrNameLst>
                                          </p:cBhvr>
                                          <p:tavLst>
                                            <p:tav tm="0">
                                              <p:val>
                                                <p:strVal val="1+#ppt_w/2"/>
                                              </p:val>
                                            </p:tav>
                                            <p:tav tm="100000">
                                              <p:val>
                                                <p:strVal val="#ppt_x"/>
                                              </p:val>
                                            </p:tav>
                                          </p:tavLst>
                                        </p:anim>
                                        <p:anim calcmode="lin" valueType="num" p14:bounceEnd="58333">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14:presetBounceEnd="58333">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14:bounceEnd="58333">
                                          <p:cBhvr additive="base">
                                            <p:cTn id="130" dur="750" fill="hold"/>
                                            <p:tgtEl>
                                              <p:spTgt spid="11"/>
                                            </p:tgtEl>
                                            <p:attrNameLst>
                                              <p:attrName>ppt_x</p:attrName>
                                            </p:attrNameLst>
                                          </p:cBhvr>
                                          <p:tavLst>
                                            <p:tav tm="0">
                                              <p:val>
                                                <p:strVal val="1+#ppt_w/2"/>
                                              </p:val>
                                            </p:tav>
                                            <p:tav tm="100000">
                                              <p:val>
                                                <p:strVal val="#ppt_x"/>
                                              </p:val>
                                            </p:tav>
                                          </p:tavLst>
                                        </p:anim>
                                        <p:anim calcmode="lin" valueType="num" p14:bounceEnd="58333">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750" fill="hold"/>
                                            <p:tgtEl>
                                              <p:spTgt spid="8"/>
                                            </p:tgtEl>
                                            <p:attrNameLst>
                                              <p:attrName>ppt_x</p:attrName>
                                            </p:attrNameLst>
                                          </p:cBhvr>
                                          <p:tavLst>
                                            <p:tav tm="0">
                                              <p:val>
                                                <p:strVal val="1+#ppt_w/2"/>
                                              </p:val>
                                            </p:tav>
                                            <p:tav tm="100000">
                                              <p:val>
                                                <p:strVal val="#ppt_x"/>
                                              </p:val>
                                            </p:tav>
                                          </p:tavLst>
                                        </p:anim>
                                        <p:anim calcmode="lin" valueType="num">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cBhvr additive="base">
                                            <p:cTn id="112" dur="750" fill="hold"/>
                                            <p:tgtEl>
                                              <p:spTgt spid="9"/>
                                            </p:tgtEl>
                                            <p:attrNameLst>
                                              <p:attrName>ppt_x</p:attrName>
                                            </p:attrNameLst>
                                          </p:cBhvr>
                                          <p:tavLst>
                                            <p:tav tm="0">
                                              <p:val>
                                                <p:strVal val="1+#ppt_w/2"/>
                                              </p:val>
                                            </p:tav>
                                            <p:tav tm="100000">
                                              <p:val>
                                                <p:strVal val="#ppt_x"/>
                                              </p:val>
                                            </p:tav>
                                          </p:tavLst>
                                        </p:anim>
                                        <p:anim calcmode="lin" valueType="num">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cBhvr additive="base">
                                            <p:cTn id="121" dur="750" fill="hold"/>
                                            <p:tgtEl>
                                              <p:spTgt spid="10"/>
                                            </p:tgtEl>
                                            <p:attrNameLst>
                                              <p:attrName>ppt_x</p:attrName>
                                            </p:attrNameLst>
                                          </p:cBhvr>
                                          <p:tavLst>
                                            <p:tav tm="0">
                                              <p:val>
                                                <p:strVal val="1+#ppt_w/2"/>
                                              </p:val>
                                            </p:tav>
                                            <p:tav tm="100000">
                                              <p:val>
                                                <p:strVal val="#ppt_x"/>
                                              </p:val>
                                            </p:tav>
                                          </p:tavLst>
                                        </p:anim>
                                        <p:anim calcmode="lin" valueType="num">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cBhvr additive="base">
                                            <p:cTn id="130" dur="750" fill="hold"/>
                                            <p:tgtEl>
                                              <p:spTgt spid="11"/>
                                            </p:tgtEl>
                                            <p:attrNameLst>
                                              <p:attrName>ppt_x</p:attrName>
                                            </p:attrNameLst>
                                          </p:cBhvr>
                                          <p:tavLst>
                                            <p:tav tm="0">
                                              <p:val>
                                                <p:strVal val="1+#ppt_w/2"/>
                                              </p:val>
                                            </p:tav>
                                            <p:tav tm="100000">
                                              <p:val>
                                                <p:strVal val="#ppt_x"/>
                                              </p:val>
                                            </p:tav>
                                          </p:tavLst>
                                        </p:anim>
                                        <p:anim calcmode="lin" valueType="num">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latin typeface="微软雅黑" panose="020B0503020204020204" pitchFamily="34" charset="-122"/>
                <a:ea typeface="微软雅黑" panose="020B0503020204020204" pitchFamily="34" charset="-122"/>
              </a:rPr>
              <a:t>A</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TW" altLang="en-US" sz="6000" b="1" dirty="0">
                <a:solidFill>
                  <a:srgbClr val="00C3D9"/>
                </a:solidFill>
                <a:latin typeface="微软雅黑" pitchFamily="34" charset="-122"/>
                <a:ea typeface="微软雅黑" pitchFamily="34" charset="-122"/>
              </a:rPr>
              <a:t>動機</a:t>
            </a:r>
            <a:endParaRPr lang="zh-CN" altLang="en-US" sz="6000" b="1" dirty="0">
              <a:solidFill>
                <a:srgbClr val="00C3D9"/>
              </a:solidFill>
              <a:latin typeface="微软雅黑" pitchFamily="34" charset="-122"/>
              <a:ea typeface="微软雅黑" pitchFamily="34" charset="-122"/>
            </a:endParaRPr>
          </a:p>
        </p:txBody>
      </p:sp>
    </p:spTree>
    <p:extLst>
      <p:ext uri="{BB962C8B-B14F-4D97-AF65-F5344CB8AC3E}">
        <p14:creationId xmlns:p14="http://schemas.microsoft.com/office/powerpoint/2010/main" val="9982197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73507" y="1193373"/>
            <a:ext cx="1343980" cy="707892"/>
          </a:xfrm>
          <a:prstGeom prst="rect">
            <a:avLst/>
          </a:prstGeom>
          <a:noFill/>
          <a:ln w="9525">
            <a:noFill/>
            <a:bevel/>
            <a:headEnd/>
            <a:tailEnd/>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TW" altLang="en-US" sz="4000" b="1" kern="0" dirty="0">
                <a:solidFill>
                  <a:srgbClr val="00C3D9"/>
                </a:solidFill>
                <a:latin typeface="微软雅黑" pitchFamily="34" charset="-122"/>
                <a:ea typeface="微软雅黑" pitchFamily="34" charset="-122"/>
                <a:sym typeface="方正兰亭黑_GBK" pitchFamily="2" charset="-122"/>
              </a:rPr>
              <a:t>動機</a:t>
            </a:r>
            <a:endParaRPr kumimoji="0" lang="zh-CN" altLang="en-US" sz="1800" b="1" i="0" u="none" strike="noStrike" kern="0" cap="none" spc="0" normalizeH="0" baseline="0" noProof="0" dirty="0">
              <a:ln>
                <a:noFill/>
              </a:ln>
              <a:solidFill>
                <a:srgbClr val="00C3D9"/>
              </a:solidFill>
              <a:effectLst/>
              <a:uLnTx/>
              <a:uFillTx/>
              <a:latin typeface="微软雅黑" pitchFamily="34" charset="-122"/>
              <a:ea typeface="微软雅黑" pitchFamily="34" charset="-122"/>
            </a:endParaRPr>
          </a:p>
        </p:txBody>
      </p:sp>
      <p:sp>
        <p:nvSpPr>
          <p:cNvPr id="28" name="前言"/>
          <p:cNvSpPr>
            <a:spLocks noChangeArrowheads="1"/>
          </p:cNvSpPr>
          <p:nvPr/>
        </p:nvSpPr>
        <p:spPr bwMode="auto">
          <a:xfrm>
            <a:off x="3916506" y="1467301"/>
            <a:ext cx="1998679" cy="430893"/>
          </a:xfrm>
          <a:prstGeom prst="rect">
            <a:avLst/>
          </a:prstGeom>
          <a:noFill/>
          <a:ln w="9525">
            <a:noFill/>
            <a:bevel/>
            <a:headEnd/>
            <a:tailEnd/>
          </a:ln>
        </p:spPr>
        <p:txBody>
          <a:bodyPr wrap="square" lIns="91446" tIns="45723" rIns="91446" bIns="45723">
            <a:spAutoFit/>
          </a:bodyPr>
          <a:lstStyle/>
          <a:p>
            <a:pPr algn="ctr"/>
            <a:r>
              <a:rPr lang="en-US" altLang="zh-CN" sz="2200" b="0" dirty="0">
                <a:solidFill>
                  <a:srgbClr val="00C3D9"/>
                </a:solidFill>
                <a:latin typeface="微软雅黑" pitchFamily="34" charset="-122"/>
                <a:ea typeface="微软雅黑" pitchFamily="34" charset="-122"/>
                <a:sym typeface="Impact" pitchFamily="34" charset="0"/>
              </a:rPr>
              <a:t>Introduction</a:t>
            </a:r>
            <a:endParaRPr lang="zh-CN" altLang="en-US" sz="2200" b="0" dirty="0">
              <a:solidFill>
                <a:srgbClr val="00C3D9"/>
              </a:solidFill>
              <a:latin typeface="微软雅黑" pitchFamily="34" charset="-122"/>
              <a:ea typeface="微软雅黑" pitchFamily="34" charset="-122"/>
              <a:sym typeface="Impact" pitchFamily="34" charset="0"/>
            </a:endParaRPr>
          </a:p>
        </p:txBody>
      </p:sp>
      <p:sp>
        <p:nvSpPr>
          <p:cNvPr id="29" name="Rectangle 11"/>
          <p:cNvSpPr>
            <a:spLocks noChangeArrowheads="1"/>
          </p:cNvSpPr>
          <p:nvPr/>
        </p:nvSpPr>
        <p:spPr bwMode="auto">
          <a:xfrm>
            <a:off x="2084944" y="2285103"/>
            <a:ext cx="7424367" cy="3458825"/>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spcBef>
                <a:spcPts val="0"/>
              </a:spcBef>
              <a:spcAft>
                <a:spcPts val="1600"/>
              </a:spcAft>
            </a:pPr>
            <a:r>
              <a:rPr lang="zh-TW" altLang="en-US" sz="2000" b="1" dirty="0"/>
              <a:t>小時候看到父親剛買的定時鬧鐘，好奇鬧鐘內部的運作原理和邏輯，長大後修了組合語言後，接觸到相對底層的程式語言，想說可以嘗試自己實作出一個能個順利運行的</a:t>
            </a:r>
            <a:r>
              <a:rPr lang="en-US" altLang="zh-TW" sz="2000" b="1" dirty="0"/>
              <a:t>DEMO</a:t>
            </a:r>
            <a:r>
              <a:rPr lang="zh-TW" altLang="en-US" sz="2000" b="1" dirty="0"/>
              <a:t>。</a:t>
            </a:r>
          </a:p>
          <a:p>
            <a:pPr>
              <a:spcBef>
                <a:spcPts val="0"/>
              </a:spcBef>
              <a:spcAft>
                <a:spcPts val="1600"/>
              </a:spcAft>
            </a:pPr>
            <a:r>
              <a:rPr lang="zh-TW" altLang="en-US" sz="2000" b="1" dirty="0"/>
              <a:t>雖然現在很多人都選擇直接手機的鬧鐘，但是還是很懷念以前小時候的鬧鐘，</a:t>
            </a:r>
          </a:p>
          <a:p>
            <a:pPr>
              <a:spcBef>
                <a:spcPts val="0"/>
              </a:spcBef>
              <a:spcAft>
                <a:spcPts val="1600"/>
              </a:spcAft>
            </a:pPr>
            <a:r>
              <a:rPr lang="zh-TW" altLang="en-US" sz="2000" b="1" dirty="0"/>
              <a:t>所以這次我們透過組合語言這堂課期末報告的機會，決定學習該如何以</a:t>
            </a:r>
            <a:r>
              <a:rPr lang="en-US" altLang="zh-TW" sz="2000" b="1" dirty="0"/>
              <a:t>8051</a:t>
            </a:r>
            <a:r>
              <a:rPr lang="zh-TW" altLang="en-US" sz="2000" b="1" dirty="0"/>
              <a:t>實作定時鬧鐘</a:t>
            </a:r>
          </a:p>
          <a:p>
            <a:r>
              <a:rPr lang="zh-TW" altLang="en-US" sz="2000" b="1" dirty="0"/>
              <a:t/>
            </a:r>
            <a:br>
              <a:rPr lang="zh-TW" altLang="en-US" sz="2000" b="1" dirty="0"/>
            </a:br>
            <a:r>
              <a:rPr lang="zh-TW" altLang="en-US" sz="2000" b="1" dirty="0"/>
              <a:t>透過自己實作生活周遭的應用增加對</a:t>
            </a:r>
            <a:r>
              <a:rPr lang="en-US" altLang="zh-TW" sz="2000" b="1" dirty="0"/>
              <a:t>8051</a:t>
            </a:r>
            <a:r>
              <a:rPr lang="zh-TW" altLang="en-US" sz="2000" b="1" dirty="0"/>
              <a:t>的了解</a:t>
            </a:r>
            <a:endParaRPr lang="zh-CN" altLang="en-US" sz="2000" b="1" dirty="0">
              <a:latin typeface="微软雅黑" pitchFamily="34" charset="-122"/>
              <a:ea typeface="微软雅黑" pitchFamily="34" charset="-122"/>
              <a:sym typeface="微软雅黑" pitchFamily="34" charset="-122"/>
            </a:endParaRP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headEnd/>
            <a:tailEnd/>
          </a:ln>
        </p:spPr>
        <p:txBody>
          <a:bodyPr lIns="68589" tIns="34295" rIns="68589" bIns="34295" anchor="ctr"/>
          <a:lstStyle/>
          <a:p>
            <a:pPr algn="ct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9130301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2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22" presetClass="entr" presetSubtype="8" fill="hold" grpId="0" nodeType="withEffect">
                                  <p:stCondLst>
                                    <p:cond delay="4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16" presetClass="entr" presetSubtype="37" fill="hold" grpId="0" nodeType="withEffect">
                                  <p:stCondLst>
                                    <p:cond delay="400"/>
                                  </p:stCondLst>
                                  <p:childTnLst>
                                    <p:set>
                                      <p:cBhvr>
                                        <p:cTn id="45" dur="1" fill="hold">
                                          <p:stCondLst>
                                            <p:cond delay="0"/>
                                          </p:stCondLst>
                                        </p:cTn>
                                        <p:tgtEl>
                                          <p:spTgt spid="30"/>
                                        </p:tgtEl>
                                        <p:attrNameLst>
                                          <p:attrName>style.visibility</p:attrName>
                                        </p:attrNameLst>
                                      </p:cBhvr>
                                      <p:to>
                                        <p:strVal val="visible"/>
                                      </p:to>
                                    </p:set>
                                    <p:animEffect transition="in" filter="barn(outVertical)">
                                      <p:cBhvr>
                                        <p:cTn id="46" dur="500"/>
                                        <p:tgtEl>
                                          <p:spTgt spid="30"/>
                                        </p:tgtEl>
                                      </p:cBhvr>
                                    </p:animEffect>
                                  </p:childTnLst>
                                </p:cTn>
                              </p:par>
                            </p:childTnLst>
                          </p:cTn>
                        </p:par>
                        <p:par>
                          <p:cTn id="47" fill="hold">
                            <p:stCondLst>
                              <p:cond delay="2200"/>
                            </p:stCondLst>
                            <p:childTnLst>
                              <p:par>
                                <p:cTn id="48" presetID="14" presetClass="entr" presetSubtype="10" fill="hold"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50" dur="1000"/>
                                        <p:tgtEl>
                                          <p:spTgt spid="29">
                                            <p:txEl>
                                              <p:pRg st="0" end="0"/>
                                            </p:txEl>
                                          </p:spTgt>
                                        </p:tgtEl>
                                      </p:cBhvr>
                                    </p:animEffect>
                                  </p:childTnLst>
                                </p:cTn>
                              </p:par>
                            </p:childTnLst>
                          </p:cTn>
                        </p:par>
                        <p:par>
                          <p:cTn id="51" fill="hold">
                            <p:stCondLst>
                              <p:cond delay="3200"/>
                            </p:stCondLst>
                            <p:childTnLst>
                              <p:par>
                                <p:cTn id="52" presetID="14" presetClass="entr" presetSubtype="10" fill="hold" nodeType="afterEffect">
                                  <p:stCondLst>
                                    <p:cond delay="0"/>
                                  </p:stCondLst>
                                  <p:childTnLst>
                                    <p:set>
                                      <p:cBhvr>
                                        <p:cTn id="53"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54" dur="1000"/>
                                        <p:tgtEl>
                                          <p:spTgt spid="29">
                                            <p:txEl>
                                              <p:pRg st="1" end="1"/>
                                            </p:txEl>
                                          </p:spTgt>
                                        </p:tgtEl>
                                      </p:cBhvr>
                                    </p:animEffect>
                                  </p:childTnLst>
                                </p:cTn>
                              </p:par>
                            </p:childTnLst>
                          </p:cTn>
                        </p:par>
                        <p:par>
                          <p:cTn id="55" fill="hold">
                            <p:stCondLst>
                              <p:cond delay="4200"/>
                            </p:stCondLst>
                            <p:childTnLst>
                              <p:par>
                                <p:cTn id="56" presetID="14" presetClass="entr" presetSubtype="10" fill="hold" nodeType="afterEffect">
                                  <p:stCondLst>
                                    <p:cond delay="0"/>
                                  </p:stCondLst>
                                  <p:childTnLst>
                                    <p:set>
                                      <p:cBhvr>
                                        <p:cTn id="57"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58" dur="1000"/>
                                        <p:tgtEl>
                                          <p:spTgt spid="29">
                                            <p:txEl>
                                              <p:pRg st="2" end="2"/>
                                            </p:txEl>
                                          </p:spTgt>
                                        </p:tgtEl>
                                      </p:cBhvr>
                                    </p:animEffect>
                                  </p:childTnLst>
                                </p:cTn>
                              </p:par>
                            </p:childTnLst>
                          </p:cTn>
                        </p:par>
                        <p:par>
                          <p:cTn id="59" fill="hold">
                            <p:stCondLst>
                              <p:cond delay="5200"/>
                            </p:stCondLst>
                            <p:childTnLst>
                              <p:par>
                                <p:cTn id="60" presetID="14" presetClass="entr" presetSubtype="10" fill="hold" nodeType="afterEffect">
                                  <p:stCondLst>
                                    <p:cond delay="0"/>
                                  </p:stCondLst>
                                  <p:childTnLst>
                                    <p:set>
                                      <p:cBhvr>
                                        <p:cTn id="61" dur="1" fill="hold">
                                          <p:stCondLst>
                                            <p:cond delay="0"/>
                                          </p:stCondLst>
                                        </p:cTn>
                                        <p:tgtEl>
                                          <p:spTgt spid="29">
                                            <p:txEl>
                                              <p:pRg st="3" end="3"/>
                                            </p:txEl>
                                          </p:spTgt>
                                        </p:tgtEl>
                                        <p:attrNameLst>
                                          <p:attrName>style.visibility</p:attrName>
                                        </p:attrNameLst>
                                      </p:cBhvr>
                                      <p:to>
                                        <p:strVal val="visible"/>
                                      </p:to>
                                    </p:set>
                                    <p:animEffect transition="in" filter="randombar(horizontal)">
                                      <p:cBhvr>
                                        <p:cTn id="62" dur="10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28" grpId="0"/>
      <p:bldP spid="30"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latin typeface="微软雅黑" panose="020B0503020204020204" pitchFamily="34" charset="-122"/>
                <a:ea typeface="微软雅黑" panose="020B0503020204020204" pitchFamily="34" charset="-122"/>
              </a:rPr>
              <a:t>B</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TW" altLang="en-US" sz="6000" b="1" dirty="0">
                <a:solidFill>
                  <a:srgbClr val="00C3D9"/>
                </a:solidFill>
                <a:latin typeface="微软雅黑" pitchFamily="34" charset="-122"/>
                <a:ea typeface="微软雅黑" pitchFamily="34" charset="-122"/>
              </a:rPr>
              <a:t>架構圖</a:t>
            </a:r>
            <a:endParaRPr lang="zh-CN" altLang="en-US" sz="6000" b="1" dirty="0">
              <a:solidFill>
                <a:srgbClr val="00C3D9"/>
              </a:solidFill>
              <a:latin typeface="微软雅黑" pitchFamily="34" charset="-122"/>
              <a:ea typeface="微软雅黑" pitchFamily="34" charset="-122"/>
            </a:endParaRPr>
          </a:p>
        </p:txBody>
      </p:sp>
    </p:spTree>
    <p:extLst>
      <p:ext uri="{BB962C8B-B14F-4D97-AF65-F5344CB8AC3E}">
        <p14:creationId xmlns:p14="http://schemas.microsoft.com/office/powerpoint/2010/main" val="30291631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74994" y="441250"/>
            <a:ext cx="3525777" cy="710452"/>
            <a:chOff x="3879320" y="484463"/>
            <a:chExt cx="3525777" cy="710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776197" y="622306"/>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TW" altLang="en-US" sz="2400" b="1" cap="small" dirty="0">
                  <a:solidFill>
                    <a:srgbClr val="00C3D9"/>
                  </a:solidFill>
                  <a:latin typeface="微软雅黑" panose="020B0503020204020204" pitchFamily="34" charset="-122"/>
                  <a:ea typeface="微软雅黑" panose="020B0503020204020204" pitchFamily="34" charset="-122"/>
                </a:rPr>
                <a:t>架構圖</a:t>
              </a:r>
              <a:endParaRPr lang="en-US" sz="2400" b="1" cap="small" dirty="0">
                <a:solidFill>
                  <a:srgbClr val="00C3D9"/>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433761" y="6663196"/>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pSp>
        <p:nvGrpSpPr>
          <p:cNvPr id="35" name="Group 19"/>
          <p:cNvGrpSpPr/>
          <p:nvPr/>
        </p:nvGrpSpPr>
        <p:grpSpPr>
          <a:xfrm>
            <a:off x="342268" y="408383"/>
            <a:ext cx="775903" cy="776184"/>
            <a:chOff x="6678551" y="1578185"/>
            <a:chExt cx="831273" cy="831273"/>
          </a:xfrm>
        </p:grpSpPr>
        <p:sp>
          <p:nvSpPr>
            <p:cNvPr id="36" name="Oval 20"/>
            <p:cNvSpPr/>
            <p:nvPr/>
          </p:nvSpPr>
          <p:spPr>
            <a:xfrm>
              <a:off x="6678551" y="1578185"/>
              <a:ext cx="831273" cy="83127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37" name="AutoShape 139"/>
            <p:cNvSpPr>
              <a:spLocks/>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pic>
        <p:nvPicPr>
          <p:cNvPr id="1026" name="Picture 2">
            <a:extLst>
              <a:ext uri="{FF2B5EF4-FFF2-40B4-BE49-F238E27FC236}">
                <a16:creationId xmlns:a16="http://schemas.microsoft.com/office/drawing/2014/main" id="{A6E91A4B-701E-436B-99BA-819C7B390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639" y="71896"/>
            <a:ext cx="4391025" cy="659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437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pyright Notice"/>
          <p:cNvSpPr>
            <a:spLocks/>
          </p:cNvSpPr>
          <p:nvPr/>
        </p:nvSpPr>
        <p:spPr bwMode="auto">
          <a:xfrm>
            <a:off x="1401851" y="579093"/>
            <a:ext cx="3009893"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TW" sz="2400" b="1" cap="small" dirty="0">
                <a:solidFill>
                  <a:srgbClr val="00C3D9"/>
                </a:solidFill>
                <a:latin typeface="微软雅黑" panose="020B0503020204020204" pitchFamily="34" charset="-122"/>
                <a:ea typeface="微软雅黑" panose="020B0503020204020204" pitchFamily="34" charset="-122"/>
              </a:rPr>
              <a:t>8051</a:t>
            </a:r>
            <a:r>
              <a:rPr lang="zh-TW" altLang="en-US" sz="2400" b="1" cap="small" dirty="0">
                <a:solidFill>
                  <a:srgbClr val="00C3D9"/>
                </a:solidFill>
                <a:latin typeface="微软雅黑" panose="020B0503020204020204" pitchFamily="34" charset="-122"/>
                <a:ea typeface="微软雅黑" panose="020B0503020204020204" pitchFamily="34" charset="-122"/>
              </a:rPr>
              <a:t> </a:t>
            </a:r>
            <a:r>
              <a:rPr lang="en-US" altLang="zh-TW" sz="2400" b="1" cap="small" dirty="0">
                <a:solidFill>
                  <a:srgbClr val="00C3D9"/>
                </a:solidFill>
                <a:latin typeface="微软雅黑" panose="020B0503020204020204" pitchFamily="34" charset="-122"/>
                <a:ea typeface="微软雅黑" panose="020B0503020204020204" pitchFamily="34" charset="-122"/>
              </a:rPr>
              <a:t>16</a:t>
            </a:r>
            <a:r>
              <a:rPr lang="zh-TW" altLang="en-US" sz="2400" b="1" cap="small" dirty="0">
                <a:solidFill>
                  <a:srgbClr val="00C3D9"/>
                </a:solidFill>
                <a:latin typeface="微软雅黑" panose="020B0503020204020204" pitchFamily="34" charset="-122"/>
                <a:ea typeface="微软雅黑" panose="020B0503020204020204" pitchFamily="34" charset="-122"/>
              </a:rPr>
              <a:t>個按鍵功能</a:t>
            </a:r>
            <a:endParaRPr lang="en-US" sz="2400" b="1" cap="small" dirty="0">
              <a:solidFill>
                <a:srgbClr val="00C3D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433761" y="6663196"/>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pSp>
        <p:nvGrpSpPr>
          <p:cNvPr id="35" name="Group 19"/>
          <p:cNvGrpSpPr/>
          <p:nvPr/>
        </p:nvGrpSpPr>
        <p:grpSpPr>
          <a:xfrm>
            <a:off x="521377" y="408383"/>
            <a:ext cx="775903" cy="776184"/>
            <a:chOff x="6678551" y="1578185"/>
            <a:chExt cx="831273" cy="831273"/>
          </a:xfrm>
        </p:grpSpPr>
        <p:sp>
          <p:nvSpPr>
            <p:cNvPr id="36" name="Oval 20"/>
            <p:cNvSpPr/>
            <p:nvPr/>
          </p:nvSpPr>
          <p:spPr>
            <a:xfrm>
              <a:off x="6678551" y="1578185"/>
              <a:ext cx="831273" cy="83127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37" name="AutoShape 139"/>
            <p:cNvSpPr>
              <a:spLocks/>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pic>
        <p:nvPicPr>
          <p:cNvPr id="12" name="圖片 11">
            <a:extLst>
              <a:ext uri="{FF2B5EF4-FFF2-40B4-BE49-F238E27FC236}">
                <a16:creationId xmlns:a16="http://schemas.microsoft.com/office/drawing/2014/main" id="{3F4A42D8-703E-4F39-943D-0987F3AF2DF1}"/>
              </a:ext>
            </a:extLst>
          </p:cNvPr>
          <p:cNvPicPr>
            <a:picLocks noChangeAspect="1"/>
          </p:cNvPicPr>
          <p:nvPr/>
        </p:nvPicPr>
        <p:blipFill>
          <a:blip r:embed="rId3"/>
          <a:stretch>
            <a:fillRect/>
          </a:stretch>
        </p:blipFill>
        <p:spPr>
          <a:xfrm>
            <a:off x="3453317" y="1672607"/>
            <a:ext cx="5276088" cy="4834128"/>
          </a:xfrm>
          <a:prstGeom prst="rect">
            <a:avLst/>
          </a:prstGeom>
        </p:spPr>
      </p:pic>
    </p:spTree>
    <p:extLst>
      <p:ext uri="{BB962C8B-B14F-4D97-AF65-F5344CB8AC3E}">
        <p14:creationId xmlns:p14="http://schemas.microsoft.com/office/powerpoint/2010/main" val="21895919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a:latin typeface="微软雅黑" panose="020B0503020204020204" pitchFamily="34" charset="-122"/>
                <a:ea typeface="微软雅黑" panose="020B0503020204020204" pitchFamily="34" charset="-122"/>
              </a:rPr>
              <a:t>C</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TW" altLang="en-US" sz="6000" b="1" dirty="0">
                <a:solidFill>
                  <a:srgbClr val="00C3D9"/>
                </a:solidFill>
                <a:latin typeface="微软雅黑" pitchFamily="34" charset="-122"/>
                <a:ea typeface="微软雅黑" pitchFamily="34" charset="-122"/>
              </a:rPr>
              <a:t>部分程式解說</a:t>
            </a:r>
            <a:endParaRPr lang="zh-CN" altLang="en-US" sz="6000" b="1" dirty="0">
              <a:solidFill>
                <a:srgbClr val="00C3D9"/>
              </a:solidFill>
              <a:latin typeface="微软雅黑" pitchFamily="34" charset="-122"/>
              <a:ea typeface="微软雅黑" pitchFamily="34" charset="-122"/>
            </a:endParaRPr>
          </a:p>
        </p:txBody>
      </p:sp>
    </p:spTree>
    <p:extLst>
      <p:ext uri="{BB962C8B-B14F-4D97-AF65-F5344CB8AC3E}">
        <p14:creationId xmlns:p14="http://schemas.microsoft.com/office/powerpoint/2010/main" val="225672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73507" y="1193373"/>
            <a:ext cx="2673982" cy="707892"/>
          </a:xfrm>
          <a:prstGeom prst="rect">
            <a:avLst/>
          </a:prstGeom>
          <a:noFill/>
          <a:ln w="9525">
            <a:noFill/>
            <a:bevel/>
            <a:headEnd/>
            <a:tailEnd/>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TW" altLang="en-US" sz="4000" b="1" kern="0" noProof="0" dirty="0">
                <a:solidFill>
                  <a:srgbClr val="00C3D9"/>
                </a:solidFill>
                <a:latin typeface="微软雅黑" pitchFamily="34" charset="-122"/>
                <a:ea typeface="微软雅黑" pitchFamily="34" charset="-122"/>
                <a:sym typeface="方正兰亭黑_GBK" pitchFamily="2" charset="-122"/>
              </a:rPr>
              <a:t>中斷向量</a:t>
            </a:r>
            <a:endParaRPr kumimoji="0" lang="zh-CN" altLang="en-US" sz="1800" b="1" i="0" u="none" strike="noStrike" kern="0" cap="none" spc="0" normalizeH="0" baseline="0" noProof="0" dirty="0">
              <a:ln>
                <a:noFill/>
              </a:ln>
              <a:solidFill>
                <a:srgbClr val="00C3D9"/>
              </a:solidFill>
              <a:effectLst/>
              <a:uLnTx/>
              <a:uFillTx/>
              <a:latin typeface="微软雅黑" pitchFamily="34" charset="-122"/>
              <a:ea typeface="微软雅黑" pitchFamily="34" charset="-122"/>
            </a:endParaRPr>
          </a:p>
        </p:txBody>
      </p:sp>
      <p:sp>
        <p:nvSpPr>
          <p:cNvPr id="29" name="Rectangle 11"/>
          <p:cNvSpPr>
            <a:spLocks noChangeArrowheads="1"/>
          </p:cNvSpPr>
          <p:nvPr/>
        </p:nvSpPr>
        <p:spPr bwMode="auto">
          <a:xfrm>
            <a:off x="1955233" y="2118626"/>
            <a:ext cx="7424367" cy="5367040"/>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r>
              <a:rPr lang="en-US" altLang="zh-TW" sz="1800" dirty="0"/>
              <a:t>ORG 00H</a:t>
            </a:r>
            <a:endParaRPr lang="en-US" altLang="zh-TW" sz="2800" dirty="0"/>
          </a:p>
          <a:p>
            <a:r>
              <a:rPr lang="en-US" altLang="zh-TW" sz="1800" dirty="0"/>
              <a:t>               JMP START</a:t>
            </a:r>
            <a:endParaRPr lang="en-US" altLang="zh-TW" sz="2800" dirty="0"/>
          </a:p>
          <a:p>
            <a:r>
              <a:rPr lang="en-US" altLang="zh-TW" sz="1800" dirty="0"/>
              <a:t>               ORG 0BH                    ;Timer0</a:t>
            </a:r>
            <a:r>
              <a:rPr lang="zh-TW" altLang="en-US" sz="1800" dirty="0"/>
              <a:t>中斷向量位址</a:t>
            </a:r>
            <a:endParaRPr lang="zh-TW" altLang="en-US" sz="2800" dirty="0"/>
          </a:p>
          <a:p>
            <a:r>
              <a:rPr lang="zh-TW" altLang="en-US" sz="1800" dirty="0"/>
              <a:t>               </a:t>
            </a:r>
            <a:r>
              <a:rPr lang="en-US" altLang="zh-TW" sz="1800" dirty="0"/>
              <a:t>JMP TIMER0_DRV     ;</a:t>
            </a:r>
            <a:r>
              <a:rPr lang="zh-TW" altLang="en-US" sz="1800" dirty="0"/>
              <a:t>中斷服務程式執行</a:t>
            </a:r>
            <a:endParaRPr lang="zh-TW" altLang="en-US" sz="2800" dirty="0"/>
          </a:p>
          <a:p>
            <a:r>
              <a:rPr lang="zh-TW" altLang="en-US" sz="1800" dirty="0"/>
              <a:t>               </a:t>
            </a:r>
            <a:r>
              <a:rPr lang="en-US" altLang="zh-TW" sz="1800" dirty="0"/>
              <a:t>ORG 30H</a:t>
            </a:r>
            <a:endParaRPr lang="en-US" altLang="zh-TW" sz="2800" dirty="0"/>
          </a:p>
          <a:p>
            <a:r>
              <a:rPr lang="en-US" altLang="zh-TW" sz="1800" dirty="0"/>
              <a:t>  MOV TMOD,#01        ;</a:t>
            </a:r>
            <a:r>
              <a:rPr lang="zh-TW" altLang="en-US" sz="1800" dirty="0"/>
              <a:t>設定</a:t>
            </a:r>
            <a:r>
              <a:rPr lang="en-US" altLang="zh-TW" sz="1800" dirty="0"/>
              <a:t>16</a:t>
            </a:r>
            <a:r>
              <a:rPr lang="zh-TW" altLang="en-US" sz="1800" dirty="0"/>
              <a:t>位元計時模式</a:t>
            </a:r>
            <a:endParaRPr lang="zh-TW" altLang="en-US" sz="2800" dirty="0"/>
          </a:p>
          <a:p>
            <a:r>
              <a:rPr lang="zh-TW" altLang="en-US" sz="1800" dirty="0"/>
              <a:t>             </a:t>
            </a:r>
            <a:r>
              <a:rPr lang="en-US" altLang="zh-TW" sz="1800" dirty="0"/>
              <a:t>MOV IP,#00000010B  ;</a:t>
            </a:r>
            <a:r>
              <a:rPr lang="zh-TW" altLang="en-US" sz="1800" dirty="0"/>
              <a:t>設定</a:t>
            </a:r>
            <a:r>
              <a:rPr lang="en-US" altLang="zh-TW" sz="1800" dirty="0"/>
              <a:t>Timer0</a:t>
            </a:r>
            <a:r>
              <a:rPr lang="zh-TW" altLang="en-US" sz="1800" dirty="0"/>
              <a:t>為高優先權</a:t>
            </a:r>
            <a:endParaRPr lang="zh-TW" altLang="en-US" sz="2800" dirty="0"/>
          </a:p>
          <a:p>
            <a:r>
              <a:rPr lang="zh-TW" altLang="en-US" sz="1800" dirty="0"/>
              <a:t>             </a:t>
            </a:r>
            <a:r>
              <a:rPr lang="en-US" altLang="zh-TW" sz="1800" dirty="0"/>
              <a:t>MOV IE,#10000010B  ;</a:t>
            </a:r>
            <a:r>
              <a:rPr lang="zh-TW" altLang="en-US" sz="1800" dirty="0"/>
              <a:t>致能</a:t>
            </a:r>
            <a:r>
              <a:rPr lang="en-US" altLang="zh-TW" sz="1800" dirty="0"/>
              <a:t>Timer0</a:t>
            </a:r>
            <a:r>
              <a:rPr lang="zh-TW" altLang="en-US" sz="1800" dirty="0"/>
              <a:t>中斷</a:t>
            </a:r>
            <a:endParaRPr lang="zh-TW" altLang="en-US" sz="2800" dirty="0"/>
          </a:p>
          <a:p>
            <a:r>
              <a:rPr lang="zh-TW" altLang="en-US" sz="1800" dirty="0"/>
              <a:t>             </a:t>
            </a:r>
            <a:r>
              <a:rPr lang="en-US" altLang="zh-TW" sz="1800" dirty="0"/>
              <a:t>MOV TL0,#&lt;(65536-46080)  ;</a:t>
            </a:r>
            <a:r>
              <a:rPr lang="zh-TW" altLang="en-US" sz="1800" dirty="0"/>
              <a:t>儲存</a:t>
            </a:r>
            <a:r>
              <a:rPr lang="en-US" altLang="zh-TW" sz="1800" dirty="0"/>
              <a:t>16</a:t>
            </a:r>
            <a:r>
              <a:rPr lang="zh-TW" altLang="en-US" sz="1800" dirty="0"/>
              <a:t>位元之低</a:t>
            </a:r>
            <a:r>
              <a:rPr lang="en-US" altLang="zh-TW" sz="1800" dirty="0"/>
              <a:t>8</a:t>
            </a:r>
            <a:r>
              <a:rPr lang="zh-TW" altLang="en-US" sz="1800" dirty="0"/>
              <a:t>位元</a:t>
            </a:r>
            <a:endParaRPr lang="zh-TW" altLang="en-US" sz="2800" dirty="0"/>
          </a:p>
          <a:p>
            <a:r>
              <a:rPr lang="zh-TW" altLang="en-US" sz="1800" dirty="0"/>
              <a:t>             </a:t>
            </a:r>
            <a:r>
              <a:rPr lang="en-US" altLang="zh-TW" sz="1800" dirty="0"/>
              <a:t>MOV TH0,#&gt;(65536-46080)  ;</a:t>
            </a:r>
            <a:r>
              <a:rPr lang="zh-TW" altLang="en-US" sz="1800" dirty="0"/>
              <a:t>儲存</a:t>
            </a:r>
            <a:r>
              <a:rPr lang="en-US" altLang="zh-TW" sz="1800" dirty="0"/>
              <a:t>16</a:t>
            </a:r>
            <a:r>
              <a:rPr lang="zh-TW" altLang="en-US" sz="1800" dirty="0"/>
              <a:t>位元之高</a:t>
            </a:r>
            <a:r>
              <a:rPr lang="en-US" altLang="zh-TW" sz="1800" dirty="0"/>
              <a:t>8</a:t>
            </a:r>
            <a:r>
              <a:rPr lang="zh-TW" altLang="en-US" sz="1800" dirty="0"/>
              <a:t>位元</a:t>
            </a:r>
            <a:endParaRPr lang="zh-TW" altLang="en-US" sz="2800" dirty="0"/>
          </a:p>
          <a:p>
            <a:r>
              <a:rPr lang="zh-TW" altLang="en-US" sz="1800" dirty="0"/>
              <a:t>             </a:t>
            </a:r>
            <a:r>
              <a:rPr lang="en-US" altLang="zh-TW" sz="1800" dirty="0"/>
              <a:t>SETB TR0                    ;</a:t>
            </a:r>
            <a:r>
              <a:rPr lang="zh-TW" altLang="en-US" sz="1800" dirty="0"/>
              <a:t>啟動計時</a:t>
            </a:r>
            <a:endParaRPr lang="zh-TW" altLang="en-US" sz="2800" dirty="0"/>
          </a:p>
          <a:p>
            <a:r>
              <a:rPr lang="en-US" altLang="zh-TW" sz="1800" dirty="0"/>
              <a:t>TIMER0_DRV:</a:t>
            </a:r>
            <a:endParaRPr lang="en-US" altLang="zh-TW" sz="2800" dirty="0"/>
          </a:p>
          <a:p>
            <a:r>
              <a:rPr lang="en-US" altLang="zh-TW" sz="1800" dirty="0"/>
              <a:t>            CLR TR0                                 ;</a:t>
            </a:r>
            <a:r>
              <a:rPr lang="zh-TW" altLang="en-US" sz="1800" dirty="0"/>
              <a:t>停止計時</a:t>
            </a:r>
            <a:endParaRPr lang="zh-TW" altLang="en-US" sz="2800" dirty="0"/>
          </a:p>
          <a:p>
            <a:r>
              <a:rPr lang="zh-TW" altLang="en-US" sz="1800" dirty="0"/>
              <a:t>            </a:t>
            </a:r>
            <a:r>
              <a:rPr lang="en-US" altLang="zh-TW" sz="1800" dirty="0"/>
              <a:t>MOV TL0,#&lt;(65536-46079)   ;</a:t>
            </a:r>
            <a:r>
              <a:rPr lang="zh-TW" altLang="en-US" sz="1800" dirty="0"/>
              <a:t>重新儲存</a:t>
            </a:r>
            <a:r>
              <a:rPr lang="en-US" altLang="zh-TW" sz="1800" dirty="0"/>
              <a:t>16</a:t>
            </a:r>
            <a:r>
              <a:rPr lang="zh-TW" altLang="en-US" sz="1800" dirty="0"/>
              <a:t>位元之低</a:t>
            </a:r>
            <a:r>
              <a:rPr lang="en-US" altLang="zh-TW" sz="1800" dirty="0"/>
              <a:t>8</a:t>
            </a:r>
            <a:r>
              <a:rPr lang="zh-TW" altLang="en-US" sz="1800" dirty="0"/>
              <a:t>位元</a:t>
            </a:r>
            <a:endParaRPr lang="zh-TW" altLang="en-US" sz="2800" dirty="0"/>
          </a:p>
          <a:p>
            <a:r>
              <a:rPr lang="zh-TW" altLang="en-US" sz="1800" dirty="0"/>
              <a:t>            </a:t>
            </a:r>
            <a:r>
              <a:rPr lang="en-US" altLang="zh-TW" sz="1800" dirty="0"/>
              <a:t>MOV TH0,#&gt;(65536-46079)   ;</a:t>
            </a:r>
            <a:r>
              <a:rPr lang="zh-TW" altLang="en-US" sz="1800" dirty="0"/>
              <a:t>重新儲存</a:t>
            </a:r>
            <a:r>
              <a:rPr lang="en-US" altLang="zh-TW" sz="1800" dirty="0"/>
              <a:t>16</a:t>
            </a:r>
            <a:r>
              <a:rPr lang="zh-TW" altLang="en-US" sz="1800" dirty="0"/>
              <a:t>位元之高</a:t>
            </a:r>
            <a:r>
              <a:rPr lang="en-US" altLang="zh-TW" sz="1800" dirty="0"/>
              <a:t>8</a:t>
            </a:r>
            <a:r>
              <a:rPr lang="zh-TW" altLang="en-US" sz="1800" dirty="0"/>
              <a:t>位元</a:t>
            </a:r>
            <a:endParaRPr lang="zh-TW" altLang="en-US" sz="2800" dirty="0"/>
          </a:p>
          <a:p>
            <a:r>
              <a:rPr lang="zh-TW" altLang="en-US" sz="1800" dirty="0"/>
              <a:t>            </a:t>
            </a:r>
            <a:r>
              <a:rPr lang="en-US" altLang="zh-TW" sz="1800" dirty="0"/>
              <a:t>SETB TR0                                 ;</a:t>
            </a:r>
            <a:r>
              <a:rPr lang="zh-TW" altLang="en-US" sz="1800" dirty="0"/>
              <a:t>再啟動計時</a:t>
            </a:r>
            <a:endParaRPr lang="zh-TW" altLang="en-US" sz="2800" dirty="0"/>
          </a:p>
          <a:p>
            <a:r>
              <a:rPr lang="zh-TW" altLang="en-US" sz="1800" dirty="0"/>
              <a:t>            </a:t>
            </a:r>
            <a:r>
              <a:rPr lang="en-US" altLang="zh-TW" sz="1800" dirty="0"/>
              <a:t>INC R6</a:t>
            </a:r>
            <a:endParaRPr lang="en-US" altLang="zh-TW" sz="2800" dirty="0"/>
          </a:p>
          <a:p>
            <a:r>
              <a:rPr lang="en-US" altLang="zh-TW" sz="2000" dirty="0"/>
              <a:t/>
            </a:r>
            <a:br>
              <a:rPr lang="en-US" altLang="zh-TW" sz="2000" dirty="0"/>
            </a:br>
            <a:endParaRPr lang="zh-CN" altLang="en-US" sz="2000" b="1" dirty="0">
              <a:latin typeface="微软雅黑" pitchFamily="34" charset="-122"/>
              <a:ea typeface="微软雅黑" pitchFamily="34" charset="-122"/>
              <a:sym typeface="微软雅黑" pitchFamily="34" charset="-122"/>
            </a:endParaRPr>
          </a:p>
        </p:txBody>
      </p:sp>
      <p:sp>
        <p:nvSpPr>
          <p:cNvPr id="30" name="矩形 5"/>
          <p:cNvSpPr>
            <a:spLocks noChangeArrowheads="1"/>
          </p:cNvSpPr>
          <p:nvPr/>
        </p:nvSpPr>
        <p:spPr bwMode="auto">
          <a:xfrm>
            <a:off x="165370" y="2039752"/>
            <a:ext cx="10301592" cy="4819836"/>
          </a:xfrm>
          <a:prstGeom prst="rect">
            <a:avLst/>
          </a:prstGeom>
          <a:noFill/>
          <a:ln w="19050">
            <a:solidFill>
              <a:srgbClr val="00C3D9"/>
            </a:solidFill>
            <a:bevel/>
            <a:headEnd/>
            <a:tailEnd/>
          </a:ln>
        </p:spPr>
        <p:txBody>
          <a:bodyPr lIns="68589" tIns="34295" rIns="68589" bIns="34295" anchor="ctr"/>
          <a:lstStyle/>
          <a:p>
            <a:pPr algn="ct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9620399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2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16" presetClass="entr" presetSubtype="37" fill="hold" grpId="0" nodeType="withEffect">
                                  <p:stCondLst>
                                    <p:cond delay="400"/>
                                  </p:stCondLst>
                                  <p:childTnLst>
                                    <p:set>
                                      <p:cBhvr>
                                        <p:cTn id="42" dur="1" fill="hold">
                                          <p:stCondLst>
                                            <p:cond delay="0"/>
                                          </p:stCondLst>
                                        </p:cTn>
                                        <p:tgtEl>
                                          <p:spTgt spid="30"/>
                                        </p:tgtEl>
                                        <p:attrNameLst>
                                          <p:attrName>style.visibility</p:attrName>
                                        </p:attrNameLst>
                                      </p:cBhvr>
                                      <p:to>
                                        <p:strVal val="visible"/>
                                      </p:to>
                                    </p:set>
                                    <p:animEffect transition="in" filter="barn(outVertical)">
                                      <p:cBhvr>
                                        <p:cTn id="43" dur="500"/>
                                        <p:tgtEl>
                                          <p:spTgt spid="30"/>
                                        </p:tgtEl>
                                      </p:cBhvr>
                                    </p:animEffect>
                                  </p:childTnLst>
                                </p:cTn>
                              </p:par>
                            </p:childTnLst>
                          </p:cTn>
                        </p:par>
                        <p:par>
                          <p:cTn id="44" fill="hold">
                            <p:stCondLst>
                              <p:cond delay="2200"/>
                            </p:stCondLst>
                            <p:childTnLst>
                              <p:par>
                                <p:cTn id="45" presetID="14" presetClass="entr" presetSubtype="10" fill="hold"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47" dur="1000"/>
                                        <p:tgtEl>
                                          <p:spTgt spid="29">
                                            <p:txEl>
                                              <p:pRg st="0" end="0"/>
                                            </p:txEl>
                                          </p:spTgt>
                                        </p:tgtEl>
                                      </p:cBhvr>
                                    </p:animEffect>
                                  </p:childTnLst>
                                </p:cTn>
                              </p:par>
                            </p:childTnLst>
                          </p:cTn>
                        </p:par>
                        <p:par>
                          <p:cTn id="48" fill="hold">
                            <p:stCondLst>
                              <p:cond delay="3200"/>
                            </p:stCondLst>
                            <p:childTnLst>
                              <p:par>
                                <p:cTn id="49" presetID="14" presetClass="entr" presetSubtype="10" fill="hold" nodeType="afterEffect">
                                  <p:stCondLst>
                                    <p:cond delay="0"/>
                                  </p:stCondLst>
                                  <p:childTnLst>
                                    <p:set>
                                      <p:cBhvr>
                                        <p:cTn id="50"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51" dur="1000"/>
                                        <p:tgtEl>
                                          <p:spTgt spid="29">
                                            <p:txEl>
                                              <p:pRg st="1" end="1"/>
                                            </p:txEl>
                                          </p:spTgt>
                                        </p:tgtEl>
                                      </p:cBhvr>
                                    </p:animEffect>
                                  </p:childTnLst>
                                </p:cTn>
                              </p:par>
                            </p:childTnLst>
                          </p:cTn>
                        </p:par>
                        <p:par>
                          <p:cTn id="52" fill="hold">
                            <p:stCondLst>
                              <p:cond delay="4200"/>
                            </p:stCondLst>
                            <p:childTnLst>
                              <p:par>
                                <p:cTn id="53" presetID="14" presetClass="entr" presetSubtype="10" fill="hold" nodeType="afterEffect">
                                  <p:stCondLst>
                                    <p:cond delay="0"/>
                                  </p:stCondLst>
                                  <p:childTnLst>
                                    <p:set>
                                      <p:cBhvr>
                                        <p:cTn id="54"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55" dur="1000"/>
                                        <p:tgtEl>
                                          <p:spTgt spid="29">
                                            <p:txEl>
                                              <p:pRg st="2" end="2"/>
                                            </p:txEl>
                                          </p:spTgt>
                                        </p:tgtEl>
                                      </p:cBhvr>
                                    </p:animEffect>
                                  </p:childTnLst>
                                </p:cTn>
                              </p:par>
                            </p:childTnLst>
                          </p:cTn>
                        </p:par>
                        <p:par>
                          <p:cTn id="56" fill="hold">
                            <p:stCondLst>
                              <p:cond delay="5200"/>
                            </p:stCondLst>
                            <p:childTnLst>
                              <p:par>
                                <p:cTn id="57" presetID="14" presetClass="entr" presetSubtype="10" fill="hold" nodeType="afterEffect">
                                  <p:stCondLst>
                                    <p:cond delay="0"/>
                                  </p:stCondLst>
                                  <p:childTnLst>
                                    <p:set>
                                      <p:cBhvr>
                                        <p:cTn id="58" dur="1" fill="hold">
                                          <p:stCondLst>
                                            <p:cond delay="0"/>
                                          </p:stCondLst>
                                        </p:cTn>
                                        <p:tgtEl>
                                          <p:spTgt spid="29">
                                            <p:txEl>
                                              <p:pRg st="3" end="3"/>
                                            </p:txEl>
                                          </p:spTgt>
                                        </p:tgtEl>
                                        <p:attrNameLst>
                                          <p:attrName>style.visibility</p:attrName>
                                        </p:attrNameLst>
                                      </p:cBhvr>
                                      <p:to>
                                        <p:strVal val="visible"/>
                                      </p:to>
                                    </p:set>
                                    <p:animEffect transition="in" filter="randombar(horizontal)">
                                      <p:cBhvr>
                                        <p:cTn id="59" dur="1000"/>
                                        <p:tgtEl>
                                          <p:spTgt spid="29">
                                            <p:txEl>
                                              <p:pRg st="3" end="3"/>
                                            </p:txEl>
                                          </p:spTgt>
                                        </p:tgtEl>
                                      </p:cBhvr>
                                    </p:animEffect>
                                  </p:childTnLst>
                                </p:cTn>
                              </p:par>
                            </p:childTnLst>
                          </p:cTn>
                        </p:par>
                        <p:par>
                          <p:cTn id="60" fill="hold">
                            <p:stCondLst>
                              <p:cond delay="6200"/>
                            </p:stCondLst>
                            <p:childTnLst>
                              <p:par>
                                <p:cTn id="61" presetID="14" presetClass="entr" presetSubtype="10" fill="hold" nodeType="afterEffect">
                                  <p:stCondLst>
                                    <p:cond delay="0"/>
                                  </p:stCondLst>
                                  <p:childTnLst>
                                    <p:set>
                                      <p:cBhvr>
                                        <p:cTn id="62" dur="1" fill="hold">
                                          <p:stCondLst>
                                            <p:cond delay="0"/>
                                          </p:stCondLst>
                                        </p:cTn>
                                        <p:tgtEl>
                                          <p:spTgt spid="29">
                                            <p:txEl>
                                              <p:pRg st="4" end="4"/>
                                            </p:txEl>
                                          </p:spTgt>
                                        </p:tgtEl>
                                        <p:attrNameLst>
                                          <p:attrName>style.visibility</p:attrName>
                                        </p:attrNameLst>
                                      </p:cBhvr>
                                      <p:to>
                                        <p:strVal val="visible"/>
                                      </p:to>
                                    </p:set>
                                    <p:animEffect transition="in" filter="randombar(horizontal)">
                                      <p:cBhvr>
                                        <p:cTn id="63" dur="1000"/>
                                        <p:tgtEl>
                                          <p:spTgt spid="29">
                                            <p:txEl>
                                              <p:pRg st="4" end="4"/>
                                            </p:txEl>
                                          </p:spTgt>
                                        </p:tgtEl>
                                      </p:cBhvr>
                                    </p:animEffect>
                                  </p:childTnLst>
                                </p:cTn>
                              </p:par>
                            </p:childTnLst>
                          </p:cTn>
                        </p:par>
                        <p:par>
                          <p:cTn id="64" fill="hold">
                            <p:stCondLst>
                              <p:cond delay="7200"/>
                            </p:stCondLst>
                            <p:childTnLst>
                              <p:par>
                                <p:cTn id="65" presetID="14" presetClass="entr" presetSubtype="10" fill="hold" nodeType="afterEffect">
                                  <p:stCondLst>
                                    <p:cond delay="0"/>
                                  </p:stCondLst>
                                  <p:childTnLst>
                                    <p:set>
                                      <p:cBhvr>
                                        <p:cTn id="66" dur="1" fill="hold">
                                          <p:stCondLst>
                                            <p:cond delay="0"/>
                                          </p:stCondLst>
                                        </p:cTn>
                                        <p:tgtEl>
                                          <p:spTgt spid="29">
                                            <p:txEl>
                                              <p:pRg st="5" end="5"/>
                                            </p:txEl>
                                          </p:spTgt>
                                        </p:tgtEl>
                                        <p:attrNameLst>
                                          <p:attrName>style.visibility</p:attrName>
                                        </p:attrNameLst>
                                      </p:cBhvr>
                                      <p:to>
                                        <p:strVal val="visible"/>
                                      </p:to>
                                    </p:set>
                                    <p:animEffect transition="in" filter="randombar(horizontal)">
                                      <p:cBhvr>
                                        <p:cTn id="67" dur="1000"/>
                                        <p:tgtEl>
                                          <p:spTgt spid="29">
                                            <p:txEl>
                                              <p:pRg st="5" end="5"/>
                                            </p:txEl>
                                          </p:spTgt>
                                        </p:tgtEl>
                                      </p:cBhvr>
                                    </p:animEffect>
                                  </p:childTnLst>
                                </p:cTn>
                              </p:par>
                            </p:childTnLst>
                          </p:cTn>
                        </p:par>
                        <p:par>
                          <p:cTn id="68" fill="hold">
                            <p:stCondLst>
                              <p:cond delay="8200"/>
                            </p:stCondLst>
                            <p:childTnLst>
                              <p:par>
                                <p:cTn id="69" presetID="14" presetClass="entr" presetSubtype="10" fill="hold" nodeType="afterEffect">
                                  <p:stCondLst>
                                    <p:cond delay="0"/>
                                  </p:stCondLst>
                                  <p:childTnLst>
                                    <p:set>
                                      <p:cBhvr>
                                        <p:cTn id="70" dur="1" fill="hold">
                                          <p:stCondLst>
                                            <p:cond delay="0"/>
                                          </p:stCondLst>
                                        </p:cTn>
                                        <p:tgtEl>
                                          <p:spTgt spid="29">
                                            <p:txEl>
                                              <p:pRg st="6" end="6"/>
                                            </p:txEl>
                                          </p:spTgt>
                                        </p:tgtEl>
                                        <p:attrNameLst>
                                          <p:attrName>style.visibility</p:attrName>
                                        </p:attrNameLst>
                                      </p:cBhvr>
                                      <p:to>
                                        <p:strVal val="visible"/>
                                      </p:to>
                                    </p:set>
                                    <p:animEffect transition="in" filter="randombar(horizontal)">
                                      <p:cBhvr>
                                        <p:cTn id="71" dur="1000"/>
                                        <p:tgtEl>
                                          <p:spTgt spid="29">
                                            <p:txEl>
                                              <p:pRg st="6" end="6"/>
                                            </p:txEl>
                                          </p:spTgt>
                                        </p:tgtEl>
                                      </p:cBhvr>
                                    </p:animEffect>
                                  </p:childTnLst>
                                </p:cTn>
                              </p:par>
                            </p:childTnLst>
                          </p:cTn>
                        </p:par>
                        <p:par>
                          <p:cTn id="72" fill="hold">
                            <p:stCondLst>
                              <p:cond delay="9200"/>
                            </p:stCondLst>
                            <p:childTnLst>
                              <p:par>
                                <p:cTn id="73" presetID="14" presetClass="entr" presetSubtype="10" fill="hold" nodeType="afterEffect">
                                  <p:stCondLst>
                                    <p:cond delay="0"/>
                                  </p:stCondLst>
                                  <p:childTnLst>
                                    <p:set>
                                      <p:cBhvr>
                                        <p:cTn id="74" dur="1" fill="hold">
                                          <p:stCondLst>
                                            <p:cond delay="0"/>
                                          </p:stCondLst>
                                        </p:cTn>
                                        <p:tgtEl>
                                          <p:spTgt spid="29">
                                            <p:txEl>
                                              <p:pRg st="7" end="7"/>
                                            </p:txEl>
                                          </p:spTgt>
                                        </p:tgtEl>
                                        <p:attrNameLst>
                                          <p:attrName>style.visibility</p:attrName>
                                        </p:attrNameLst>
                                      </p:cBhvr>
                                      <p:to>
                                        <p:strVal val="visible"/>
                                      </p:to>
                                    </p:set>
                                    <p:animEffect transition="in" filter="randombar(horizontal)">
                                      <p:cBhvr>
                                        <p:cTn id="75" dur="1000"/>
                                        <p:tgtEl>
                                          <p:spTgt spid="29">
                                            <p:txEl>
                                              <p:pRg st="7" end="7"/>
                                            </p:txEl>
                                          </p:spTgt>
                                        </p:tgtEl>
                                      </p:cBhvr>
                                    </p:animEffect>
                                  </p:childTnLst>
                                </p:cTn>
                              </p:par>
                            </p:childTnLst>
                          </p:cTn>
                        </p:par>
                        <p:par>
                          <p:cTn id="76" fill="hold">
                            <p:stCondLst>
                              <p:cond delay="10200"/>
                            </p:stCondLst>
                            <p:childTnLst>
                              <p:par>
                                <p:cTn id="77" presetID="14" presetClass="entr" presetSubtype="10" fill="hold" nodeType="afterEffect">
                                  <p:stCondLst>
                                    <p:cond delay="0"/>
                                  </p:stCondLst>
                                  <p:childTnLst>
                                    <p:set>
                                      <p:cBhvr>
                                        <p:cTn id="78" dur="1" fill="hold">
                                          <p:stCondLst>
                                            <p:cond delay="0"/>
                                          </p:stCondLst>
                                        </p:cTn>
                                        <p:tgtEl>
                                          <p:spTgt spid="29">
                                            <p:txEl>
                                              <p:pRg st="8" end="8"/>
                                            </p:txEl>
                                          </p:spTgt>
                                        </p:tgtEl>
                                        <p:attrNameLst>
                                          <p:attrName>style.visibility</p:attrName>
                                        </p:attrNameLst>
                                      </p:cBhvr>
                                      <p:to>
                                        <p:strVal val="visible"/>
                                      </p:to>
                                    </p:set>
                                    <p:animEffect transition="in" filter="randombar(horizontal)">
                                      <p:cBhvr>
                                        <p:cTn id="79" dur="1000"/>
                                        <p:tgtEl>
                                          <p:spTgt spid="29">
                                            <p:txEl>
                                              <p:pRg st="8" end="8"/>
                                            </p:txEl>
                                          </p:spTgt>
                                        </p:tgtEl>
                                      </p:cBhvr>
                                    </p:animEffect>
                                  </p:childTnLst>
                                </p:cTn>
                              </p:par>
                            </p:childTnLst>
                          </p:cTn>
                        </p:par>
                        <p:par>
                          <p:cTn id="80" fill="hold">
                            <p:stCondLst>
                              <p:cond delay="11200"/>
                            </p:stCondLst>
                            <p:childTnLst>
                              <p:par>
                                <p:cTn id="81" presetID="14" presetClass="entr" presetSubtype="10" fill="hold" nodeType="afterEffect">
                                  <p:stCondLst>
                                    <p:cond delay="0"/>
                                  </p:stCondLst>
                                  <p:childTnLst>
                                    <p:set>
                                      <p:cBhvr>
                                        <p:cTn id="82" dur="1" fill="hold">
                                          <p:stCondLst>
                                            <p:cond delay="0"/>
                                          </p:stCondLst>
                                        </p:cTn>
                                        <p:tgtEl>
                                          <p:spTgt spid="29">
                                            <p:txEl>
                                              <p:pRg st="9" end="9"/>
                                            </p:txEl>
                                          </p:spTgt>
                                        </p:tgtEl>
                                        <p:attrNameLst>
                                          <p:attrName>style.visibility</p:attrName>
                                        </p:attrNameLst>
                                      </p:cBhvr>
                                      <p:to>
                                        <p:strVal val="visible"/>
                                      </p:to>
                                    </p:set>
                                    <p:animEffect transition="in" filter="randombar(horizontal)">
                                      <p:cBhvr>
                                        <p:cTn id="83" dur="1000"/>
                                        <p:tgtEl>
                                          <p:spTgt spid="29">
                                            <p:txEl>
                                              <p:pRg st="9" end="9"/>
                                            </p:txEl>
                                          </p:spTgt>
                                        </p:tgtEl>
                                      </p:cBhvr>
                                    </p:animEffect>
                                  </p:childTnLst>
                                </p:cTn>
                              </p:par>
                            </p:childTnLst>
                          </p:cTn>
                        </p:par>
                        <p:par>
                          <p:cTn id="84" fill="hold">
                            <p:stCondLst>
                              <p:cond delay="12200"/>
                            </p:stCondLst>
                            <p:childTnLst>
                              <p:par>
                                <p:cTn id="85" presetID="14" presetClass="entr" presetSubtype="10" fill="hold" nodeType="afterEffect">
                                  <p:stCondLst>
                                    <p:cond delay="0"/>
                                  </p:stCondLst>
                                  <p:childTnLst>
                                    <p:set>
                                      <p:cBhvr>
                                        <p:cTn id="86" dur="1" fill="hold">
                                          <p:stCondLst>
                                            <p:cond delay="0"/>
                                          </p:stCondLst>
                                        </p:cTn>
                                        <p:tgtEl>
                                          <p:spTgt spid="29">
                                            <p:txEl>
                                              <p:pRg st="10" end="10"/>
                                            </p:txEl>
                                          </p:spTgt>
                                        </p:tgtEl>
                                        <p:attrNameLst>
                                          <p:attrName>style.visibility</p:attrName>
                                        </p:attrNameLst>
                                      </p:cBhvr>
                                      <p:to>
                                        <p:strVal val="visible"/>
                                      </p:to>
                                    </p:set>
                                    <p:animEffect transition="in" filter="randombar(horizontal)">
                                      <p:cBhvr>
                                        <p:cTn id="87" dur="1000"/>
                                        <p:tgtEl>
                                          <p:spTgt spid="29">
                                            <p:txEl>
                                              <p:pRg st="10" end="10"/>
                                            </p:txEl>
                                          </p:spTgt>
                                        </p:tgtEl>
                                      </p:cBhvr>
                                    </p:animEffect>
                                  </p:childTnLst>
                                </p:cTn>
                              </p:par>
                            </p:childTnLst>
                          </p:cTn>
                        </p:par>
                        <p:par>
                          <p:cTn id="88" fill="hold">
                            <p:stCondLst>
                              <p:cond delay="13200"/>
                            </p:stCondLst>
                            <p:childTnLst>
                              <p:par>
                                <p:cTn id="89" presetID="14" presetClass="entr" presetSubtype="10" fill="hold" nodeType="afterEffect">
                                  <p:stCondLst>
                                    <p:cond delay="0"/>
                                  </p:stCondLst>
                                  <p:childTnLst>
                                    <p:set>
                                      <p:cBhvr>
                                        <p:cTn id="90" dur="1" fill="hold">
                                          <p:stCondLst>
                                            <p:cond delay="0"/>
                                          </p:stCondLst>
                                        </p:cTn>
                                        <p:tgtEl>
                                          <p:spTgt spid="29">
                                            <p:txEl>
                                              <p:pRg st="11" end="11"/>
                                            </p:txEl>
                                          </p:spTgt>
                                        </p:tgtEl>
                                        <p:attrNameLst>
                                          <p:attrName>style.visibility</p:attrName>
                                        </p:attrNameLst>
                                      </p:cBhvr>
                                      <p:to>
                                        <p:strVal val="visible"/>
                                      </p:to>
                                    </p:set>
                                    <p:animEffect transition="in" filter="randombar(horizontal)">
                                      <p:cBhvr>
                                        <p:cTn id="91" dur="1000"/>
                                        <p:tgtEl>
                                          <p:spTgt spid="29">
                                            <p:txEl>
                                              <p:pRg st="11" end="11"/>
                                            </p:txEl>
                                          </p:spTgt>
                                        </p:tgtEl>
                                      </p:cBhvr>
                                    </p:animEffect>
                                  </p:childTnLst>
                                </p:cTn>
                              </p:par>
                            </p:childTnLst>
                          </p:cTn>
                        </p:par>
                        <p:par>
                          <p:cTn id="92" fill="hold">
                            <p:stCondLst>
                              <p:cond delay="14200"/>
                            </p:stCondLst>
                            <p:childTnLst>
                              <p:par>
                                <p:cTn id="93" presetID="14" presetClass="entr" presetSubtype="10" fill="hold" nodeType="afterEffect">
                                  <p:stCondLst>
                                    <p:cond delay="0"/>
                                  </p:stCondLst>
                                  <p:childTnLst>
                                    <p:set>
                                      <p:cBhvr>
                                        <p:cTn id="94" dur="1" fill="hold">
                                          <p:stCondLst>
                                            <p:cond delay="0"/>
                                          </p:stCondLst>
                                        </p:cTn>
                                        <p:tgtEl>
                                          <p:spTgt spid="29">
                                            <p:txEl>
                                              <p:pRg st="12" end="12"/>
                                            </p:txEl>
                                          </p:spTgt>
                                        </p:tgtEl>
                                        <p:attrNameLst>
                                          <p:attrName>style.visibility</p:attrName>
                                        </p:attrNameLst>
                                      </p:cBhvr>
                                      <p:to>
                                        <p:strVal val="visible"/>
                                      </p:to>
                                    </p:set>
                                    <p:animEffect transition="in" filter="randombar(horizontal)">
                                      <p:cBhvr>
                                        <p:cTn id="95" dur="1000"/>
                                        <p:tgtEl>
                                          <p:spTgt spid="29">
                                            <p:txEl>
                                              <p:pRg st="12" end="12"/>
                                            </p:txEl>
                                          </p:spTgt>
                                        </p:tgtEl>
                                      </p:cBhvr>
                                    </p:animEffect>
                                  </p:childTnLst>
                                </p:cTn>
                              </p:par>
                            </p:childTnLst>
                          </p:cTn>
                        </p:par>
                        <p:par>
                          <p:cTn id="96" fill="hold">
                            <p:stCondLst>
                              <p:cond delay="15200"/>
                            </p:stCondLst>
                            <p:childTnLst>
                              <p:par>
                                <p:cTn id="97" presetID="14" presetClass="entr" presetSubtype="10" fill="hold" nodeType="afterEffect">
                                  <p:stCondLst>
                                    <p:cond delay="0"/>
                                  </p:stCondLst>
                                  <p:childTnLst>
                                    <p:set>
                                      <p:cBhvr>
                                        <p:cTn id="98" dur="1" fill="hold">
                                          <p:stCondLst>
                                            <p:cond delay="0"/>
                                          </p:stCondLst>
                                        </p:cTn>
                                        <p:tgtEl>
                                          <p:spTgt spid="29">
                                            <p:txEl>
                                              <p:pRg st="13" end="13"/>
                                            </p:txEl>
                                          </p:spTgt>
                                        </p:tgtEl>
                                        <p:attrNameLst>
                                          <p:attrName>style.visibility</p:attrName>
                                        </p:attrNameLst>
                                      </p:cBhvr>
                                      <p:to>
                                        <p:strVal val="visible"/>
                                      </p:to>
                                    </p:set>
                                    <p:animEffect transition="in" filter="randombar(horizontal)">
                                      <p:cBhvr>
                                        <p:cTn id="99" dur="1000"/>
                                        <p:tgtEl>
                                          <p:spTgt spid="29">
                                            <p:txEl>
                                              <p:pRg st="13" end="13"/>
                                            </p:txEl>
                                          </p:spTgt>
                                        </p:tgtEl>
                                      </p:cBhvr>
                                    </p:animEffect>
                                  </p:childTnLst>
                                </p:cTn>
                              </p:par>
                            </p:childTnLst>
                          </p:cTn>
                        </p:par>
                        <p:par>
                          <p:cTn id="100" fill="hold">
                            <p:stCondLst>
                              <p:cond delay="16200"/>
                            </p:stCondLst>
                            <p:childTnLst>
                              <p:par>
                                <p:cTn id="101" presetID="14" presetClass="entr" presetSubtype="10" fill="hold" nodeType="afterEffect">
                                  <p:stCondLst>
                                    <p:cond delay="0"/>
                                  </p:stCondLst>
                                  <p:childTnLst>
                                    <p:set>
                                      <p:cBhvr>
                                        <p:cTn id="102" dur="1" fill="hold">
                                          <p:stCondLst>
                                            <p:cond delay="0"/>
                                          </p:stCondLst>
                                        </p:cTn>
                                        <p:tgtEl>
                                          <p:spTgt spid="29">
                                            <p:txEl>
                                              <p:pRg st="14" end="14"/>
                                            </p:txEl>
                                          </p:spTgt>
                                        </p:tgtEl>
                                        <p:attrNameLst>
                                          <p:attrName>style.visibility</p:attrName>
                                        </p:attrNameLst>
                                      </p:cBhvr>
                                      <p:to>
                                        <p:strVal val="visible"/>
                                      </p:to>
                                    </p:set>
                                    <p:animEffect transition="in" filter="randombar(horizontal)">
                                      <p:cBhvr>
                                        <p:cTn id="103" dur="1000"/>
                                        <p:tgtEl>
                                          <p:spTgt spid="29">
                                            <p:txEl>
                                              <p:pRg st="14" end="14"/>
                                            </p:txEl>
                                          </p:spTgt>
                                        </p:tgtEl>
                                      </p:cBhvr>
                                    </p:animEffect>
                                  </p:childTnLst>
                                </p:cTn>
                              </p:par>
                            </p:childTnLst>
                          </p:cTn>
                        </p:par>
                        <p:par>
                          <p:cTn id="104" fill="hold">
                            <p:stCondLst>
                              <p:cond delay="17200"/>
                            </p:stCondLst>
                            <p:childTnLst>
                              <p:par>
                                <p:cTn id="105" presetID="14" presetClass="entr" presetSubtype="10" fill="hold" nodeType="afterEffect">
                                  <p:stCondLst>
                                    <p:cond delay="0"/>
                                  </p:stCondLst>
                                  <p:childTnLst>
                                    <p:set>
                                      <p:cBhvr>
                                        <p:cTn id="106" dur="1" fill="hold">
                                          <p:stCondLst>
                                            <p:cond delay="0"/>
                                          </p:stCondLst>
                                        </p:cTn>
                                        <p:tgtEl>
                                          <p:spTgt spid="29">
                                            <p:txEl>
                                              <p:pRg st="15" end="15"/>
                                            </p:txEl>
                                          </p:spTgt>
                                        </p:tgtEl>
                                        <p:attrNameLst>
                                          <p:attrName>style.visibility</p:attrName>
                                        </p:attrNameLst>
                                      </p:cBhvr>
                                      <p:to>
                                        <p:strVal val="visible"/>
                                      </p:to>
                                    </p:set>
                                    <p:animEffect transition="in" filter="randombar(horizontal)">
                                      <p:cBhvr>
                                        <p:cTn id="107" dur="1000"/>
                                        <p:tgtEl>
                                          <p:spTgt spid="29">
                                            <p:txEl>
                                              <p:pRg st="15" end="15"/>
                                            </p:txEl>
                                          </p:spTgt>
                                        </p:tgtEl>
                                      </p:cBhvr>
                                    </p:animEffect>
                                  </p:childTnLst>
                                </p:cTn>
                              </p:par>
                            </p:childTnLst>
                          </p:cTn>
                        </p:par>
                        <p:par>
                          <p:cTn id="108" fill="hold">
                            <p:stCondLst>
                              <p:cond delay="18200"/>
                            </p:stCondLst>
                            <p:childTnLst>
                              <p:par>
                                <p:cTn id="109" presetID="14" presetClass="entr" presetSubtype="10" fill="hold" nodeType="afterEffect">
                                  <p:stCondLst>
                                    <p:cond delay="0"/>
                                  </p:stCondLst>
                                  <p:childTnLst>
                                    <p:set>
                                      <p:cBhvr>
                                        <p:cTn id="110" dur="1" fill="hold">
                                          <p:stCondLst>
                                            <p:cond delay="0"/>
                                          </p:stCondLst>
                                        </p:cTn>
                                        <p:tgtEl>
                                          <p:spTgt spid="29">
                                            <p:txEl>
                                              <p:pRg st="16" end="16"/>
                                            </p:txEl>
                                          </p:spTgt>
                                        </p:tgtEl>
                                        <p:attrNameLst>
                                          <p:attrName>style.visibility</p:attrName>
                                        </p:attrNameLst>
                                      </p:cBhvr>
                                      <p:to>
                                        <p:strVal val="visible"/>
                                      </p:to>
                                    </p:set>
                                    <p:animEffect transition="in" filter="randombar(horizontal)">
                                      <p:cBhvr>
                                        <p:cTn id="111" dur="1000"/>
                                        <p:tgtEl>
                                          <p:spTgt spid="29">
                                            <p:txEl>
                                              <p:pRg st="16" end="16"/>
                                            </p:txEl>
                                          </p:spTgt>
                                        </p:tgtEl>
                                      </p:cBhvr>
                                    </p:animEffect>
                                  </p:childTnLst>
                                </p:cTn>
                              </p:par>
                            </p:childTnLst>
                          </p:cTn>
                        </p:par>
                        <p:par>
                          <p:cTn id="112" fill="hold">
                            <p:stCondLst>
                              <p:cond delay="19200"/>
                            </p:stCondLst>
                            <p:childTnLst>
                              <p:par>
                                <p:cTn id="113" presetID="14" presetClass="entr" presetSubtype="10" fill="hold" nodeType="afterEffect">
                                  <p:stCondLst>
                                    <p:cond delay="0"/>
                                  </p:stCondLst>
                                  <p:childTnLst>
                                    <p:set>
                                      <p:cBhvr>
                                        <p:cTn id="114" dur="1" fill="hold">
                                          <p:stCondLst>
                                            <p:cond delay="0"/>
                                          </p:stCondLst>
                                        </p:cTn>
                                        <p:tgtEl>
                                          <p:spTgt spid="29">
                                            <p:txEl>
                                              <p:pRg st="17" end="17"/>
                                            </p:txEl>
                                          </p:spTgt>
                                        </p:tgtEl>
                                        <p:attrNameLst>
                                          <p:attrName>style.visibility</p:attrName>
                                        </p:attrNameLst>
                                      </p:cBhvr>
                                      <p:to>
                                        <p:strVal val="visible"/>
                                      </p:to>
                                    </p:set>
                                    <p:animEffect transition="in" filter="randombar(horizontal)">
                                      <p:cBhvr>
                                        <p:cTn id="115" dur="1000"/>
                                        <p:tgtEl>
                                          <p:spTgt spid="2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30" grpId="0" bldLvl="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heme/theme1.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2682</TotalTime>
  <Words>525</Words>
  <Application>Microsoft Office PowerPoint</Application>
  <PresentationFormat>自訂</PresentationFormat>
  <Paragraphs>169</Paragraphs>
  <Slides>14</Slides>
  <Notes>14</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14</vt:i4>
      </vt:variant>
    </vt:vector>
  </HeadingPairs>
  <TitlesOfParts>
    <vt:vector size="26" baseType="lpstr">
      <vt:lpstr>等线</vt:lpstr>
      <vt:lpstr>Gill Sans</vt:lpstr>
      <vt:lpstr>ITC Avant Garde Std Bk</vt:lpstr>
      <vt:lpstr>微软雅黑</vt:lpstr>
      <vt:lpstr>宋体</vt:lpstr>
      <vt:lpstr>方正兰亭黑_GBK</vt:lpstr>
      <vt:lpstr>新細明體</vt:lpstr>
      <vt:lpstr>Arial</vt:lpstr>
      <vt:lpstr>Calibri</vt:lpstr>
      <vt:lpstr>Impact</vt:lpstr>
      <vt:lpstr>Rockwell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韋綸 陳</cp:lastModifiedBy>
  <cp:revision>1121</cp:revision>
  <dcterms:created xsi:type="dcterms:W3CDTF">2015-12-01T09:06:39Z</dcterms:created>
  <dcterms:modified xsi:type="dcterms:W3CDTF">2020-06-13T08:59:06Z</dcterms:modified>
</cp:coreProperties>
</file>